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362" r:id="rId4"/>
    <p:sldId id="403" r:id="rId5"/>
    <p:sldId id="398" r:id="rId6"/>
    <p:sldId id="350" r:id="rId7"/>
    <p:sldId id="351" r:id="rId8"/>
    <p:sldId id="327" r:id="rId9"/>
    <p:sldId id="325" r:id="rId10"/>
    <p:sldId id="329" r:id="rId11"/>
    <p:sldId id="352" r:id="rId12"/>
    <p:sldId id="330" r:id="rId13"/>
    <p:sldId id="353" r:id="rId14"/>
    <p:sldId id="333" r:id="rId15"/>
    <p:sldId id="332" r:id="rId16"/>
    <p:sldId id="334" r:id="rId17"/>
    <p:sldId id="347" r:id="rId18"/>
    <p:sldId id="354" r:id="rId19"/>
    <p:sldId id="355" r:id="rId20"/>
    <p:sldId id="356" r:id="rId21"/>
    <p:sldId id="346" r:id="rId22"/>
    <p:sldId id="348" r:id="rId23"/>
    <p:sldId id="331" r:id="rId24"/>
    <p:sldId id="339" r:id="rId25"/>
    <p:sldId id="277" r:id="rId26"/>
    <p:sldId id="288" r:id="rId28"/>
    <p:sldId id="349" r:id="rId29"/>
    <p:sldId id="323" r:id="rId30"/>
    <p:sldId id="320" r:id="rId31"/>
    <p:sldId id="300" r:id="rId32"/>
    <p:sldId id="264" r:id="rId33"/>
    <p:sldId id="265" r:id="rId34"/>
    <p:sldId id="266" r:id="rId35"/>
    <p:sldId id="359" r:id="rId36"/>
    <p:sldId id="360" r:id="rId37"/>
    <p:sldId id="397" r:id="rId38"/>
    <p:sldId id="400" r:id="rId39"/>
    <p:sldId id="401" r:id="rId40"/>
    <p:sldId id="402" r:id="rId41"/>
    <p:sldId id="399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1DC99-E850-4F0E-BAEA-364AA29F386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BE24-C99D-4F74-A15E-77D0D45F67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BE24-C99D-4F74-A15E-77D0D45F679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BE24-C99D-4F74-A15E-77D0D45F679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80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80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B9F9-ED63-4C14-A891-D28899D53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30D826A-3544-4B3D-AF50-29D9E0C4E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A7B-6C46-4357-98EE-90E7328BDE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8FED8B5-18F6-4754-AA77-86BDBDA0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00DB9F9-ED63-4C14-A891-D28899D53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30D826A-3544-4B3D-AF50-29D9E0C4E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21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83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200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869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02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722" y="1447800"/>
            <a:ext cx="8153400" cy="18288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NEPHRITIC SYNDROME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8382000" cy="16482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DR </a:t>
            </a:r>
            <a:r>
              <a:rPr lang="en-US" sz="2800" b="1" dirty="0" smtClean="0"/>
              <a:t>Asmara </a:t>
            </a:r>
            <a:r>
              <a:rPr lang="en-US" sz="2800" b="1" dirty="0" err="1" smtClean="0"/>
              <a:t>asrar</a:t>
            </a:r>
            <a:endParaRPr lang="en-US" sz="2800" b="1" dirty="0"/>
          </a:p>
          <a:p>
            <a:pPr algn="ctr"/>
            <a:r>
              <a:rPr lang="en-US" sz="2800" b="1" dirty="0" smtClean="0"/>
              <a:t>Assistant Professor of Nephrology</a:t>
            </a:r>
            <a:endParaRPr lang="en-US" sz="2800" b="1" dirty="0"/>
          </a:p>
          <a:p>
            <a:pPr algn="ctr"/>
            <a:r>
              <a:rPr lang="en-US" sz="2800" b="1" dirty="0"/>
              <a:t>HOLY FAMILY HOSPITAL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763000" cy="4343400"/>
          </a:xfrm>
        </p:spPr>
        <p:txBody>
          <a:bodyPr/>
          <a:lstStyle/>
          <a:p>
            <a:r>
              <a:rPr lang="en-US" sz="4000" b="1" dirty="0"/>
              <a:t>RPGN</a:t>
            </a:r>
            <a:endParaRPr lang="en-US" sz="4000" b="1" dirty="0"/>
          </a:p>
          <a:p>
            <a:r>
              <a:rPr lang="en-US" sz="4000" b="1" dirty="0" err="1"/>
              <a:t>IgAN</a:t>
            </a:r>
            <a:endParaRPr lang="en-US" sz="4000" b="1" dirty="0"/>
          </a:p>
          <a:p>
            <a:r>
              <a:rPr lang="en-US" sz="4000" b="1" dirty="0" err="1"/>
              <a:t>Alports</a:t>
            </a:r>
            <a:endParaRPr lang="en-US" sz="4000" b="1" dirty="0"/>
          </a:p>
          <a:p>
            <a:r>
              <a:rPr lang="en-US" sz="4000" b="1" dirty="0"/>
              <a:t>Thin basement membrane disease</a:t>
            </a:r>
            <a:endParaRPr lang="en-US" sz="4000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IgA Nephropathy</a:t>
            </a:r>
            <a:endParaRPr lang="en-US" sz="40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568577"/>
            <a:ext cx="6248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Management of </a:t>
            </a:r>
            <a:r>
              <a:rPr lang="en-US" sz="3600" b="1" dirty="0" err="1"/>
              <a:t>IgAN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987800"/>
          </a:xfrm>
        </p:spPr>
        <p:txBody>
          <a:bodyPr>
            <a:normAutofit/>
          </a:bodyPr>
          <a:lstStyle/>
          <a:p>
            <a:r>
              <a:rPr lang="en-US" sz="2400" b="1" dirty="0"/>
              <a:t>Supportive therapy</a:t>
            </a:r>
            <a:endParaRPr lang="en-US" sz="2400" b="1" dirty="0"/>
          </a:p>
          <a:p>
            <a:r>
              <a:rPr lang="en-US" sz="2400" b="1" dirty="0"/>
              <a:t>ACE-I or ARBs</a:t>
            </a:r>
            <a:endParaRPr lang="en-US" sz="2400" b="1" dirty="0"/>
          </a:p>
          <a:p>
            <a:r>
              <a:rPr lang="en-US" sz="2400" b="1" dirty="0"/>
              <a:t>Salt restriction</a:t>
            </a:r>
            <a:endParaRPr lang="en-US" sz="2400" b="1" dirty="0"/>
          </a:p>
          <a:p>
            <a:r>
              <a:rPr lang="en-US" sz="2400" b="1" dirty="0"/>
              <a:t>Diuretics</a:t>
            </a:r>
            <a:endParaRPr lang="en-US" sz="2400" b="1" dirty="0"/>
          </a:p>
          <a:p>
            <a:r>
              <a:rPr lang="en-US" sz="2400" b="1" dirty="0"/>
              <a:t>If proteinuria more than 1g steroids recommended.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 Streptococcal GN</a:t>
            </a:r>
            <a:endParaRPr lang="en-US" dirty="0"/>
          </a:p>
        </p:txBody>
      </p:sp>
      <p:pic>
        <p:nvPicPr>
          <p:cNvPr id="4" name="Picture 2" descr="C:\Users\ALI\Downloads\Acute Poststreptococcal Glomerulonephritis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1372409" y="2489200"/>
            <a:ext cx="5329207" cy="353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62000"/>
            <a:ext cx="8153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927098"/>
            <a:ext cx="8229599" cy="55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7110"/>
            <a:ext cx="4114800" cy="3871289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3" y="2377110"/>
            <a:ext cx="4367167" cy="38712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772400" cy="5257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8424"/>
            <a:ext cx="7924800" cy="50323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990600"/>
            <a:ext cx="6781800" cy="5715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343672" cy="709865"/>
          </a:xfrm>
        </p:spPr>
        <p:txBody>
          <a:bodyPr/>
          <a:lstStyle/>
          <a:p>
            <a:pPr algn="ctr"/>
            <a:r>
              <a:rPr lang="en-GB" sz="3600" b="1" dirty="0" smtClean="0"/>
              <a:t>MOTTO</a:t>
            </a:r>
            <a:r>
              <a:rPr lang="en-GB" sz="3600" b="1" dirty="0"/>
              <a:t>  AND  VISION</a:t>
            </a:r>
            <a:endParaRPr lang="en-GB" dirty="0"/>
          </a:p>
        </p:txBody>
      </p:sp>
      <p:pic>
        <p:nvPicPr>
          <p:cNvPr id="10" name="Content Placeholder 9" descr="A close-up of a gea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2514600"/>
            <a:ext cx="2664294" cy="27593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82825" y="2588260"/>
            <a:ext cx="6612255" cy="39693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28600" indent="-228600">
              <a:buFont typeface="Arial,Sans-Serif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Mission Statement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To impart evidence-based research-oriented health professional education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Best possible patient care Mutual respect, ethical practice of healthcare and social accountability.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Vision and Values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Highly recognized and accredited centre of excellence in Medical Education, using evidence-based training techniques for development of highly competent health  professionals, who are lifelong experiential learner and are socially accountable.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Goals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Undergraduate Integrated Learning Program is geared to provide you with quality medical education in an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environment designed to: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4" name="Picture 13" descr="A logo for a medical university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066800"/>
            <a:ext cx="921544" cy="1228725"/>
          </a:xfrm>
          <a:prstGeom prst="rect">
            <a:avLst/>
          </a:prstGeom>
        </p:spPr>
      </p:pic>
      <p:pic>
        <p:nvPicPr>
          <p:cNvPr id="15" name="Picture 14" descr="E:\Faisal 3rd Year\Muhammad Faisal Mughal\2016-2017 D.E.O Records of 1st 2nd and 3rd Year\Template\dme rm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978694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RPGN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36963"/>
            <a:ext cx="7848599" cy="5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RPGN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325" y="2489200"/>
            <a:ext cx="531737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LI\Downloads\pathology-of-glomerulonephritis-56-728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36963"/>
            <a:ext cx="7899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4800"/>
            <a:ext cx="8915399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8382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182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819400"/>
            <a:ext cx="352504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990600"/>
            <a:ext cx="4041775" cy="517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26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554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91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TREATMENT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5024" y="523381"/>
            <a:ext cx="7216792" cy="1587501"/>
          </a:xfrm>
        </p:spPr>
        <p:txBody>
          <a:bodyPr/>
          <a:lstStyle/>
          <a:p>
            <a:r>
              <a:rPr lang="en-US" sz="4000" b="1" dirty="0"/>
              <a:t>Immunosuppressive therapy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6440" y="3048000"/>
            <a:ext cx="3636980" cy="2971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b="1" dirty="0"/>
              <a:t>pulse methylprednisolone, followed by prednisone at a dosage of 1 mg/kg daily tapered over  three month  </a:t>
            </a:r>
            <a:endParaRPr lang="en-US" sz="2000" b="1" dirty="0"/>
          </a:p>
          <a:p>
            <a:r>
              <a:rPr lang="en-US" sz="2000" b="1" dirty="0" err="1"/>
              <a:t>cytotoxics</a:t>
            </a:r>
            <a:endParaRPr lang="en-US" sz="2000" b="1" dirty="0"/>
          </a:p>
          <a:p>
            <a:r>
              <a:rPr lang="en-US" sz="2000" b="1" dirty="0"/>
              <a:t>plasma exchange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4198619" cy="756635"/>
          </a:xfrm>
        </p:spPr>
        <p:txBody>
          <a:bodyPr/>
          <a:lstStyle/>
          <a:p>
            <a:r>
              <a:rPr lang="en-US" sz="2800" b="1" dirty="0"/>
              <a:t>Supportive measures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799" y="3624153"/>
            <a:ext cx="3400761" cy="239564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Salt and water restriction</a:t>
            </a:r>
            <a:endParaRPr lang="en-US" b="1" dirty="0"/>
          </a:p>
          <a:p>
            <a:r>
              <a:rPr lang="en-US" b="1" dirty="0"/>
              <a:t>Control BP</a:t>
            </a:r>
            <a:endParaRPr lang="en-US" b="1" dirty="0"/>
          </a:p>
          <a:p>
            <a:r>
              <a:rPr lang="en-US" b="1" dirty="0"/>
              <a:t>RRT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WhatsApp Image 2025-02-10 at 8.14.37 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309735" cy="52368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Salt and water restriction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991600" cy="5867400"/>
          </a:xfrm>
        </p:spPr>
        <p:txBody>
          <a:bodyPr>
            <a:normAutofit/>
          </a:bodyPr>
          <a:lstStyle/>
          <a:p>
            <a:r>
              <a:rPr lang="en-US" sz="2000" b="1" dirty="0"/>
              <a:t> Fluid overload / pulmonary </a:t>
            </a:r>
            <a:r>
              <a:rPr lang="en-US" sz="2000" b="1" dirty="0" err="1"/>
              <a:t>odema</a:t>
            </a:r>
            <a:r>
              <a:rPr lang="en-US" sz="2000" b="1" dirty="0"/>
              <a:t> often complicates oliguric GN. </a:t>
            </a:r>
            <a:endParaRPr lang="en-US" sz="2000" b="1" dirty="0"/>
          </a:p>
          <a:p>
            <a:r>
              <a:rPr lang="en-US" sz="2000" b="1" dirty="0"/>
              <a:t> Limit salt intake &lt;80mmol/day (&lt;5g/day).</a:t>
            </a:r>
            <a:endParaRPr lang="en-US" sz="2000" b="1" dirty="0"/>
          </a:p>
          <a:p>
            <a:r>
              <a:rPr lang="en-US" sz="2000" b="1" dirty="0"/>
              <a:t> Set oral intake at 500 – 1,000mL/day (adjusted according to volume status and UO).</a:t>
            </a:r>
            <a:endParaRPr lang="en-US" sz="2000" b="1" dirty="0"/>
          </a:p>
          <a:p>
            <a:r>
              <a:rPr lang="en-US" sz="2000" b="1" dirty="0"/>
              <a:t> Diuretics may promote a natriuresis and provide symptomatic relief: use loop diuretic, e.g. furosemide 40 – 160mg/day PO or </a:t>
            </a:r>
            <a:r>
              <a:rPr lang="en-US" sz="2000" b="1" dirty="0" err="1"/>
              <a:t>IV,titrated</a:t>
            </a:r>
            <a:r>
              <a:rPr lang="en-US" sz="2000" b="1" dirty="0"/>
              <a:t> against response and renal function.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Review volume status and monitor weight daily, and chart input and output to plan following days fluid balance.</a:t>
            </a:r>
            <a:endParaRPr lang="en-US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Control BP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5250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300" b="1" dirty="0"/>
              <a:t>BP is usually volume-related and may be significant. Aim for target BP of ≤ 130/80mmHg.</a:t>
            </a:r>
            <a:endParaRPr lang="en-US" sz="2300" b="1" dirty="0"/>
          </a:p>
          <a:p>
            <a:endParaRPr lang="en-US" sz="2300" b="1" dirty="0"/>
          </a:p>
          <a:p>
            <a:r>
              <a:rPr lang="en-US" sz="2300" b="1" dirty="0"/>
              <a:t>Diuretic (as described in salt and water restriction).</a:t>
            </a:r>
            <a:endParaRPr lang="en-US" sz="2300" b="1" dirty="0"/>
          </a:p>
          <a:p>
            <a:endParaRPr lang="en-US" sz="2300" b="1" dirty="0"/>
          </a:p>
          <a:p>
            <a:r>
              <a:rPr lang="en-US" sz="2300" b="1" dirty="0"/>
              <a:t> Stepwise add-on therapy B -blockers  &amp; calcium channel blockers.</a:t>
            </a:r>
            <a:endParaRPr lang="en-US" sz="2300" b="1" dirty="0"/>
          </a:p>
          <a:p>
            <a:endParaRPr lang="en-US" sz="2300" b="1" dirty="0"/>
          </a:p>
          <a:p>
            <a:r>
              <a:rPr lang="en-US" sz="2300" b="1" dirty="0"/>
              <a:t>ACE-I or ARB: titrate up from low dose with daily increments. ACE-I</a:t>
            </a:r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 or ARB offer theoretical advantages in the control of BP secondary</a:t>
            </a:r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to renal disease due to their antifibrotic and anti-</a:t>
            </a:r>
            <a:r>
              <a:rPr lang="en-US" sz="2300" b="1" dirty="0" err="1"/>
              <a:t>proteinuric</a:t>
            </a:r>
            <a:r>
              <a:rPr lang="en-US" sz="2300" b="1" dirty="0"/>
              <a:t> effects.</a:t>
            </a:r>
            <a:endParaRPr lang="en-US" sz="2300" b="1" dirty="0"/>
          </a:p>
          <a:p>
            <a:r>
              <a:rPr lang="en-US" sz="2300" b="1" dirty="0"/>
              <a:t>However, their use in GN-associated with AKI may precipitate a</a:t>
            </a:r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further decline in renal function.  Careful monitoring is essential.</a:t>
            </a:r>
            <a:endParaRPr lang="en-US" sz="23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>
            <a:normAutofit/>
          </a:bodyPr>
          <a:lstStyle/>
          <a:p>
            <a:r>
              <a:rPr lang="en-US" sz="2400" b="1" dirty="0"/>
              <a:t>Other supportive measures</a:t>
            </a:r>
            <a:endParaRPr lang="en-US" sz="2400" b="1" dirty="0"/>
          </a:p>
          <a:p>
            <a:r>
              <a:rPr lang="en-US" sz="2400" b="1" dirty="0"/>
              <a:t> Prompt treatment of infection.</a:t>
            </a:r>
            <a:endParaRPr lang="en-US" sz="2400" b="1" dirty="0"/>
          </a:p>
          <a:p>
            <a:r>
              <a:rPr lang="en-US" sz="2400" b="1" dirty="0"/>
              <a:t>Adequate nutrition.</a:t>
            </a:r>
            <a:endParaRPr lang="en-US" sz="2400" b="1" dirty="0"/>
          </a:p>
          <a:p>
            <a:r>
              <a:rPr lang="en-US" sz="2400" b="1" dirty="0"/>
              <a:t>Management of the complications that may be associated with a systemic disease causing GN (e.g. lupus, </a:t>
            </a:r>
            <a:r>
              <a:rPr lang="en-US" sz="2400" b="1" dirty="0" err="1"/>
              <a:t>vasculitis</a:t>
            </a:r>
            <a:r>
              <a:rPr lang="en-US" sz="2400" b="1" dirty="0"/>
              <a:t>).</a:t>
            </a:r>
            <a:endParaRPr lang="en-US" sz="2400" b="1" dirty="0"/>
          </a:p>
          <a:p>
            <a:r>
              <a:rPr lang="en-US" sz="2400" b="1" dirty="0"/>
              <a:t>Renal replacement therapy, according to standard indications</a:t>
            </a:r>
            <a:endParaRPr lang="en-US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" y="152400"/>
            <a:ext cx="8763000" cy="67055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89200"/>
            <a:ext cx="8229600" cy="398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1. CYCLOPHOSPHAMIDE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2.HEMODIALYSIS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3.MYCOPHENOLATE MOFETIL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4.FUROSEMIDE infusion at 10mg/</a:t>
            </a:r>
            <a:r>
              <a:rPr lang="en-US" sz="2000" b="1" dirty="0" err="1"/>
              <a:t>hr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5.IV sodium bicarbonate</a:t>
            </a:r>
            <a:endParaRPr lang="en-US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to use HEC Digital Library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858000" cy="384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Steps to Access HEC Digital Library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website of HEC National Digital Library.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Home Page, click on the INSTITUTES.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page will appear showing the universities from Public and Private Sector and other Institutes which have access to HEC National Digital Library (HNDL).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QUESTION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b="1"/>
              <a:t>A 30-year-old male presents with hematuria, proteinuria (1-2+), hypertension, and acute kidney injury. The most likely diagnosis is:</a:t>
            </a:r>
            <a:endParaRPr lang="en-US" altLang="en-US" b="1"/>
          </a:p>
          <a:p>
            <a:pPr marL="0" indent="0">
              <a:buNone/>
            </a:pPr>
            <a:endParaRPr lang="en-US" altLang="en-US" b="1"/>
          </a:p>
          <a:p>
            <a:r>
              <a:rPr lang="en-US" altLang="en-US"/>
              <a:t>A) Nephrotic syndrome</a:t>
            </a:r>
            <a:endParaRPr lang="en-US" altLang="en-US"/>
          </a:p>
          <a:p>
            <a:r>
              <a:rPr lang="en-US" altLang="en-US"/>
              <a:t>B) Nephritic syndrome</a:t>
            </a:r>
            <a:endParaRPr lang="en-US" altLang="en-US"/>
          </a:p>
          <a:p>
            <a:r>
              <a:rPr lang="en-US" altLang="en-US"/>
              <a:t>C) Acute interstitial nephritis</a:t>
            </a:r>
            <a:endParaRPr lang="en-US" altLang="en-US"/>
          </a:p>
          <a:p>
            <a:r>
              <a:rPr lang="en-US" altLang="en-US"/>
              <a:t>D) Chronic kidney disease</a:t>
            </a: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QUESTION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b="1"/>
              <a:t>Which of the following is a characteristic feature of nephritic syndrome?</a:t>
            </a:r>
            <a:endParaRPr lang="en-US" altLang="en-US" b="1"/>
          </a:p>
          <a:p>
            <a:pPr marL="0" indent="0">
              <a:buNone/>
            </a:pPr>
            <a:endParaRPr lang="en-US" altLang="en-US"/>
          </a:p>
          <a:p>
            <a:r>
              <a:rPr lang="en-US" altLang="en-US"/>
              <a:t>A) Massive proteinuria (&gt;3.5 g/day)</a:t>
            </a:r>
            <a:endParaRPr lang="en-US" altLang="en-US"/>
          </a:p>
          <a:p>
            <a:r>
              <a:rPr lang="en-US" altLang="en-US"/>
              <a:t>B) Hypoalbuminemia</a:t>
            </a:r>
            <a:endParaRPr lang="en-US" altLang="en-US"/>
          </a:p>
          <a:p>
            <a:r>
              <a:rPr lang="en-US" altLang="en-US"/>
              <a:t>C) Hematuria with red blood cell casts</a:t>
            </a:r>
            <a:endParaRPr lang="en-US" altLang="en-US"/>
          </a:p>
          <a:p>
            <a:r>
              <a:rPr lang="en-US" altLang="en-US"/>
              <a:t>D) Hyperlipidemia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ANSWERS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ANSWER 1 : </a:t>
            </a:r>
            <a:r>
              <a:rPr lang="en-US" altLang="en-US"/>
              <a:t>B) Nephritic syndrome</a:t>
            </a:r>
            <a:endParaRPr lang="en-US" altLang="en-US"/>
          </a:p>
          <a:p>
            <a:r>
              <a:rPr lang="en-US"/>
              <a:t>ANSWER 2 : </a:t>
            </a:r>
            <a:r>
              <a:rPr lang="en-US" altLang="en-US"/>
              <a:t>C) Hematuria with red blood cell casts</a:t>
            </a:r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 marL="0" indent="0">
              <a:buNone/>
            </a:pPr>
            <a:r>
              <a:rPr lang="en-US" altLang="en-US"/>
              <a:t>1. Goodpasture EW. The signi</a:t>
            </a:r>
            <a:r>
              <a:rPr lang="zh-CN" altLang="en-US"/>
              <a:t></a:t>
            </a:r>
            <a:r>
              <a:rPr lang="en-US" altLang="en-US"/>
              <a:t>cance of certain pulmonary lesions in relation to the etiology of in</a:t>
            </a:r>
            <a:r>
              <a:rPr lang="zh-CN" altLang="en-US"/>
              <a:t></a:t>
            </a:r>
            <a:r>
              <a:rPr lang="en-US" altLang="en-US"/>
              <a:t>uenza. Am J Med Sci. 1919;158:863–870.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2. Stanton MC, Tange JD. Goodpasture’s syndrome (pulmonary haemorrhage associated with glomerulonephritis). Aust NZ J Med. 1958;7:132–144.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3. Saus J, Wieslander J, Langeveld J, et al. Identi</a:t>
            </a:r>
            <a:r>
              <a:rPr lang="zh-CN" altLang="en-US"/>
              <a:t></a:t>
            </a:r>
            <a:r>
              <a:rPr lang="en-US" altLang="en-US"/>
              <a:t>cation of the goodpasture antigen as the α3(IV) chain of collagen IV. J Biol Chem. 1988;263:13374–13380.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4. Turner N, Mason PJ, Brown R, et al. Molecular cloning of the human goodpasture antigen demonstrates it to be the alpha 3 chain of type IV collagen. J Clin Invest. 1992;89:592–601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LEARNING OUTCOMES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 b="1" dirty="0" smtClean="0">
                <a:sym typeface="+mn-ea"/>
              </a:rPr>
              <a:t>DEFINITION </a:t>
            </a:r>
            <a:endParaRPr lang="en-US" sz="2800" b="1" dirty="0" smtClean="0"/>
          </a:p>
          <a:p>
            <a:r>
              <a:rPr lang="en-US" sz="2800" b="1" dirty="0" smtClean="0">
                <a:sym typeface="+mn-ea"/>
              </a:rPr>
              <a:t>CAUSES</a:t>
            </a:r>
            <a:endParaRPr lang="en-US" sz="2800" b="1" dirty="0" smtClean="0"/>
          </a:p>
          <a:p>
            <a:r>
              <a:rPr lang="en-US" sz="2800" b="1" dirty="0" smtClean="0">
                <a:sym typeface="+mn-ea"/>
              </a:rPr>
              <a:t>DIAGNOSIS</a:t>
            </a:r>
            <a:endParaRPr lang="en-US" sz="2800" b="1" dirty="0" smtClean="0"/>
          </a:p>
          <a:p>
            <a:r>
              <a:rPr lang="en-US" sz="2800" b="1" dirty="0" smtClean="0">
                <a:sym typeface="+mn-ea"/>
              </a:rPr>
              <a:t>MANAGEMENT</a:t>
            </a:r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3435626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" y="152400"/>
            <a:ext cx="8763000" cy="6705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89200"/>
            <a:ext cx="8229600" cy="398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1. CYCLOPHOSPHAMIDE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2.HEMODIALYSIS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3.MYCOPHENOLATE MOFETIL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4.FUROSEMIDE infusion at 10mg/</a:t>
            </a:r>
            <a:r>
              <a:rPr lang="en-US" sz="2000" b="1" dirty="0" err="1"/>
              <a:t>hr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5.IV sodium bicarbonate</a:t>
            </a: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Acute nephritic syndrome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772400" cy="4724400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3200" b="1" dirty="0"/>
              <a:t>Glomerular injury</a:t>
            </a:r>
            <a:endParaRPr lang="en-US" sz="3200" b="1" dirty="0"/>
          </a:p>
          <a:p>
            <a:r>
              <a:rPr lang="en-US" sz="3200" b="1" dirty="0"/>
              <a:t>RBC cast in urine or dysmorphic </a:t>
            </a:r>
            <a:r>
              <a:rPr lang="en-US" sz="3200" b="1" dirty="0" err="1"/>
              <a:t>rbcs</a:t>
            </a:r>
            <a:endParaRPr lang="en-US" sz="3200" b="1" dirty="0"/>
          </a:p>
          <a:p>
            <a:r>
              <a:rPr lang="en-US" sz="3200" b="1" dirty="0"/>
              <a:t>Hypertension</a:t>
            </a:r>
            <a:endParaRPr lang="en-US" sz="3200" b="1" dirty="0"/>
          </a:p>
          <a:p>
            <a:r>
              <a:rPr lang="en-US" sz="3200" b="1" dirty="0"/>
              <a:t>Oliguria</a:t>
            </a:r>
            <a:endParaRPr lang="en-US" sz="3200" b="1" dirty="0"/>
          </a:p>
          <a:p>
            <a:r>
              <a:rPr lang="en-US" sz="3200" b="1" dirty="0"/>
              <a:t>Azotemia</a:t>
            </a:r>
            <a:endParaRPr lang="en-US" sz="3200" b="1" dirty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PATHOGENESIS</a:t>
            </a:r>
            <a:endParaRPr lang="en-US" sz="4400" b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970" y="1981200"/>
            <a:ext cx="759223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Normal glomerulus</a:t>
            </a:r>
            <a:endParaRPr lang="en-US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1731" y="2489200"/>
            <a:ext cx="47105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4314</Words>
  <Application>WPS Presentation</Application>
  <PresentationFormat>On-screen Show (4:3)</PresentationFormat>
  <Paragraphs>174</Paragraphs>
  <Slides>40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7" baseType="lpstr">
      <vt:lpstr>Arial</vt:lpstr>
      <vt:lpstr>SimSun</vt:lpstr>
      <vt:lpstr>Wingdings</vt:lpstr>
      <vt:lpstr>Wingdings 3</vt:lpstr>
      <vt:lpstr>Symbol</vt:lpstr>
      <vt:lpstr>Arial</vt:lpstr>
      <vt:lpstr>Arial,Sans-Serif</vt:lpstr>
      <vt:lpstr>Segoe Print</vt:lpstr>
      <vt:lpstr>Century Gothic</vt:lpstr>
      <vt:lpstr>Century Gothic</vt:lpstr>
      <vt:lpstr>Calibri</vt:lpstr>
      <vt:lpstr>Times New Roman</vt:lpstr>
      <vt:lpstr>Times New Roman</vt:lpstr>
      <vt:lpstr>Calibri</vt:lpstr>
      <vt:lpstr>Microsoft YaHei</vt:lpstr>
      <vt:lpstr>Arial Unicode MS</vt:lpstr>
      <vt:lpstr>Ion Boardroom</vt:lpstr>
      <vt:lpstr>NEPHRITIC SYNDROME </vt:lpstr>
      <vt:lpstr>          MOTTO  AND  VISION</vt:lpstr>
      <vt:lpstr>PowerPoint 演示文稿</vt:lpstr>
      <vt:lpstr>PowerPoint 演示文稿</vt:lpstr>
      <vt:lpstr>PowerPoint 演示文稿</vt:lpstr>
      <vt:lpstr>PowerPoint 演示文稿</vt:lpstr>
      <vt:lpstr>Acute nephritic syndrome </vt:lpstr>
      <vt:lpstr>PATHOGENESIS</vt:lpstr>
      <vt:lpstr>Normal glomerulus</vt:lpstr>
      <vt:lpstr>PowerPoint 演示文稿</vt:lpstr>
      <vt:lpstr>IgA Nephropathy</vt:lpstr>
      <vt:lpstr>Management of IgAN</vt:lpstr>
      <vt:lpstr>Post- Streptococcal GN</vt:lpstr>
      <vt:lpstr>PowerPoint 演示文稿</vt:lpstr>
      <vt:lpstr>MPGN</vt:lpstr>
      <vt:lpstr>PowerPoint 演示文稿</vt:lpstr>
      <vt:lpstr>PowerPoint 演示文稿</vt:lpstr>
      <vt:lpstr>PowerPoint 演示文稿</vt:lpstr>
      <vt:lpstr>PowerPoint 演示文稿</vt:lpstr>
      <vt:lpstr>RPGN</vt:lpstr>
      <vt:lpstr>RPGN</vt:lpstr>
      <vt:lpstr>PowerPoint 演示文稿</vt:lpstr>
      <vt:lpstr>overlap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TREATMENT </vt:lpstr>
      <vt:lpstr>Salt and water restriction </vt:lpstr>
      <vt:lpstr>Control BP </vt:lpstr>
      <vt:lpstr>PowerPoint 演示文稿</vt:lpstr>
      <vt:lpstr>PowerPoint 演示文稿</vt:lpstr>
      <vt:lpstr>PowerPoint 演示文稿</vt:lpstr>
      <vt:lpstr>How to use HEC Digital Library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raza</dc:creator>
  <cp:lastModifiedBy>Zeshan Zahid</cp:lastModifiedBy>
  <cp:revision>66</cp:revision>
  <dcterms:created xsi:type="dcterms:W3CDTF">2020-12-07T10:59:00Z</dcterms:created>
  <dcterms:modified xsi:type="dcterms:W3CDTF">2025-02-11T21:43:13Z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6D7BF102644940D19FCF6236CF4BC95A_12</vt:lpwstr>
  </property>
  <property fmtid="{D5CDD505-2E9C-101B-9397-08002B2CF9AE}" pid="3" name="KSOProductBuildVer">
    <vt:lpwstr>1033-12.2.0.19805</vt:lpwstr>
  </property>
</Properties>
</file>