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76" r:id="rId5"/>
    <p:sldId id="259" r:id="rId6"/>
    <p:sldId id="260" r:id="rId7"/>
    <p:sldId id="28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7" r:id="rId24"/>
    <p:sldId id="278" r:id="rId25"/>
    <p:sldId id="279" r:id="rId26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91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871841" y="1563700"/>
            <a:ext cx="3308350" cy="1366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5632" y="1289303"/>
            <a:ext cx="10460736" cy="512064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7244" y="613105"/>
            <a:ext cx="10357510" cy="695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55442" y="2193416"/>
            <a:ext cx="5099050" cy="30441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hyperlink" Target="http://www.pathology.vcu.edu/education/PathLab/pages/renalpath/rpsr/images/amyloid_sr/image16.jp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hyperlink" Target="http://www.ncbi.nlm.nih.gov/books/NBK470444/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6336973" y="1905000"/>
            <a:ext cx="6227191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5720" marR="5080" indent="-33655">
              <a:lnSpc>
                <a:spcPct val="100000"/>
              </a:lnSpc>
              <a:spcBef>
                <a:spcPts val="95"/>
              </a:spcBef>
            </a:pPr>
            <a:r>
              <a:rPr lang="en-US" b="1" spc="-20" dirty="0">
                <a:latin typeface="+mj-lt"/>
                <a:cs typeface="Arial"/>
              </a:rPr>
              <a:t>Nephrotic </a:t>
            </a:r>
            <a:r>
              <a:rPr lang="en-US" b="1" spc="-10" dirty="0">
                <a:latin typeface="+mj-lt"/>
                <a:cs typeface="Arial"/>
              </a:rPr>
              <a:t>syndrome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77000" y="3145274"/>
            <a:ext cx="5468114" cy="16635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07010" algn="ctr">
              <a:lnSpc>
                <a:spcPct val="120100"/>
              </a:lnSpc>
              <a:spcBef>
                <a:spcPts val="100"/>
              </a:spcBef>
            </a:pPr>
            <a:r>
              <a:rPr sz="3000" spc="-90" dirty="0">
                <a:solidFill>
                  <a:srgbClr val="888888"/>
                </a:solidFill>
                <a:latin typeface="Calibri"/>
                <a:cs typeface="Calibri"/>
              </a:rPr>
              <a:t>Dr.</a:t>
            </a:r>
            <a:r>
              <a:rPr sz="3000" spc="-5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lang="en-US" sz="3000" spc="-5" dirty="0">
                <a:solidFill>
                  <a:srgbClr val="888888"/>
                </a:solidFill>
                <a:latin typeface="Calibri"/>
                <a:cs typeface="Calibri"/>
              </a:rPr>
              <a:t>Kiran </a:t>
            </a:r>
            <a:r>
              <a:rPr sz="3000" spc="-30" dirty="0">
                <a:solidFill>
                  <a:srgbClr val="888888"/>
                </a:solidFill>
                <a:latin typeface="Calibri"/>
                <a:cs typeface="Calibri"/>
              </a:rPr>
              <a:t>Fatima</a:t>
            </a:r>
            <a:endParaRPr lang="en-US" sz="3000" spc="-30" dirty="0">
              <a:solidFill>
                <a:srgbClr val="888888"/>
              </a:solidFill>
              <a:latin typeface="Calibri"/>
              <a:cs typeface="Calibri"/>
            </a:endParaRPr>
          </a:p>
          <a:p>
            <a:pPr marL="12700" marR="5080" indent="207010" algn="ctr">
              <a:lnSpc>
                <a:spcPct val="120100"/>
              </a:lnSpc>
              <a:spcBef>
                <a:spcPts val="100"/>
              </a:spcBef>
            </a:pPr>
            <a:r>
              <a:rPr sz="3000" spc="-10" dirty="0">
                <a:solidFill>
                  <a:srgbClr val="888888"/>
                </a:solidFill>
                <a:latin typeface="Calibri"/>
                <a:cs typeface="Calibri"/>
              </a:rPr>
              <a:t> Pathology</a:t>
            </a:r>
            <a:r>
              <a:rPr sz="3000" spc="-114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888888"/>
                </a:solidFill>
                <a:latin typeface="Calibri"/>
                <a:cs typeface="Calibri"/>
              </a:rPr>
              <a:t>Department</a:t>
            </a:r>
            <a:endParaRPr lang="en-US" sz="3000" spc="-10" dirty="0">
              <a:solidFill>
                <a:srgbClr val="888888"/>
              </a:solidFill>
              <a:latin typeface="Calibri"/>
              <a:cs typeface="Calibri"/>
            </a:endParaRPr>
          </a:p>
          <a:p>
            <a:pPr marL="12700" marR="5080" indent="207010" algn="ctr">
              <a:lnSpc>
                <a:spcPct val="120100"/>
              </a:lnSpc>
              <a:spcBef>
                <a:spcPts val="100"/>
              </a:spcBef>
            </a:pPr>
            <a:r>
              <a:rPr lang="en-US" sz="3000" spc="-10" dirty="0">
                <a:solidFill>
                  <a:srgbClr val="888888"/>
                </a:solidFill>
                <a:latin typeface="Calibri"/>
                <a:cs typeface="Calibri"/>
              </a:rPr>
              <a:t>Rawalpindi Medical University</a:t>
            </a:r>
            <a:endParaRPr sz="30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3191" y="983751"/>
            <a:ext cx="5702809" cy="439292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3569" y="545551"/>
            <a:ext cx="1287780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Calibri"/>
                <a:cs typeface="Calibri"/>
              </a:rPr>
              <a:t>Secon</a:t>
            </a:r>
            <a:r>
              <a:rPr lang="en-US" dirty="0">
                <a:latin typeface="Calibri"/>
                <a:cs typeface="Calibri"/>
              </a:rPr>
              <a:t>dary</a:t>
            </a:r>
            <a:r>
              <a:rPr lang="en-US" spc="25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causes</a:t>
            </a:r>
            <a:r>
              <a:rPr lang="en-US" spc="-55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causes</a:t>
            </a:r>
            <a:r>
              <a:rPr lang="en-US" spc="-80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of</a:t>
            </a:r>
            <a:r>
              <a:rPr lang="en-US" spc="-45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nephrotic</a:t>
            </a:r>
            <a:r>
              <a:rPr lang="en-US" spc="-70" dirty="0">
                <a:latin typeface="Calibri"/>
                <a:cs typeface="Calibri"/>
              </a:rPr>
              <a:t> </a:t>
            </a:r>
            <a:r>
              <a:rPr lang="en-US" spc="-10" dirty="0">
                <a:latin typeface="Calibri"/>
                <a:cs typeface="Calibri"/>
              </a:rPr>
              <a:t>syndrome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644" y="1510306"/>
            <a:ext cx="6542405" cy="3733073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490"/>
              </a:spcBef>
              <a:buFont typeface="Arial MT"/>
              <a:buChar char="•"/>
              <a:tabLst>
                <a:tab pos="356870" algn="l"/>
              </a:tabLst>
            </a:pPr>
            <a:r>
              <a:rPr sz="2400" b="1" dirty="0">
                <a:latin typeface="Calibri"/>
                <a:cs typeface="Calibri"/>
              </a:rPr>
              <a:t>SLE</a:t>
            </a:r>
            <a:r>
              <a:rPr sz="2400" b="1" spc="-5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(lupus</a:t>
            </a:r>
            <a:r>
              <a:rPr sz="2400" b="1" spc="-4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nephritis)</a:t>
            </a:r>
            <a:endParaRPr sz="2400" dirty="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385"/>
              </a:spcBef>
              <a:buFont typeface="Arial MT"/>
              <a:buChar char="•"/>
              <a:tabLst>
                <a:tab pos="356870" algn="l"/>
              </a:tabLst>
            </a:pPr>
            <a:r>
              <a:rPr sz="2400" b="1" spc="-10" dirty="0">
                <a:latin typeface="Calibri"/>
                <a:cs typeface="Calibri"/>
              </a:rPr>
              <a:t>Diabetes</a:t>
            </a:r>
            <a:r>
              <a:rPr sz="2400" b="1" spc="-10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mellitus.</a:t>
            </a:r>
            <a:endParaRPr sz="2400" dirty="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385"/>
              </a:spcBef>
              <a:buFont typeface="Arial MT"/>
              <a:buChar char="•"/>
              <a:tabLst>
                <a:tab pos="356870" algn="l"/>
              </a:tabLst>
            </a:pPr>
            <a:r>
              <a:rPr sz="2400" b="1" spc="-10" dirty="0">
                <a:latin typeface="Calibri"/>
                <a:cs typeface="Calibri"/>
              </a:rPr>
              <a:t>Amyloidosis</a:t>
            </a:r>
            <a:endParaRPr sz="2400" dirty="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355"/>
              </a:spcBef>
              <a:buFont typeface="Arial MT"/>
              <a:buChar char="•"/>
              <a:tabLst>
                <a:tab pos="356870" algn="l"/>
              </a:tabLst>
            </a:pPr>
            <a:r>
              <a:rPr sz="2400" dirty="0">
                <a:latin typeface="Calibri"/>
                <a:cs typeface="Calibri"/>
              </a:rPr>
              <a:t>Viral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infections</a:t>
            </a:r>
            <a:endParaRPr sz="2400" dirty="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335"/>
              </a:spcBef>
              <a:buFont typeface="Arial MT"/>
              <a:buChar char="•"/>
              <a:tabLst>
                <a:tab pos="356870" algn="l"/>
              </a:tabLst>
            </a:pPr>
            <a:r>
              <a:rPr sz="2400" spc="-10" dirty="0">
                <a:latin typeface="Calibri"/>
                <a:cs typeface="Calibri"/>
              </a:rPr>
              <a:t>Malignancy</a:t>
            </a:r>
            <a:endParaRPr sz="2400" dirty="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340"/>
              </a:spcBef>
              <a:buFont typeface="Arial MT"/>
              <a:buChar char="•"/>
              <a:tabLst>
                <a:tab pos="356870" algn="l"/>
              </a:tabLst>
            </a:pPr>
            <a:r>
              <a:rPr sz="2400" spc="-25" dirty="0">
                <a:latin typeface="Calibri"/>
                <a:cs typeface="Calibri"/>
              </a:rPr>
              <a:t>Pre-</a:t>
            </a:r>
            <a:r>
              <a:rPr sz="2400" spc="-10" dirty="0">
                <a:latin typeface="Calibri"/>
                <a:cs typeface="Calibri"/>
              </a:rPr>
              <a:t>eclampsia</a:t>
            </a:r>
            <a:endParaRPr sz="2400" dirty="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335"/>
              </a:spcBef>
              <a:buFont typeface="Arial MT"/>
              <a:buChar char="•"/>
              <a:tabLst>
                <a:tab pos="356870" algn="l"/>
              </a:tabLst>
            </a:pPr>
            <a:r>
              <a:rPr sz="2400" dirty="0">
                <a:latin typeface="Calibri"/>
                <a:cs typeface="Calibri"/>
              </a:rPr>
              <a:t>Some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glomerulonephritis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(including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RPGN)</a:t>
            </a:r>
            <a:endParaRPr sz="2400" dirty="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340"/>
              </a:spcBef>
              <a:buFont typeface="Arial MT"/>
              <a:buChar char="•"/>
              <a:tabLst>
                <a:tab pos="356870" algn="l"/>
              </a:tabLst>
            </a:pPr>
            <a:r>
              <a:rPr sz="2400" spc="-10" dirty="0">
                <a:latin typeface="Calibri"/>
                <a:cs typeface="Calibri"/>
              </a:rPr>
              <a:t>Vasculitic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disorders</a:t>
            </a:r>
            <a:endParaRPr sz="2400" dirty="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340"/>
              </a:spcBef>
              <a:buFont typeface="Arial MT"/>
              <a:buChar char="•"/>
              <a:tabLst>
                <a:tab pos="356870" algn="l"/>
              </a:tabLst>
            </a:pPr>
            <a:r>
              <a:rPr sz="2400" spc="-10" dirty="0">
                <a:latin typeface="Calibri"/>
                <a:cs typeface="Calibri"/>
              </a:rPr>
              <a:t>Miscellaneous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17332" y="282702"/>
            <a:ext cx="9486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Pathology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31932" y="282702"/>
            <a:ext cx="4337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Calibri"/>
                <a:cs typeface="Calibri"/>
              </a:rPr>
              <a:t>core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>
                <a:latin typeface="Calibri Light"/>
                <a:cs typeface="Calibri Light"/>
              </a:rPr>
              <a:t>Diabetic</a:t>
            </a:r>
            <a:r>
              <a:rPr spc="-180" dirty="0">
                <a:latin typeface="Calibri Light"/>
                <a:cs typeface="Calibri Light"/>
              </a:rPr>
              <a:t> </a:t>
            </a:r>
            <a:r>
              <a:rPr spc="-45" dirty="0">
                <a:latin typeface="Calibri Light"/>
                <a:cs typeface="Calibri Light"/>
              </a:rPr>
              <a:t>nephropathy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244" y="1708099"/>
            <a:ext cx="6208395" cy="3166701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240029" algn="l"/>
              </a:tabLst>
            </a:pPr>
            <a:r>
              <a:rPr sz="2400" dirty="0">
                <a:latin typeface="Calibri"/>
                <a:cs typeface="Calibri"/>
              </a:rPr>
              <a:t>The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kidneys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are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prime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targets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diabetes</a:t>
            </a:r>
            <a:endParaRPr sz="2400" dirty="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0029" algn="l"/>
              </a:tabLst>
            </a:pPr>
            <a:r>
              <a:rPr sz="2400" dirty="0">
                <a:latin typeface="Calibri"/>
                <a:cs typeface="Calibri"/>
              </a:rPr>
              <a:t>The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lesions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include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mainly:</a:t>
            </a:r>
            <a:endParaRPr sz="2400" dirty="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0029" algn="l"/>
              </a:tabLst>
            </a:pPr>
            <a:r>
              <a:rPr sz="2400" dirty="0">
                <a:latin typeface="Calibri"/>
                <a:cs typeface="Calibri"/>
              </a:rPr>
              <a:t>(1)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glomerular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lesions;</a:t>
            </a:r>
            <a:endParaRPr sz="2400" dirty="0">
              <a:latin typeface="Calibri"/>
              <a:cs typeface="Calibri"/>
            </a:endParaRPr>
          </a:p>
          <a:p>
            <a:pPr marL="240029" marR="752475" indent="-227329">
              <a:lnSpc>
                <a:spcPts val="3030"/>
              </a:lnSpc>
              <a:spcBef>
                <a:spcPts val="102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(2)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renal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vascular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lesions,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principally 	arteriolosclerosis</a:t>
            </a:r>
            <a:endParaRPr sz="2400" dirty="0">
              <a:latin typeface="Calibri"/>
              <a:cs typeface="Calibri"/>
            </a:endParaRPr>
          </a:p>
          <a:p>
            <a:pPr marL="240029" marR="251460" indent="-227329">
              <a:lnSpc>
                <a:spcPts val="3020"/>
              </a:lnSpc>
              <a:spcBef>
                <a:spcPts val="101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(3)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pyelonephritis,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including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necrotizing 	papillitis.</a:t>
            </a:r>
            <a:endParaRPr sz="24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45095" y="1377696"/>
            <a:ext cx="4773167" cy="4590288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7617332" y="282702"/>
            <a:ext cx="9486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Pathology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31932" y="282702"/>
            <a:ext cx="4337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Calibri"/>
                <a:cs typeface="Calibri"/>
              </a:rPr>
              <a:t>core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>
                <a:latin typeface="Calibri Light"/>
                <a:cs typeface="Calibri Light"/>
              </a:rPr>
              <a:t>Diabetic</a:t>
            </a:r>
            <a:r>
              <a:rPr spc="-180" dirty="0">
                <a:latin typeface="Calibri Light"/>
                <a:cs typeface="Calibri Light"/>
              </a:rPr>
              <a:t> </a:t>
            </a:r>
            <a:r>
              <a:rPr spc="-45" dirty="0">
                <a:latin typeface="Calibri Light"/>
                <a:cs typeface="Calibri Light"/>
              </a:rPr>
              <a:t>nephropathy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244" y="1708099"/>
            <a:ext cx="6529705" cy="1845377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240029" algn="l"/>
              </a:tabLst>
            </a:pPr>
            <a:r>
              <a:rPr sz="2400" b="1" dirty="0">
                <a:latin typeface="Calibri"/>
                <a:cs typeface="Calibri"/>
              </a:rPr>
              <a:t>Glomerular</a:t>
            </a:r>
            <a:r>
              <a:rPr sz="2400" b="1" spc="-7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lesions</a:t>
            </a:r>
            <a:endParaRPr sz="2400" dirty="0">
              <a:latin typeface="Calibri"/>
              <a:cs typeface="Calibri"/>
            </a:endParaRPr>
          </a:p>
          <a:p>
            <a:pPr marL="527685" indent="-514984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7685" algn="l"/>
              </a:tabLst>
            </a:pPr>
            <a:r>
              <a:rPr sz="2400" dirty="0">
                <a:latin typeface="Calibri"/>
                <a:cs typeface="Calibri"/>
              </a:rPr>
              <a:t>Capillary</a:t>
            </a:r>
            <a:r>
              <a:rPr sz="2400" spc="-1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basement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membrane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thickening</a:t>
            </a:r>
            <a:endParaRPr sz="2400" dirty="0">
              <a:latin typeface="Calibri"/>
              <a:cs typeface="Calibri"/>
            </a:endParaRPr>
          </a:p>
          <a:p>
            <a:pPr marL="527685" indent="-514984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7685" algn="l"/>
              </a:tabLst>
            </a:pPr>
            <a:r>
              <a:rPr sz="2400" dirty="0">
                <a:latin typeface="Calibri"/>
                <a:cs typeface="Calibri"/>
              </a:rPr>
              <a:t>Nodular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glomerulosclerosis</a:t>
            </a:r>
            <a:endParaRPr sz="2400" dirty="0">
              <a:latin typeface="Calibri"/>
              <a:cs typeface="Calibri"/>
            </a:endParaRPr>
          </a:p>
          <a:p>
            <a:pPr marL="527685" indent="-514984">
              <a:lnSpc>
                <a:spcPct val="100000"/>
              </a:lnSpc>
              <a:spcBef>
                <a:spcPts val="650"/>
              </a:spcBef>
              <a:buAutoNum type="arabicPeriod"/>
              <a:tabLst>
                <a:tab pos="527685" algn="l"/>
              </a:tabLst>
            </a:pPr>
            <a:r>
              <a:rPr sz="2400" dirty="0">
                <a:latin typeface="Calibri"/>
                <a:cs typeface="Calibri"/>
              </a:rPr>
              <a:t>Diffuse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mesangial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sclerosis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17332" y="282702"/>
            <a:ext cx="9486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Pathology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31932" y="282702"/>
            <a:ext cx="4337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Calibri"/>
                <a:cs typeface="Calibri"/>
              </a:rPr>
              <a:t>core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>
                <a:latin typeface="Calibri Light"/>
                <a:cs typeface="Calibri Light"/>
              </a:rPr>
              <a:t>Diabetic</a:t>
            </a:r>
            <a:r>
              <a:rPr spc="-180" dirty="0">
                <a:latin typeface="Calibri Light"/>
                <a:cs typeface="Calibri Light"/>
              </a:rPr>
              <a:t> </a:t>
            </a:r>
            <a:r>
              <a:rPr spc="-45" dirty="0">
                <a:latin typeface="Calibri Light"/>
                <a:cs typeface="Calibri Light"/>
              </a:rPr>
              <a:t>nephropathy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9870" y="2133600"/>
            <a:ext cx="5452110" cy="2118360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240029" marR="427355" indent="-227329">
              <a:lnSpc>
                <a:spcPts val="3020"/>
              </a:lnSpc>
              <a:spcBef>
                <a:spcPts val="49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1.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Capillary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basement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membrane 	thickening</a:t>
            </a:r>
            <a:endParaRPr sz="2400" dirty="0">
              <a:latin typeface="Calibri"/>
              <a:cs typeface="Calibri"/>
            </a:endParaRPr>
          </a:p>
          <a:p>
            <a:pPr marL="240029" marR="5080" indent="-227329">
              <a:lnSpc>
                <a:spcPts val="3030"/>
              </a:lnSpc>
              <a:spcBef>
                <a:spcPts val="101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Renal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glomerulus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showing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markedly 	</a:t>
            </a:r>
            <a:r>
              <a:rPr sz="2400" dirty="0">
                <a:latin typeface="Calibri"/>
                <a:cs typeface="Calibri"/>
              </a:rPr>
              <a:t>thickened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glomerular</a:t>
            </a:r>
            <a:r>
              <a:rPr sz="2400" spc="-1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basement 	membrane</a:t>
            </a:r>
            <a:endParaRPr sz="24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15911" y="1892807"/>
            <a:ext cx="4764024" cy="414527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7617332" y="282702"/>
            <a:ext cx="9486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Pathology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31932" y="282702"/>
            <a:ext cx="4337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Calibri"/>
                <a:cs typeface="Calibri"/>
              </a:rPr>
              <a:t>core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>
                <a:latin typeface="Calibri Light"/>
                <a:cs typeface="Calibri Light"/>
              </a:rPr>
              <a:t>Diabetic</a:t>
            </a:r>
            <a:r>
              <a:rPr spc="-180" dirty="0">
                <a:latin typeface="Calibri Light"/>
                <a:cs typeface="Calibri Light"/>
              </a:rPr>
              <a:t> </a:t>
            </a:r>
            <a:r>
              <a:rPr spc="-45" dirty="0">
                <a:latin typeface="Calibri Light"/>
                <a:cs typeface="Calibri Light"/>
              </a:rPr>
              <a:t>nephropathy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244" y="1768220"/>
            <a:ext cx="4780280" cy="42906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41300" indent="-228600">
              <a:lnSpc>
                <a:spcPts val="2810"/>
              </a:lnSpc>
              <a:spcBef>
                <a:spcPts val="90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b="1" dirty="0">
                <a:latin typeface="Calibri"/>
                <a:cs typeface="Calibri"/>
              </a:rPr>
              <a:t>2.</a:t>
            </a:r>
            <a:r>
              <a:rPr sz="2600" b="1" spc="-7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Nodular</a:t>
            </a:r>
            <a:r>
              <a:rPr sz="2400" b="1" spc="-10" dirty="0">
                <a:latin typeface="Calibri"/>
                <a:cs typeface="Calibri"/>
              </a:rPr>
              <a:t> glomerulosclerosis</a:t>
            </a:r>
            <a:endParaRPr sz="2400" dirty="0">
              <a:latin typeface="Calibri"/>
              <a:cs typeface="Calibri"/>
            </a:endParaRPr>
          </a:p>
          <a:p>
            <a:pPr marL="241300">
              <a:lnSpc>
                <a:spcPts val="2810"/>
              </a:lnSpc>
            </a:pPr>
            <a:r>
              <a:rPr sz="2400" spc="-20" dirty="0">
                <a:latin typeface="Calibri"/>
                <a:cs typeface="Calibri"/>
              </a:rPr>
              <a:t>(Kimmelstiel-</a:t>
            </a:r>
            <a:r>
              <a:rPr sz="2400" dirty="0">
                <a:latin typeface="Calibri"/>
                <a:cs typeface="Calibri"/>
              </a:rPr>
              <a:t>Wilson</a:t>
            </a:r>
            <a:r>
              <a:rPr sz="2400" spc="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lesion)</a:t>
            </a:r>
            <a:endParaRPr sz="2400" dirty="0">
              <a:latin typeface="Calibri"/>
              <a:cs typeface="Calibri"/>
            </a:endParaRPr>
          </a:p>
          <a:p>
            <a:pPr marL="241300" marR="167005" indent="-228600">
              <a:lnSpc>
                <a:spcPct val="80000"/>
              </a:lnSpc>
              <a:spcBef>
                <a:spcPts val="101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spc="-10" dirty="0">
                <a:latin typeface="Calibri"/>
                <a:cs typeface="Calibri"/>
              </a:rPr>
              <a:t>Characterized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by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nodules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pink </a:t>
            </a:r>
            <a:r>
              <a:rPr sz="2400" dirty="0">
                <a:latin typeface="Calibri"/>
                <a:cs typeface="Calibri"/>
              </a:rPr>
              <a:t>hyaline</a:t>
            </a:r>
            <a:r>
              <a:rPr sz="2400" spc="-114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material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that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form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in </a:t>
            </a:r>
            <a:r>
              <a:rPr sz="2400" dirty="0">
                <a:latin typeface="Calibri"/>
                <a:cs typeface="Calibri"/>
              </a:rPr>
              <a:t>mesangial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regions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between </a:t>
            </a:r>
            <a:r>
              <a:rPr sz="2400" dirty="0">
                <a:latin typeface="Calibri"/>
                <a:cs typeface="Calibri"/>
              </a:rPr>
              <a:t>glomerular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capillary</a:t>
            </a:r>
            <a:r>
              <a:rPr sz="2400" spc="-114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loops.</a:t>
            </a:r>
            <a:endParaRPr sz="2400" dirty="0">
              <a:latin typeface="Calibri"/>
              <a:cs typeface="Calibri"/>
            </a:endParaRPr>
          </a:p>
          <a:p>
            <a:pPr marL="241300" marR="329565" indent="-228600">
              <a:lnSpc>
                <a:spcPts val="2500"/>
              </a:lnSpc>
              <a:spcBef>
                <a:spcPts val="96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Caused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by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marked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increase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in </a:t>
            </a:r>
            <a:r>
              <a:rPr sz="2400" dirty="0">
                <a:latin typeface="Calibri"/>
                <a:cs typeface="Calibri"/>
              </a:rPr>
              <a:t>mesangial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matrix</a:t>
            </a:r>
            <a:endParaRPr sz="2400" dirty="0">
              <a:latin typeface="Calibri"/>
              <a:cs typeface="Calibri"/>
            </a:endParaRPr>
          </a:p>
          <a:p>
            <a:pPr marL="241300" marR="5080" indent="-228600">
              <a:lnSpc>
                <a:spcPct val="80000"/>
              </a:lnSpc>
              <a:spcBef>
                <a:spcPts val="1025"/>
              </a:spcBef>
              <a:buFont typeface="Arial MT"/>
              <a:buChar char="•"/>
              <a:tabLst>
                <a:tab pos="241300" algn="l"/>
                <a:tab pos="4260850" algn="l"/>
              </a:tabLst>
            </a:pPr>
            <a:r>
              <a:rPr sz="2400" spc="-10" dirty="0">
                <a:latin typeface="Calibri"/>
                <a:cs typeface="Calibri"/>
              </a:rPr>
              <a:t>Markedly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thickened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arteriole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25" dirty="0">
                <a:latin typeface="Calibri"/>
                <a:cs typeface="Calibri"/>
              </a:rPr>
              <a:t>at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lower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right,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which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typical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hyaline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arteriolosclerosis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seen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in </a:t>
            </a:r>
            <a:r>
              <a:rPr sz="2400" dirty="0">
                <a:latin typeface="Calibri"/>
                <a:cs typeface="Calibri"/>
              </a:rPr>
              <a:t>diabetic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kidneys.</a:t>
            </a:r>
            <a:endParaRPr sz="24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55791" y="1783079"/>
            <a:ext cx="6236208" cy="4047744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7617332" y="282702"/>
            <a:ext cx="9486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Pathology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31932" y="282702"/>
            <a:ext cx="4337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Calibri"/>
                <a:cs typeface="Calibri"/>
              </a:rPr>
              <a:t>core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>
                <a:latin typeface="Calibri Light"/>
                <a:cs typeface="Calibri Light"/>
              </a:rPr>
              <a:t>Diabetic</a:t>
            </a:r>
            <a:r>
              <a:rPr spc="-180" dirty="0">
                <a:latin typeface="Calibri Light"/>
                <a:cs typeface="Calibri Light"/>
              </a:rPr>
              <a:t> </a:t>
            </a:r>
            <a:r>
              <a:rPr spc="-45" dirty="0">
                <a:latin typeface="Calibri Light"/>
                <a:cs typeface="Calibri Light"/>
              </a:rPr>
              <a:t>nephropathy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244" y="1708099"/>
            <a:ext cx="5062220" cy="1748364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240029" algn="l"/>
              </a:tabLst>
            </a:pPr>
            <a:r>
              <a:rPr sz="2400" b="1" dirty="0">
                <a:latin typeface="Calibri"/>
                <a:cs typeface="Calibri"/>
              </a:rPr>
              <a:t>3.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Diffuse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mesangial</a:t>
            </a:r>
            <a:r>
              <a:rPr sz="2400" b="1" spc="-5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sclerosis</a:t>
            </a:r>
            <a:endParaRPr sz="2400" dirty="0">
              <a:latin typeface="Calibri"/>
              <a:cs typeface="Calibri"/>
            </a:endParaRPr>
          </a:p>
          <a:p>
            <a:pPr marL="240029" marR="5080" indent="-227329">
              <a:lnSpc>
                <a:spcPts val="3030"/>
              </a:lnSpc>
              <a:spcBef>
                <a:spcPts val="1055"/>
              </a:spcBef>
              <a:buFont typeface="Arial MT"/>
              <a:buChar char="•"/>
              <a:tabLst>
                <a:tab pos="241300" algn="l"/>
                <a:tab pos="4505325" algn="l"/>
              </a:tabLst>
            </a:pPr>
            <a:r>
              <a:rPr sz="2400" dirty="0">
                <a:latin typeface="Calibri"/>
                <a:cs typeface="Calibri"/>
              </a:rPr>
              <a:t>Increase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mesangial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matrix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25" dirty="0">
                <a:latin typeface="Calibri"/>
                <a:cs typeface="Calibri"/>
              </a:rPr>
              <a:t>and 	</a:t>
            </a:r>
            <a:r>
              <a:rPr sz="2400" dirty="0">
                <a:latin typeface="Calibri"/>
                <a:cs typeface="Calibri"/>
              </a:rPr>
              <a:t>mesangial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cell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proliferation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and 	</a:t>
            </a:r>
            <a:r>
              <a:rPr sz="2400" dirty="0">
                <a:latin typeface="Calibri"/>
                <a:cs typeface="Calibri"/>
              </a:rPr>
              <a:t>basement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membrane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thickening.</a:t>
            </a:r>
            <a:endParaRPr sz="24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21295" y="902208"/>
            <a:ext cx="4187952" cy="568452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7617332" y="282702"/>
            <a:ext cx="9486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Pathology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31932" y="282702"/>
            <a:ext cx="4337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Calibri"/>
                <a:cs typeface="Calibri"/>
              </a:rPr>
              <a:t>core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>
                <a:latin typeface="Calibri Light"/>
                <a:cs typeface="Calibri Light"/>
              </a:rPr>
              <a:t>Diabetic</a:t>
            </a:r>
            <a:r>
              <a:rPr spc="-180" dirty="0">
                <a:latin typeface="Calibri Light"/>
                <a:cs typeface="Calibri Light"/>
              </a:rPr>
              <a:t> </a:t>
            </a:r>
            <a:r>
              <a:rPr spc="-45" dirty="0">
                <a:latin typeface="Calibri Light"/>
                <a:cs typeface="Calibri Light"/>
              </a:rPr>
              <a:t>nephropathy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244" y="1923744"/>
            <a:ext cx="5923280" cy="364991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240029" marR="43180" indent="-227329">
              <a:lnSpc>
                <a:spcPct val="80000"/>
              </a:lnSpc>
              <a:spcBef>
                <a:spcPts val="78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Both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diffuse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nodular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forms 	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glomerulosclerosis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induce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sufficient 	</a:t>
            </a:r>
            <a:r>
              <a:rPr sz="2400" dirty="0">
                <a:latin typeface="Calibri"/>
                <a:cs typeface="Calibri"/>
              </a:rPr>
              <a:t>ischemia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cause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scarring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the 	</a:t>
            </a:r>
            <a:r>
              <a:rPr sz="2400" spc="-10" dirty="0">
                <a:latin typeface="Calibri"/>
                <a:cs typeface="Calibri"/>
              </a:rPr>
              <a:t>kidneys</a:t>
            </a:r>
            <a:endParaRPr sz="2400" dirty="0">
              <a:latin typeface="Calibri"/>
              <a:cs typeface="Calibri"/>
            </a:endParaRPr>
          </a:p>
          <a:p>
            <a:pPr marL="240029" marR="74930" indent="-227329">
              <a:lnSpc>
                <a:spcPts val="2690"/>
              </a:lnSpc>
              <a:spcBef>
                <a:spcPts val="98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10" dirty="0">
                <a:latin typeface="Calibri"/>
                <a:cs typeface="Calibri"/>
              </a:rPr>
              <a:t>Nephrosclerosis</a:t>
            </a:r>
            <a:r>
              <a:rPr sz="2400" b="1" spc="-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manifested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by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finely 	granular–appearing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cortical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surface.</a:t>
            </a:r>
            <a:endParaRPr sz="2400" dirty="0">
              <a:latin typeface="Calibri"/>
              <a:cs typeface="Calibri"/>
            </a:endParaRPr>
          </a:p>
          <a:p>
            <a:pPr marL="240029" marR="84455" indent="-227329">
              <a:lnSpc>
                <a:spcPts val="2690"/>
              </a:lnSpc>
              <a:spcBef>
                <a:spcPts val="98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On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sectioning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there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marked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thinning 	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cortex</a:t>
            </a:r>
            <a:r>
              <a:rPr sz="2400" i="1" spc="-10" dirty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  <a:p>
            <a:pPr marL="240029" marR="5080" indent="-227329">
              <a:lnSpc>
                <a:spcPct val="80000"/>
              </a:lnSpc>
              <a:spcBef>
                <a:spcPts val="103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Additional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features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seen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here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are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some 	</a:t>
            </a:r>
            <a:r>
              <a:rPr sz="2400" dirty="0">
                <a:latin typeface="Calibri"/>
                <a:cs typeface="Calibri"/>
              </a:rPr>
              <a:t>irregular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depressions,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result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of 	</a:t>
            </a:r>
            <a:r>
              <a:rPr sz="2400" spc="-10" dirty="0">
                <a:latin typeface="Calibri"/>
                <a:cs typeface="Calibri"/>
              </a:rPr>
              <a:t>pyelonephritis</a:t>
            </a:r>
            <a:endParaRPr sz="24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001256" y="2218944"/>
            <a:ext cx="4480559" cy="4212336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7617332" y="282702"/>
            <a:ext cx="9486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Pathology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31932" y="282702"/>
            <a:ext cx="4337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Calibri"/>
                <a:cs typeface="Calibri"/>
              </a:rPr>
              <a:t>core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89985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latin typeface="+mj-lt"/>
                <a:cs typeface="Arial MT"/>
              </a:rPr>
              <a:t>Amyloidosis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244" y="1444243"/>
            <a:ext cx="10142855" cy="385041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0029" marR="5080" indent="-227329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Extracellular</a:t>
            </a:r>
            <a:r>
              <a:rPr sz="2400" spc="-1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deposition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misfolded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proteins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that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aggregate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form 	</a:t>
            </a:r>
            <a:r>
              <a:rPr sz="2400" dirty="0">
                <a:latin typeface="Calibri"/>
                <a:cs typeface="Calibri"/>
              </a:rPr>
              <a:t>insoluble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fibrils.</a:t>
            </a:r>
            <a:endParaRPr sz="2400" dirty="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1010"/>
              </a:spcBef>
              <a:buFont typeface="Arial MT"/>
              <a:buChar char="•"/>
              <a:tabLst>
                <a:tab pos="240029" algn="l"/>
              </a:tabLst>
            </a:pPr>
            <a:r>
              <a:rPr sz="2400" dirty="0">
                <a:latin typeface="Calibri"/>
                <a:cs typeface="Calibri"/>
              </a:rPr>
              <a:t>Results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tissue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damage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functional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compromise</a:t>
            </a:r>
            <a:endParaRPr sz="2400" dirty="0">
              <a:latin typeface="Calibri"/>
              <a:cs typeface="Calibri"/>
            </a:endParaRPr>
          </a:p>
          <a:p>
            <a:pPr marL="240029" marR="144145" indent="-227329">
              <a:lnSpc>
                <a:spcPct val="100000"/>
              </a:lnSpc>
              <a:spcBef>
                <a:spcPts val="101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Glomerular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disease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: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deposition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amyloid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mesangium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,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capillary 	</a:t>
            </a:r>
            <a:r>
              <a:rPr sz="2400" dirty="0">
                <a:latin typeface="Calibri"/>
                <a:cs typeface="Calibri"/>
              </a:rPr>
              <a:t>walls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 </a:t>
            </a:r>
            <a:r>
              <a:rPr sz="2400" spc="-10" dirty="0">
                <a:latin typeface="Calibri"/>
                <a:cs typeface="Calibri"/>
              </a:rPr>
              <a:t>interstitium.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sz="2400" spc="-10" dirty="0">
                <a:latin typeface="Calibri"/>
                <a:cs typeface="Calibri"/>
              </a:rPr>
              <a:t>Causes:</a:t>
            </a:r>
            <a:endParaRPr sz="2400" dirty="0">
              <a:latin typeface="Calibri"/>
              <a:cs typeface="Calibri"/>
            </a:endParaRPr>
          </a:p>
          <a:p>
            <a:pPr marL="696595" lvl="1" indent="-227329">
              <a:lnSpc>
                <a:spcPct val="100000"/>
              </a:lnSpc>
              <a:spcBef>
                <a:spcPts val="520"/>
              </a:spcBef>
              <a:buFont typeface="Arial MT"/>
              <a:buChar char="•"/>
              <a:tabLst>
                <a:tab pos="696595" algn="l"/>
              </a:tabLst>
            </a:pPr>
            <a:r>
              <a:rPr sz="2400" spc="-10" dirty="0">
                <a:latin typeface="Calibri"/>
                <a:cs typeface="Calibri"/>
              </a:rPr>
              <a:t>Excessive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production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or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mutations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proteins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that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are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prone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 </a:t>
            </a:r>
            <a:r>
              <a:rPr sz="2400" spc="-10" dirty="0">
                <a:latin typeface="Calibri"/>
                <a:cs typeface="Calibri"/>
              </a:rPr>
              <a:t>misfolding</a:t>
            </a:r>
            <a:endParaRPr sz="2400" dirty="0">
              <a:latin typeface="Calibri"/>
              <a:cs typeface="Calibri"/>
            </a:endParaRPr>
          </a:p>
          <a:p>
            <a:pPr marL="697865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Calibri"/>
                <a:cs typeface="Calibri"/>
              </a:rPr>
              <a:t>and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aggregation</a:t>
            </a:r>
            <a:endParaRPr sz="2400" dirty="0">
              <a:latin typeface="Calibri"/>
              <a:cs typeface="Calibri"/>
            </a:endParaRPr>
          </a:p>
          <a:p>
            <a:pPr marL="696595" lvl="1" indent="-227329">
              <a:lnSpc>
                <a:spcPct val="100000"/>
              </a:lnSpc>
              <a:spcBef>
                <a:spcPts val="505"/>
              </a:spcBef>
              <a:buFont typeface="Arial MT"/>
              <a:buChar char="•"/>
              <a:tabLst>
                <a:tab pos="696595" algn="l"/>
              </a:tabLst>
            </a:pPr>
            <a:r>
              <a:rPr sz="2400" spc="-10" dirty="0">
                <a:latin typeface="Calibri"/>
                <a:cs typeface="Calibri"/>
              </a:rPr>
              <a:t>Defective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or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incomplete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proteolytic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degradation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extracellular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proteins.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17332" y="282702"/>
            <a:ext cx="9486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Pathology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31932" y="282702"/>
            <a:ext cx="4337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Calibri"/>
                <a:cs typeface="Calibri"/>
              </a:rPr>
              <a:t>core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9919" y="228041"/>
            <a:ext cx="5678804" cy="6912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10"/>
              </a:spcBef>
            </a:pPr>
            <a:r>
              <a:rPr spc="-25" dirty="0">
                <a:latin typeface="+mj-lt"/>
                <a:cs typeface="Calibri Light"/>
              </a:rPr>
              <a:t>Renal</a:t>
            </a:r>
            <a:r>
              <a:rPr spc="-190" dirty="0">
                <a:latin typeface="+mj-lt"/>
                <a:cs typeface="Calibri Light"/>
              </a:rPr>
              <a:t> </a:t>
            </a:r>
            <a:r>
              <a:rPr lang="en-US" spc="-20" dirty="0" err="1">
                <a:latin typeface="+mj-lt"/>
                <a:cs typeface="Calibri Light"/>
              </a:rPr>
              <a:t>a</a:t>
            </a:r>
            <a:r>
              <a:rPr spc="-90" dirty="0" err="1">
                <a:latin typeface="+mj-lt"/>
                <a:cs typeface="Calibri Light"/>
              </a:rPr>
              <a:t>m</a:t>
            </a:r>
            <a:r>
              <a:rPr spc="-30" dirty="0" err="1">
                <a:latin typeface="+mj-lt"/>
                <a:cs typeface="Calibri Light"/>
              </a:rPr>
              <a:t>y</a:t>
            </a:r>
            <a:r>
              <a:rPr spc="-20" dirty="0" err="1">
                <a:latin typeface="+mj-lt"/>
                <a:cs typeface="Calibri Light"/>
              </a:rPr>
              <a:t>loi</a:t>
            </a:r>
            <a:r>
              <a:rPr spc="-35" dirty="0" err="1">
                <a:latin typeface="+mj-lt"/>
                <a:cs typeface="Calibri Light"/>
              </a:rPr>
              <a:t>d</a:t>
            </a:r>
            <a:r>
              <a:rPr spc="-45" dirty="0" err="1">
                <a:latin typeface="+mj-lt"/>
                <a:cs typeface="Calibri Light"/>
              </a:rPr>
              <a:t>o</a:t>
            </a:r>
            <a:r>
              <a:rPr spc="-30" dirty="0" err="1">
                <a:latin typeface="+mj-lt"/>
                <a:cs typeface="Calibri Light"/>
              </a:rPr>
              <a:t>s</a:t>
            </a:r>
            <a:r>
              <a:rPr lang="en-US" spc="-740" dirty="0" err="1">
                <a:latin typeface="+mj-lt"/>
                <a:cs typeface="Calibri Light"/>
              </a:rPr>
              <a:t>i</a:t>
            </a:r>
            <a:r>
              <a:rPr lang="en-US" spc="-740" dirty="0">
                <a:latin typeface="+mj-lt"/>
                <a:cs typeface="Calibri Light"/>
              </a:rPr>
              <a:t>  s</a:t>
            </a:r>
            <a:endParaRPr baseline="55555" dirty="0">
              <a:latin typeface="+mj-lt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69979" y="1828800"/>
            <a:ext cx="5678805" cy="2734310"/>
          </a:xfrm>
          <a:prstGeom prst="rect">
            <a:avLst/>
          </a:prstGeom>
        </p:spPr>
        <p:txBody>
          <a:bodyPr vert="horz" wrap="square" lIns="0" tIns="1593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5"/>
              </a:spcBef>
            </a:pPr>
            <a:r>
              <a:rPr sz="2400" b="1" u="sng" spc="-25" dirty="0">
                <a:uFill>
                  <a:solidFill>
                    <a:srgbClr val="000000"/>
                  </a:solidFill>
                </a:uFill>
                <a:latin typeface="+mj-lt"/>
                <a:cs typeface="Arial"/>
              </a:rPr>
              <a:t>LM-</a:t>
            </a:r>
            <a:endParaRPr sz="2400" dirty="0">
              <a:latin typeface="+mj-lt"/>
              <a:cs typeface="Arial"/>
            </a:endParaRPr>
          </a:p>
          <a:p>
            <a:pPr marL="240029" indent="-227329">
              <a:lnSpc>
                <a:spcPct val="100000"/>
              </a:lnSpc>
              <a:spcBef>
                <a:spcPts val="1155"/>
              </a:spcBef>
              <a:buChar char="•"/>
              <a:tabLst>
                <a:tab pos="240029" algn="l"/>
              </a:tabLst>
            </a:pPr>
            <a:r>
              <a:rPr sz="2400" dirty="0">
                <a:latin typeface="+mj-lt"/>
                <a:cs typeface="Arial MT"/>
              </a:rPr>
              <a:t>Homogenous,</a:t>
            </a:r>
            <a:r>
              <a:rPr sz="2400" spc="-130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smudgy</a:t>
            </a:r>
            <a:r>
              <a:rPr sz="2400" spc="-110" dirty="0">
                <a:latin typeface="+mj-lt"/>
                <a:cs typeface="Arial MT"/>
              </a:rPr>
              <a:t> </a:t>
            </a:r>
            <a:r>
              <a:rPr sz="2400" spc="-10" dirty="0">
                <a:latin typeface="+mj-lt"/>
                <a:cs typeface="Arial MT"/>
              </a:rPr>
              <a:t>deposits,</a:t>
            </a:r>
            <a:endParaRPr sz="2400" dirty="0">
              <a:latin typeface="+mj-lt"/>
              <a:cs typeface="Arial MT"/>
            </a:endParaRPr>
          </a:p>
          <a:p>
            <a:pPr marL="240029" marR="5080" indent="-227329">
              <a:lnSpc>
                <a:spcPts val="2590"/>
              </a:lnSpc>
              <a:spcBef>
                <a:spcPts val="1485"/>
              </a:spcBef>
              <a:buChar char="•"/>
              <a:tabLst>
                <a:tab pos="241300" algn="l"/>
              </a:tabLst>
            </a:pPr>
            <a:r>
              <a:rPr sz="2400" dirty="0">
                <a:latin typeface="+mj-lt"/>
                <a:cs typeface="Arial MT"/>
              </a:rPr>
              <a:t>Congo</a:t>
            </a:r>
            <a:r>
              <a:rPr sz="2400" spc="-60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red</a:t>
            </a:r>
            <a:r>
              <a:rPr sz="2400" spc="-75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birefringence</a:t>
            </a:r>
            <a:r>
              <a:rPr sz="2400" spc="-75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is</a:t>
            </a:r>
            <a:r>
              <a:rPr sz="2400" spc="-60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most</a:t>
            </a:r>
            <a:r>
              <a:rPr sz="2400" spc="-95" dirty="0">
                <a:latin typeface="+mj-lt"/>
                <a:cs typeface="Arial MT"/>
              </a:rPr>
              <a:t> </a:t>
            </a:r>
            <a:r>
              <a:rPr sz="2400" spc="-10" dirty="0">
                <a:latin typeface="+mj-lt"/>
                <a:cs typeface="Arial MT"/>
              </a:rPr>
              <a:t>specific 	</a:t>
            </a:r>
            <a:r>
              <a:rPr sz="2400" dirty="0">
                <a:latin typeface="+mj-lt"/>
                <a:cs typeface="Arial MT"/>
              </a:rPr>
              <a:t>for</a:t>
            </a:r>
            <a:r>
              <a:rPr sz="2400" spc="-110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diagnosis</a:t>
            </a:r>
            <a:r>
              <a:rPr sz="2400" spc="-65" dirty="0">
                <a:latin typeface="+mj-lt"/>
                <a:cs typeface="Arial MT"/>
              </a:rPr>
              <a:t> </a:t>
            </a:r>
            <a:r>
              <a:rPr sz="2400" spc="-50" dirty="0">
                <a:latin typeface="+mj-lt"/>
                <a:cs typeface="Arial MT"/>
              </a:rPr>
              <a:t>.</a:t>
            </a:r>
            <a:endParaRPr sz="2400" dirty="0">
              <a:latin typeface="+mj-lt"/>
              <a:cs typeface="Arial MT"/>
            </a:endParaRPr>
          </a:p>
          <a:p>
            <a:pPr marL="240029" marR="891540" indent="-227329">
              <a:lnSpc>
                <a:spcPts val="2590"/>
              </a:lnSpc>
              <a:spcBef>
                <a:spcPts val="1445"/>
              </a:spcBef>
              <a:buChar char="•"/>
              <a:tabLst>
                <a:tab pos="241300" algn="l"/>
                <a:tab pos="3094990" algn="l"/>
              </a:tabLst>
            </a:pPr>
            <a:r>
              <a:rPr sz="2400" dirty="0">
                <a:latin typeface="+mj-lt"/>
                <a:cs typeface="Arial MT"/>
              </a:rPr>
              <a:t>Faintly</a:t>
            </a:r>
            <a:r>
              <a:rPr sz="2400" spc="-120" dirty="0">
                <a:latin typeface="+mj-lt"/>
                <a:cs typeface="Arial MT"/>
              </a:rPr>
              <a:t> </a:t>
            </a:r>
            <a:r>
              <a:rPr sz="2400" spc="-10" dirty="0">
                <a:latin typeface="+mj-lt"/>
                <a:cs typeface="Arial MT"/>
              </a:rPr>
              <a:t>PAS</a:t>
            </a:r>
            <a:r>
              <a:rPr sz="2400" spc="-100" dirty="0">
                <a:latin typeface="+mj-lt"/>
                <a:cs typeface="Arial MT"/>
              </a:rPr>
              <a:t> </a:t>
            </a:r>
            <a:r>
              <a:rPr sz="2400" spc="-10" dirty="0">
                <a:latin typeface="+mj-lt"/>
                <a:cs typeface="Arial MT"/>
              </a:rPr>
              <a:t>positive</a:t>
            </a:r>
            <a:r>
              <a:rPr sz="2400" dirty="0">
                <a:latin typeface="+mj-lt"/>
                <a:cs typeface="Arial MT"/>
              </a:rPr>
              <a:t>	Silver</a:t>
            </a:r>
            <a:r>
              <a:rPr sz="2400" spc="-10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stain</a:t>
            </a:r>
            <a:r>
              <a:rPr sz="2400" spc="-25" dirty="0">
                <a:latin typeface="+mj-lt"/>
                <a:cs typeface="Arial MT"/>
              </a:rPr>
              <a:t> </a:t>
            </a:r>
            <a:r>
              <a:rPr sz="2400" spc="-50" dirty="0">
                <a:latin typeface="+mj-lt"/>
                <a:cs typeface="Arial MT"/>
              </a:rPr>
              <a:t>- 	</a:t>
            </a:r>
            <a:r>
              <a:rPr sz="2400" spc="-10" dirty="0">
                <a:latin typeface="+mj-lt"/>
                <a:cs typeface="Arial MT"/>
              </a:rPr>
              <a:t>negative.</a:t>
            </a:r>
            <a:endParaRPr sz="2400" dirty="0">
              <a:latin typeface="+mj-lt"/>
              <a:cs typeface="Arial MT"/>
            </a:endParaRPr>
          </a:p>
        </p:txBody>
      </p:sp>
      <p:pic>
        <p:nvPicPr>
          <p:cNvPr id="4" name="object 4">
            <a:hlinkClick r:id="rId2"/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4215" y="1295400"/>
            <a:ext cx="5382768" cy="48768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1431932" y="282702"/>
            <a:ext cx="4337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Calibri"/>
                <a:cs typeface="Calibri"/>
              </a:rPr>
              <a:t>core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2793" y="573883"/>
            <a:ext cx="101346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55850" algn="l"/>
                <a:tab pos="4047490" algn="l"/>
              </a:tabLst>
            </a:pPr>
            <a:r>
              <a:rPr spc="-10" dirty="0">
                <a:latin typeface="Calibri Light"/>
                <a:cs typeface="Calibri Light"/>
              </a:rPr>
              <a:t>Amyloidosis</a:t>
            </a:r>
            <a:r>
              <a:rPr lang="en-US" spc="-10" dirty="0">
                <a:latin typeface="Calibri Light"/>
                <a:cs typeface="Calibri Light"/>
              </a:rPr>
              <a:t> electron </a:t>
            </a:r>
            <a:r>
              <a:rPr lang="en-US" spc="-30" dirty="0">
                <a:latin typeface="Calibri Light"/>
                <a:cs typeface="Calibri Light"/>
              </a:rPr>
              <a:t>microscopy</a:t>
            </a:r>
            <a:endParaRPr dirty="0">
              <a:latin typeface="Calibri Light"/>
              <a:cs typeface="Calibri Ligh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00215" y="2209800"/>
            <a:ext cx="5586984" cy="367588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917244" y="1984324"/>
            <a:ext cx="4227830" cy="165218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400" b="1" u="sng" spc="-25" dirty="0">
                <a:uFill>
                  <a:solidFill>
                    <a:srgbClr val="000000"/>
                  </a:solidFill>
                </a:uFill>
                <a:latin typeface="+mj-lt"/>
                <a:cs typeface="Arial"/>
              </a:rPr>
              <a:t>EM</a:t>
            </a:r>
            <a:r>
              <a:rPr sz="2400" u="sng" spc="-25" dirty="0">
                <a:uFill>
                  <a:solidFill>
                    <a:srgbClr val="000000"/>
                  </a:solidFill>
                </a:uFill>
                <a:latin typeface="+mj-lt"/>
                <a:cs typeface="Arial MT"/>
              </a:rPr>
              <a:t>-</a:t>
            </a:r>
            <a:endParaRPr sz="2400" dirty="0">
              <a:latin typeface="+mj-lt"/>
              <a:cs typeface="Arial MT"/>
            </a:endParaRPr>
          </a:p>
          <a:p>
            <a:pPr marL="12700" marR="5080">
              <a:lnSpc>
                <a:spcPct val="150100"/>
              </a:lnSpc>
              <a:spcBef>
                <a:spcPts val="1680"/>
              </a:spcBef>
            </a:pPr>
            <a:r>
              <a:rPr sz="2400" dirty="0">
                <a:latin typeface="+mj-lt"/>
                <a:cs typeface="Arial MT"/>
              </a:rPr>
              <a:t>Randomly</a:t>
            </a:r>
            <a:r>
              <a:rPr sz="2400" spc="-75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arranged</a:t>
            </a:r>
            <a:r>
              <a:rPr sz="2400" spc="-95" dirty="0">
                <a:latin typeface="+mj-lt"/>
                <a:cs typeface="Arial MT"/>
              </a:rPr>
              <a:t> </a:t>
            </a:r>
            <a:r>
              <a:rPr sz="2400" spc="-20" dirty="0">
                <a:latin typeface="+mj-lt"/>
                <a:cs typeface="Arial MT"/>
              </a:rPr>
              <a:t>non- </a:t>
            </a:r>
            <a:r>
              <a:rPr sz="2400" dirty="0">
                <a:latin typeface="+mj-lt"/>
                <a:cs typeface="Arial MT"/>
              </a:rPr>
              <a:t>branching</a:t>
            </a:r>
            <a:r>
              <a:rPr sz="2400" spc="-30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7.5-10</a:t>
            </a:r>
            <a:r>
              <a:rPr sz="2400" spc="-35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nm</a:t>
            </a:r>
            <a:r>
              <a:rPr sz="2400" spc="-20" dirty="0">
                <a:latin typeface="+mj-lt"/>
                <a:cs typeface="Arial MT"/>
              </a:rPr>
              <a:t> </a:t>
            </a:r>
            <a:r>
              <a:rPr sz="2400" spc="-10" dirty="0">
                <a:latin typeface="+mj-lt"/>
                <a:cs typeface="Arial MT"/>
              </a:rPr>
              <a:t>fibrils</a:t>
            </a:r>
            <a:endParaRPr sz="2400" dirty="0">
              <a:latin typeface="+mj-l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60309" y="17475"/>
            <a:ext cx="94551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Pathology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61176" y="17475"/>
            <a:ext cx="432434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Calibri"/>
                <a:cs typeface="Calibri"/>
              </a:rPr>
              <a:t>core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0" y="566927"/>
            <a:ext cx="9144000" cy="5334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93896" y="216230"/>
            <a:ext cx="434149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800" dirty="0">
                <a:latin typeface="Calibri Light"/>
                <a:cs typeface="Calibri Light"/>
              </a:rPr>
              <a:t>Lupus</a:t>
            </a:r>
            <a:r>
              <a:rPr lang="en-US" sz="4800" spc="-120" dirty="0">
                <a:latin typeface="Calibri Light"/>
                <a:cs typeface="Calibri Light"/>
              </a:rPr>
              <a:t> </a:t>
            </a:r>
            <a:r>
              <a:rPr lang="en-US" sz="4800" spc="-10" dirty="0">
                <a:latin typeface="Calibri Light"/>
                <a:cs typeface="Calibri Light"/>
              </a:rPr>
              <a:t>nephritis</a:t>
            </a:r>
            <a:endParaRPr lang="en-US" sz="48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5343" y="1490675"/>
            <a:ext cx="8824595" cy="331757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240029" algn="l"/>
              </a:tabLst>
            </a:pPr>
            <a:r>
              <a:rPr sz="2400" dirty="0">
                <a:latin typeface="Calibri"/>
                <a:cs typeface="Calibri"/>
              </a:rPr>
              <a:t>SLE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autoimmune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disease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with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systemic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manifestations</a:t>
            </a:r>
            <a:endParaRPr sz="2400" dirty="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0029" algn="l"/>
                <a:tab pos="4082415" algn="l"/>
              </a:tabLst>
            </a:pPr>
            <a:r>
              <a:rPr sz="2400" dirty="0">
                <a:latin typeface="Calibri"/>
                <a:cs typeface="Calibri"/>
              </a:rPr>
              <a:t>Renal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involvement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SLE:</a:t>
            </a:r>
            <a:r>
              <a:rPr sz="2400" dirty="0">
                <a:latin typeface="Calibri"/>
                <a:cs typeface="Calibri"/>
              </a:rPr>
              <a:t>	100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%</a:t>
            </a:r>
            <a:endParaRPr sz="2400" dirty="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pos="240029" algn="l"/>
                <a:tab pos="3752850" algn="l"/>
              </a:tabLst>
            </a:pPr>
            <a:r>
              <a:rPr sz="2400" dirty="0">
                <a:latin typeface="Calibri"/>
                <a:cs typeface="Calibri"/>
              </a:rPr>
              <a:t>Clinical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manifestations:</a:t>
            </a:r>
            <a:r>
              <a:rPr sz="2400" dirty="0">
                <a:latin typeface="Calibri"/>
                <a:cs typeface="Calibri"/>
              </a:rPr>
              <a:t>	50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–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70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%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patients</a:t>
            </a:r>
            <a:endParaRPr sz="2400" dirty="0">
              <a:latin typeface="Calibri"/>
              <a:cs typeface="Calibri"/>
            </a:endParaRPr>
          </a:p>
          <a:p>
            <a:pPr marL="12700" marR="5260975" indent="227329">
              <a:lnSpc>
                <a:spcPts val="4040"/>
              </a:lnSpc>
              <a:spcBef>
                <a:spcPts val="220"/>
              </a:spcBef>
              <a:buFont typeface="Arial MT"/>
              <a:buChar char="•"/>
              <a:tabLst>
                <a:tab pos="240029" algn="l"/>
              </a:tabLst>
            </a:pPr>
            <a:r>
              <a:rPr sz="2400" dirty="0">
                <a:latin typeface="Calibri"/>
                <a:cs typeface="Calibri"/>
              </a:rPr>
              <a:t>F:M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ratio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10:1 </a:t>
            </a:r>
            <a:r>
              <a:rPr sz="2400" dirty="0">
                <a:latin typeface="Calibri"/>
                <a:cs typeface="Calibri"/>
              </a:rPr>
              <a:t>CLINICAL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40" dirty="0">
                <a:latin typeface="Calibri"/>
                <a:cs typeface="Calibri"/>
              </a:rPr>
              <a:t>PRESENTATION</a:t>
            </a:r>
            <a:endParaRPr sz="2400" dirty="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420"/>
              </a:spcBef>
              <a:buFont typeface="Arial MT"/>
              <a:buChar char="•"/>
              <a:tabLst>
                <a:tab pos="240029" algn="l"/>
              </a:tabLst>
            </a:pPr>
            <a:r>
              <a:rPr sz="2400" dirty="0">
                <a:latin typeface="Calibri"/>
                <a:cs typeface="Calibri"/>
              </a:rPr>
              <a:t>microscopic</a:t>
            </a:r>
            <a:r>
              <a:rPr sz="2400" spc="-1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hematuria</a:t>
            </a:r>
            <a:endParaRPr sz="2400" dirty="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650"/>
              </a:spcBef>
              <a:buFont typeface="Arial MT"/>
              <a:buChar char="•"/>
              <a:tabLst>
                <a:tab pos="240029" algn="l"/>
                <a:tab pos="6203950" algn="l"/>
              </a:tabLst>
            </a:pPr>
            <a:r>
              <a:rPr sz="2400" spc="-10" dirty="0">
                <a:latin typeface="Calibri"/>
                <a:cs typeface="Calibri"/>
              </a:rPr>
              <a:t>proteinuria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(according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stage</a:t>
            </a:r>
            <a:r>
              <a:rPr sz="2400" spc="-114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/class)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of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10" dirty="0">
                <a:latin typeface="Calibri"/>
                <a:cs typeface="Calibri"/>
              </a:rPr>
              <a:t>disease.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98409" y="107950"/>
            <a:ext cx="9455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Pathology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98558" y="107950"/>
            <a:ext cx="431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Calibri"/>
                <a:cs typeface="Calibri"/>
              </a:rPr>
              <a:t>core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80678" y="14986"/>
            <a:ext cx="125539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Longitudinal</a:t>
            </a:r>
            <a:endParaRPr sz="1600">
              <a:latin typeface="Lucida Sans Unicode"/>
              <a:cs typeface="Lucida Sans Unicode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95475" y="1066100"/>
            <a:ext cx="7439025" cy="3677739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55234" y="435991"/>
            <a:ext cx="2046605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-30" dirty="0">
                <a:latin typeface="Calibri Light"/>
                <a:cs typeface="Calibri Light"/>
              </a:rPr>
              <a:t>Research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80678" y="14986"/>
            <a:ext cx="125539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Longitudinal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14342" y="1427226"/>
            <a:ext cx="47142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44536A"/>
                </a:solidFill>
                <a:latin typeface="Calibri"/>
                <a:cs typeface="Calibri"/>
              </a:rPr>
              <a:t>https</a:t>
            </a:r>
            <a:r>
              <a:rPr sz="1800" spc="-10" dirty="0">
                <a:solidFill>
                  <a:srgbClr val="44536A"/>
                </a:solidFill>
                <a:latin typeface="Calibri"/>
                <a:cs typeface="Calibri"/>
                <a:hlinkClick r:id="rId2"/>
              </a:rPr>
              <a:t>://www.ncbi.nlm.nih.gov/books/NBK470444/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63367" y="1776983"/>
            <a:ext cx="7065264" cy="461772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980678" y="14986"/>
            <a:ext cx="125539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solidFill>
                  <a:srgbClr val="212121"/>
                </a:solidFill>
                <a:latin typeface="Lucida Sans Unicode"/>
                <a:cs typeface="Lucida Sans Unicode"/>
              </a:rPr>
              <a:t>Longitudinal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8876" y="1680464"/>
            <a:ext cx="11501755" cy="4636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8255">
              <a:lnSpc>
                <a:spcPct val="100000"/>
              </a:lnSpc>
              <a:spcBef>
                <a:spcPts val="100"/>
              </a:spcBef>
              <a:buSzPct val="95833"/>
              <a:buChar char="•"/>
              <a:tabLst>
                <a:tab pos="118745" algn="l"/>
              </a:tabLst>
            </a:pPr>
            <a:r>
              <a:rPr sz="2400" dirty="0">
                <a:latin typeface="Arial MT"/>
                <a:cs typeface="Arial MT"/>
              </a:rPr>
              <a:t>	</a:t>
            </a:r>
            <a:r>
              <a:rPr sz="2400" dirty="0">
                <a:latin typeface="+mj-lt"/>
                <a:cs typeface="Arial MT"/>
              </a:rPr>
              <a:t>A</a:t>
            </a:r>
            <a:r>
              <a:rPr sz="2400" spc="-170" dirty="0">
                <a:latin typeface="+mj-lt"/>
                <a:cs typeface="Arial MT"/>
              </a:rPr>
              <a:t> </a:t>
            </a:r>
            <a:r>
              <a:rPr sz="2400" spc="-10" dirty="0">
                <a:latin typeface="+mj-lt"/>
                <a:cs typeface="Arial MT"/>
              </a:rPr>
              <a:t>7-</a:t>
            </a:r>
            <a:r>
              <a:rPr sz="2400" spc="-20" dirty="0">
                <a:latin typeface="+mj-lt"/>
                <a:cs typeface="Arial MT"/>
              </a:rPr>
              <a:t>year-</a:t>
            </a:r>
            <a:r>
              <a:rPr sz="2400" dirty="0">
                <a:latin typeface="+mj-lt"/>
                <a:cs typeface="Arial MT"/>
              </a:rPr>
              <a:t>old</a:t>
            </a:r>
            <a:r>
              <a:rPr sz="2400" spc="-50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boy</a:t>
            </a:r>
            <a:r>
              <a:rPr sz="2400" spc="-70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is</a:t>
            </a:r>
            <a:r>
              <a:rPr sz="2400" spc="-45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brought</a:t>
            </a:r>
            <a:r>
              <a:rPr sz="2400" spc="-40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to</a:t>
            </a:r>
            <a:r>
              <a:rPr sz="2400" spc="-55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the</a:t>
            </a:r>
            <a:r>
              <a:rPr sz="2400" spc="-85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clinic</a:t>
            </a:r>
            <a:r>
              <a:rPr sz="2400" spc="-25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with</a:t>
            </a:r>
            <a:r>
              <a:rPr sz="2400" spc="-20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complaints</a:t>
            </a:r>
            <a:r>
              <a:rPr sz="2400" spc="-80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of</a:t>
            </a:r>
            <a:r>
              <a:rPr sz="2400" spc="-65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generalized</a:t>
            </a:r>
            <a:r>
              <a:rPr sz="2400" spc="-20" dirty="0">
                <a:latin typeface="+mj-lt"/>
                <a:cs typeface="Arial MT"/>
              </a:rPr>
              <a:t> </a:t>
            </a:r>
            <a:r>
              <a:rPr sz="2400" spc="-10" dirty="0">
                <a:latin typeface="+mj-lt"/>
                <a:cs typeface="Arial MT"/>
              </a:rPr>
              <a:t>swelling, </a:t>
            </a:r>
            <a:r>
              <a:rPr sz="2400" dirty="0">
                <a:latin typeface="+mj-lt"/>
                <a:cs typeface="Arial MT"/>
              </a:rPr>
              <a:t>particularly</a:t>
            </a:r>
            <a:r>
              <a:rPr sz="2400" spc="-60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around</a:t>
            </a:r>
            <a:r>
              <a:rPr sz="2400" spc="-65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his</a:t>
            </a:r>
            <a:r>
              <a:rPr sz="2400" spc="-80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eyes</a:t>
            </a:r>
            <a:r>
              <a:rPr sz="2400" spc="-55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and</a:t>
            </a:r>
            <a:r>
              <a:rPr sz="2400" spc="-65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ankles.</a:t>
            </a:r>
            <a:r>
              <a:rPr sz="2400" spc="-65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His</a:t>
            </a:r>
            <a:r>
              <a:rPr sz="2400" spc="-55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parents</a:t>
            </a:r>
            <a:r>
              <a:rPr sz="2400" spc="-70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report</a:t>
            </a:r>
            <a:r>
              <a:rPr sz="2400" spc="-70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that</a:t>
            </a:r>
            <a:r>
              <a:rPr sz="2400" spc="-90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his</a:t>
            </a:r>
            <a:r>
              <a:rPr sz="2400" spc="-55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urine</a:t>
            </a:r>
            <a:r>
              <a:rPr sz="2400" spc="-65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has</a:t>
            </a:r>
            <a:r>
              <a:rPr sz="2400" spc="-75" dirty="0">
                <a:latin typeface="+mj-lt"/>
                <a:cs typeface="Arial MT"/>
              </a:rPr>
              <a:t> </a:t>
            </a:r>
            <a:r>
              <a:rPr sz="2400" spc="-10" dirty="0">
                <a:latin typeface="+mj-lt"/>
                <a:cs typeface="Arial MT"/>
              </a:rPr>
              <a:t>become </a:t>
            </a:r>
            <a:r>
              <a:rPr sz="2400" spc="-20" dirty="0">
                <a:latin typeface="+mj-lt"/>
                <a:cs typeface="Arial MT"/>
              </a:rPr>
              <a:t>frothy.</a:t>
            </a:r>
            <a:r>
              <a:rPr sz="2400" spc="-114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Urinalysis</a:t>
            </a:r>
            <a:r>
              <a:rPr sz="2400" spc="-40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reveals</a:t>
            </a:r>
            <a:r>
              <a:rPr sz="2400" spc="-80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massive</a:t>
            </a:r>
            <a:r>
              <a:rPr sz="2400" spc="-75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proteinuria</a:t>
            </a:r>
            <a:r>
              <a:rPr sz="2400" spc="-95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(&gt;3.5g/day),</a:t>
            </a:r>
            <a:r>
              <a:rPr sz="2400" spc="-75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and</a:t>
            </a:r>
            <a:r>
              <a:rPr sz="2400" spc="-95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blood</a:t>
            </a:r>
            <a:r>
              <a:rPr sz="2400" spc="-90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tests</a:t>
            </a:r>
            <a:r>
              <a:rPr sz="2400" spc="-114" dirty="0">
                <a:latin typeface="+mj-lt"/>
                <a:cs typeface="Arial MT"/>
              </a:rPr>
              <a:t> </a:t>
            </a:r>
            <a:r>
              <a:rPr sz="2400" spc="-20" dirty="0">
                <a:latin typeface="+mj-lt"/>
                <a:cs typeface="Arial MT"/>
              </a:rPr>
              <a:t>show </a:t>
            </a:r>
            <a:r>
              <a:rPr sz="2400" spc="-10" dirty="0">
                <a:latin typeface="+mj-lt"/>
                <a:cs typeface="Arial MT"/>
              </a:rPr>
              <a:t>hypoalbuminemia</a:t>
            </a:r>
            <a:r>
              <a:rPr sz="2400" spc="-75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and</a:t>
            </a:r>
            <a:r>
              <a:rPr sz="2400" spc="-45" dirty="0">
                <a:latin typeface="+mj-lt"/>
                <a:cs typeface="Arial MT"/>
              </a:rPr>
              <a:t> </a:t>
            </a:r>
            <a:r>
              <a:rPr sz="2400" spc="-10" dirty="0">
                <a:latin typeface="+mj-lt"/>
                <a:cs typeface="Arial MT"/>
              </a:rPr>
              <a:t>hyperlipidemia.</a:t>
            </a:r>
            <a:r>
              <a:rPr sz="2400" spc="-50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He</a:t>
            </a:r>
            <a:r>
              <a:rPr sz="2400" spc="-25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does</a:t>
            </a:r>
            <a:r>
              <a:rPr sz="2400" spc="-55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not</a:t>
            </a:r>
            <a:r>
              <a:rPr sz="2400" spc="-45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have</a:t>
            </a:r>
            <a:r>
              <a:rPr sz="2400" spc="-50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a</a:t>
            </a:r>
            <a:r>
              <a:rPr sz="2400" spc="-30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history</a:t>
            </a:r>
            <a:r>
              <a:rPr sz="2400" spc="-65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of</a:t>
            </a:r>
            <a:r>
              <a:rPr sz="2400" spc="-50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recent</a:t>
            </a:r>
            <a:r>
              <a:rPr sz="2400" spc="-50" dirty="0">
                <a:latin typeface="+mj-lt"/>
                <a:cs typeface="Arial MT"/>
              </a:rPr>
              <a:t> </a:t>
            </a:r>
            <a:r>
              <a:rPr sz="2400" spc="-10" dirty="0">
                <a:latin typeface="+mj-lt"/>
                <a:cs typeface="Arial MT"/>
              </a:rPr>
              <a:t>infections </a:t>
            </a:r>
            <a:r>
              <a:rPr sz="2400" dirty="0">
                <a:latin typeface="+mj-lt"/>
                <a:cs typeface="Arial MT"/>
              </a:rPr>
              <a:t>or</a:t>
            </a:r>
            <a:r>
              <a:rPr sz="2400" spc="-50" dirty="0">
                <a:latin typeface="+mj-lt"/>
                <a:cs typeface="Arial MT"/>
              </a:rPr>
              <a:t> </a:t>
            </a:r>
            <a:r>
              <a:rPr sz="2400" spc="-10" dirty="0">
                <a:latin typeface="+mj-lt"/>
                <a:cs typeface="Arial MT"/>
              </a:rPr>
              <a:t>hypertension.</a:t>
            </a:r>
            <a:r>
              <a:rPr sz="2400" spc="-110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The</a:t>
            </a:r>
            <a:r>
              <a:rPr sz="2400" spc="-90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child</a:t>
            </a:r>
            <a:r>
              <a:rPr sz="2400" spc="-60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responds</a:t>
            </a:r>
            <a:r>
              <a:rPr sz="2400" spc="-70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well</a:t>
            </a:r>
            <a:r>
              <a:rPr sz="2400" spc="-35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to</a:t>
            </a:r>
            <a:r>
              <a:rPr sz="2400" spc="-60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corticosteroid</a:t>
            </a:r>
            <a:r>
              <a:rPr sz="2400" spc="-60" dirty="0">
                <a:latin typeface="+mj-lt"/>
                <a:cs typeface="Arial MT"/>
              </a:rPr>
              <a:t> </a:t>
            </a:r>
            <a:r>
              <a:rPr sz="2400" spc="-10" dirty="0">
                <a:latin typeface="+mj-lt"/>
                <a:cs typeface="Arial MT"/>
              </a:rPr>
              <a:t>therapy.</a:t>
            </a:r>
            <a:endParaRPr sz="2400" dirty="0">
              <a:latin typeface="+mj-lt"/>
              <a:cs typeface="Arial MT"/>
            </a:endParaRPr>
          </a:p>
          <a:p>
            <a:pPr marL="118745" indent="-114300">
              <a:lnSpc>
                <a:spcPct val="100000"/>
              </a:lnSpc>
              <a:spcBef>
                <a:spcPts val="580"/>
              </a:spcBef>
              <a:buSzPct val="95833"/>
              <a:buChar char="•"/>
              <a:tabLst>
                <a:tab pos="118745" algn="l"/>
              </a:tabLst>
            </a:pPr>
            <a:r>
              <a:rPr sz="2400" dirty="0">
                <a:latin typeface="+mj-lt"/>
                <a:cs typeface="Arial MT"/>
              </a:rPr>
              <a:t>What</a:t>
            </a:r>
            <a:r>
              <a:rPr sz="2400" spc="-125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is</a:t>
            </a:r>
            <a:r>
              <a:rPr sz="2400" spc="-30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the</a:t>
            </a:r>
            <a:r>
              <a:rPr sz="2400" spc="-50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most</a:t>
            </a:r>
            <a:r>
              <a:rPr sz="2400" spc="-75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likely</a:t>
            </a:r>
            <a:r>
              <a:rPr sz="2400" spc="-40" dirty="0">
                <a:latin typeface="+mj-lt"/>
                <a:cs typeface="Arial MT"/>
              </a:rPr>
              <a:t> </a:t>
            </a:r>
            <a:r>
              <a:rPr sz="2400" dirty="0">
                <a:latin typeface="+mj-lt"/>
                <a:cs typeface="Arial MT"/>
              </a:rPr>
              <a:t>underlying</a:t>
            </a:r>
            <a:r>
              <a:rPr sz="2400" spc="5" dirty="0">
                <a:latin typeface="+mj-lt"/>
                <a:cs typeface="Arial MT"/>
              </a:rPr>
              <a:t> </a:t>
            </a:r>
            <a:r>
              <a:rPr sz="2400" spc="-10" dirty="0">
                <a:latin typeface="+mj-lt"/>
                <a:cs typeface="Arial MT"/>
              </a:rPr>
              <a:t>diagnosis?</a:t>
            </a:r>
            <a:endParaRPr sz="2400" dirty="0">
              <a:latin typeface="+mj-lt"/>
              <a:cs typeface="Arial MT"/>
            </a:endParaRPr>
          </a:p>
          <a:p>
            <a:pPr marL="4445">
              <a:lnSpc>
                <a:spcPct val="100000"/>
              </a:lnSpc>
              <a:spcBef>
                <a:spcPts val="575"/>
              </a:spcBef>
              <a:buSzPct val="95833"/>
              <a:tabLst>
                <a:tab pos="118745" algn="l"/>
              </a:tabLst>
            </a:pPr>
            <a:r>
              <a:rPr sz="2400" dirty="0">
                <a:latin typeface="+mj-lt"/>
                <a:cs typeface="Arial MT"/>
              </a:rPr>
              <a:t>A</a:t>
            </a:r>
            <a:r>
              <a:rPr lang="en-US" sz="2400" dirty="0">
                <a:latin typeface="+mj-lt"/>
                <a:cs typeface="Arial MT"/>
              </a:rPr>
              <a:t>.</a:t>
            </a:r>
            <a:r>
              <a:rPr lang="en-US" sz="2400" spc="-70" dirty="0">
                <a:latin typeface="+mj-lt"/>
                <a:cs typeface="Arial MT"/>
              </a:rPr>
              <a:t> </a:t>
            </a:r>
            <a:r>
              <a:rPr lang="en-US" sz="2400" dirty="0">
                <a:latin typeface="+mj-lt"/>
                <a:cs typeface="Arial MT"/>
              </a:rPr>
              <a:t>Focal</a:t>
            </a:r>
            <a:r>
              <a:rPr lang="en-US" sz="2400" spc="-75" dirty="0">
                <a:latin typeface="+mj-lt"/>
                <a:cs typeface="Arial MT"/>
              </a:rPr>
              <a:t> </a:t>
            </a:r>
            <a:r>
              <a:rPr lang="en-US" sz="2400" dirty="0">
                <a:latin typeface="+mj-lt"/>
                <a:cs typeface="Arial MT"/>
              </a:rPr>
              <a:t>segmental</a:t>
            </a:r>
            <a:r>
              <a:rPr lang="en-US" sz="2400" spc="-75" dirty="0">
                <a:latin typeface="+mj-lt"/>
                <a:cs typeface="Arial MT"/>
              </a:rPr>
              <a:t> </a:t>
            </a:r>
            <a:r>
              <a:rPr lang="en-US" sz="2400" dirty="0">
                <a:latin typeface="+mj-lt"/>
                <a:cs typeface="Arial MT"/>
              </a:rPr>
              <a:t>glomerulosclerosis</a:t>
            </a:r>
            <a:r>
              <a:rPr lang="en-US" sz="2400" spc="-70" dirty="0">
                <a:latin typeface="+mj-lt"/>
                <a:cs typeface="Arial MT"/>
              </a:rPr>
              <a:t> </a:t>
            </a:r>
            <a:r>
              <a:rPr lang="en-US" sz="2400" spc="-10" dirty="0">
                <a:latin typeface="+mj-lt"/>
                <a:cs typeface="Arial MT"/>
              </a:rPr>
              <a:t>(</a:t>
            </a:r>
            <a:r>
              <a:rPr lang="en-US" sz="2400" spc="-10" dirty="0" err="1">
                <a:latin typeface="+mj-lt"/>
                <a:cs typeface="Arial MT"/>
              </a:rPr>
              <a:t>fsgs</a:t>
            </a:r>
            <a:r>
              <a:rPr lang="en-US" sz="2400" spc="-10" dirty="0">
                <a:latin typeface="+mj-lt"/>
                <a:cs typeface="Arial MT"/>
              </a:rPr>
              <a:t>)</a:t>
            </a:r>
            <a:endParaRPr lang="en-US" sz="2400" dirty="0">
              <a:latin typeface="+mj-lt"/>
              <a:cs typeface="Arial MT"/>
            </a:endParaRPr>
          </a:p>
          <a:p>
            <a:pPr marL="382905" indent="-370205">
              <a:lnSpc>
                <a:spcPct val="100000"/>
              </a:lnSpc>
              <a:spcBef>
                <a:spcPts val="5"/>
              </a:spcBef>
              <a:buAutoNum type="alphaUcPeriod" startAt="2"/>
              <a:tabLst>
                <a:tab pos="382905" algn="l"/>
              </a:tabLst>
            </a:pPr>
            <a:r>
              <a:rPr lang="en-US" sz="2400" dirty="0">
                <a:latin typeface="+mj-lt"/>
                <a:cs typeface="Arial MT"/>
              </a:rPr>
              <a:t>Minimal</a:t>
            </a:r>
            <a:r>
              <a:rPr lang="en-US" sz="2400" spc="-90" dirty="0">
                <a:latin typeface="+mj-lt"/>
                <a:cs typeface="Arial MT"/>
              </a:rPr>
              <a:t> </a:t>
            </a:r>
            <a:r>
              <a:rPr lang="en-US" sz="2400" dirty="0">
                <a:latin typeface="+mj-lt"/>
                <a:cs typeface="Arial MT"/>
              </a:rPr>
              <a:t>change</a:t>
            </a:r>
            <a:r>
              <a:rPr lang="en-US" sz="2400" spc="-100" dirty="0">
                <a:latin typeface="+mj-lt"/>
                <a:cs typeface="Arial MT"/>
              </a:rPr>
              <a:t> </a:t>
            </a:r>
            <a:r>
              <a:rPr lang="en-US" sz="2400" spc="-10" dirty="0">
                <a:latin typeface="+mj-lt"/>
                <a:cs typeface="Arial MT"/>
              </a:rPr>
              <a:t>disease</a:t>
            </a:r>
            <a:endParaRPr lang="en-US" sz="2400" dirty="0">
              <a:latin typeface="+mj-lt"/>
              <a:cs typeface="Arial MT"/>
            </a:endParaRPr>
          </a:p>
          <a:p>
            <a:pPr marL="401320" indent="-388620">
              <a:lnSpc>
                <a:spcPct val="100000"/>
              </a:lnSpc>
              <a:buAutoNum type="alphaUcPeriod" startAt="2"/>
              <a:tabLst>
                <a:tab pos="401320" algn="l"/>
              </a:tabLst>
            </a:pPr>
            <a:r>
              <a:rPr lang="en-US" sz="2400" dirty="0">
                <a:latin typeface="+mj-lt"/>
                <a:cs typeface="Arial MT"/>
              </a:rPr>
              <a:t>Membranous</a:t>
            </a:r>
            <a:r>
              <a:rPr lang="en-US" sz="2400" spc="-140" dirty="0">
                <a:latin typeface="+mj-lt"/>
                <a:cs typeface="Arial MT"/>
              </a:rPr>
              <a:t> </a:t>
            </a:r>
            <a:r>
              <a:rPr lang="en-US" sz="2400" spc="-10" dirty="0">
                <a:latin typeface="+mj-lt"/>
                <a:cs typeface="Arial MT"/>
              </a:rPr>
              <a:t>nephropathy</a:t>
            </a:r>
            <a:endParaRPr lang="en-US" sz="2400" dirty="0">
              <a:latin typeface="+mj-lt"/>
              <a:cs typeface="Arial MT"/>
            </a:endParaRPr>
          </a:p>
          <a:p>
            <a:pPr marL="401320" indent="-388620">
              <a:lnSpc>
                <a:spcPct val="100000"/>
              </a:lnSpc>
              <a:buAutoNum type="alphaUcPeriod" startAt="2"/>
              <a:tabLst>
                <a:tab pos="401320" algn="l"/>
              </a:tabLst>
            </a:pPr>
            <a:r>
              <a:rPr lang="en-US" sz="2400" dirty="0">
                <a:latin typeface="+mj-lt"/>
                <a:cs typeface="Arial MT"/>
              </a:rPr>
              <a:t>Iga</a:t>
            </a:r>
            <a:r>
              <a:rPr lang="en-US" sz="2400" spc="-165" dirty="0">
                <a:latin typeface="+mj-lt"/>
                <a:cs typeface="Arial MT"/>
              </a:rPr>
              <a:t> </a:t>
            </a:r>
            <a:r>
              <a:rPr lang="en-US" sz="2400" spc="-10" dirty="0">
                <a:latin typeface="+mj-lt"/>
                <a:cs typeface="Arial MT"/>
              </a:rPr>
              <a:t>nephropathy</a:t>
            </a:r>
            <a:endParaRPr lang="en-US" sz="2400" dirty="0">
              <a:latin typeface="+mj-lt"/>
              <a:cs typeface="Arial MT"/>
            </a:endParaRPr>
          </a:p>
          <a:p>
            <a:pPr marL="382905" indent="-370205">
              <a:lnSpc>
                <a:spcPct val="100000"/>
              </a:lnSpc>
              <a:spcBef>
                <a:spcPts val="5"/>
              </a:spcBef>
              <a:buAutoNum type="alphaUcPeriod" startAt="2"/>
              <a:tabLst>
                <a:tab pos="382905" algn="l"/>
              </a:tabLst>
            </a:pPr>
            <a:r>
              <a:rPr lang="en-US" sz="2400" spc="-10" dirty="0">
                <a:latin typeface="+mj-lt"/>
                <a:cs typeface="Arial MT"/>
              </a:rPr>
              <a:t>Post-</a:t>
            </a:r>
            <a:r>
              <a:rPr lang="en-US" sz="2400" dirty="0">
                <a:latin typeface="+mj-lt"/>
                <a:cs typeface="Arial MT"/>
              </a:rPr>
              <a:t>streptococcal</a:t>
            </a:r>
            <a:r>
              <a:rPr lang="en-US" sz="2400" spc="-130" dirty="0">
                <a:latin typeface="+mj-lt"/>
                <a:cs typeface="Arial MT"/>
              </a:rPr>
              <a:t> </a:t>
            </a:r>
            <a:r>
              <a:rPr lang="en-US" sz="2400" spc="-10" dirty="0">
                <a:latin typeface="+mj-lt"/>
                <a:cs typeface="Arial MT"/>
              </a:rPr>
              <a:t>glomerulonephritis</a:t>
            </a:r>
            <a:endParaRPr lang="en-US" sz="2400" dirty="0">
              <a:latin typeface="+mj-lt"/>
              <a:cs typeface="Arial MT"/>
            </a:endParaRPr>
          </a:p>
          <a:p>
            <a:pPr marL="118745" lvl="1" indent="-114300">
              <a:lnSpc>
                <a:spcPct val="100000"/>
              </a:lnSpc>
              <a:spcBef>
                <a:spcPts val="575"/>
              </a:spcBef>
              <a:buSzPct val="95833"/>
              <a:buFont typeface="Arial MT"/>
              <a:buChar char="•"/>
              <a:tabLst>
                <a:tab pos="118745" algn="l"/>
              </a:tabLst>
            </a:pPr>
            <a:r>
              <a:rPr lang="en-US" sz="2400" b="1" dirty="0">
                <a:latin typeface="+mj-lt"/>
                <a:cs typeface="Arial"/>
              </a:rPr>
              <a:t>Answer:</a:t>
            </a:r>
            <a:r>
              <a:rPr lang="en-US" sz="2400" b="1" spc="-65" dirty="0">
                <a:latin typeface="+mj-lt"/>
                <a:cs typeface="Arial"/>
              </a:rPr>
              <a:t> </a:t>
            </a:r>
            <a:r>
              <a:rPr lang="en-US" sz="2400" dirty="0">
                <a:latin typeface="+mj-lt"/>
                <a:cs typeface="Arial MT"/>
              </a:rPr>
              <a:t>B.</a:t>
            </a:r>
            <a:r>
              <a:rPr lang="en-US" sz="2400" spc="-75" dirty="0">
                <a:latin typeface="+mj-lt"/>
                <a:cs typeface="Arial MT"/>
              </a:rPr>
              <a:t> </a:t>
            </a:r>
            <a:r>
              <a:rPr lang="en-US" sz="2400" dirty="0">
                <a:latin typeface="+mj-lt"/>
                <a:cs typeface="Arial MT"/>
              </a:rPr>
              <a:t>Minimal</a:t>
            </a:r>
            <a:r>
              <a:rPr lang="en-US" sz="2400" spc="-65" dirty="0">
                <a:latin typeface="+mj-lt"/>
                <a:cs typeface="Arial MT"/>
              </a:rPr>
              <a:t> </a:t>
            </a:r>
            <a:r>
              <a:rPr lang="en-US" sz="2400" dirty="0">
                <a:latin typeface="+mj-lt"/>
                <a:cs typeface="Arial MT"/>
              </a:rPr>
              <a:t>change</a:t>
            </a:r>
            <a:r>
              <a:rPr lang="en-US" sz="2400" spc="-65" dirty="0">
                <a:latin typeface="+mj-lt"/>
                <a:cs typeface="Arial MT"/>
              </a:rPr>
              <a:t> </a:t>
            </a:r>
            <a:r>
              <a:rPr lang="en-US" sz="2400" spc="-10" dirty="0">
                <a:latin typeface="+mj-lt"/>
                <a:cs typeface="Arial MT"/>
              </a:rPr>
              <a:t>disease</a:t>
            </a:r>
            <a:endParaRPr lang="en-US" sz="2400" dirty="0">
              <a:latin typeface="+mj-lt"/>
              <a:cs typeface="Arial M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40A577-F0F1-6B69-798C-7C547F89DE90}"/>
              </a:ext>
            </a:extLst>
          </p:cNvPr>
          <p:cNvSpPr txBox="1"/>
          <p:nvPr/>
        </p:nvSpPr>
        <p:spPr>
          <a:xfrm>
            <a:off x="1371600" y="541401"/>
            <a:ext cx="44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Family medicine</a:t>
            </a:r>
            <a:endParaRPr lang="en-PK" sz="4000" dirty="0">
              <a:latin typeface="+mj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13915">
              <a:lnSpc>
                <a:spcPct val="100000"/>
              </a:lnSpc>
              <a:spcBef>
                <a:spcPts val="95"/>
              </a:spcBef>
            </a:pPr>
            <a:r>
              <a:rPr lang="en-US" dirty="0">
                <a:latin typeface="+mj-lt"/>
              </a:rPr>
              <a:t>Take</a:t>
            </a:r>
            <a:r>
              <a:rPr lang="en-US" spc="-45" dirty="0">
                <a:latin typeface="+mj-lt"/>
              </a:rPr>
              <a:t> </a:t>
            </a:r>
            <a:r>
              <a:rPr lang="en-US" spc="125" dirty="0">
                <a:latin typeface="+mj-lt"/>
              </a:rPr>
              <a:t>home</a:t>
            </a:r>
            <a:r>
              <a:rPr lang="en-US" spc="-20" dirty="0">
                <a:latin typeface="+mj-lt"/>
              </a:rPr>
              <a:t> </a:t>
            </a:r>
            <a:r>
              <a:rPr lang="en-US" spc="-10" dirty="0">
                <a:latin typeface="+mj-lt"/>
              </a:rPr>
              <a:t>massage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3048000" y="1752600"/>
            <a:ext cx="6806692" cy="4075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3985" indent="-10160">
              <a:lnSpc>
                <a:spcPct val="100000"/>
              </a:lnSpc>
              <a:spcBef>
                <a:spcPts val="100"/>
              </a:spcBef>
              <a:buSzPct val="94444"/>
              <a:buFont typeface="Arial MT"/>
              <a:buChar char="•"/>
              <a:tabLst>
                <a:tab pos="91440" algn="l"/>
              </a:tabLst>
            </a:pPr>
            <a:r>
              <a:rPr b="1" dirty="0">
                <a:latin typeface="Arial"/>
                <a:cs typeface="Arial"/>
              </a:rPr>
              <a:t>	</a:t>
            </a:r>
            <a:r>
              <a:rPr sz="2400" b="1" dirty="0">
                <a:latin typeface="+mj-lt"/>
                <a:cs typeface="Arial"/>
              </a:rPr>
              <a:t>Nephrotic</a:t>
            </a:r>
            <a:r>
              <a:rPr sz="2400" b="1" spc="-40" dirty="0">
                <a:latin typeface="+mj-lt"/>
                <a:cs typeface="Arial"/>
              </a:rPr>
              <a:t> </a:t>
            </a:r>
            <a:r>
              <a:rPr sz="2400" b="1" dirty="0">
                <a:latin typeface="+mj-lt"/>
                <a:cs typeface="Arial"/>
              </a:rPr>
              <a:t>syndrome</a:t>
            </a:r>
            <a:r>
              <a:rPr sz="2400" b="1" spc="45" dirty="0">
                <a:latin typeface="+mj-lt"/>
                <a:cs typeface="Arial"/>
              </a:rPr>
              <a:t> </a:t>
            </a:r>
            <a:r>
              <a:rPr sz="2400" dirty="0">
                <a:latin typeface="+mj-lt"/>
              </a:rPr>
              <a:t>is</a:t>
            </a:r>
            <a:r>
              <a:rPr sz="2400" spc="-30" dirty="0">
                <a:latin typeface="+mj-lt"/>
              </a:rPr>
              <a:t> </a:t>
            </a:r>
            <a:r>
              <a:rPr sz="2400" dirty="0">
                <a:latin typeface="+mj-lt"/>
              </a:rPr>
              <a:t>characterized</a:t>
            </a:r>
            <a:r>
              <a:rPr sz="2400" spc="-85" dirty="0">
                <a:latin typeface="+mj-lt"/>
              </a:rPr>
              <a:t> </a:t>
            </a:r>
            <a:r>
              <a:rPr sz="2400" dirty="0">
                <a:latin typeface="+mj-lt"/>
              </a:rPr>
              <a:t>by</a:t>
            </a:r>
            <a:r>
              <a:rPr sz="2400" spc="-35" dirty="0">
                <a:latin typeface="+mj-lt"/>
              </a:rPr>
              <a:t> </a:t>
            </a:r>
            <a:r>
              <a:rPr sz="2400" spc="-10" dirty="0">
                <a:latin typeface="+mj-lt"/>
              </a:rPr>
              <a:t>heavy </a:t>
            </a:r>
            <a:r>
              <a:rPr sz="2400" dirty="0">
                <a:latin typeface="+mj-lt"/>
              </a:rPr>
              <a:t>proteinuria</a:t>
            </a:r>
            <a:r>
              <a:rPr sz="2400" spc="-75" dirty="0">
                <a:latin typeface="+mj-lt"/>
              </a:rPr>
              <a:t> </a:t>
            </a:r>
            <a:r>
              <a:rPr sz="2400" dirty="0">
                <a:latin typeface="+mj-lt"/>
              </a:rPr>
              <a:t>(&gt;3.5g/day),</a:t>
            </a:r>
            <a:r>
              <a:rPr sz="2400" spc="-35" dirty="0">
                <a:latin typeface="+mj-lt"/>
              </a:rPr>
              <a:t> </a:t>
            </a:r>
            <a:r>
              <a:rPr sz="2400" spc="-10" dirty="0">
                <a:latin typeface="+mj-lt"/>
              </a:rPr>
              <a:t>hypoalbuminemia, </a:t>
            </a:r>
            <a:r>
              <a:rPr sz="2400" dirty="0">
                <a:latin typeface="+mj-lt"/>
              </a:rPr>
              <a:t>hyperlipidemia,</a:t>
            </a:r>
            <a:r>
              <a:rPr sz="2400" spc="-90" dirty="0">
                <a:latin typeface="+mj-lt"/>
              </a:rPr>
              <a:t> </a:t>
            </a:r>
            <a:r>
              <a:rPr sz="2400" dirty="0">
                <a:latin typeface="+mj-lt"/>
              </a:rPr>
              <a:t>and</a:t>
            </a:r>
            <a:r>
              <a:rPr sz="2400" spc="-30" dirty="0">
                <a:latin typeface="+mj-lt"/>
              </a:rPr>
              <a:t> </a:t>
            </a:r>
            <a:r>
              <a:rPr sz="2400" dirty="0">
                <a:latin typeface="+mj-lt"/>
              </a:rPr>
              <a:t>generalized</a:t>
            </a:r>
            <a:r>
              <a:rPr sz="2400" spc="-70" dirty="0">
                <a:latin typeface="+mj-lt"/>
              </a:rPr>
              <a:t> </a:t>
            </a:r>
            <a:r>
              <a:rPr sz="2400" spc="-10" dirty="0">
                <a:latin typeface="+mj-lt"/>
              </a:rPr>
              <a:t>edema.</a:t>
            </a:r>
          </a:p>
          <a:p>
            <a:pPr marL="12700" marR="75565" indent="-10160">
              <a:lnSpc>
                <a:spcPct val="100000"/>
              </a:lnSpc>
              <a:buSzPct val="94444"/>
              <a:buChar char="•"/>
              <a:tabLst>
                <a:tab pos="91440" algn="l"/>
              </a:tabLst>
            </a:pPr>
            <a:r>
              <a:rPr sz="2400" dirty="0">
                <a:latin typeface="+mj-lt"/>
              </a:rPr>
              <a:t>	It</a:t>
            </a:r>
            <a:r>
              <a:rPr sz="2400" spc="10" dirty="0">
                <a:latin typeface="+mj-lt"/>
              </a:rPr>
              <a:t> </a:t>
            </a:r>
            <a:r>
              <a:rPr sz="2400" dirty="0">
                <a:latin typeface="+mj-lt"/>
              </a:rPr>
              <a:t>results</a:t>
            </a:r>
            <a:r>
              <a:rPr sz="2400" spc="-45" dirty="0">
                <a:latin typeface="+mj-lt"/>
              </a:rPr>
              <a:t> </a:t>
            </a:r>
            <a:r>
              <a:rPr sz="2400" dirty="0">
                <a:latin typeface="+mj-lt"/>
              </a:rPr>
              <a:t>from increased</a:t>
            </a:r>
            <a:r>
              <a:rPr sz="2400" spc="-55" dirty="0">
                <a:latin typeface="+mj-lt"/>
              </a:rPr>
              <a:t> </a:t>
            </a:r>
            <a:r>
              <a:rPr sz="2400" dirty="0">
                <a:latin typeface="+mj-lt"/>
              </a:rPr>
              <a:t>glomerular</a:t>
            </a:r>
            <a:r>
              <a:rPr sz="2400" spc="-65" dirty="0">
                <a:latin typeface="+mj-lt"/>
              </a:rPr>
              <a:t> </a:t>
            </a:r>
            <a:r>
              <a:rPr sz="2400" spc="-10" dirty="0">
                <a:latin typeface="+mj-lt"/>
              </a:rPr>
              <a:t>permeability, </a:t>
            </a:r>
            <a:r>
              <a:rPr sz="2400" dirty="0">
                <a:latin typeface="+mj-lt"/>
              </a:rPr>
              <a:t>commonly</a:t>
            </a:r>
            <a:r>
              <a:rPr sz="2400" spc="-50" dirty="0">
                <a:latin typeface="+mj-lt"/>
              </a:rPr>
              <a:t> </a:t>
            </a:r>
            <a:r>
              <a:rPr sz="2400" dirty="0">
                <a:latin typeface="+mj-lt"/>
              </a:rPr>
              <a:t>due</a:t>
            </a:r>
            <a:r>
              <a:rPr sz="2400" spc="-35" dirty="0">
                <a:latin typeface="+mj-lt"/>
              </a:rPr>
              <a:t> </a:t>
            </a:r>
            <a:r>
              <a:rPr sz="2400" dirty="0">
                <a:latin typeface="+mj-lt"/>
              </a:rPr>
              <a:t>to</a:t>
            </a:r>
            <a:r>
              <a:rPr sz="2400" spc="20" dirty="0">
                <a:latin typeface="+mj-lt"/>
              </a:rPr>
              <a:t> </a:t>
            </a:r>
            <a:r>
              <a:rPr sz="2400" dirty="0">
                <a:latin typeface="+mj-lt"/>
              </a:rPr>
              <a:t>diseases</a:t>
            </a:r>
            <a:r>
              <a:rPr sz="2400" spc="-75" dirty="0">
                <a:latin typeface="+mj-lt"/>
              </a:rPr>
              <a:t> </a:t>
            </a:r>
            <a:r>
              <a:rPr sz="2400" dirty="0">
                <a:latin typeface="+mj-lt"/>
              </a:rPr>
              <a:t>like</a:t>
            </a:r>
            <a:r>
              <a:rPr sz="2400" spc="-10" dirty="0">
                <a:latin typeface="+mj-lt"/>
              </a:rPr>
              <a:t> </a:t>
            </a:r>
            <a:r>
              <a:rPr sz="2400" dirty="0">
                <a:latin typeface="+mj-lt"/>
              </a:rPr>
              <a:t>minimal</a:t>
            </a:r>
            <a:r>
              <a:rPr sz="2400" spc="-50" dirty="0">
                <a:latin typeface="+mj-lt"/>
              </a:rPr>
              <a:t> </a:t>
            </a:r>
            <a:r>
              <a:rPr sz="2400" spc="-10" dirty="0">
                <a:latin typeface="+mj-lt"/>
              </a:rPr>
              <a:t>change </a:t>
            </a:r>
            <a:r>
              <a:rPr sz="2400" dirty="0">
                <a:latin typeface="+mj-lt"/>
              </a:rPr>
              <a:t>disease,</a:t>
            </a:r>
            <a:r>
              <a:rPr sz="2400" spc="-55" dirty="0">
                <a:latin typeface="+mj-lt"/>
              </a:rPr>
              <a:t> </a:t>
            </a:r>
            <a:r>
              <a:rPr sz="2400" dirty="0">
                <a:latin typeface="+mj-lt"/>
              </a:rPr>
              <a:t>membranous</a:t>
            </a:r>
            <a:r>
              <a:rPr sz="2400" spc="-75" dirty="0">
                <a:latin typeface="+mj-lt"/>
              </a:rPr>
              <a:t> </a:t>
            </a:r>
            <a:r>
              <a:rPr sz="2400" spc="-10" dirty="0">
                <a:latin typeface="+mj-lt"/>
              </a:rPr>
              <a:t>nephropathy,</a:t>
            </a:r>
            <a:r>
              <a:rPr sz="2400" spc="-35" dirty="0">
                <a:latin typeface="+mj-lt"/>
              </a:rPr>
              <a:t> </a:t>
            </a:r>
            <a:r>
              <a:rPr sz="2400" dirty="0">
                <a:latin typeface="+mj-lt"/>
              </a:rPr>
              <a:t>or</a:t>
            </a:r>
            <a:r>
              <a:rPr sz="2400" spc="15" dirty="0">
                <a:latin typeface="+mj-lt"/>
              </a:rPr>
              <a:t> </a:t>
            </a:r>
            <a:r>
              <a:rPr sz="2400" spc="-10" dirty="0">
                <a:latin typeface="+mj-lt"/>
              </a:rPr>
              <a:t>focal </a:t>
            </a:r>
            <a:r>
              <a:rPr sz="2400" dirty="0">
                <a:latin typeface="+mj-lt"/>
              </a:rPr>
              <a:t>segmental</a:t>
            </a:r>
            <a:r>
              <a:rPr sz="2400" spc="-45" dirty="0">
                <a:latin typeface="+mj-lt"/>
              </a:rPr>
              <a:t> </a:t>
            </a:r>
            <a:r>
              <a:rPr sz="2400" spc="-10" dirty="0">
                <a:latin typeface="+mj-lt"/>
              </a:rPr>
              <a:t>glomerulosclerosis.</a:t>
            </a:r>
          </a:p>
          <a:p>
            <a:pPr marL="12700" marR="5080" indent="-10160">
              <a:lnSpc>
                <a:spcPct val="100000"/>
              </a:lnSpc>
              <a:spcBef>
                <a:spcPts val="5"/>
              </a:spcBef>
              <a:buSzPct val="94444"/>
              <a:buChar char="•"/>
              <a:tabLst>
                <a:tab pos="91440" algn="l"/>
              </a:tabLst>
            </a:pPr>
            <a:r>
              <a:rPr sz="2400" dirty="0">
                <a:latin typeface="+mj-lt"/>
              </a:rPr>
              <a:t>	Treatment</a:t>
            </a:r>
            <a:r>
              <a:rPr sz="2400" spc="-60" dirty="0">
                <a:latin typeface="+mj-lt"/>
              </a:rPr>
              <a:t> </a:t>
            </a:r>
            <a:r>
              <a:rPr sz="2400" dirty="0">
                <a:latin typeface="+mj-lt"/>
              </a:rPr>
              <a:t>involves</a:t>
            </a:r>
            <a:r>
              <a:rPr sz="2400" spc="-65" dirty="0">
                <a:latin typeface="+mj-lt"/>
              </a:rPr>
              <a:t> </a:t>
            </a:r>
            <a:r>
              <a:rPr sz="2400" dirty="0">
                <a:latin typeface="+mj-lt"/>
              </a:rPr>
              <a:t>managing</a:t>
            </a:r>
            <a:r>
              <a:rPr sz="2400" spc="-85" dirty="0">
                <a:latin typeface="+mj-lt"/>
              </a:rPr>
              <a:t> </a:t>
            </a:r>
            <a:r>
              <a:rPr sz="2400" dirty="0">
                <a:latin typeface="+mj-lt"/>
              </a:rPr>
              <a:t>the</a:t>
            </a:r>
            <a:r>
              <a:rPr sz="2400" spc="-45" dirty="0">
                <a:latin typeface="+mj-lt"/>
              </a:rPr>
              <a:t> </a:t>
            </a:r>
            <a:r>
              <a:rPr sz="2400" spc="-10" dirty="0">
                <a:latin typeface="+mj-lt"/>
              </a:rPr>
              <a:t>underlying </a:t>
            </a:r>
            <a:r>
              <a:rPr sz="2400" dirty="0">
                <a:latin typeface="+mj-lt"/>
              </a:rPr>
              <a:t>cause,</a:t>
            </a:r>
            <a:r>
              <a:rPr sz="2400" spc="-35" dirty="0">
                <a:latin typeface="+mj-lt"/>
              </a:rPr>
              <a:t> </a:t>
            </a:r>
            <a:r>
              <a:rPr sz="2400" dirty="0">
                <a:latin typeface="+mj-lt"/>
              </a:rPr>
              <a:t>reducing</a:t>
            </a:r>
            <a:r>
              <a:rPr sz="2400" spc="-60" dirty="0">
                <a:latin typeface="+mj-lt"/>
              </a:rPr>
              <a:t> </a:t>
            </a:r>
            <a:r>
              <a:rPr sz="2400" dirty="0">
                <a:latin typeface="+mj-lt"/>
              </a:rPr>
              <a:t>protein</a:t>
            </a:r>
            <a:r>
              <a:rPr sz="2400" spc="-30" dirty="0">
                <a:latin typeface="+mj-lt"/>
              </a:rPr>
              <a:t> </a:t>
            </a:r>
            <a:r>
              <a:rPr sz="2400" dirty="0">
                <a:latin typeface="+mj-lt"/>
              </a:rPr>
              <a:t>loss</a:t>
            </a:r>
            <a:r>
              <a:rPr sz="2400" spc="-25" dirty="0">
                <a:latin typeface="+mj-lt"/>
              </a:rPr>
              <a:t> </a:t>
            </a:r>
            <a:r>
              <a:rPr sz="2400" dirty="0">
                <a:latin typeface="+mj-lt"/>
              </a:rPr>
              <a:t>(via</a:t>
            </a:r>
            <a:r>
              <a:rPr sz="2400" spc="20" dirty="0">
                <a:latin typeface="+mj-lt"/>
              </a:rPr>
              <a:t> </a:t>
            </a:r>
            <a:r>
              <a:rPr sz="2400" dirty="0">
                <a:latin typeface="+mj-lt"/>
              </a:rPr>
              <a:t>corticosteroids</a:t>
            </a:r>
            <a:r>
              <a:rPr sz="2400" spc="-75" dirty="0">
                <a:latin typeface="+mj-lt"/>
              </a:rPr>
              <a:t> </a:t>
            </a:r>
            <a:r>
              <a:rPr sz="2400" spc="-25" dirty="0">
                <a:latin typeface="+mj-lt"/>
              </a:rPr>
              <a:t>or </a:t>
            </a:r>
            <a:r>
              <a:rPr sz="2400" dirty="0">
                <a:latin typeface="+mj-lt"/>
              </a:rPr>
              <a:t>immunosuppressants),</a:t>
            </a:r>
            <a:r>
              <a:rPr sz="2400" spc="-105" dirty="0">
                <a:latin typeface="+mj-lt"/>
              </a:rPr>
              <a:t> </a:t>
            </a:r>
            <a:r>
              <a:rPr sz="2400" dirty="0">
                <a:latin typeface="+mj-lt"/>
              </a:rPr>
              <a:t>and</a:t>
            </a:r>
            <a:r>
              <a:rPr sz="2400" spc="-30" dirty="0">
                <a:latin typeface="+mj-lt"/>
              </a:rPr>
              <a:t> </a:t>
            </a:r>
            <a:r>
              <a:rPr sz="2400" spc="-10" dirty="0">
                <a:latin typeface="+mj-lt"/>
              </a:rPr>
              <a:t>addressing </a:t>
            </a:r>
            <a:r>
              <a:rPr sz="2400" dirty="0">
                <a:latin typeface="+mj-lt"/>
              </a:rPr>
              <a:t>complications</a:t>
            </a:r>
            <a:r>
              <a:rPr sz="2400" spc="-75" dirty="0">
                <a:latin typeface="+mj-lt"/>
              </a:rPr>
              <a:t> </a:t>
            </a:r>
            <a:r>
              <a:rPr sz="2400" dirty="0">
                <a:latin typeface="+mj-lt"/>
              </a:rPr>
              <a:t>such</a:t>
            </a:r>
            <a:r>
              <a:rPr sz="2400" spc="-25" dirty="0">
                <a:latin typeface="+mj-lt"/>
              </a:rPr>
              <a:t> </a:t>
            </a:r>
            <a:r>
              <a:rPr sz="2400" dirty="0">
                <a:latin typeface="+mj-lt"/>
              </a:rPr>
              <a:t>as</a:t>
            </a:r>
            <a:r>
              <a:rPr sz="2400" spc="5" dirty="0">
                <a:latin typeface="+mj-lt"/>
              </a:rPr>
              <a:t> </a:t>
            </a:r>
            <a:r>
              <a:rPr sz="2400" dirty="0">
                <a:latin typeface="+mj-lt"/>
              </a:rPr>
              <a:t>edema</a:t>
            </a:r>
            <a:r>
              <a:rPr sz="2400" spc="-25" dirty="0">
                <a:latin typeface="+mj-lt"/>
              </a:rPr>
              <a:t> </a:t>
            </a:r>
            <a:r>
              <a:rPr sz="2400" dirty="0">
                <a:latin typeface="+mj-lt"/>
              </a:rPr>
              <a:t>and </a:t>
            </a:r>
            <a:r>
              <a:rPr sz="2400" spc="-10" dirty="0">
                <a:latin typeface="+mj-lt"/>
              </a:rPr>
              <a:t>hyperlipidemia.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67658" y="1271016"/>
            <a:ext cx="5576925" cy="413918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85160" y="734568"/>
            <a:ext cx="6406895" cy="538886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>
                <a:latin typeface="Calibri Light"/>
                <a:cs typeface="Calibri Light"/>
              </a:rPr>
              <a:t>How</a:t>
            </a:r>
            <a:r>
              <a:rPr spc="-229" dirty="0">
                <a:latin typeface="Calibri Light"/>
                <a:cs typeface="Calibri Light"/>
              </a:rPr>
              <a:t> </a:t>
            </a:r>
            <a:r>
              <a:rPr dirty="0">
                <a:latin typeface="Calibri Light"/>
                <a:cs typeface="Calibri Light"/>
              </a:rPr>
              <a:t>to</a:t>
            </a:r>
            <a:r>
              <a:rPr spc="-185" dirty="0">
                <a:latin typeface="Calibri Light"/>
                <a:cs typeface="Calibri Light"/>
              </a:rPr>
              <a:t> </a:t>
            </a:r>
            <a:r>
              <a:rPr dirty="0">
                <a:latin typeface="Calibri Light"/>
                <a:cs typeface="Calibri Light"/>
              </a:rPr>
              <a:t>use</a:t>
            </a:r>
            <a:r>
              <a:rPr spc="-225" dirty="0">
                <a:latin typeface="Calibri Light"/>
                <a:cs typeface="Calibri Light"/>
              </a:rPr>
              <a:t> </a:t>
            </a:r>
            <a:r>
              <a:rPr dirty="0">
                <a:latin typeface="Calibri Light"/>
                <a:cs typeface="Calibri Light"/>
              </a:rPr>
              <a:t>HEC</a:t>
            </a:r>
            <a:r>
              <a:rPr spc="-190" dirty="0">
                <a:latin typeface="Calibri Light"/>
                <a:cs typeface="Calibri Light"/>
              </a:rPr>
              <a:t> </a:t>
            </a:r>
            <a:r>
              <a:rPr lang="en-US" spc="-25" dirty="0">
                <a:latin typeface="Calibri Light"/>
                <a:cs typeface="Calibri Light"/>
              </a:rPr>
              <a:t>digital</a:t>
            </a:r>
            <a:r>
              <a:rPr lang="en-US" spc="-204" dirty="0">
                <a:latin typeface="Calibri Light"/>
                <a:cs typeface="Calibri Light"/>
              </a:rPr>
              <a:t> </a:t>
            </a:r>
            <a:r>
              <a:rPr lang="en-US" spc="-10" dirty="0">
                <a:latin typeface="Calibri Light"/>
                <a:cs typeface="Calibri Light"/>
              </a:rPr>
              <a:t>library</a:t>
            </a:r>
            <a:endParaRPr spc="-1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02994" y="1732986"/>
            <a:ext cx="8808085" cy="2839720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lang="en-US" sz="2800" dirty="0">
                <a:latin typeface="Calibri"/>
                <a:cs typeface="Calibri"/>
              </a:rPr>
              <a:t>Steps</a:t>
            </a:r>
            <a:r>
              <a:rPr lang="en-US" sz="2800" spc="-4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to</a:t>
            </a:r>
            <a:r>
              <a:rPr lang="en-US" sz="2800" spc="-5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access</a:t>
            </a:r>
            <a:r>
              <a:rPr lang="en-US" sz="2800" spc="-5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HEC</a:t>
            </a:r>
            <a:r>
              <a:rPr lang="en-US" sz="2800" spc="-7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digital</a:t>
            </a:r>
            <a:r>
              <a:rPr lang="en-US" sz="2800" spc="-100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library</a:t>
            </a:r>
            <a:endParaRPr lang="en-US" sz="2800" dirty="0">
              <a:latin typeface="Calibri"/>
              <a:cs typeface="Calibri"/>
            </a:endParaRPr>
          </a:p>
          <a:p>
            <a:pPr marL="527685" indent="-514984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7685" algn="l"/>
              </a:tabLst>
            </a:pPr>
            <a:r>
              <a:rPr lang="en-US" sz="2800" dirty="0">
                <a:latin typeface="Calibri"/>
                <a:cs typeface="Calibri"/>
              </a:rPr>
              <a:t>Go</a:t>
            </a:r>
            <a:r>
              <a:rPr lang="en-US" sz="2800" spc="-6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to</a:t>
            </a:r>
            <a:r>
              <a:rPr lang="en-US" sz="2800" spc="-3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the</a:t>
            </a:r>
            <a:r>
              <a:rPr lang="en-US" sz="2800" spc="-3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website</a:t>
            </a:r>
            <a:r>
              <a:rPr lang="en-US" sz="2800" spc="-5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of</a:t>
            </a:r>
            <a:r>
              <a:rPr lang="en-US" sz="2800" spc="-5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HEC</a:t>
            </a:r>
            <a:r>
              <a:rPr lang="en-US" sz="2800" spc="-6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national</a:t>
            </a:r>
            <a:r>
              <a:rPr lang="en-US" sz="2800" spc="-6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digital</a:t>
            </a:r>
            <a:r>
              <a:rPr lang="en-US" sz="2800" spc="-90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library.</a:t>
            </a:r>
            <a:endParaRPr lang="en-US" sz="2800" dirty="0">
              <a:latin typeface="Calibri"/>
              <a:cs typeface="Calibri"/>
            </a:endParaRPr>
          </a:p>
          <a:p>
            <a:pPr marL="527685" indent="-514984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527685" algn="l"/>
              </a:tabLst>
            </a:pPr>
            <a:r>
              <a:rPr lang="en-US" sz="2800" dirty="0">
                <a:latin typeface="Calibri"/>
                <a:cs typeface="Calibri"/>
              </a:rPr>
              <a:t>On</a:t>
            </a:r>
            <a:r>
              <a:rPr lang="en-US" sz="2800" spc="-4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home</a:t>
            </a:r>
            <a:r>
              <a:rPr lang="en-US" sz="2800" spc="-5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page,</a:t>
            </a:r>
            <a:r>
              <a:rPr lang="en-US" sz="2800" spc="-3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click</a:t>
            </a:r>
            <a:r>
              <a:rPr lang="en-US" sz="2800" spc="-3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on</a:t>
            </a:r>
            <a:r>
              <a:rPr lang="en-US" sz="2800" spc="-5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the</a:t>
            </a:r>
            <a:r>
              <a:rPr lang="en-US" sz="2800" spc="-2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institutes.</a:t>
            </a:r>
            <a:endParaRPr lang="en-US" sz="2800" dirty="0">
              <a:latin typeface="Calibri"/>
              <a:cs typeface="Calibri"/>
            </a:endParaRPr>
          </a:p>
          <a:p>
            <a:pPr marL="527685" marR="5080" indent="-515620">
              <a:lnSpc>
                <a:spcPts val="3030"/>
              </a:lnSpc>
              <a:spcBef>
                <a:spcPts val="1030"/>
              </a:spcBef>
              <a:buAutoNum type="arabicPeriod"/>
              <a:tabLst>
                <a:tab pos="527685" algn="l"/>
              </a:tabLst>
            </a:pPr>
            <a:r>
              <a:rPr lang="en-US" sz="2800" dirty="0">
                <a:latin typeface="Calibri"/>
                <a:cs typeface="Calibri"/>
              </a:rPr>
              <a:t>A</a:t>
            </a:r>
            <a:r>
              <a:rPr lang="en-US" sz="2800" spc="-3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page</a:t>
            </a:r>
            <a:r>
              <a:rPr lang="en-US" sz="2800" spc="-3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will</a:t>
            </a:r>
            <a:r>
              <a:rPr lang="en-US" sz="2800" spc="-8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appear</a:t>
            </a:r>
            <a:r>
              <a:rPr lang="en-US" sz="2800" spc="-2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showing</a:t>
            </a:r>
            <a:r>
              <a:rPr lang="en-US" sz="2800" spc="-10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the</a:t>
            </a:r>
            <a:r>
              <a:rPr lang="en-US" sz="2800" spc="-3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universities</a:t>
            </a:r>
            <a:r>
              <a:rPr lang="en-US" sz="2800" spc="-6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from</a:t>
            </a:r>
            <a:r>
              <a:rPr lang="en-US" sz="2800" spc="-70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public </a:t>
            </a:r>
            <a:r>
              <a:rPr lang="en-US" sz="2800" dirty="0">
                <a:latin typeface="Calibri"/>
                <a:cs typeface="Calibri"/>
              </a:rPr>
              <a:t>and</a:t>
            </a:r>
            <a:r>
              <a:rPr lang="en-US" sz="2800" spc="-6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private</a:t>
            </a:r>
            <a:r>
              <a:rPr lang="en-US" sz="2800" spc="-8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sector</a:t>
            </a:r>
            <a:r>
              <a:rPr lang="en-US" sz="2800" spc="-8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and</a:t>
            </a:r>
            <a:r>
              <a:rPr lang="en-US" sz="2800" spc="-6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other</a:t>
            </a:r>
            <a:r>
              <a:rPr lang="en-US" sz="2800" spc="-7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institutes</a:t>
            </a:r>
            <a:r>
              <a:rPr lang="en-US" sz="2800" spc="-5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which</a:t>
            </a:r>
            <a:r>
              <a:rPr lang="en-US" sz="2800" spc="-8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have</a:t>
            </a:r>
            <a:r>
              <a:rPr lang="en-US" sz="2800" spc="-7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access </a:t>
            </a:r>
            <a:r>
              <a:rPr lang="en-US" sz="2800" dirty="0">
                <a:latin typeface="Calibri"/>
                <a:cs typeface="Calibri"/>
              </a:rPr>
              <a:t>to</a:t>
            </a:r>
            <a:r>
              <a:rPr lang="en-US" sz="2800" spc="-45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hec</a:t>
            </a:r>
            <a:r>
              <a:rPr lang="en-US" sz="2800" spc="-6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national</a:t>
            </a:r>
            <a:r>
              <a:rPr lang="en-US" sz="2800" spc="-9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digital</a:t>
            </a:r>
            <a:r>
              <a:rPr lang="en-US" sz="2800" spc="-75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library</a:t>
            </a:r>
            <a:r>
              <a:rPr lang="en-US" sz="2800" spc="-95" dirty="0">
                <a:latin typeface="Calibri"/>
                <a:cs typeface="Calibri"/>
              </a:rPr>
              <a:t> </a:t>
            </a:r>
            <a:r>
              <a:rPr lang="en-US" sz="2800" spc="-10" dirty="0">
                <a:latin typeface="Calibri"/>
                <a:cs typeface="Calibri"/>
              </a:rPr>
              <a:t>(HNDL).</a:t>
            </a:r>
            <a:endParaRPr lang="en-US"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2994" y="915176"/>
            <a:ext cx="8332470" cy="335597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65760" indent="-353060">
              <a:lnSpc>
                <a:spcPct val="100000"/>
              </a:lnSpc>
              <a:spcBef>
                <a:spcPts val="775"/>
              </a:spcBef>
              <a:buAutoNum type="arabicPeriod" startAt="4"/>
              <a:tabLst>
                <a:tab pos="365760" algn="l"/>
              </a:tabLst>
            </a:pPr>
            <a:r>
              <a:rPr sz="2800" dirty="0">
                <a:latin typeface="Calibri"/>
                <a:cs typeface="Calibri"/>
              </a:rPr>
              <a:t>Select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your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desired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Institute.</a:t>
            </a:r>
            <a:endParaRPr sz="2800">
              <a:latin typeface="Calibri"/>
              <a:cs typeface="Calibri"/>
            </a:endParaRPr>
          </a:p>
          <a:p>
            <a:pPr marL="12700" marR="959485" indent="431800">
              <a:lnSpc>
                <a:spcPct val="100000"/>
              </a:lnSpc>
              <a:spcBef>
                <a:spcPts val="670"/>
              </a:spcBef>
              <a:buAutoNum type="arabicPeriod" startAt="4"/>
              <a:tabLst>
                <a:tab pos="444500" algn="l"/>
              </a:tabLst>
            </a:pPr>
            <a:r>
              <a:rPr sz="2800" dirty="0">
                <a:latin typeface="Calibri"/>
                <a:cs typeface="Calibri"/>
              </a:rPr>
              <a:t>A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page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will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appear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showing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resources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institution</a:t>
            </a:r>
            <a:endParaRPr sz="2800">
              <a:latin typeface="Calibri"/>
              <a:cs typeface="Calibri"/>
            </a:endParaRPr>
          </a:p>
          <a:p>
            <a:pPr marL="365760" indent="-353060">
              <a:lnSpc>
                <a:spcPct val="100000"/>
              </a:lnSpc>
              <a:spcBef>
                <a:spcPts val="675"/>
              </a:spcBef>
              <a:buAutoNum type="arabicPeriod" startAt="4"/>
              <a:tabLst>
                <a:tab pos="365760" algn="l"/>
              </a:tabLst>
            </a:pPr>
            <a:r>
              <a:rPr sz="2800" dirty="0">
                <a:latin typeface="Calibri"/>
                <a:cs typeface="Calibri"/>
              </a:rPr>
              <a:t>Journals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Researches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will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appear</a:t>
            </a:r>
            <a:endParaRPr sz="2800">
              <a:latin typeface="Calibri"/>
              <a:cs typeface="Calibri"/>
            </a:endParaRPr>
          </a:p>
          <a:p>
            <a:pPr marL="12700" marR="5080" indent="353060">
              <a:lnSpc>
                <a:spcPct val="100000"/>
              </a:lnSpc>
              <a:spcBef>
                <a:spcPts val="675"/>
              </a:spcBef>
              <a:buAutoNum type="arabicPeriod" startAt="4"/>
              <a:tabLst>
                <a:tab pos="365760" algn="l"/>
              </a:tabLst>
            </a:pPr>
            <a:r>
              <a:rPr sz="2800" spc="-45" dirty="0">
                <a:latin typeface="Calibri"/>
                <a:cs typeface="Calibri"/>
              </a:rPr>
              <a:t>You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can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find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Journal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by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clicking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on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JOURNALS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AND </a:t>
            </a:r>
            <a:r>
              <a:rPr sz="2800" spc="-70" dirty="0">
                <a:latin typeface="Calibri"/>
                <a:cs typeface="Calibri"/>
              </a:rPr>
              <a:t>DATABASE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enter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keyword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search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for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your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desired journal.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80538" y="483488"/>
            <a:ext cx="6635115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b="1" dirty="0">
                <a:latin typeface="+mj-lt"/>
                <a:cs typeface="Arial"/>
              </a:rPr>
              <a:t>Learning</a:t>
            </a:r>
            <a:r>
              <a:rPr lang="en-US" b="1" spc="-180" dirty="0">
                <a:latin typeface="+mj-lt"/>
                <a:cs typeface="Arial"/>
              </a:rPr>
              <a:t> </a:t>
            </a:r>
            <a:r>
              <a:rPr lang="en-US" b="1" spc="-10" dirty="0">
                <a:latin typeface="+mj-lt"/>
                <a:cs typeface="Arial"/>
              </a:rPr>
              <a:t>objectives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644" y="1510650"/>
            <a:ext cx="10613390" cy="2163412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869"/>
              </a:spcBef>
              <a:buFont typeface="Arial MT"/>
              <a:buChar char="•"/>
              <a:tabLst>
                <a:tab pos="356870" algn="l"/>
              </a:tabLst>
            </a:pPr>
            <a:r>
              <a:rPr sz="2400" dirty="0">
                <a:latin typeface="Calibri"/>
                <a:cs typeface="Calibri"/>
              </a:rPr>
              <a:t>Classify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glomerular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diseases</a:t>
            </a:r>
            <a:endParaRPr sz="2400" dirty="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6870" algn="l"/>
              </a:tabLst>
            </a:pPr>
            <a:r>
              <a:rPr sz="2400" dirty="0">
                <a:latin typeface="Calibri"/>
                <a:cs typeface="Calibri"/>
              </a:rPr>
              <a:t>Describe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features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nephrotic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syndrome</a:t>
            </a:r>
            <a:endParaRPr sz="2400" dirty="0">
              <a:latin typeface="Calibri"/>
              <a:cs typeface="Calibri"/>
            </a:endParaRPr>
          </a:p>
          <a:p>
            <a:pPr marL="356870" marR="5080" indent="-344805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6870" algn="l"/>
              </a:tabLst>
            </a:pPr>
            <a:r>
              <a:rPr sz="2400" dirty="0">
                <a:latin typeface="Calibri"/>
                <a:cs typeface="Calibri"/>
              </a:rPr>
              <a:t>Describe,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compare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distinguish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pathogenesis,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clinical presentations,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light</a:t>
            </a:r>
            <a:r>
              <a:rPr sz="2400" spc="-1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microscopic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features, Immunofluorescence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electron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microscopic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features</a:t>
            </a:r>
            <a:r>
              <a:rPr sz="2400" spc="-1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the </a:t>
            </a:r>
            <a:r>
              <a:rPr sz="2400" dirty="0">
                <a:latin typeface="Calibri"/>
                <a:cs typeface="Calibri"/>
              </a:rPr>
              <a:t>glomerular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diseases</a:t>
            </a:r>
            <a:r>
              <a:rPr sz="2400" spc="-114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causing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nephrotic</a:t>
            </a:r>
            <a:r>
              <a:rPr sz="2400" spc="-1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syndrome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66C14-6D6F-9E2F-0A26-6C14C8C52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11125200" y="457200"/>
            <a:ext cx="536246" cy="377495"/>
          </a:xfrm>
        </p:spPr>
        <p:txBody>
          <a:bodyPr/>
          <a:lstStyle/>
          <a:p>
            <a:r>
              <a:rPr lang="en-US" sz="1600" dirty="0">
                <a:latin typeface="+mj-lt"/>
              </a:rPr>
              <a:t>spiral</a:t>
            </a:r>
            <a:endParaRPr lang="en-PK" sz="1600" dirty="0">
              <a:latin typeface="+mj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9F868C-D614-12C2-C029-3821829A1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00" y="3886200"/>
            <a:ext cx="4472446" cy="1859936"/>
          </a:xfrm>
        </p:spPr>
        <p:txBody>
          <a:bodyPr/>
          <a:lstStyle/>
          <a:p>
            <a:endParaRPr lang="en-PK" dirty="0"/>
          </a:p>
        </p:txBody>
      </p:sp>
      <p:pic>
        <p:nvPicPr>
          <p:cNvPr id="1026" name="Picture 2" descr="Renal system | Definition, Function, Diagram, &amp; Facts | Britannica">
            <a:extLst>
              <a:ext uri="{FF2B5EF4-FFF2-40B4-BE49-F238E27FC236}">
                <a16:creationId xmlns:a16="http://schemas.microsoft.com/office/drawing/2014/main" id="{368CE065-F288-8B91-C181-9213281CE8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354" y="335708"/>
            <a:ext cx="5846763" cy="6015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7801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556082"/>
            <a:ext cx="8304149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dirty="0">
                <a:latin typeface="Calibri"/>
                <a:cs typeface="Calibri"/>
              </a:rPr>
              <a:t>Causes</a:t>
            </a:r>
            <a:r>
              <a:rPr lang="en-US" spc="-105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of</a:t>
            </a:r>
            <a:r>
              <a:rPr lang="en-US" spc="-130" dirty="0">
                <a:latin typeface="Calibri"/>
                <a:cs typeface="Calibri"/>
              </a:rPr>
              <a:t> </a:t>
            </a:r>
            <a:r>
              <a:rPr lang="en-US" spc="-10" dirty="0">
                <a:latin typeface="Calibri"/>
                <a:cs typeface="Calibri"/>
              </a:rPr>
              <a:t>nephrotic</a:t>
            </a:r>
            <a:r>
              <a:rPr lang="en-US" spc="-100" dirty="0">
                <a:latin typeface="Calibri"/>
                <a:cs typeface="Calibri"/>
              </a:rPr>
              <a:t> </a:t>
            </a:r>
            <a:r>
              <a:rPr lang="en-US" spc="-10" dirty="0">
                <a:latin typeface="Calibri"/>
                <a:cs typeface="Calibri"/>
              </a:rPr>
              <a:t>syndrome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17332" y="282702"/>
            <a:ext cx="9486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Pathology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31932" y="282702"/>
            <a:ext cx="4337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Calibri"/>
                <a:cs typeface="Calibri"/>
              </a:rPr>
              <a:t>core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3815" y="465200"/>
            <a:ext cx="5486400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pc="-10" dirty="0">
                <a:latin typeface="Calibri"/>
                <a:cs typeface="Calibri"/>
              </a:rPr>
              <a:t>Pathogenic</a:t>
            </a:r>
            <a:r>
              <a:rPr lang="en-US" spc="-220" dirty="0">
                <a:latin typeface="Calibri"/>
                <a:cs typeface="Calibri"/>
              </a:rPr>
              <a:t> </a:t>
            </a:r>
            <a:r>
              <a:rPr lang="en-US" spc="-10" dirty="0">
                <a:latin typeface="Calibri"/>
                <a:cs typeface="Calibri"/>
              </a:rPr>
              <a:t>mechanisms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4132897" y="1347025"/>
            <a:ext cx="3868420" cy="3107690"/>
            <a:chOff x="4132897" y="1347025"/>
            <a:chExt cx="3868420" cy="3107690"/>
          </a:xfrm>
        </p:grpSpPr>
        <p:sp>
          <p:nvSpPr>
            <p:cNvPr id="4" name="object 4"/>
            <p:cNvSpPr/>
            <p:nvPr/>
          </p:nvSpPr>
          <p:spPr>
            <a:xfrm>
              <a:off x="4450460" y="3812667"/>
              <a:ext cx="3202940" cy="629285"/>
            </a:xfrm>
            <a:custGeom>
              <a:avLst/>
              <a:gdLst/>
              <a:ahLst/>
              <a:cxnLst/>
              <a:rect l="l" t="t" r="r" b="b"/>
              <a:pathLst>
                <a:path w="3202940" h="629285">
                  <a:moveTo>
                    <a:pt x="787908" y="47370"/>
                  </a:moveTo>
                  <a:lnTo>
                    <a:pt x="0" y="629284"/>
                  </a:lnTo>
                </a:path>
                <a:path w="3202940" h="629285">
                  <a:moveTo>
                    <a:pt x="2784729" y="0"/>
                  </a:moveTo>
                  <a:lnTo>
                    <a:pt x="3202432" y="201929"/>
                  </a:lnTo>
                </a:path>
              </a:pathLst>
            </a:custGeom>
            <a:ln w="25400">
              <a:solidFill>
                <a:srgbClr val="3C66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068567" y="2180590"/>
              <a:ext cx="0" cy="455930"/>
            </a:xfrm>
            <a:custGeom>
              <a:avLst/>
              <a:gdLst/>
              <a:ahLst/>
              <a:cxnLst/>
              <a:rect l="l" t="t" r="r" b="b"/>
              <a:pathLst>
                <a:path h="455930">
                  <a:moveTo>
                    <a:pt x="0" y="455930"/>
                  </a:moveTo>
                  <a:lnTo>
                    <a:pt x="0" y="0"/>
                  </a:lnTo>
                </a:path>
              </a:pathLst>
            </a:custGeom>
            <a:ln w="24384">
              <a:solidFill>
                <a:srgbClr val="3C66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898135" y="2636520"/>
              <a:ext cx="2338070" cy="1222375"/>
            </a:xfrm>
            <a:custGeom>
              <a:avLst/>
              <a:gdLst/>
              <a:ahLst/>
              <a:cxnLst/>
              <a:rect l="l" t="t" r="r" b="b"/>
              <a:pathLst>
                <a:path w="2338070" h="1222375">
                  <a:moveTo>
                    <a:pt x="2134108" y="0"/>
                  </a:moveTo>
                  <a:lnTo>
                    <a:pt x="203708" y="0"/>
                  </a:lnTo>
                  <a:lnTo>
                    <a:pt x="156994" y="5379"/>
                  </a:lnTo>
                  <a:lnTo>
                    <a:pt x="114114" y="20702"/>
                  </a:lnTo>
                  <a:lnTo>
                    <a:pt x="76291" y="44746"/>
                  </a:lnTo>
                  <a:lnTo>
                    <a:pt x="44746" y="76291"/>
                  </a:lnTo>
                  <a:lnTo>
                    <a:pt x="20702" y="114114"/>
                  </a:lnTo>
                  <a:lnTo>
                    <a:pt x="5379" y="156994"/>
                  </a:lnTo>
                  <a:lnTo>
                    <a:pt x="0" y="203707"/>
                  </a:lnTo>
                  <a:lnTo>
                    <a:pt x="0" y="1018539"/>
                  </a:lnTo>
                  <a:lnTo>
                    <a:pt x="5379" y="1065253"/>
                  </a:lnTo>
                  <a:lnTo>
                    <a:pt x="20702" y="1108133"/>
                  </a:lnTo>
                  <a:lnTo>
                    <a:pt x="44746" y="1145956"/>
                  </a:lnTo>
                  <a:lnTo>
                    <a:pt x="76291" y="1177501"/>
                  </a:lnTo>
                  <a:lnTo>
                    <a:pt x="114114" y="1201545"/>
                  </a:lnTo>
                  <a:lnTo>
                    <a:pt x="156994" y="1216868"/>
                  </a:lnTo>
                  <a:lnTo>
                    <a:pt x="203708" y="1222247"/>
                  </a:lnTo>
                  <a:lnTo>
                    <a:pt x="2134108" y="1222247"/>
                  </a:lnTo>
                  <a:lnTo>
                    <a:pt x="2180821" y="1216868"/>
                  </a:lnTo>
                  <a:lnTo>
                    <a:pt x="2223701" y="1201545"/>
                  </a:lnTo>
                  <a:lnTo>
                    <a:pt x="2261524" y="1177501"/>
                  </a:lnTo>
                  <a:lnTo>
                    <a:pt x="2293069" y="1145956"/>
                  </a:lnTo>
                  <a:lnTo>
                    <a:pt x="2317113" y="1108133"/>
                  </a:lnTo>
                  <a:lnTo>
                    <a:pt x="2332436" y="1065253"/>
                  </a:lnTo>
                  <a:lnTo>
                    <a:pt x="2337816" y="1018539"/>
                  </a:lnTo>
                  <a:lnTo>
                    <a:pt x="2337816" y="203707"/>
                  </a:lnTo>
                  <a:lnTo>
                    <a:pt x="2332436" y="156994"/>
                  </a:lnTo>
                  <a:lnTo>
                    <a:pt x="2317113" y="114114"/>
                  </a:lnTo>
                  <a:lnTo>
                    <a:pt x="2293069" y="76291"/>
                  </a:lnTo>
                  <a:lnTo>
                    <a:pt x="2261524" y="44746"/>
                  </a:lnTo>
                  <a:lnTo>
                    <a:pt x="2223701" y="20702"/>
                  </a:lnTo>
                  <a:lnTo>
                    <a:pt x="2180821" y="5379"/>
                  </a:lnTo>
                  <a:lnTo>
                    <a:pt x="21341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145279" y="1359408"/>
              <a:ext cx="3843654" cy="2499360"/>
            </a:xfrm>
            <a:custGeom>
              <a:avLst/>
              <a:gdLst/>
              <a:ahLst/>
              <a:cxnLst/>
              <a:rect l="l" t="t" r="r" b="b"/>
              <a:pathLst>
                <a:path w="3843654" h="2499360">
                  <a:moveTo>
                    <a:pt x="752856" y="1480819"/>
                  </a:moveTo>
                  <a:lnTo>
                    <a:pt x="758235" y="1434106"/>
                  </a:lnTo>
                  <a:lnTo>
                    <a:pt x="773558" y="1391226"/>
                  </a:lnTo>
                  <a:lnTo>
                    <a:pt x="797602" y="1353403"/>
                  </a:lnTo>
                  <a:lnTo>
                    <a:pt x="829147" y="1321858"/>
                  </a:lnTo>
                  <a:lnTo>
                    <a:pt x="866970" y="1297814"/>
                  </a:lnTo>
                  <a:lnTo>
                    <a:pt x="909850" y="1282491"/>
                  </a:lnTo>
                  <a:lnTo>
                    <a:pt x="956564" y="1277112"/>
                  </a:lnTo>
                  <a:lnTo>
                    <a:pt x="2886964" y="1277112"/>
                  </a:lnTo>
                  <a:lnTo>
                    <a:pt x="2933677" y="1282491"/>
                  </a:lnTo>
                  <a:lnTo>
                    <a:pt x="2976557" y="1297814"/>
                  </a:lnTo>
                  <a:lnTo>
                    <a:pt x="3014380" y="1321858"/>
                  </a:lnTo>
                  <a:lnTo>
                    <a:pt x="3045925" y="1353403"/>
                  </a:lnTo>
                  <a:lnTo>
                    <a:pt x="3069969" y="1391226"/>
                  </a:lnTo>
                  <a:lnTo>
                    <a:pt x="3085292" y="1434106"/>
                  </a:lnTo>
                  <a:lnTo>
                    <a:pt x="3090672" y="1480819"/>
                  </a:lnTo>
                  <a:lnTo>
                    <a:pt x="3090672" y="2295652"/>
                  </a:lnTo>
                  <a:lnTo>
                    <a:pt x="3085292" y="2342365"/>
                  </a:lnTo>
                  <a:lnTo>
                    <a:pt x="3069969" y="2385245"/>
                  </a:lnTo>
                  <a:lnTo>
                    <a:pt x="3045925" y="2423068"/>
                  </a:lnTo>
                  <a:lnTo>
                    <a:pt x="3014380" y="2454613"/>
                  </a:lnTo>
                  <a:lnTo>
                    <a:pt x="2976557" y="2478657"/>
                  </a:lnTo>
                  <a:lnTo>
                    <a:pt x="2933677" y="2493980"/>
                  </a:lnTo>
                  <a:lnTo>
                    <a:pt x="2886964" y="2499360"/>
                  </a:lnTo>
                  <a:lnTo>
                    <a:pt x="956564" y="2499360"/>
                  </a:lnTo>
                  <a:lnTo>
                    <a:pt x="909850" y="2493980"/>
                  </a:lnTo>
                  <a:lnTo>
                    <a:pt x="866970" y="2478657"/>
                  </a:lnTo>
                  <a:lnTo>
                    <a:pt x="829147" y="2454613"/>
                  </a:lnTo>
                  <a:lnTo>
                    <a:pt x="797602" y="2423068"/>
                  </a:lnTo>
                  <a:lnTo>
                    <a:pt x="773558" y="2385245"/>
                  </a:lnTo>
                  <a:lnTo>
                    <a:pt x="758235" y="2342365"/>
                  </a:lnTo>
                  <a:lnTo>
                    <a:pt x="752856" y="2295652"/>
                  </a:lnTo>
                  <a:lnTo>
                    <a:pt x="752856" y="1480819"/>
                  </a:lnTo>
                  <a:close/>
                </a:path>
                <a:path w="3843654" h="2499360">
                  <a:moveTo>
                    <a:pt x="0" y="136651"/>
                  </a:moveTo>
                  <a:lnTo>
                    <a:pt x="6969" y="93472"/>
                  </a:lnTo>
                  <a:lnTo>
                    <a:pt x="26375" y="55961"/>
                  </a:lnTo>
                  <a:lnTo>
                    <a:pt x="55961" y="26375"/>
                  </a:lnTo>
                  <a:lnTo>
                    <a:pt x="93472" y="6969"/>
                  </a:lnTo>
                  <a:lnTo>
                    <a:pt x="136652" y="0"/>
                  </a:lnTo>
                  <a:lnTo>
                    <a:pt x="3706876" y="0"/>
                  </a:lnTo>
                  <a:lnTo>
                    <a:pt x="3750055" y="6969"/>
                  </a:lnTo>
                  <a:lnTo>
                    <a:pt x="3787566" y="26375"/>
                  </a:lnTo>
                  <a:lnTo>
                    <a:pt x="3817152" y="55961"/>
                  </a:lnTo>
                  <a:lnTo>
                    <a:pt x="3836558" y="93471"/>
                  </a:lnTo>
                  <a:lnTo>
                    <a:pt x="3843528" y="136651"/>
                  </a:lnTo>
                  <a:lnTo>
                    <a:pt x="3843528" y="683259"/>
                  </a:lnTo>
                  <a:lnTo>
                    <a:pt x="3836558" y="726439"/>
                  </a:lnTo>
                  <a:lnTo>
                    <a:pt x="3817152" y="763950"/>
                  </a:lnTo>
                  <a:lnTo>
                    <a:pt x="3787566" y="793536"/>
                  </a:lnTo>
                  <a:lnTo>
                    <a:pt x="3750055" y="812942"/>
                  </a:lnTo>
                  <a:lnTo>
                    <a:pt x="3706876" y="819912"/>
                  </a:lnTo>
                  <a:lnTo>
                    <a:pt x="136652" y="819912"/>
                  </a:lnTo>
                  <a:lnTo>
                    <a:pt x="93472" y="812942"/>
                  </a:lnTo>
                  <a:lnTo>
                    <a:pt x="55961" y="793536"/>
                  </a:lnTo>
                  <a:lnTo>
                    <a:pt x="26375" y="763950"/>
                  </a:lnTo>
                  <a:lnTo>
                    <a:pt x="6969" y="726439"/>
                  </a:lnTo>
                  <a:lnTo>
                    <a:pt x="0" y="683259"/>
                  </a:lnTo>
                  <a:lnTo>
                    <a:pt x="0" y="136651"/>
                  </a:lnTo>
                  <a:close/>
                </a:path>
              </a:pathLst>
            </a:custGeom>
            <a:ln w="24384">
              <a:solidFill>
                <a:srgbClr val="4674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4652517" y="1435684"/>
            <a:ext cx="2828290" cy="22269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2305"/>
              </a:lnSpc>
              <a:spcBef>
                <a:spcPts val="95"/>
              </a:spcBef>
            </a:pPr>
            <a:r>
              <a:rPr sz="2000" dirty="0">
                <a:latin typeface="Calibri"/>
                <a:cs typeface="Calibri"/>
              </a:rPr>
              <a:t>Glomerular</a:t>
            </a:r>
            <a:r>
              <a:rPr sz="2000" spc="-1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permeability</a:t>
            </a:r>
            <a:r>
              <a:rPr sz="2000" spc="-10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of</a:t>
            </a:r>
            <a:endParaRPr sz="2000">
              <a:latin typeface="Calibri"/>
              <a:cs typeface="Calibri"/>
            </a:endParaRPr>
          </a:p>
          <a:p>
            <a:pPr marL="1905" algn="ctr">
              <a:lnSpc>
                <a:spcPts val="2305"/>
              </a:lnSpc>
            </a:pPr>
            <a:r>
              <a:rPr sz="2000" dirty="0">
                <a:latin typeface="Calibri"/>
                <a:cs typeface="Calibri"/>
              </a:rPr>
              <a:t>capillary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walls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255"/>
              </a:spcBef>
            </a:pPr>
            <a:endParaRPr sz="2000">
              <a:latin typeface="Calibri"/>
              <a:cs typeface="Calibri"/>
            </a:endParaRPr>
          </a:p>
          <a:p>
            <a:pPr marL="492125" marR="481330" indent="137160" algn="just">
              <a:lnSpc>
                <a:spcPct val="91500"/>
              </a:lnSpc>
            </a:pPr>
            <a:r>
              <a:rPr sz="2000" spc="-10" dirty="0">
                <a:latin typeface="Calibri"/>
                <a:cs typeface="Calibri"/>
              </a:rPr>
              <a:t>Permeability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to </a:t>
            </a:r>
            <a:r>
              <a:rPr sz="2000" dirty="0">
                <a:latin typeface="Calibri"/>
                <a:cs typeface="Calibri"/>
              </a:rPr>
              <a:t>plasma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proteins- </a:t>
            </a:r>
            <a:r>
              <a:rPr sz="2000" dirty="0">
                <a:latin typeface="Calibri"/>
                <a:cs typeface="Calibri"/>
              </a:rPr>
              <a:t>Heavy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proteinuria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7330249" y="4001833"/>
            <a:ext cx="2804795" cy="1070610"/>
            <a:chOff x="7330249" y="4001833"/>
            <a:chExt cx="2804795" cy="1070610"/>
          </a:xfrm>
        </p:grpSpPr>
        <p:sp>
          <p:nvSpPr>
            <p:cNvPr id="10" name="object 10"/>
            <p:cNvSpPr/>
            <p:nvPr/>
          </p:nvSpPr>
          <p:spPr>
            <a:xfrm>
              <a:off x="7342631" y="4014216"/>
              <a:ext cx="2780030" cy="1045844"/>
            </a:xfrm>
            <a:custGeom>
              <a:avLst/>
              <a:gdLst/>
              <a:ahLst/>
              <a:cxnLst/>
              <a:rect l="l" t="t" r="r" b="b"/>
              <a:pathLst>
                <a:path w="2780029" h="1045845">
                  <a:moveTo>
                    <a:pt x="2605532" y="0"/>
                  </a:moveTo>
                  <a:lnTo>
                    <a:pt x="174244" y="0"/>
                  </a:lnTo>
                  <a:lnTo>
                    <a:pt x="127911" y="6221"/>
                  </a:lnTo>
                  <a:lnTo>
                    <a:pt x="86284" y="23781"/>
                  </a:lnTo>
                  <a:lnTo>
                    <a:pt x="51022" y="51022"/>
                  </a:lnTo>
                  <a:lnTo>
                    <a:pt x="23781" y="86284"/>
                  </a:lnTo>
                  <a:lnTo>
                    <a:pt x="6221" y="127911"/>
                  </a:lnTo>
                  <a:lnTo>
                    <a:pt x="0" y="174243"/>
                  </a:lnTo>
                  <a:lnTo>
                    <a:pt x="0" y="871219"/>
                  </a:lnTo>
                  <a:lnTo>
                    <a:pt x="6221" y="917552"/>
                  </a:lnTo>
                  <a:lnTo>
                    <a:pt x="23781" y="959179"/>
                  </a:lnTo>
                  <a:lnTo>
                    <a:pt x="51022" y="994441"/>
                  </a:lnTo>
                  <a:lnTo>
                    <a:pt x="86284" y="1021682"/>
                  </a:lnTo>
                  <a:lnTo>
                    <a:pt x="127911" y="1039242"/>
                  </a:lnTo>
                  <a:lnTo>
                    <a:pt x="174244" y="1045463"/>
                  </a:lnTo>
                  <a:lnTo>
                    <a:pt x="2605532" y="1045463"/>
                  </a:lnTo>
                  <a:lnTo>
                    <a:pt x="2651864" y="1039242"/>
                  </a:lnTo>
                  <a:lnTo>
                    <a:pt x="2693491" y="1021682"/>
                  </a:lnTo>
                  <a:lnTo>
                    <a:pt x="2728753" y="994441"/>
                  </a:lnTo>
                  <a:lnTo>
                    <a:pt x="2755994" y="959179"/>
                  </a:lnTo>
                  <a:lnTo>
                    <a:pt x="2773554" y="917552"/>
                  </a:lnTo>
                  <a:lnTo>
                    <a:pt x="2779776" y="871219"/>
                  </a:lnTo>
                  <a:lnTo>
                    <a:pt x="2779776" y="174243"/>
                  </a:lnTo>
                  <a:lnTo>
                    <a:pt x="2773554" y="127911"/>
                  </a:lnTo>
                  <a:lnTo>
                    <a:pt x="2755994" y="86284"/>
                  </a:lnTo>
                  <a:lnTo>
                    <a:pt x="2728753" y="51022"/>
                  </a:lnTo>
                  <a:lnTo>
                    <a:pt x="2693491" y="23781"/>
                  </a:lnTo>
                  <a:lnTo>
                    <a:pt x="2651864" y="6221"/>
                  </a:lnTo>
                  <a:lnTo>
                    <a:pt x="26055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342631" y="4014216"/>
              <a:ext cx="2780030" cy="1045844"/>
            </a:xfrm>
            <a:custGeom>
              <a:avLst/>
              <a:gdLst/>
              <a:ahLst/>
              <a:cxnLst/>
              <a:rect l="l" t="t" r="r" b="b"/>
              <a:pathLst>
                <a:path w="2780029" h="1045845">
                  <a:moveTo>
                    <a:pt x="0" y="174243"/>
                  </a:moveTo>
                  <a:lnTo>
                    <a:pt x="6221" y="127911"/>
                  </a:lnTo>
                  <a:lnTo>
                    <a:pt x="23781" y="86284"/>
                  </a:lnTo>
                  <a:lnTo>
                    <a:pt x="51022" y="51022"/>
                  </a:lnTo>
                  <a:lnTo>
                    <a:pt x="86284" y="23781"/>
                  </a:lnTo>
                  <a:lnTo>
                    <a:pt x="127911" y="6221"/>
                  </a:lnTo>
                  <a:lnTo>
                    <a:pt x="174244" y="0"/>
                  </a:lnTo>
                  <a:lnTo>
                    <a:pt x="2605532" y="0"/>
                  </a:lnTo>
                  <a:lnTo>
                    <a:pt x="2651864" y="6221"/>
                  </a:lnTo>
                  <a:lnTo>
                    <a:pt x="2693491" y="23781"/>
                  </a:lnTo>
                  <a:lnTo>
                    <a:pt x="2728753" y="51022"/>
                  </a:lnTo>
                  <a:lnTo>
                    <a:pt x="2755994" y="86284"/>
                  </a:lnTo>
                  <a:lnTo>
                    <a:pt x="2773554" y="127911"/>
                  </a:lnTo>
                  <a:lnTo>
                    <a:pt x="2779776" y="174243"/>
                  </a:lnTo>
                  <a:lnTo>
                    <a:pt x="2779776" y="871219"/>
                  </a:lnTo>
                  <a:lnTo>
                    <a:pt x="2773554" y="917552"/>
                  </a:lnTo>
                  <a:lnTo>
                    <a:pt x="2755994" y="959179"/>
                  </a:lnTo>
                  <a:lnTo>
                    <a:pt x="2728753" y="994441"/>
                  </a:lnTo>
                  <a:lnTo>
                    <a:pt x="2693491" y="1021682"/>
                  </a:lnTo>
                  <a:lnTo>
                    <a:pt x="2651864" y="1039242"/>
                  </a:lnTo>
                  <a:lnTo>
                    <a:pt x="2605532" y="1045463"/>
                  </a:lnTo>
                  <a:lnTo>
                    <a:pt x="174244" y="1045463"/>
                  </a:lnTo>
                  <a:lnTo>
                    <a:pt x="127911" y="1039242"/>
                  </a:lnTo>
                  <a:lnTo>
                    <a:pt x="86284" y="1021682"/>
                  </a:lnTo>
                  <a:lnTo>
                    <a:pt x="51022" y="994441"/>
                  </a:lnTo>
                  <a:lnTo>
                    <a:pt x="23781" y="959179"/>
                  </a:lnTo>
                  <a:lnTo>
                    <a:pt x="6221" y="917552"/>
                  </a:lnTo>
                  <a:lnTo>
                    <a:pt x="0" y="871219"/>
                  </a:lnTo>
                  <a:lnTo>
                    <a:pt x="0" y="174243"/>
                  </a:lnTo>
                  <a:close/>
                </a:path>
              </a:pathLst>
            </a:custGeom>
            <a:ln w="24384">
              <a:solidFill>
                <a:srgbClr val="4674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7693532" y="4010101"/>
            <a:ext cx="2080260" cy="9975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2305"/>
              </a:lnSpc>
              <a:spcBef>
                <a:spcPts val="95"/>
              </a:spcBef>
            </a:pPr>
            <a:r>
              <a:rPr sz="2000" dirty="0">
                <a:latin typeface="Calibri"/>
                <a:cs typeface="Calibri"/>
              </a:rPr>
              <a:t>Increase</a:t>
            </a:r>
            <a:r>
              <a:rPr sz="2000" spc="-9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lipoprotein</a:t>
            </a:r>
            <a:endParaRPr sz="2000">
              <a:latin typeface="Calibri"/>
              <a:cs typeface="Calibri"/>
            </a:endParaRPr>
          </a:p>
          <a:p>
            <a:pPr marL="4445" algn="ctr">
              <a:lnSpc>
                <a:spcPts val="2305"/>
              </a:lnSpc>
            </a:pPr>
            <a:r>
              <a:rPr sz="2000" spc="-10" dirty="0">
                <a:latin typeface="Calibri"/>
                <a:cs typeface="Calibri"/>
              </a:rPr>
              <a:t>synthesis</a:t>
            </a:r>
            <a:endParaRPr sz="200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  <a:spcBef>
                <a:spcPts val="645"/>
              </a:spcBef>
            </a:pPr>
            <a:r>
              <a:rPr sz="2000" spc="-10" dirty="0">
                <a:latin typeface="Calibri"/>
                <a:cs typeface="Calibri"/>
              </a:rPr>
              <a:t>Hyperlipidemia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8031289" y="5046217"/>
            <a:ext cx="1497330" cy="1104900"/>
            <a:chOff x="8031289" y="5046217"/>
            <a:chExt cx="1497330" cy="1104900"/>
          </a:xfrm>
        </p:grpSpPr>
        <p:sp>
          <p:nvSpPr>
            <p:cNvPr id="14" name="object 14"/>
            <p:cNvSpPr/>
            <p:nvPr/>
          </p:nvSpPr>
          <p:spPr>
            <a:xfrm>
              <a:off x="8752840" y="5058917"/>
              <a:ext cx="10160" cy="259079"/>
            </a:xfrm>
            <a:custGeom>
              <a:avLst/>
              <a:gdLst/>
              <a:ahLst/>
              <a:cxnLst/>
              <a:rect l="l" t="t" r="r" b="b"/>
              <a:pathLst>
                <a:path w="10159" h="259079">
                  <a:moveTo>
                    <a:pt x="0" y="0"/>
                  </a:moveTo>
                  <a:lnTo>
                    <a:pt x="9905" y="259079"/>
                  </a:lnTo>
                </a:path>
              </a:pathLst>
            </a:custGeom>
            <a:ln w="25400">
              <a:solidFill>
                <a:srgbClr val="4674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043672" y="5318759"/>
              <a:ext cx="1472565" cy="820419"/>
            </a:xfrm>
            <a:custGeom>
              <a:avLst/>
              <a:gdLst/>
              <a:ahLst/>
              <a:cxnLst/>
              <a:rect l="l" t="t" r="r" b="b"/>
              <a:pathLst>
                <a:path w="1472565" h="820420">
                  <a:moveTo>
                    <a:pt x="1335531" y="0"/>
                  </a:moveTo>
                  <a:lnTo>
                    <a:pt x="136651" y="0"/>
                  </a:lnTo>
                  <a:lnTo>
                    <a:pt x="93472" y="6969"/>
                  </a:lnTo>
                  <a:lnTo>
                    <a:pt x="55961" y="26375"/>
                  </a:lnTo>
                  <a:lnTo>
                    <a:pt x="26375" y="55961"/>
                  </a:lnTo>
                  <a:lnTo>
                    <a:pt x="6969" y="93471"/>
                  </a:lnTo>
                  <a:lnTo>
                    <a:pt x="0" y="136651"/>
                  </a:lnTo>
                  <a:lnTo>
                    <a:pt x="0" y="683259"/>
                  </a:lnTo>
                  <a:lnTo>
                    <a:pt x="6969" y="726449"/>
                  </a:lnTo>
                  <a:lnTo>
                    <a:pt x="26375" y="763961"/>
                  </a:lnTo>
                  <a:lnTo>
                    <a:pt x="55961" y="793543"/>
                  </a:lnTo>
                  <a:lnTo>
                    <a:pt x="93472" y="812944"/>
                  </a:lnTo>
                  <a:lnTo>
                    <a:pt x="136651" y="819911"/>
                  </a:lnTo>
                  <a:lnTo>
                    <a:pt x="1335531" y="819911"/>
                  </a:lnTo>
                  <a:lnTo>
                    <a:pt x="1378711" y="812944"/>
                  </a:lnTo>
                  <a:lnTo>
                    <a:pt x="1416222" y="793543"/>
                  </a:lnTo>
                  <a:lnTo>
                    <a:pt x="1445808" y="763961"/>
                  </a:lnTo>
                  <a:lnTo>
                    <a:pt x="1465214" y="726449"/>
                  </a:lnTo>
                  <a:lnTo>
                    <a:pt x="1472183" y="683259"/>
                  </a:lnTo>
                  <a:lnTo>
                    <a:pt x="1472183" y="136651"/>
                  </a:lnTo>
                  <a:lnTo>
                    <a:pt x="1465214" y="93471"/>
                  </a:lnTo>
                  <a:lnTo>
                    <a:pt x="1445808" y="55961"/>
                  </a:lnTo>
                  <a:lnTo>
                    <a:pt x="1416222" y="26375"/>
                  </a:lnTo>
                  <a:lnTo>
                    <a:pt x="1378711" y="6969"/>
                  </a:lnTo>
                  <a:lnTo>
                    <a:pt x="133553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043672" y="5318759"/>
              <a:ext cx="1472565" cy="820419"/>
            </a:xfrm>
            <a:custGeom>
              <a:avLst/>
              <a:gdLst/>
              <a:ahLst/>
              <a:cxnLst/>
              <a:rect l="l" t="t" r="r" b="b"/>
              <a:pathLst>
                <a:path w="1472565" h="820420">
                  <a:moveTo>
                    <a:pt x="0" y="136651"/>
                  </a:moveTo>
                  <a:lnTo>
                    <a:pt x="6969" y="93471"/>
                  </a:lnTo>
                  <a:lnTo>
                    <a:pt x="26375" y="55961"/>
                  </a:lnTo>
                  <a:lnTo>
                    <a:pt x="55961" y="26375"/>
                  </a:lnTo>
                  <a:lnTo>
                    <a:pt x="93472" y="6969"/>
                  </a:lnTo>
                  <a:lnTo>
                    <a:pt x="136651" y="0"/>
                  </a:lnTo>
                  <a:lnTo>
                    <a:pt x="1335531" y="0"/>
                  </a:lnTo>
                  <a:lnTo>
                    <a:pt x="1378711" y="6969"/>
                  </a:lnTo>
                  <a:lnTo>
                    <a:pt x="1416222" y="26375"/>
                  </a:lnTo>
                  <a:lnTo>
                    <a:pt x="1445808" y="55961"/>
                  </a:lnTo>
                  <a:lnTo>
                    <a:pt x="1465214" y="93471"/>
                  </a:lnTo>
                  <a:lnTo>
                    <a:pt x="1472183" y="136651"/>
                  </a:lnTo>
                  <a:lnTo>
                    <a:pt x="1472183" y="683259"/>
                  </a:lnTo>
                  <a:lnTo>
                    <a:pt x="1465214" y="726449"/>
                  </a:lnTo>
                  <a:lnTo>
                    <a:pt x="1445808" y="763961"/>
                  </a:lnTo>
                  <a:lnTo>
                    <a:pt x="1416222" y="793543"/>
                  </a:lnTo>
                  <a:lnTo>
                    <a:pt x="1378711" y="812944"/>
                  </a:lnTo>
                  <a:lnTo>
                    <a:pt x="1335531" y="819911"/>
                  </a:lnTo>
                  <a:lnTo>
                    <a:pt x="136651" y="819911"/>
                  </a:lnTo>
                  <a:lnTo>
                    <a:pt x="93472" y="812944"/>
                  </a:lnTo>
                  <a:lnTo>
                    <a:pt x="55961" y="793543"/>
                  </a:lnTo>
                  <a:lnTo>
                    <a:pt x="26375" y="763961"/>
                  </a:lnTo>
                  <a:lnTo>
                    <a:pt x="6969" y="726449"/>
                  </a:lnTo>
                  <a:lnTo>
                    <a:pt x="0" y="683259"/>
                  </a:lnTo>
                  <a:lnTo>
                    <a:pt x="0" y="136651"/>
                  </a:lnTo>
                  <a:close/>
                </a:path>
              </a:pathLst>
            </a:custGeom>
            <a:ln w="24383">
              <a:solidFill>
                <a:srgbClr val="4674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8320785" y="5535574"/>
            <a:ext cx="91694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10" dirty="0">
                <a:latin typeface="Calibri"/>
                <a:cs typeface="Calibri"/>
              </a:rPr>
              <a:t>Lipiduria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2188464" y="4428744"/>
            <a:ext cx="3078480" cy="1094740"/>
            <a:chOff x="2188464" y="4428744"/>
            <a:chExt cx="3078480" cy="1094740"/>
          </a:xfrm>
        </p:grpSpPr>
        <p:sp>
          <p:nvSpPr>
            <p:cNvPr id="19" name="object 19"/>
            <p:cNvSpPr/>
            <p:nvPr/>
          </p:nvSpPr>
          <p:spPr>
            <a:xfrm>
              <a:off x="2200656" y="4440936"/>
              <a:ext cx="3054350" cy="1069975"/>
            </a:xfrm>
            <a:custGeom>
              <a:avLst/>
              <a:gdLst/>
              <a:ahLst/>
              <a:cxnLst/>
              <a:rect l="l" t="t" r="r" b="b"/>
              <a:pathLst>
                <a:path w="3054350" h="1069975">
                  <a:moveTo>
                    <a:pt x="2875788" y="0"/>
                  </a:moveTo>
                  <a:lnTo>
                    <a:pt x="178307" y="0"/>
                  </a:lnTo>
                  <a:lnTo>
                    <a:pt x="130924" y="6372"/>
                  </a:lnTo>
                  <a:lnTo>
                    <a:pt x="88335" y="24355"/>
                  </a:lnTo>
                  <a:lnTo>
                    <a:pt x="52244" y="52244"/>
                  </a:lnTo>
                  <a:lnTo>
                    <a:pt x="24355" y="88335"/>
                  </a:lnTo>
                  <a:lnTo>
                    <a:pt x="6372" y="130924"/>
                  </a:lnTo>
                  <a:lnTo>
                    <a:pt x="0" y="178307"/>
                  </a:lnTo>
                  <a:lnTo>
                    <a:pt x="0" y="891539"/>
                  </a:lnTo>
                  <a:lnTo>
                    <a:pt x="6372" y="938923"/>
                  </a:lnTo>
                  <a:lnTo>
                    <a:pt x="24355" y="981512"/>
                  </a:lnTo>
                  <a:lnTo>
                    <a:pt x="52244" y="1017603"/>
                  </a:lnTo>
                  <a:lnTo>
                    <a:pt x="88335" y="1045492"/>
                  </a:lnTo>
                  <a:lnTo>
                    <a:pt x="130924" y="1063475"/>
                  </a:lnTo>
                  <a:lnTo>
                    <a:pt x="178307" y="1069848"/>
                  </a:lnTo>
                  <a:lnTo>
                    <a:pt x="2875788" y="1069848"/>
                  </a:lnTo>
                  <a:lnTo>
                    <a:pt x="2923171" y="1063475"/>
                  </a:lnTo>
                  <a:lnTo>
                    <a:pt x="2965760" y="1045492"/>
                  </a:lnTo>
                  <a:lnTo>
                    <a:pt x="3001851" y="1017603"/>
                  </a:lnTo>
                  <a:lnTo>
                    <a:pt x="3029740" y="981512"/>
                  </a:lnTo>
                  <a:lnTo>
                    <a:pt x="3047723" y="938923"/>
                  </a:lnTo>
                  <a:lnTo>
                    <a:pt x="3054096" y="891539"/>
                  </a:lnTo>
                  <a:lnTo>
                    <a:pt x="3054096" y="178307"/>
                  </a:lnTo>
                  <a:lnTo>
                    <a:pt x="3047723" y="130924"/>
                  </a:lnTo>
                  <a:lnTo>
                    <a:pt x="3029740" y="88335"/>
                  </a:lnTo>
                  <a:lnTo>
                    <a:pt x="3001851" y="52244"/>
                  </a:lnTo>
                  <a:lnTo>
                    <a:pt x="2965760" y="24355"/>
                  </a:lnTo>
                  <a:lnTo>
                    <a:pt x="2923171" y="6372"/>
                  </a:lnTo>
                  <a:lnTo>
                    <a:pt x="28757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200656" y="4440936"/>
              <a:ext cx="3054350" cy="1069975"/>
            </a:xfrm>
            <a:custGeom>
              <a:avLst/>
              <a:gdLst/>
              <a:ahLst/>
              <a:cxnLst/>
              <a:rect l="l" t="t" r="r" b="b"/>
              <a:pathLst>
                <a:path w="3054350" h="1069975">
                  <a:moveTo>
                    <a:pt x="0" y="178307"/>
                  </a:moveTo>
                  <a:lnTo>
                    <a:pt x="6372" y="130924"/>
                  </a:lnTo>
                  <a:lnTo>
                    <a:pt x="24355" y="88335"/>
                  </a:lnTo>
                  <a:lnTo>
                    <a:pt x="52244" y="52244"/>
                  </a:lnTo>
                  <a:lnTo>
                    <a:pt x="88335" y="24355"/>
                  </a:lnTo>
                  <a:lnTo>
                    <a:pt x="130924" y="6372"/>
                  </a:lnTo>
                  <a:lnTo>
                    <a:pt x="178307" y="0"/>
                  </a:lnTo>
                  <a:lnTo>
                    <a:pt x="2875788" y="0"/>
                  </a:lnTo>
                  <a:lnTo>
                    <a:pt x="2923171" y="6372"/>
                  </a:lnTo>
                  <a:lnTo>
                    <a:pt x="2965760" y="24355"/>
                  </a:lnTo>
                  <a:lnTo>
                    <a:pt x="3001851" y="52244"/>
                  </a:lnTo>
                  <a:lnTo>
                    <a:pt x="3029740" y="88335"/>
                  </a:lnTo>
                  <a:lnTo>
                    <a:pt x="3047723" y="130924"/>
                  </a:lnTo>
                  <a:lnTo>
                    <a:pt x="3054096" y="178307"/>
                  </a:lnTo>
                  <a:lnTo>
                    <a:pt x="3054096" y="891539"/>
                  </a:lnTo>
                  <a:lnTo>
                    <a:pt x="3047723" y="938923"/>
                  </a:lnTo>
                  <a:lnTo>
                    <a:pt x="3029740" y="981512"/>
                  </a:lnTo>
                  <a:lnTo>
                    <a:pt x="3001851" y="1017603"/>
                  </a:lnTo>
                  <a:lnTo>
                    <a:pt x="2965760" y="1045492"/>
                  </a:lnTo>
                  <a:lnTo>
                    <a:pt x="2923171" y="1063475"/>
                  </a:lnTo>
                  <a:lnTo>
                    <a:pt x="2875788" y="1069848"/>
                  </a:lnTo>
                  <a:lnTo>
                    <a:pt x="178307" y="1069848"/>
                  </a:lnTo>
                  <a:lnTo>
                    <a:pt x="130924" y="1063475"/>
                  </a:lnTo>
                  <a:lnTo>
                    <a:pt x="88335" y="1045492"/>
                  </a:lnTo>
                  <a:lnTo>
                    <a:pt x="52244" y="1017603"/>
                  </a:lnTo>
                  <a:lnTo>
                    <a:pt x="24355" y="981512"/>
                  </a:lnTo>
                  <a:lnTo>
                    <a:pt x="6372" y="938923"/>
                  </a:lnTo>
                  <a:lnTo>
                    <a:pt x="0" y="891539"/>
                  </a:lnTo>
                  <a:lnTo>
                    <a:pt x="0" y="178307"/>
                  </a:lnTo>
                  <a:close/>
                </a:path>
              </a:pathLst>
            </a:custGeom>
            <a:ln w="24384">
              <a:solidFill>
                <a:srgbClr val="4674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2352801" y="4449521"/>
            <a:ext cx="2746375" cy="9975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2305"/>
              </a:lnSpc>
              <a:spcBef>
                <a:spcPts val="95"/>
              </a:spcBef>
            </a:pPr>
            <a:r>
              <a:rPr sz="2000" dirty="0">
                <a:latin typeface="Calibri"/>
                <a:cs typeface="Calibri"/>
              </a:rPr>
              <a:t>Decreased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S.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albumin</a:t>
            </a:r>
            <a:r>
              <a:rPr sz="2000" spc="32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and</a:t>
            </a:r>
            <a:endParaRPr sz="2000">
              <a:latin typeface="Calibri"/>
              <a:cs typeface="Calibri"/>
            </a:endParaRPr>
          </a:p>
          <a:p>
            <a:pPr marL="3810" algn="ctr">
              <a:lnSpc>
                <a:spcPts val="2305"/>
              </a:lnSpc>
            </a:pPr>
            <a:r>
              <a:rPr sz="2000" dirty="0">
                <a:latin typeface="Calibri"/>
                <a:cs typeface="Calibri"/>
              </a:rPr>
              <a:t>colloid</a:t>
            </a:r>
            <a:r>
              <a:rPr sz="2000" spc="-9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pressure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645"/>
              </a:spcBef>
            </a:pPr>
            <a:r>
              <a:rPr sz="2000" spc="-10" dirty="0">
                <a:latin typeface="Calibri"/>
                <a:cs typeface="Calibri"/>
              </a:rPr>
              <a:t>Edema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617332" y="282702"/>
            <a:ext cx="9486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Pathology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431932" y="282702"/>
            <a:ext cx="4337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Calibri"/>
                <a:cs typeface="Calibri"/>
              </a:rPr>
              <a:t>core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4536A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795</Words>
  <Application>Microsoft Office PowerPoint</Application>
  <PresentationFormat>Widescreen</PresentationFormat>
  <Paragraphs>136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Arial MT</vt:lpstr>
      <vt:lpstr>Calibri</vt:lpstr>
      <vt:lpstr>Calibri Light</vt:lpstr>
      <vt:lpstr>Lucida Sans Unicode</vt:lpstr>
      <vt:lpstr>Times New Roman</vt:lpstr>
      <vt:lpstr>Office Theme</vt:lpstr>
      <vt:lpstr>Nephrotic syndrome</vt:lpstr>
      <vt:lpstr>PowerPoint Presentation</vt:lpstr>
      <vt:lpstr>PowerPoint Presentation</vt:lpstr>
      <vt:lpstr>How to use HEC digital library</vt:lpstr>
      <vt:lpstr>PowerPoint Presentation</vt:lpstr>
      <vt:lpstr>Learning objectives</vt:lpstr>
      <vt:lpstr>spiral</vt:lpstr>
      <vt:lpstr>Causes of nephrotic syndrome</vt:lpstr>
      <vt:lpstr>Pathogenic mechanisms</vt:lpstr>
      <vt:lpstr>Secondary causes causes of nephrotic syndrome</vt:lpstr>
      <vt:lpstr>Diabetic nephropathy</vt:lpstr>
      <vt:lpstr>Diabetic nephropathy</vt:lpstr>
      <vt:lpstr>Diabetic nephropathy</vt:lpstr>
      <vt:lpstr>Diabetic nephropathy</vt:lpstr>
      <vt:lpstr>Diabetic nephropathy</vt:lpstr>
      <vt:lpstr>Diabetic nephropathy</vt:lpstr>
      <vt:lpstr>Amyloidosis</vt:lpstr>
      <vt:lpstr>Renal amyloidosi  s</vt:lpstr>
      <vt:lpstr>Amyloidosis electron microscopy</vt:lpstr>
      <vt:lpstr>Lupus nephritis</vt:lpstr>
      <vt:lpstr>PowerPoint Presentation</vt:lpstr>
      <vt:lpstr>PowerPoint Presentation</vt:lpstr>
      <vt:lpstr>PowerPoint Presentation</vt:lpstr>
      <vt:lpstr>Take home massage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samma</dc:creator>
  <cp:lastModifiedBy>sammarfatima93@gmail.com</cp:lastModifiedBy>
  <cp:revision>2</cp:revision>
  <dcterms:created xsi:type="dcterms:W3CDTF">2025-02-16T06:21:25Z</dcterms:created>
  <dcterms:modified xsi:type="dcterms:W3CDTF">2025-02-16T13:49:32Z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2024-09-28T00:00:00Z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2025-02-16T00:00:00Z</vt:filetime>
  </property>
  <property fmtid="{D5CDD505-2E9C-101B-9397-08002B2CF9AE}" pid="5" name="Producer">
    <vt:lpwstr>www.ilovepdf.com</vt:lpwstr>
  </property>
</Properties>
</file>