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8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1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1841" y="1563700"/>
            <a:ext cx="330835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5632" y="1289303"/>
            <a:ext cx="10460736" cy="51206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613105"/>
            <a:ext cx="1035751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55442" y="2193416"/>
            <a:ext cx="5099050" cy="304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www.pathology.vcu.edu/education/PathLab/pages/renalpath/rpsr/images/amyloid_sr/image16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://www.ncbi.nlm.nih.gov/books/NBK470444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336973" y="1905000"/>
            <a:ext cx="622719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5080" indent="-33655">
              <a:lnSpc>
                <a:spcPct val="100000"/>
              </a:lnSpc>
              <a:spcBef>
                <a:spcPts val="95"/>
              </a:spcBef>
            </a:pPr>
            <a:r>
              <a:rPr lang="en-US" b="1" spc="-20" dirty="0">
                <a:latin typeface="+mj-lt"/>
                <a:cs typeface="Arial"/>
              </a:rPr>
              <a:t>Nephrotic </a:t>
            </a:r>
            <a:r>
              <a:rPr lang="en-US" b="1" spc="-10" dirty="0">
                <a:latin typeface="+mj-lt"/>
                <a:cs typeface="Arial"/>
              </a:rPr>
              <a:t>syndrome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77000" y="3145274"/>
            <a:ext cx="5468114" cy="1663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7010" algn="ctr">
              <a:lnSpc>
                <a:spcPct val="120100"/>
              </a:lnSpc>
              <a:spcBef>
                <a:spcPts val="100"/>
              </a:spcBef>
            </a:pPr>
            <a:r>
              <a:rPr sz="3000" spc="-90" dirty="0">
                <a:solidFill>
                  <a:srgbClr val="888888"/>
                </a:solidFill>
                <a:latin typeface="Calibri"/>
                <a:cs typeface="Calibri"/>
              </a:rPr>
              <a:t>Dr.</a:t>
            </a:r>
            <a:r>
              <a:rPr sz="3000" spc="-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lang="en-US" sz="3000" spc="-5" dirty="0">
                <a:solidFill>
                  <a:srgbClr val="888888"/>
                </a:solidFill>
                <a:latin typeface="Calibri"/>
                <a:cs typeface="Calibri"/>
              </a:rPr>
              <a:t>Kiran </a:t>
            </a:r>
            <a:r>
              <a:rPr sz="3000" spc="-30" dirty="0">
                <a:solidFill>
                  <a:srgbClr val="888888"/>
                </a:solidFill>
                <a:latin typeface="Calibri"/>
                <a:cs typeface="Calibri"/>
              </a:rPr>
              <a:t>Fatima</a:t>
            </a:r>
            <a:endParaRPr lang="en-US" sz="3000" spc="-30" dirty="0">
              <a:solidFill>
                <a:srgbClr val="888888"/>
              </a:solidFill>
              <a:latin typeface="Calibri"/>
              <a:cs typeface="Calibri"/>
            </a:endParaRPr>
          </a:p>
          <a:p>
            <a:pPr marL="12700" marR="5080" indent="207010" algn="ctr">
              <a:lnSpc>
                <a:spcPct val="120100"/>
              </a:lnSpc>
              <a:spcBef>
                <a:spcPts val="100"/>
              </a:spcBef>
            </a:pPr>
            <a:r>
              <a:rPr sz="3000" spc="-10" dirty="0">
                <a:solidFill>
                  <a:srgbClr val="888888"/>
                </a:solidFill>
                <a:latin typeface="Calibri"/>
                <a:cs typeface="Calibri"/>
              </a:rPr>
              <a:t> Pathology</a:t>
            </a:r>
            <a:r>
              <a:rPr sz="3000" spc="-114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888888"/>
                </a:solidFill>
                <a:latin typeface="Calibri"/>
                <a:cs typeface="Calibri"/>
              </a:rPr>
              <a:t>Department</a:t>
            </a:r>
            <a:endParaRPr lang="en-US" sz="3000" spc="-10" dirty="0">
              <a:solidFill>
                <a:srgbClr val="888888"/>
              </a:solidFill>
              <a:latin typeface="Calibri"/>
              <a:cs typeface="Calibri"/>
            </a:endParaRPr>
          </a:p>
          <a:p>
            <a:pPr marL="12700" marR="5080" indent="207010" algn="ctr">
              <a:lnSpc>
                <a:spcPct val="120100"/>
              </a:lnSpc>
              <a:spcBef>
                <a:spcPts val="100"/>
              </a:spcBef>
            </a:pPr>
            <a:r>
              <a:rPr lang="en-US" sz="3000" spc="-10" dirty="0">
                <a:solidFill>
                  <a:srgbClr val="888888"/>
                </a:solidFill>
                <a:latin typeface="Calibri"/>
                <a:cs typeface="Calibri"/>
              </a:rPr>
              <a:t>Rawalpindi Medical University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191" y="983751"/>
            <a:ext cx="5702809" cy="43929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569" y="545551"/>
            <a:ext cx="12877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Calibri"/>
                <a:cs typeface="Calibri"/>
              </a:rPr>
              <a:t>Secon</a:t>
            </a:r>
            <a:r>
              <a:rPr lang="en-US" dirty="0">
                <a:latin typeface="Calibri"/>
                <a:cs typeface="Calibri"/>
              </a:rPr>
              <a:t>dary</a:t>
            </a:r>
            <a:r>
              <a:rPr lang="en-US" spc="2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causes</a:t>
            </a:r>
            <a:r>
              <a:rPr lang="en-US" spc="-55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causes</a:t>
            </a:r>
            <a:r>
              <a:rPr lang="en-US" spc="-8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of</a:t>
            </a:r>
            <a:r>
              <a:rPr lang="en-US" spc="-4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nephrotic</a:t>
            </a:r>
            <a:r>
              <a:rPr lang="en-US" spc="-7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syndrome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1510306"/>
            <a:ext cx="6542405" cy="3733073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9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b="1" dirty="0">
                <a:latin typeface="Calibri"/>
                <a:cs typeface="Calibri"/>
              </a:rPr>
              <a:t>SLE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(lupus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nephritis)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b="1" spc="-10" dirty="0">
                <a:latin typeface="Calibri"/>
                <a:cs typeface="Calibri"/>
              </a:rPr>
              <a:t>Diabetes</a:t>
            </a:r>
            <a:r>
              <a:rPr sz="2400" b="1" spc="-10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mellitus.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b="1" spc="-10" dirty="0">
                <a:latin typeface="Calibri"/>
                <a:cs typeface="Calibri"/>
              </a:rPr>
              <a:t>Amyloidosis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5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Viral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infections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Malignancy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25" dirty="0">
                <a:latin typeface="Calibri"/>
                <a:cs typeface="Calibri"/>
              </a:rPr>
              <a:t>Pre-</a:t>
            </a:r>
            <a:r>
              <a:rPr sz="2400" spc="-10" dirty="0">
                <a:latin typeface="Calibri"/>
                <a:cs typeface="Calibri"/>
              </a:rPr>
              <a:t>eclampsia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Some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glomerulonephritis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(including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RPGN)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Vasculitic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disorders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Miscellaneous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6208395" cy="3166701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kidneys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prime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targets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diabetes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lesions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mainly: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(1)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lesions;</a:t>
            </a:r>
            <a:endParaRPr sz="2400" dirty="0">
              <a:latin typeface="Calibri"/>
              <a:cs typeface="Calibri"/>
            </a:endParaRPr>
          </a:p>
          <a:p>
            <a:pPr marL="240029" marR="752475" indent="-227329">
              <a:lnSpc>
                <a:spcPts val="3030"/>
              </a:lnSpc>
              <a:spcBef>
                <a:spcPts val="10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(2)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renal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vascular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lesions,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principally 	arteriolosclerosis</a:t>
            </a:r>
            <a:endParaRPr sz="2400" dirty="0">
              <a:latin typeface="Calibri"/>
              <a:cs typeface="Calibri"/>
            </a:endParaRPr>
          </a:p>
          <a:p>
            <a:pPr marL="240029" marR="251460" indent="-227329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(3)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pyelonephritis,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including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necrotizing 	papillitis.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45095" y="1377696"/>
            <a:ext cx="4773167" cy="45902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6529705" cy="1845377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b="1" dirty="0">
                <a:latin typeface="Calibri"/>
                <a:cs typeface="Calibri"/>
              </a:rPr>
              <a:t>Glomerular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lesions</a:t>
            </a:r>
            <a:endParaRPr sz="24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</a:tabLst>
            </a:pPr>
            <a:r>
              <a:rPr sz="2400" dirty="0">
                <a:latin typeface="Calibri"/>
                <a:cs typeface="Calibri"/>
              </a:rPr>
              <a:t>Capillary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basement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membrane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thickening</a:t>
            </a:r>
            <a:endParaRPr sz="24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</a:tabLst>
            </a:pPr>
            <a:r>
              <a:rPr sz="2400" dirty="0">
                <a:latin typeface="Calibri"/>
                <a:cs typeface="Calibri"/>
              </a:rPr>
              <a:t>Nodular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glomerulosclerosis</a:t>
            </a:r>
            <a:endParaRPr sz="24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527685" algn="l"/>
              </a:tabLst>
            </a:pPr>
            <a:r>
              <a:rPr sz="2400" dirty="0">
                <a:latin typeface="Calibri"/>
                <a:cs typeface="Calibri"/>
              </a:rPr>
              <a:t>Diffuse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mesangial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sclerosis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870" y="2133600"/>
            <a:ext cx="5452110" cy="21183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40029" marR="427355" indent="-227329">
              <a:lnSpc>
                <a:spcPts val="3020"/>
              </a:lnSpc>
              <a:spcBef>
                <a:spcPts val="49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1.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Capillary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basement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membrane 	thickening</a:t>
            </a:r>
            <a:endParaRPr sz="2400" dirty="0">
              <a:latin typeface="Calibri"/>
              <a:cs typeface="Calibri"/>
            </a:endParaRPr>
          </a:p>
          <a:p>
            <a:pPr marL="240029" marR="5080" indent="-227329">
              <a:lnSpc>
                <a:spcPts val="303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Renal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glomerulus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showing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markedly 	</a:t>
            </a:r>
            <a:r>
              <a:rPr sz="2400" dirty="0">
                <a:latin typeface="Calibri"/>
                <a:cs typeface="Calibri"/>
              </a:rPr>
              <a:t>thickened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basement 	membrane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15911" y="1892807"/>
            <a:ext cx="4764024" cy="414527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68220"/>
            <a:ext cx="4780280" cy="42906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indent="-228600">
              <a:lnSpc>
                <a:spcPts val="2810"/>
              </a:lnSpc>
              <a:spcBef>
                <a:spcPts val="9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b="1" dirty="0">
                <a:latin typeface="Calibri"/>
                <a:cs typeface="Calibri"/>
              </a:rPr>
              <a:t>2.</a:t>
            </a:r>
            <a:r>
              <a:rPr sz="2600" b="1" spc="-7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Nodular</a:t>
            </a:r>
            <a:r>
              <a:rPr sz="2400" b="1" spc="-10" dirty="0">
                <a:latin typeface="Calibri"/>
                <a:cs typeface="Calibri"/>
              </a:rPr>
              <a:t> glomerulosclerosis</a:t>
            </a:r>
            <a:endParaRPr sz="2400" dirty="0">
              <a:latin typeface="Calibri"/>
              <a:cs typeface="Calibri"/>
            </a:endParaRPr>
          </a:p>
          <a:p>
            <a:pPr marL="241300">
              <a:lnSpc>
                <a:spcPts val="2810"/>
              </a:lnSpc>
            </a:pPr>
            <a:r>
              <a:rPr sz="2400" spc="-20" dirty="0">
                <a:latin typeface="Calibri"/>
                <a:cs typeface="Calibri"/>
              </a:rPr>
              <a:t>(Kimmelstiel-</a:t>
            </a:r>
            <a:r>
              <a:rPr sz="2400" dirty="0">
                <a:latin typeface="Calibri"/>
                <a:cs typeface="Calibri"/>
              </a:rPr>
              <a:t>Wilson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lesion)</a:t>
            </a:r>
            <a:endParaRPr sz="2400" dirty="0">
              <a:latin typeface="Calibri"/>
              <a:cs typeface="Calibri"/>
            </a:endParaRPr>
          </a:p>
          <a:p>
            <a:pPr marL="241300" marR="167005" indent="-228600">
              <a:lnSpc>
                <a:spcPct val="8000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Characterized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nodules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pink </a:t>
            </a:r>
            <a:r>
              <a:rPr sz="2400" dirty="0">
                <a:latin typeface="Calibri"/>
                <a:cs typeface="Calibri"/>
              </a:rPr>
              <a:t>hyaline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material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form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mesangial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regions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capillary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loops.</a:t>
            </a:r>
            <a:endParaRPr sz="2400" dirty="0">
              <a:latin typeface="Calibri"/>
              <a:cs typeface="Calibri"/>
            </a:endParaRPr>
          </a:p>
          <a:p>
            <a:pPr marL="241300" marR="329565" indent="-228600">
              <a:lnSpc>
                <a:spcPts val="2500"/>
              </a:lnSpc>
              <a:spcBef>
                <a:spcPts val="96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Caused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increase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mesangial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matrix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spcBef>
                <a:spcPts val="1025"/>
              </a:spcBef>
              <a:buFont typeface="Arial MT"/>
              <a:buChar char="•"/>
              <a:tabLst>
                <a:tab pos="241300" algn="l"/>
                <a:tab pos="4260850" algn="l"/>
              </a:tabLst>
            </a:pPr>
            <a:r>
              <a:rPr sz="2400" spc="-10" dirty="0">
                <a:latin typeface="Calibri"/>
                <a:cs typeface="Calibri"/>
              </a:rPr>
              <a:t>Markedly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thickened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arteriole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at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lower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right,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typical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hyaline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arteriolosclerosis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seen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diabetic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kidneys.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55791" y="1783079"/>
            <a:ext cx="6236208" cy="404774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5062220" cy="174836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b="1" dirty="0">
                <a:latin typeface="Calibri"/>
                <a:cs typeface="Calibri"/>
              </a:rPr>
              <a:t>3.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Diffuse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mesangial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sclerosis</a:t>
            </a:r>
            <a:endParaRPr sz="2400" dirty="0">
              <a:latin typeface="Calibri"/>
              <a:cs typeface="Calibri"/>
            </a:endParaRPr>
          </a:p>
          <a:p>
            <a:pPr marL="240029" marR="5080" indent="-227329">
              <a:lnSpc>
                <a:spcPts val="3030"/>
              </a:lnSpc>
              <a:spcBef>
                <a:spcPts val="1055"/>
              </a:spcBef>
              <a:buFont typeface="Arial MT"/>
              <a:buChar char="•"/>
              <a:tabLst>
                <a:tab pos="241300" algn="l"/>
                <a:tab pos="4505325" algn="l"/>
              </a:tabLst>
            </a:pPr>
            <a:r>
              <a:rPr sz="2400" dirty="0">
                <a:latin typeface="Calibri"/>
                <a:cs typeface="Calibri"/>
              </a:rPr>
              <a:t>Increase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mesangial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matrix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mesangial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cell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proliferation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basement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membrane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thickening.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21295" y="902208"/>
            <a:ext cx="4187952" cy="56845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>
                <a:latin typeface="Calibri Light"/>
                <a:cs typeface="Calibri Light"/>
              </a:rPr>
              <a:t>Diabetic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45" dirty="0">
                <a:latin typeface="Calibri Light"/>
                <a:cs typeface="Calibri Light"/>
              </a:rPr>
              <a:t>nephropathy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923744"/>
            <a:ext cx="5923280" cy="364991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0029" marR="43180" indent="-227329">
              <a:lnSpc>
                <a:spcPct val="80000"/>
              </a:lnSpc>
              <a:spcBef>
                <a:spcPts val="78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Both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diffuse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nodular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forms 	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glomerulosclerosis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induce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sufficient 	</a:t>
            </a:r>
            <a:r>
              <a:rPr sz="2400" dirty="0">
                <a:latin typeface="Calibri"/>
                <a:cs typeface="Calibri"/>
              </a:rPr>
              <a:t>ischemia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cause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scarring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spc="-10" dirty="0">
                <a:latin typeface="Calibri"/>
                <a:cs typeface="Calibri"/>
              </a:rPr>
              <a:t>kidneys</a:t>
            </a:r>
            <a:endParaRPr sz="2400" dirty="0">
              <a:latin typeface="Calibri"/>
              <a:cs typeface="Calibri"/>
            </a:endParaRPr>
          </a:p>
          <a:p>
            <a:pPr marL="240029" marR="74930" indent="-227329">
              <a:lnSpc>
                <a:spcPts val="269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latin typeface="Calibri"/>
                <a:cs typeface="Calibri"/>
              </a:rPr>
              <a:t>Nephrosclerosis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manifested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finely 	granular–appearing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cortical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surface.</a:t>
            </a:r>
            <a:endParaRPr sz="2400" dirty="0">
              <a:latin typeface="Calibri"/>
              <a:cs typeface="Calibri"/>
            </a:endParaRPr>
          </a:p>
          <a:p>
            <a:pPr marL="240029" marR="84455" indent="-227329">
              <a:lnSpc>
                <a:spcPts val="269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sectioning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marked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thinning 	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cortex</a:t>
            </a:r>
            <a:r>
              <a:rPr sz="2400" i="1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240029" marR="5080" indent="-227329">
              <a:lnSpc>
                <a:spcPct val="80000"/>
              </a:lnSpc>
              <a:spcBef>
                <a:spcPts val="103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Additional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features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some 	</a:t>
            </a:r>
            <a:r>
              <a:rPr sz="2400" dirty="0">
                <a:latin typeface="Calibri"/>
                <a:cs typeface="Calibri"/>
              </a:rPr>
              <a:t>irregular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depressions,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result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	</a:t>
            </a:r>
            <a:r>
              <a:rPr sz="2400" spc="-10" dirty="0">
                <a:latin typeface="Calibri"/>
                <a:cs typeface="Calibri"/>
              </a:rPr>
              <a:t>pyelonephritis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01256" y="2218944"/>
            <a:ext cx="4480559" cy="421233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998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latin typeface="+mj-lt"/>
                <a:cs typeface="Arial MT"/>
              </a:rPr>
              <a:t>Amyloidosis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444243"/>
            <a:ext cx="10142855" cy="38504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marR="5080" indent="-227329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Extracellular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deposition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misfolded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proteins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aggregate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form 	</a:t>
            </a:r>
            <a:r>
              <a:rPr sz="2400" dirty="0">
                <a:latin typeface="Calibri"/>
                <a:cs typeface="Calibri"/>
              </a:rPr>
              <a:t>insoluble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fibrils.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01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Results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tissue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damage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functional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compromise</a:t>
            </a:r>
            <a:endParaRPr sz="2400" dirty="0">
              <a:latin typeface="Calibri"/>
              <a:cs typeface="Calibri"/>
            </a:endParaRPr>
          </a:p>
          <a:p>
            <a:pPr marL="240029" marR="144145" indent="-227329">
              <a:lnSpc>
                <a:spcPct val="10000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deposition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amyloid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mesangium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capillary 	</a:t>
            </a:r>
            <a:r>
              <a:rPr sz="2400" dirty="0">
                <a:latin typeface="Calibri"/>
                <a:cs typeface="Calibri"/>
              </a:rPr>
              <a:t>walls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interstitium.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2400" spc="-10" dirty="0">
                <a:latin typeface="Calibri"/>
                <a:cs typeface="Calibri"/>
              </a:rPr>
              <a:t>Causes:</a:t>
            </a:r>
            <a:endParaRPr sz="2400" dirty="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520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Excessive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production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mutations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proteins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prone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misfolding</a:t>
            </a:r>
            <a:endParaRPr sz="2400" dirty="0">
              <a:latin typeface="Calibri"/>
              <a:cs typeface="Calibri"/>
            </a:endParaRPr>
          </a:p>
          <a:p>
            <a:pPr marL="69786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aggregation</a:t>
            </a:r>
            <a:endParaRPr sz="2400" dirty="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Defective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incomplete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proteolytic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degradation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extracellular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proteins.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919" y="228041"/>
            <a:ext cx="5678804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spc="-25" dirty="0">
                <a:latin typeface="+mj-lt"/>
                <a:cs typeface="Calibri Light"/>
              </a:rPr>
              <a:t>Renal</a:t>
            </a:r>
            <a:r>
              <a:rPr spc="-190" dirty="0">
                <a:latin typeface="+mj-lt"/>
                <a:cs typeface="Calibri Light"/>
              </a:rPr>
              <a:t> </a:t>
            </a:r>
            <a:r>
              <a:rPr lang="en-US" spc="-20" dirty="0" err="1">
                <a:latin typeface="+mj-lt"/>
                <a:cs typeface="Calibri Light"/>
              </a:rPr>
              <a:t>a</a:t>
            </a:r>
            <a:r>
              <a:rPr spc="-90" dirty="0" err="1">
                <a:latin typeface="+mj-lt"/>
                <a:cs typeface="Calibri Light"/>
              </a:rPr>
              <a:t>m</a:t>
            </a:r>
            <a:r>
              <a:rPr spc="-30" dirty="0" err="1">
                <a:latin typeface="+mj-lt"/>
                <a:cs typeface="Calibri Light"/>
              </a:rPr>
              <a:t>y</a:t>
            </a:r>
            <a:r>
              <a:rPr spc="-20" dirty="0" err="1">
                <a:latin typeface="+mj-lt"/>
                <a:cs typeface="Calibri Light"/>
              </a:rPr>
              <a:t>loi</a:t>
            </a:r>
            <a:r>
              <a:rPr spc="-35" dirty="0" err="1">
                <a:latin typeface="+mj-lt"/>
                <a:cs typeface="Calibri Light"/>
              </a:rPr>
              <a:t>d</a:t>
            </a:r>
            <a:r>
              <a:rPr spc="-45" dirty="0" err="1">
                <a:latin typeface="+mj-lt"/>
                <a:cs typeface="Calibri Light"/>
              </a:rPr>
              <a:t>o</a:t>
            </a:r>
            <a:r>
              <a:rPr spc="-30" dirty="0" err="1">
                <a:latin typeface="+mj-lt"/>
                <a:cs typeface="Calibri Light"/>
              </a:rPr>
              <a:t>s</a:t>
            </a:r>
            <a:r>
              <a:rPr lang="en-US" spc="-740" dirty="0" err="1">
                <a:latin typeface="+mj-lt"/>
                <a:cs typeface="Calibri Light"/>
              </a:rPr>
              <a:t>i</a:t>
            </a:r>
            <a:r>
              <a:rPr lang="en-US" spc="-740" dirty="0">
                <a:latin typeface="+mj-lt"/>
                <a:cs typeface="Calibri Light"/>
              </a:rPr>
              <a:t>  s</a:t>
            </a:r>
            <a:endParaRPr baseline="55555" dirty="0">
              <a:latin typeface="+mj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9979" y="1828800"/>
            <a:ext cx="5678805" cy="2734310"/>
          </a:xfrm>
          <a:prstGeom prst="rect">
            <a:avLst/>
          </a:prstGeom>
        </p:spPr>
        <p:txBody>
          <a:bodyPr vert="horz" wrap="square" lIns="0" tIns="1593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LM-</a:t>
            </a:r>
            <a:endParaRPr sz="2400" dirty="0">
              <a:latin typeface="+mj-lt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1155"/>
              </a:spcBef>
              <a:buChar char="•"/>
              <a:tabLst>
                <a:tab pos="240029" algn="l"/>
              </a:tabLst>
            </a:pPr>
            <a:r>
              <a:rPr sz="2400" dirty="0">
                <a:latin typeface="+mj-lt"/>
                <a:cs typeface="Arial MT"/>
              </a:rPr>
              <a:t>Homogenous,</a:t>
            </a:r>
            <a:r>
              <a:rPr sz="2400" spc="-13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smudgy</a:t>
            </a:r>
            <a:r>
              <a:rPr sz="2400" spc="-11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deposits,</a:t>
            </a:r>
            <a:endParaRPr sz="2400" dirty="0">
              <a:latin typeface="+mj-lt"/>
              <a:cs typeface="Arial MT"/>
            </a:endParaRPr>
          </a:p>
          <a:p>
            <a:pPr marL="240029" marR="5080" indent="-227329">
              <a:lnSpc>
                <a:spcPts val="2590"/>
              </a:lnSpc>
              <a:spcBef>
                <a:spcPts val="148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+mj-lt"/>
                <a:cs typeface="Arial MT"/>
              </a:rPr>
              <a:t>Congo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red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birefringence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is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most</a:t>
            </a:r>
            <a:r>
              <a:rPr sz="2400" spc="-95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specific 	</a:t>
            </a:r>
            <a:r>
              <a:rPr sz="2400" dirty="0">
                <a:latin typeface="+mj-lt"/>
                <a:cs typeface="Arial MT"/>
              </a:rPr>
              <a:t>for</a:t>
            </a:r>
            <a:r>
              <a:rPr sz="2400" spc="-11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diagnosis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spc="-50" dirty="0">
                <a:latin typeface="+mj-lt"/>
                <a:cs typeface="Arial MT"/>
              </a:rPr>
              <a:t>.</a:t>
            </a:r>
            <a:endParaRPr sz="2400" dirty="0">
              <a:latin typeface="+mj-lt"/>
              <a:cs typeface="Arial MT"/>
            </a:endParaRPr>
          </a:p>
          <a:p>
            <a:pPr marL="240029" marR="891540" indent="-227329">
              <a:lnSpc>
                <a:spcPts val="2590"/>
              </a:lnSpc>
              <a:spcBef>
                <a:spcPts val="1445"/>
              </a:spcBef>
              <a:buChar char="•"/>
              <a:tabLst>
                <a:tab pos="241300" algn="l"/>
                <a:tab pos="3094990" algn="l"/>
              </a:tabLst>
            </a:pPr>
            <a:r>
              <a:rPr sz="2400" dirty="0">
                <a:latin typeface="+mj-lt"/>
                <a:cs typeface="Arial MT"/>
              </a:rPr>
              <a:t>Faintly</a:t>
            </a:r>
            <a:r>
              <a:rPr sz="2400" spc="-12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PAS</a:t>
            </a:r>
            <a:r>
              <a:rPr sz="2400" spc="-10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positive</a:t>
            </a:r>
            <a:r>
              <a:rPr sz="2400" dirty="0">
                <a:latin typeface="+mj-lt"/>
                <a:cs typeface="Arial MT"/>
              </a:rPr>
              <a:t>	Silver</a:t>
            </a:r>
            <a:r>
              <a:rPr sz="2400" spc="-1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stain</a:t>
            </a:r>
            <a:r>
              <a:rPr sz="2400" spc="-25" dirty="0">
                <a:latin typeface="+mj-lt"/>
                <a:cs typeface="Arial MT"/>
              </a:rPr>
              <a:t> </a:t>
            </a:r>
            <a:r>
              <a:rPr sz="2400" spc="-50" dirty="0">
                <a:latin typeface="+mj-lt"/>
                <a:cs typeface="Arial MT"/>
              </a:rPr>
              <a:t>- 	</a:t>
            </a:r>
            <a:r>
              <a:rPr sz="2400" spc="-10" dirty="0">
                <a:latin typeface="+mj-lt"/>
                <a:cs typeface="Arial MT"/>
              </a:rPr>
              <a:t>negative.</a:t>
            </a:r>
            <a:endParaRPr sz="2400" dirty="0">
              <a:latin typeface="+mj-lt"/>
              <a:cs typeface="Arial MT"/>
            </a:endParaRPr>
          </a:p>
        </p:txBody>
      </p:sp>
      <p:pic>
        <p:nvPicPr>
          <p:cNvPr id="4" name="object 4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4215" y="1295400"/>
            <a:ext cx="5382768" cy="48768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2793" y="573883"/>
            <a:ext cx="10134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55850" algn="l"/>
                <a:tab pos="4047490" algn="l"/>
              </a:tabLst>
            </a:pPr>
            <a:r>
              <a:rPr spc="-10" dirty="0">
                <a:latin typeface="Calibri Light"/>
                <a:cs typeface="Calibri Light"/>
              </a:rPr>
              <a:t>Amyloidosis</a:t>
            </a:r>
            <a:r>
              <a:rPr lang="en-US" spc="-10" dirty="0">
                <a:latin typeface="Calibri Light"/>
                <a:cs typeface="Calibri Light"/>
              </a:rPr>
              <a:t> electron </a:t>
            </a:r>
            <a:r>
              <a:rPr lang="en-US" spc="-30" dirty="0">
                <a:latin typeface="Calibri Light"/>
                <a:cs typeface="Calibri Light"/>
              </a:rPr>
              <a:t>microscopy</a:t>
            </a:r>
            <a:endParaRPr dirty="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00215" y="2209800"/>
            <a:ext cx="5586984" cy="367588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7244" y="1984324"/>
            <a:ext cx="4227830" cy="16521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EM</a:t>
            </a:r>
            <a:r>
              <a:rPr sz="2400" u="sng" spc="-25" dirty="0">
                <a:uFill>
                  <a:solidFill>
                    <a:srgbClr val="000000"/>
                  </a:solidFill>
                </a:uFill>
                <a:latin typeface="+mj-lt"/>
                <a:cs typeface="Arial MT"/>
              </a:rPr>
              <a:t>-</a:t>
            </a:r>
            <a:endParaRPr sz="2400" dirty="0">
              <a:latin typeface="+mj-lt"/>
              <a:cs typeface="Arial MT"/>
            </a:endParaRPr>
          </a:p>
          <a:p>
            <a:pPr marL="12700" marR="5080">
              <a:lnSpc>
                <a:spcPct val="150100"/>
              </a:lnSpc>
              <a:spcBef>
                <a:spcPts val="1680"/>
              </a:spcBef>
            </a:pPr>
            <a:r>
              <a:rPr sz="2400" dirty="0">
                <a:latin typeface="+mj-lt"/>
                <a:cs typeface="Arial MT"/>
              </a:rPr>
              <a:t>Randomly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arranged</a:t>
            </a:r>
            <a:r>
              <a:rPr sz="2400" spc="-95" dirty="0">
                <a:latin typeface="+mj-lt"/>
                <a:cs typeface="Arial MT"/>
              </a:rPr>
              <a:t> </a:t>
            </a:r>
            <a:r>
              <a:rPr sz="2400" spc="-20" dirty="0">
                <a:latin typeface="+mj-lt"/>
                <a:cs typeface="Arial MT"/>
              </a:rPr>
              <a:t>non- </a:t>
            </a:r>
            <a:r>
              <a:rPr sz="2400" dirty="0">
                <a:latin typeface="+mj-lt"/>
                <a:cs typeface="Arial MT"/>
              </a:rPr>
              <a:t>branching</a:t>
            </a:r>
            <a:r>
              <a:rPr sz="2400" spc="-3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7.5-10</a:t>
            </a:r>
            <a:r>
              <a:rPr sz="2400" spc="-3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nm</a:t>
            </a:r>
            <a:r>
              <a:rPr sz="2400" spc="-2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fibrils</a:t>
            </a:r>
            <a:endParaRPr sz="2400" dirty="0">
              <a:latin typeface="+mj-l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0309" y="17475"/>
            <a:ext cx="9455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61176" y="17475"/>
            <a:ext cx="43243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566927"/>
            <a:ext cx="9144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93896" y="216230"/>
            <a:ext cx="43414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dirty="0">
                <a:latin typeface="Calibri Light"/>
                <a:cs typeface="Calibri Light"/>
              </a:rPr>
              <a:t>Lupus</a:t>
            </a:r>
            <a:r>
              <a:rPr lang="en-US" sz="4800" spc="-120" dirty="0">
                <a:latin typeface="Calibri Light"/>
                <a:cs typeface="Calibri Light"/>
              </a:rPr>
              <a:t> </a:t>
            </a:r>
            <a:r>
              <a:rPr lang="en-US" sz="4800" spc="-10" dirty="0">
                <a:latin typeface="Calibri Light"/>
                <a:cs typeface="Calibri Light"/>
              </a:rPr>
              <a:t>nephritis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5343" y="1490675"/>
            <a:ext cx="8824595" cy="33175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SLE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autoimmune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systemic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manifestations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029" algn="l"/>
                <a:tab pos="4082415" algn="l"/>
              </a:tabLst>
            </a:pPr>
            <a:r>
              <a:rPr sz="2400" dirty="0">
                <a:latin typeface="Calibri"/>
                <a:cs typeface="Calibri"/>
              </a:rPr>
              <a:t>Renal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involvement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SLE:</a:t>
            </a:r>
            <a:r>
              <a:rPr sz="2400" dirty="0">
                <a:latin typeface="Calibri"/>
                <a:cs typeface="Calibri"/>
              </a:rPr>
              <a:t>	100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%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0029" algn="l"/>
                <a:tab pos="3752850" algn="l"/>
              </a:tabLst>
            </a:pPr>
            <a:r>
              <a:rPr sz="2400" dirty="0">
                <a:latin typeface="Calibri"/>
                <a:cs typeface="Calibri"/>
              </a:rPr>
              <a:t>Clinical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manifestations:</a:t>
            </a:r>
            <a:r>
              <a:rPr sz="2400" dirty="0">
                <a:latin typeface="Calibri"/>
                <a:cs typeface="Calibri"/>
              </a:rPr>
              <a:t>	50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70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%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endParaRPr sz="2400" dirty="0">
              <a:latin typeface="Calibri"/>
              <a:cs typeface="Calibri"/>
            </a:endParaRPr>
          </a:p>
          <a:p>
            <a:pPr marL="12700" marR="5260975" indent="227329">
              <a:lnSpc>
                <a:spcPts val="4040"/>
              </a:lnSpc>
              <a:spcBef>
                <a:spcPts val="22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F:M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ratio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10:1 </a:t>
            </a:r>
            <a:r>
              <a:rPr sz="2400" dirty="0">
                <a:latin typeface="Calibri"/>
                <a:cs typeface="Calibri"/>
              </a:rPr>
              <a:t>CLINICAL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PRESENTATION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420"/>
              </a:spcBef>
              <a:buFont typeface="Arial MT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microscopic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hematuria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0029" algn="l"/>
                <a:tab pos="6203950" algn="l"/>
              </a:tabLst>
            </a:pPr>
            <a:r>
              <a:rPr sz="2400" spc="-10" dirty="0">
                <a:latin typeface="Calibri"/>
                <a:cs typeface="Calibri"/>
              </a:rPr>
              <a:t>proteinuria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(according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stage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/class)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disease.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98409" y="107950"/>
            <a:ext cx="945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98558" y="107950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0678" y="14986"/>
            <a:ext cx="1255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5475" y="1066100"/>
            <a:ext cx="7439025" cy="367773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5234" y="435991"/>
            <a:ext cx="204660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30" dirty="0">
                <a:latin typeface="Calibri Light"/>
                <a:cs typeface="Calibri Light"/>
              </a:rPr>
              <a:t>Research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80678" y="14986"/>
            <a:ext cx="1255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4342" y="1427226"/>
            <a:ext cx="4714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4536A"/>
                </a:solidFill>
                <a:latin typeface="Calibri"/>
                <a:cs typeface="Calibri"/>
              </a:rPr>
              <a:t>https</a:t>
            </a:r>
            <a:r>
              <a:rPr sz="1800" spc="-10" dirty="0">
                <a:solidFill>
                  <a:srgbClr val="44536A"/>
                </a:solidFill>
                <a:latin typeface="Calibri"/>
                <a:cs typeface="Calibri"/>
                <a:hlinkClick r:id="rId2"/>
              </a:rPr>
              <a:t>://www.ncbi.nlm.nih.gov/books/NBK470444/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63367" y="1776983"/>
            <a:ext cx="7065264" cy="461772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980678" y="14986"/>
            <a:ext cx="1255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876" y="1680464"/>
            <a:ext cx="11501755" cy="4636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8255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118745" algn="l"/>
              </a:tabLst>
            </a:pPr>
            <a:r>
              <a:rPr sz="2400" dirty="0">
                <a:latin typeface="Arial MT"/>
                <a:cs typeface="Arial MT"/>
              </a:rPr>
              <a:t>	</a:t>
            </a:r>
            <a:r>
              <a:rPr sz="2400" dirty="0">
                <a:latin typeface="+mj-lt"/>
                <a:cs typeface="Arial MT"/>
              </a:rPr>
              <a:t>A</a:t>
            </a:r>
            <a:r>
              <a:rPr sz="2400" spc="-17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7-</a:t>
            </a:r>
            <a:r>
              <a:rPr sz="2400" spc="-20" dirty="0">
                <a:latin typeface="+mj-lt"/>
                <a:cs typeface="Arial MT"/>
              </a:rPr>
              <a:t>year-</a:t>
            </a:r>
            <a:r>
              <a:rPr sz="2400" dirty="0">
                <a:latin typeface="+mj-lt"/>
                <a:cs typeface="Arial MT"/>
              </a:rPr>
              <a:t>old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boy</a:t>
            </a:r>
            <a:r>
              <a:rPr sz="2400" spc="-7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is</a:t>
            </a:r>
            <a:r>
              <a:rPr sz="2400" spc="-4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brought</a:t>
            </a:r>
            <a:r>
              <a:rPr sz="2400" spc="-4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to</a:t>
            </a:r>
            <a:r>
              <a:rPr sz="2400" spc="-5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the</a:t>
            </a:r>
            <a:r>
              <a:rPr sz="2400" spc="-8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clinic</a:t>
            </a:r>
            <a:r>
              <a:rPr sz="2400" spc="-2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with</a:t>
            </a:r>
            <a:r>
              <a:rPr sz="2400" spc="-2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complaints</a:t>
            </a:r>
            <a:r>
              <a:rPr sz="2400" spc="-8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of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generalized</a:t>
            </a:r>
            <a:r>
              <a:rPr sz="2400" spc="-2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swelling, </a:t>
            </a:r>
            <a:r>
              <a:rPr sz="2400" dirty="0">
                <a:latin typeface="+mj-lt"/>
                <a:cs typeface="Arial MT"/>
              </a:rPr>
              <a:t>particularly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around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his</a:t>
            </a:r>
            <a:r>
              <a:rPr sz="2400" spc="-8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eyes</a:t>
            </a:r>
            <a:r>
              <a:rPr sz="2400" spc="-5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and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ankles.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His</a:t>
            </a:r>
            <a:r>
              <a:rPr sz="2400" spc="-5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parents</a:t>
            </a:r>
            <a:r>
              <a:rPr sz="2400" spc="-7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report</a:t>
            </a:r>
            <a:r>
              <a:rPr sz="2400" spc="-7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that</a:t>
            </a:r>
            <a:r>
              <a:rPr sz="2400" spc="-9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his</a:t>
            </a:r>
            <a:r>
              <a:rPr sz="2400" spc="-5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urine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has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become </a:t>
            </a:r>
            <a:r>
              <a:rPr sz="2400" spc="-20" dirty="0">
                <a:latin typeface="+mj-lt"/>
                <a:cs typeface="Arial MT"/>
              </a:rPr>
              <a:t>frothy.</a:t>
            </a:r>
            <a:r>
              <a:rPr sz="2400" spc="-114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Urinalysis</a:t>
            </a:r>
            <a:r>
              <a:rPr sz="2400" spc="-4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reveals</a:t>
            </a:r>
            <a:r>
              <a:rPr sz="2400" spc="-8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massive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proteinuria</a:t>
            </a:r>
            <a:r>
              <a:rPr sz="2400" spc="-9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(&gt;3.5g/day),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and</a:t>
            </a:r>
            <a:r>
              <a:rPr sz="2400" spc="-9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blood</a:t>
            </a:r>
            <a:r>
              <a:rPr sz="2400" spc="-9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tests</a:t>
            </a:r>
            <a:r>
              <a:rPr sz="2400" spc="-114" dirty="0">
                <a:latin typeface="+mj-lt"/>
                <a:cs typeface="Arial MT"/>
              </a:rPr>
              <a:t> </a:t>
            </a:r>
            <a:r>
              <a:rPr sz="2400" spc="-20" dirty="0">
                <a:latin typeface="+mj-lt"/>
                <a:cs typeface="Arial MT"/>
              </a:rPr>
              <a:t>show </a:t>
            </a:r>
            <a:r>
              <a:rPr sz="2400" spc="-10" dirty="0">
                <a:latin typeface="+mj-lt"/>
                <a:cs typeface="Arial MT"/>
              </a:rPr>
              <a:t>hypoalbuminemia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and</a:t>
            </a:r>
            <a:r>
              <a:rPr sz="2400" spc="-45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hyperlipidemia.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He</a:t>
            </a:r>
            <a:r>
              <a:rPr sz="2400" spc="-2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does</a:t>
            </a:r>
            <a:r>
              <a:rPr sz="2400" spc="-5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not</a:t>
            </a:r>
            <a:r>
              <a:rPr sz="2400" spc="-4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have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a</a:t>
            </a:r>
            <a:r>
              <a:rPr sz="2400" spc="-3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history</a:t>
            </a:r>
            <a:r>
              <a:rPr sz="2400" spc="-6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of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recent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infections </a:t>
            </a:r>
            <a:r>
              <a:rPr sz="2400" dirty="0">
                <a:latin typeface="+mj-lt"/>
                <a:cs typeface="Arial MT"/>
              </a:rPr>
              <a:t>or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hypertension.</a:t>
            </a:r>
            <a:r>
              <a:rPr sz="2400" spc="-11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The</a:t>
            </a:r>
            <a:r>
              <a:rPr sz="2400" spc="-9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child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responds</a:t>
            </a:r>
            <a:r>
              <a:rPr sz="2400" spc="-7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well</a:t>
            </a:r>
            <a:r>
              <a:rPr sz="2400" spc="-3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to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corticosteroid</a:t>
            </a:r>
            <a:r>
              <a:rPr sz="2400" spc="-60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therapy.</a:t>
            </a:r>
            <a:endParaRPr sz="2400" dirty="0">
              <a:latin typeface="+mj-lt"/>
              <a:cs typeface="Arial MT"/>
            </a:endParaRPr>
          </a:p>
          <a:p>
            <a:pPr marL="118745" indent="-114300">
              <a:lnSpc>
                <a:spcPct val="100000"/>
              </a:lnSpc>
              <a:spcBef>
                <a:spcPts val="580"/>
              </a:spcBef>
              <a:buSzPct val="95833"/>
              <a:buChar char="•"/>
              <a:tabLst>
                <a:tab pos="118745" algn="l"/>
              </a:tabLst>
            </a:pPr>
            <a:r>
              <a:rPr sz="2400" dirty="0">
                <a:latin typeface="+mj-lt"/>
                <a:cs typeface="Arial MT"/>
              </a:rPr>
              <a:t>What</a:t>
            </a:r>
            <a:r>
              <a:rPr sz="2400" spc="-12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is</a:t>
            </a:r>
            <a:r>
              <a:rPr sz="2400" spc="-3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the</a:t>
            </a:r>
            <a:r>
              <a:rPr sz="2400" spc="-5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most</a:t>
            </a:r>
            <a:r>
              <a:rPr sz="2400" spc="-75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likely</a:t>
            </a:r>
            <a:r>
              <a:rPr sz="2400" spc="-40" dirty="0">
                <a:latin typeface="+mj-lt"/>
                <a:cs typeface="Arial MT"/>
              </a:rPr>
              <a:t> </a:t>
            </a:r>
            <a:r>
              <a:rPr sz="2400" dirty="0">
                <a:latin typeface="+mj-lt"/>
                <a:cs typeface="Arial MT"/>
              </a:rPr>
              <a:t>underlying</a:t>
            </a:r>
            <a:r>
              <a:rPr sz="2400" spc="5" dirty="0">
                <a:latin typeface="+mj-lt"/>
                <a:cs typeface="Arial MT"/>
              </a:rPr>
              <a:t> </a:t>
            </a:r>
            <a:r>
              <a:rPr sz="2400" spc="-10" dirty="0">
                <a:latin typeface="+mj-lt"/>
                <a:cs typeface="Arial MT"/>
              </a:rPr>
              <a:t>diagnosis?</a:t>
            </a:r>
            <a:endParaRPr sz="2400" dirty="0">
              <a:latin typeface="+mj-lt"/>
              <a:cs typeface="Arial MT"/>
            </a:endParaRPr>
          </a:p>
          <a:p>
            <a:pPr marL="4445">
              <a:lnSpc>
                <a:spcPct val="100000"/>
              </a:lnSpc>
              <a:spcBef>
                <a:spcPts val="575"/>
              </a:spcBef>
              <a:buSzPct val="95833"/>
              <a:tabLst>
                <a:tab pos="118745" algn="l"/>
              </a:tabLst>
            </a:pPr>
            <a:r>
              <a:rPr sz="2400" dirty="0">
                <a:latin typeface="+mj-lt"/>
                <a:cs typeface="Arial MT"/>
              </a:rPr>
              <a:t>A</a:t>
            </a:r>
            <a:r>
              <a:rPr lang="en-US" sz="2400" dirty="0">
                <a:latin typeface="+mj-lt"/>
                <a:cs typeface="Arial MT"/>
              </a:rPr>
              <a:t>.</a:t>
            </a:r>
            <a:r>
              <a:rPr lang="en-US" sz="2400" spc="-70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Focal</a:t>
            </a:r>
            <a:r>
              <a:rPr lang="en-US" sz="2400" spc="-75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segmental</a:t>
            </a:r>
            <a:r>
              <a:rPr lang="en-US" sz="2400" spc="-75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glomerulosclerosis</a:t>
            </a:r>
            <a:r>
              <a:rPr lang="en-US" sz="2400" spc="-70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(</a:t>
            </a:r>
            <a:r>
              <a:rPr lang="en-US" sz="2400" spc="-10" dirty="0" err="1">
                <a:latin typeface="+mj-lt"/>
                <a:cs typeface="Arial MT"/>
              </a:rPr>
              <a:t>fsgs</a:t>
            </a:r>
            <a:r>
              <a:rPr lang="en-US" sz="2400" spc="-10" dirty="0">
                <a:latin typeface="+mj-lt"/>
                <a:cs typeface="Arial MT"/>
              </a:rPr>
              <a:t>)</a:t>
            </a:r>
            <a:endParaRPr lang="en-US" sz="2400" dirty="0">
              <a:latin typeface="+mj-lt"/>
              <a:cs typeface="Arial MT"/>
            </a:endParaRPr>
          </a:p>
          <a:p>
            <a:pPr marL="382905" indent="-370205">
              <a:lnSpc>
                <a:spcPct val="100000"/>
              </a:lnSpc>
              <a:spcBef>
                <a:spcPts val="5"/>
              </a:spcBef>
              <a:buAutoNum type="alphaUcPeriod" startAt="2"/>
              <a:tabLst>
                <a:tab pos="382905" algn="l"/>
              </a:tabLst>
            </a:pPr>
            <a:r>
              <a:rPr lang="en-US" sz="2400" dirty="0">
                <a:latin typeface="+mj-lt"/>
                <a:cs typeface="Arial MT"/>
              </a:rPr>
              <a:t>Minimal</a:t>
            </a:r>
            <a:r>
              <a:rPr lang="en-US" sz="2400" spc="-90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change</a:t>
            </a:r>
            <a:r>
              <a:rPr lang="en-US" sz="2400" spc="-100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disease</a:t>
            </a:r>
            <a:endParaRPr lang="en-US" sz="2400" dirty="0">
              <a:latin typeface="+mj-lt"/>
              <a:cs typeface="Arial MT"/>
            </a:endParaRPr>
          </a:p>
          <a:p>
            <a:pPr marL="401320" indent="-388620">
              <a:lnSpc>
                <a:spcPct val="100000"/>
              </a:lnSpc>
              <a:buAutoNum type="alphaUcPeriod" startAt="2"/>
              <a:tabLst>
                <a:tab pos="401320" algn="l"/>
              </a:tabLst>
            </a:pPr>
            <a:r>
              <a:rPr lang="en-US" sz="2400" dirty="0">
                <a:latin typeface="+mj-lt"/>
                <a:cs typeface="Arial MT"/>
              </a:rPr>
              <a:t>Membranous</a:t>
            </a:r>
            <a:r>
              <a:rPr lang="en-US" sz="2400" spc="-140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nephropathy</a:t>
            </a:r>
            <a:endParaRPr lang="en-US" sz="2400" dirty="0">
              <a:latin typeface="+mj-lt"/>
              <a:cs typeface="Arial MT"/>
            </a:endParaRPr>
          </a:p>
          <a:p>
            <a:pPr marL="401320" indent="-388620">
              <a:lnSpc>
                <a:spcPct val="100000"/>
              </a:lnSpc>
              <a:buAutoNum type="alphaUcPeriod" startAt="2"/>
              <a:tabLst>
                <a:tab pos="401320" algn="l"/>
              </a:tabLst>
            </a:pPr>
            <a:r>
              <a:rPr lang="en-US" sz="2400" dirty="0">
                <a:latin typeface="+mj-lt"/>
                <a:cs typeface="Arial MT"/>
              </a:rPr>
              <a:t>Iga</a:t>
            </a:r>
            <a:r>
              <a:rPr lang="en-US" sz="2400" spc="-165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nephropathy</a:t>
            </a:r>
            <a:endParaRPr lang="en-US" sz="2400" dirty="0">
              <a:latin typeface="+mj-lt"/>
              <a:cs typeface="Arial MT"/>
            </a:endParaRPr>
          </a:p>
          <a:p>
            <a:pPr marL="382905" indent="-370205">
              <a:lnSpc>
                <a:spcPct val="100000"/>
              </a:lnSpc>
              <a:spcBef>
                <a:spcPts val="5"/>
              </a:spcBef>
              <a:buAutoNum type="alphaUcPeriod" startAt="2"/>
              <a:tabLst>
                <a:tab pos="382905" algn="l"/>
              </a:tabLst>
            </a:pPr>
            <a:r>
              <a:rPr lang="en-US" sz="2400" spc="-10" dirty="0">
                <a:latin typeface="+mj-lt"/>
                <a:cs typeface="Arial MT"/>
              </a:rPr>
              <a:t>Post-</a:t>
            </a:r>
            <a:r>
              <a:rPr lang="en-US" sz="2400" dirty="0">
                <a:latin typeface="+mj-lt"/>
                <a:cs typeface="Arial MT"/>
              </a:rPr>
              <a:t>streptococcal</a:t>
            </a:r>
            <a:r>
              <a:rPr lang="en-US" sz="2400" spc="-130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glomerulonephritis</a:t>
            </a:r>
            <a:endParaRPr lang="en-US" sz="2400" dirty="0">
              <a:latin typeface="+mj-lt"/>
              <a:cs typeface="Arial MT"/>
            </a:endParaRPr>
          </a:p>
          <a:p>
            <a:pPr marL="118745" lvl="1" indent="-114300">
              <a:lnSpc>
                <a:spcPct val="100000"/>
              </a:lnSpc>
              <a:spcBef>
                <a:spcPts val="575"/>
              </a:spcBef>
              <a:buSzPct val="95833"/>
              <a:buFont typeface="Arial MT"/>
              <a:buChar char="•"/>
              <a:tabLst>
                <a:tab pos="118745" algn="l"/>
              </a:tabLst>
            </a:pPr>
            <a:r>
              <a:rPr lang="en-US" sz="2400" b="1" dirty="0">
                <a:latin typeface="+mj-lt"/>
                <a:cs typeface="Arial"/>
              </a:rPr>
              <a:t>Answer:</a:t>
            </a:r>
            <a:r>
              <a:rPr lang="en-US" sz="2400" b="1" spc="-65" dirty="0">
                <a:latin typeface="+mj-lt"/>
                <a:cs typeface="Arial"/>
              </a:rPr>
              <a:t> </a:t>
            </a:r>
            <a:r>
              <a:rPr lang="en-US" sz="2400" dirty="0">
                <a:latin typeface="+mj-lt"/>
                <a:cs typeface="Arial MT"/>
              </a:rPr>
              <a:t>B.</a:t>
            </a:r>
            <a:r>
              <a:rPr lang="en-US" sz="2400" spc="-75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Minimal</a:t>
            </a:r>
            <a:r>
              <a:rPr lang="en-US" sz="2400" spc="-65" dirty="0">
                <a:latin typeface="+mj-lt"/>
                <a:cs typeface="Arial MT"/>
              </a:rPr>
              <a:t> </a:t>
            </a:r>
            <a:r>
              <a:rPr lang="en-US" sz="2400" dirty="0">
                <a:latin typeface="+mj-lt"/>
                <a:cs typeface="Arial MT"/>
              </a:rPr>
              <a:t>change</a:t>
            </a:r>
            <a:r>
              <a:rPr lang="en-US" sz="2400" spc="-65" dirty="0">
                <a:latin typeface="+mj-lt"/>
                <a:cs typeface="Arial MT"/>
              </a:rPr>
              <a:t> </a:t>
            </a:r>
            <a:r>
              <a:rPr lang="en-US" sz="2400" spc="-10" dirty="0">
                <a:latin typeface="+mj-lt"/>
                <a:cs typeface="Arial MT"/>
              </a:rPr>
              <a:t>disease</a:t>
            </a:r>
            <a:endParaRPr lang="en-US" sz="2400" dirty="0">
              <a:latin typeface="+mj-lt"/>
              <a:cs typeface="Arial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40A577-F0F1-6B69-798C-7C547F89DE90}"/>
              </a:ext>
            </a:extLst>
          </p:cNvPr>
          <p:cNvSpPr txBox="1"/>
          <p:nvPr/>
        </p:nvSpPr>
        <p:spPr>
          <a:xfrm>
            <a:off x="1371600" y="541401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Family medicine</a:t>
            </a:r>
            <a:endParaRPr lang="en-PK" sz="4000" dirty="0"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3915">
              <a:lnSpc>
                <a:spcPct val="100000"/>
              </a:lnSpc>
              <a:spcBef>
                <a:spcPts val="95"/>
              </a:spcBef>
            </a:pPr>
            <a:r>
              <a:rPr lang="en-US" dirty="0">
                <a:latin typeface="+mj-lt"/>
              </a:rPr>
              <a:t>Take</a:t>
            </a:r>
            <a:r>
              <a:rPr lang="en-US" spc="-45" dirty="0">
                <a:latin typeface="+mj-lt"/>
              </a:rPr>
              <a:t> </a:t>
            </a:r>
            <a:r>
              <a:rPr lang="en-US" spc="125" dirty="0">
                <a:latin typeface="+mj-lt"/>
              </a:rPr>
              <a:t>home</a:t>
            </a:r>
            <a:r>
              <a:rPr lang="en-US" spc="-20" dirty="0">
                <a:latin typeface="+mj-lt"/>
              </a:rPr>
              <a:t> </a:t>
            </a:r>
            <a:r>
              <a:rPr lang="en-US" spc="-10" dirty="0">
                <a:latin typeface="+mj-lt"/>
              </a:rPr>
              <a:t>massage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048000" y="1752600"/>
            <a:ext cx="6806692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985" indent="-10160">
              <a:lnSpc>
                <a:spcPct val="100000"/>
              </a:lnSpc>
              <a:spcBef>
                <a:spcPts val="100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b="1" dirty="0">
                <a:latin typeface="Arial"/>
                <a:cs typeface="Arial"/>
              </a:rPr>
              <a:t>	</a:t>
            </a:r>
            <a:r>
              <a:rPr sz="2400" b="1" dirty="0">
                <a:latin typeface="+mj-lt"/>
                <a:cs typeface="Arial"/>
              </a:rPr>
              <a:t>Nephrotic</a:t>
            </a:r>
            <a:r>
              <a:rPr sz="2400" b="1" spc="-40" dirty="0">
                <a:latin typeface="+mj-lt"/>
                <a:cs typeface="Arial"/>
              </a:rPr>
              <a:t> </a:t>
            </a:r>
            <a:r>
              <a:rPr sz="2400" b="1" dirty="0">
                <a:latin typeface="+mj-lt"/>
                <a:cs typeface="Arial"/>
              </a:rPr>
              <a:t>syndrome</a:t>
            </a:r>
            <a:r>
              <a:rPr sz="2400" b="1" spc="45" dirty="0">
                <a:latin typeface="+mj-lt"/>
                <a:cs typeface="Arial"/>
              </a:rPr>
              <a:t> </a:t>
            </a:r>
            <a:r>
              <a:rPr sz="2400" dirty="0">
                <a:latin typeface="+mj-lt"/>
              </a:rPr>
              <a:t>is</a:t>
            </a:r>
            <a:r>
              <a:rPr sz="2400" spc="-30" dirty="0">
                <a:latin typeface="+mj-lt"/>
              </a:rPr>
              <a:t> </a:t>
            </a:r>
            <a:r>
              <a:rPr sz="2400" dirty="0">
                <a:latin typeface="+mj-lt"/>
              </a:rPr>
              <a:t>characterized</a:t>
            </a:r>
            <a:r>
              <a:rPr sz="2400" spc="-85" dirty="0">
                <a:latin typeface="+mj-lt"/>
              </a:rPr>
              <a:t> </a:t>
            </a:r>
            <a:r>
              <a:rPr sz="2400" dirty="0">
                <a:latin typeface="+mj-lt"/>
              </a:rPr>
              <a:t>by</a:t>
            </a:r>
            <a:r>
              <a:rPr sz="2400" spc="-3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heavy </a:t>
            </a:r>
            <a:r>
              <a:rPr sz="2400" dirty="0">
                <a:latin typeface="+mj-lt"/>
              </a:rPr>
              <a:t>proteinuria</a:t>
            </a:r>
            <a:r>
              <a:rPr sz="2400" spc="-75" dirty="0">
                <a:latin typeface="+mj-lt"/>
              </a:rPr>
              <a:t> </a:t>
            </a:r>
            <a:r>
              <a:rPr sz="2400" dirty="0">
                <a:latin typeface="+mj-lt"/>
              </a:rPr>
              <a:t>(&gt;3.5g/day),</a:t>
            </a:r>
            <a:r>
              <a:rPr sz="2400" spc="-3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hypoalbuminemia, </a:t>
            </a:r>
            <a:r>
              <a:rPr sz="2400" dirty="0">
                <a:latin typeface="+mj-lt"/>
              </a:rPr>
              <a:t>hyperlipidemia,</a:t>
            </a:r>
            <a:r>
              <a:rPr sz="2400" spc="-90" dirty="0">
                <a:latin typeface="+mj-lt"/>
              </a:rPr>
              <a:t> </a:t>
            </a:r>
            <a:r>
              <a:rPr sz="2400" dirty="0">
                <a:latin typeface="+mj-lt"/>
              </a:rPr>
              <a:t>and</a:t>
            </a:r>
            <a:r>
              <a:rPr sz="2400" spc="-30" dirty="0">
                <a:latin typeface="+mj-lt"/>
              </a:rPr>
              <a:t> </a:t>
            </a:r>
            <a:r>
              <a:rPr sz="2400" dirty="0">
                <a:latin typeface="+mj-lt"/>
              </a:rPr>
              <a:t>generalized</a:t>
            </a:r>
            <a:r>
              <a:rPr sz="2400" spc="-70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edema.</a:t>
            </a:r>
          </a:p>
          <a:p>
            <a:pPr marL="12700" marR="75565" indent="-10160">
              <a:lnSpc>
                <a:spcPct val="100000"/>
              </a:lnSpc>
              <a:buSzPct val="94444"/>
              <a:buChar char="•"/>
              <a:tabLst>
                <a:tab pos="91440" algn="l"/>
              </a:tabLst>
            </a:pPr>
            <a:r>
              <a:rPr sz="2400" dirty="0">
                <a:latin typeface="+mj-lt"/>
              </a:rPr>
              <a:t>	It</a:t>
            </a:r>
            <a:r>
              <a:rPr sz="2400" spc="10" dirty="0">
                <a:latin typeface="+mj-lt"/>
              </a:rPr>
              <a:t> </a:t>
            </a:r>
            <a:r>
              <a:rPr sz="2400" dirty="0">
                <a:latin typeface="+mj-lt"/>
              </a:rPr>
              <a:t>results</a:t>
            </a:r>
            <a:r>
              <a:rPr sz="2400" spc="-45" dirty="0">
                <a:latin typeface="+mj-lt"/>
              </a:rPr>
              <a:t> </a:t>
            </a:r>
            <a:r>
              <a:rPr sz="2400" dirty="0">
                <a:latin typeface="+mj-lt"/>
              </a:rPr>
              <a:t>from increased</a:t>
            </a:r>
            <a:r>
              <a:rPr sz="2400" spc="-55" dirty="0">
                <a:latin typeface="+mj-lt"/>
              </a:rPr>
              <a:t> </a:t>
            </a:r>
            <a:r>
              <a:rPr sz="2400" dirty="0">
                <a:latin typeface="+mj-lt"/>
              </a:rPr>
              <a:t>glomerular</a:t>
            </a:r>
            <a:r>
              <a:rPr sz="2400" spc="-6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permeability, </a:t>
            </a:r>
            <a:r>
              <a:rPr sz="2400" dirty="0">
                <a:latin typeface="+mj-lt"/>
              </a:rPr>
              <a:t>commonly</a:t>
            </a:r>
            <a:r>
              <a:rPr sz="2400" spc="-50" dirty="0">
                <a:latin typeface="+mj-lt"/>
              </a:rPr>
              <a:t> </a:t>
            </a:r>
            <a:r>
              <a:rPr sz="2400" dirty="0">
                <a:latin typeface="+mj-lt"/>
              </a:rPr>
              <a:t>due</a:t>
            </a:r>
            <a:r>
              <a:rPr sz="2400" spc="-35" dirty="0">
                <a:latin typeface="+mj-lt"/>
              </a:rPr>
              <a:t> </a:t>
            </a:r>
            <a:r>
              <a:rPr sz="2400" dirty="0">
                <a:latin typeface="+mj-lt"/>
              </a:rPr>
              <a:t>to</a:t>
            </a:r>
            <a:r>
              <a:rPr sz="2400" spc="20" dirty="0">
                <a:latin typeface="+mj-lt"/>
              </a:rPr>
              <a:t> </a:t>
            </a:r>
            <a:r>
              <a:rPr sz="2400" dirty="0">
                <a:latin typeface="+mj-lt"/>
              </a:rPr>
              <a:t>diseases</a:t>
            </a:r>
            <a:r>
              <a:rPr sz="2400" spc="-75" dirty="0">
                <a:latin typeface="+mj-lt"/>
              </a:rPr>
              <a:t> </a:t>
            </a:r>
            <a:r>
              <a:rPr sz="2400" dirty="0">
                <a:latin typeface="+mj-lt"/>
              </a:rPr>
              <a:t>like</a:t>
            </a:r>
            <a:r>
              <a:rPr sz="2400" spc="-10" dirty="0">
                <a:latin typeface="+mj-lt"/>
              </a:rPr>
              <a:t> </a:t>
            </a:r>
            <a:r>
              <a:rPr sz="2400" dirty="0">
                <a:latin typeface="+mj-lt"/>
              </a:rPr>
              <a:t>minimal</a:t>
            </a:r>
            <a:r>
              <a:rPr sz="2400" spc="-50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change </a:t>
            </a:r>
            <a:r>
              <a:rPr sz="2400" dirty="0">
                <a:latin typeface="+mj-lt"/>
              </a:rPr>
              <a:t>disease,</a:t>
            </a:r>
            <a:r>
              <a:rPr sz="2400" spc="-55" dirty="0">
                <a:latin typeface="+mj-lt"/>
              </a:rPr>
              <a:t> </a:t>
            </a:r>
            <a:r>
              <a:rPr sz="2400" dirty="0">
                <a:latin typeface="+mj-lt"/>
              </a:rPr>
              <a:t>membranous</a:t>
            </a:r>
            <a:r>
              <a:rPr sz="2400" spc="-7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nephropathy,</a:t>
            </a:r>
            <a:r>
              <a:rPr sz="2400" spc="-35" dirty="0">
                <a:latin typeface="+mj-lt"/>
              </a:rPr>
              <a:t> </a:t>
            </a:r>
            <a:r>
              <a:rPr sz="2400" dirty="0">
                <a:latin typeface="+mj-lt"/>
              </a:rPr>
              <a:t>or</a:t>
            </a:r>
            <a:r>
              <a:rPr sz="2400" spc="1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focal </a:t>
            </a:r>
            <a:r>
              <a:rPr sz="2400" dirty="0">
                <a:latin typeface="+mj-lt"/>
              </a:rPr>
              <a:t>segmental</a:t>
            </a:r>
            <a:r>
              <a:rPr sz="2400" spc="-4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glomerulosclerosis.</a:t>
            </a:r>
          </a:p>
          <a:p>
            <a:pPr marL="12700" marR="5080" indent="-1016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91440" algn="l"/>
              </a:tabLst>
            </a:pPr>
            <a:r>
              <a:rPr sz="2400" dirty="0">
                <a:latin typeface="+mj-lt"/>
              </a:rPr>
              <a:t>	Treatment</a:t>
            </a:r>
            <a:r>
              <a:rPr sz="2400" spc="-60" dirty="0">
                <a:latin typeface="+mj-lt"/>
              </a:rPr>
              <a:t> </a:t>
            </a:r>
            <a:r>
              <a:rPr sz="2400" dirty="0">
                <a:latin typeface="+mj-lt"/>
              </a:rPr>
              <a:t>involves</a:t>
            </a:r>
            <a:r>
              <a:rPr sz="2400" spc="-65" dirty="0">
                <a:latin typeface="+mj-lt"/>
              </a:rPr>
              <a:t> </a:t>
            </a:r>
            <a:r>
              <a:rPr sz="2400" dirty="0">
                <a:latin typeface="+mj-lt"/>
              </a:rPr>
              <a:t>managing</a:t>
            </a:r>
            <a:r>
              <a:rPr sz="2400" spc="-85" dirty="0">
                <a:latin typeface="+mj-lt"/>
              </a:rPr>
              <a:t> </a:t>
            </a:r>
            <a:r>
              <a:rPr sz="2400" dirty="0">
                <a:latin typeface="+mj-lt"/>
              </a:rPr>
              <a:t>the</a:t>
            </a:r>
            <a:r>
              <a:rPr sz="2400" spc="-45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underlying </a:t>
            </a:r>
            <a:r>
              <a:rPr sz="2400" dirty="0">
                <a:latin typeface="+mj-lt"/>
              </a:rPr>
              <a:t>cause,</a:t>
            </a:r>
            <a:r>
              <a:rPr sz="2400" spc="-35" dirty="0">
                <a:latin typeface="+mj-lt"/>
              </a:rPr>
              <a:t> </a:t>
            </a:r>
            <a:r>
              <a:rPr sz="2400" dirty="0">
                <a:latin typeface="+mj-lt"/>
              </a:rPr>
              <a:t>reducing</a:t>
            </a:r>
            <a:r>
              <a:rPr sz="2400" spc="-60" dirty="0">
                <a:latin typeface="+mj-lt"/>
              </a:rPr>
              <a:t> </a:t>
            </a:r>
            <a:r>
              <a:rPr sz="2400" dirty="0">
                <a:latin typeface="+mj-lt"/>
              </a:rPr>
              <a:t>protein</a:t>
            </a:r>
            <a:r>
              <a:rPr sz="2400" spc="-30" dirty="0">
                <a:latin typeface="+mj-lt"/>
              </a:rPr>
              <a:t> </a:t>
            </a:r>
            <a:r>
              <a:rPr sz="2400" dirty="0">
                <a:latin typeface="+mj-lt"/>
              </a:rPr>
              <a:t>loss</a:t>
            </a:r>
            <a:r>
              <a:rPr sz="2400" spc="-25" dirty="0">
                <a:latin typeface="+mj-lt"/>
              </a:rPr>
              <a:t> </a:t>
            </a:r>
            <a:r>
              <a:rPr sz="2400" dirty="0">
                <a:latin typeface="+mj-lt"/>
              </a:rPr>
              <a:t>(via</a:t>
            </a:r>
            <a:r>
              <a:rPr sz="2400" spc="20" dirty="0">
                <a:latin typeface="+mj-lt"/>
              </a:rPr>
              <a:t> </a:t>
            </a:r>
            <a:r>
              <a:rPr sz="2400" dirty="0">
                <a:latin typeface="+mj-lt"/>
              </a:rPr>
              <a:t>corticosteroids</a:t>
            </a:r>
            <a:r>
              <a:rPr sz="2400" spc="-75" dirty="0">
                <a:latin typeface="+mj-lt"/>
              </a:rPr>
              <a:t> </a:t>
            </a:r>
            <a:r>
              <a:rPr sz="2400" spc="-25" dirty="0">
                <a:latin typeface="+mj-lt"/>
              </a:rPr>
              <a:t>or </a:t>
            </a:r>
            <a:r>
              <a:rPr sz="2400" dirty="0">
                <a:latin typeface="+mj-lt"/>
              </a:rPr>
              <a:t>immunosuppressants),</a:t>
            </a:r>
            <a:r>
              <a:rPr sz="2400" spc="-105" dirty="0">
                <a:latin typeface="+mj-lt"/>
              </a:rPr>
              <a:t> </a:t>
            </a:r>
            <a:r>
              <a:rPr sz="2400" dirty="0">
                <a:latin typeface="+mj-lt"/>
              </a:rPr>
              <a:t>and</a:t>
            </a:r>
            <a:r>
              <a:rPr sz="2400" spc="-30" dirty="0">
                <a:latin typeface="+mj-lt"/>
              </a:rPr>
              <a:t> </a:t>
            </a:r>
            <a:r>
              <a:rPr sz="2400" spc="-10" dirty="0">
                <a:latin typeface="+mj-lt"/>
              </a:rPr>
              <a:t>addressing </a:t>
            </a:r>
            <a:r>
              <a:rPr sz="2400" dirty="0">
                <a:latin typeface="+mj-lt"/>
              </a:rPr>
              <a:t>complications</a:t>
            </a:r>
            <a:r>
              <a:rPr sz="2400" spc="-75" dirty="0">
                <a:latin typeface="+mj-lt"/>
              </a:rPr>
              <a:t> </a:t>
            </a:r>
            <a:r>
              <a:rPr sz="2400" dirty="0">
                <a:latin typeface="+mj-lt"/>
              </a:rPr>
              <a:t>such</a:t>
            </a:r>
            <a:r>
              <a:rPr sz="2400" spc="-25" dirty="0">
                <a:latin typeface="+mj-lt"/>
              </a:rPr>
              <a:t> </a:t>
            </a:r>
            <a:r>
              <a:rPr sz="2400" dirty="0">
                <a:latin typeface="+mj-lt"/>
              </a:rPr>
              <a:t>as</a:t>
            </a:r>
            <a:r>
              <a:rPr sz="2400" spc="5" dirty="0">
                <a:latin typeface="+mj-lt"/>
              </a:rPr>
              <a:t> </a:t>
            </a:r>
            <a:r>
              <a:rPr sz="2400" dirty="0">
                <a:latin typeface="+mj-lt"/>
              </a:rPr>
              <a:t>edema</a:t>
            </a:r>
            <a:r>
              <a:rPr sz="2400" spc="-25" dirty="0">
                <a:latin typeface="+mj-lt"/>
              </a:rPr>
              <a:t> </a:t>
            </a:r>
            <a:r>
              <a:rPr sz="2400" dirty="0">
                <a:latin typeface="+mj-lt"/>
              </a:rPr>
              <a:t>and </a:t>
            </a:r>
            <a:r>
              <a:rPr sz="2400" spc="-10" dirty="0">
                <a:latin typeface="+mj-lt"/>
              </a:rPr>
              <a:t>hyperlipidemia.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7658" y="1271016"/>
            <a:ext cx="5576925" cy="41391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5160" y="734568"/>
            <a:ext cx="6406895" cy="53888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latin typeface="Calibri Light"/>
                <a:cs typeface="Calibri Light"/>
              </a:rPr>
              <a:t>How</a:t>
            </a:r>
            <a:r>
              <a:rPr spc="-229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to</a:t>
            </a:r>
            <a:r>
              <a:rPr spc="-18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use</a:t>
            </a:r>
            <a:r>
              <a:rPr spc="-22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HEC</a:t>
            </a:r>
            <a:r>
              <a:rPr spc="-190" dirty="0">
                <a:latin typeface="Calibri Light"/>
                <a:cs typeface="Calibri Light"/>
              </a:rPr>
              <a:t> </a:t>
            </a:r>
            <a:r>
              <a:rPr lang="en-US" spc="-25" dirty="0">
                <a:latin typeface="Calibri Light"/>
                <a:cs typeface="Calibri Light"/>
              </a:rPr>
              <a:t>digital</a:t>
            </a:r>
            <a:r>
              <a:rPr lang="en-US" spc="-204" dirty="0">
                <a:latin typeface="Calibri Light"/>
                <a:cs typeface="Calibri Light"/>
              </a:rPr>
              <a:t> </a:t>
            </a:r>
            <a:r>
              <a:rPr lang="en-US" spc="-10" dirty="0">
                <a:latin typeface="Calibri Light"/>
                <a:cs typeface="Calibri Light"/>
              </a:rPr>
              <a:t>library</a:t>
            </a:r>
            <a:endParaRPr spc="-1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994" y="1732986"/>
            <a:ext cx="8808085" cy="283972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lang="en-US" sz="2800" dirty="0">
                <a:latin typeface="Calibri"/>
                <a:cs typeface="Calibri"/>
              </a:rPr>
              <a:t>Steps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access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HEC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digital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library</a:t>
            </a:r>
            <a:endParaRPr lang="en-US" sz="28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</a:tabLst>
            </a:pPr>
            <a:r>
              <a:rPr lang="en-US" sz="2800" dirty="0">
                <a:latin typeface="Calibri"/>
                <a:cs typeface="Calibri"/>
              </a:rPr>
              <a:t>Go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website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of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HEC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national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digital</a:t>
            </a:r>
            <a:r>
              <a:rPr lang="en-US" sz="2800" spc="-9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library.</a:t>
            </a:r>
            <a:endParaRPr lang="en-US" sz="28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</a:tabLst>
            </a:pPr>
            <a:r>
              <a:rPr lang="en-US" sz="2800" dirty="0">
                <a:latin typeface="Calibri"/>
                <a:cs typeface="Calibri"/>
              </a:rPr>
              <a:t>On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home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page,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click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on</a:t>
            </a:r>
            <a:r>
              <a:rPr lang="en-US" sz="2800" spc="-5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institutes.</a:t>
            </a:r>
            <a:endParaRPr lang="en-US" sz="2800" dirty="0">
              <a:latin typeface="Calibri"/>
              <a:cs typeface="Calibri"/>
            </a:endParaRPr>
          </a:p>
          <a:p>
            <a:pPr marL="527685" marR="5080" indent="-515620">
              <a:lnSpc>
                <a:spcPts val="3030"/>
              </a:lnSpc>
              <a:spcBef>
                <a:spcPts val="1030"/>
              </a:spcBef>
              <a:buAutoNum type="arabicPeriod"/>
              <a:tabLst>
                <a:tab pos="527685" algn="l"/>
              </a:tabLst>
            </a:pP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page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will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appear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showing</a:t>
            </a:r>
            <a:r>
              <a:rPr lang="en-US" sz="2800" spc="-1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the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universities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from</a:t>
            </a:r>
            <a:r>
              <a:rPr lang="en-US" sz="2800" spc="-7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public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private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sector</a:t>
            </a:r>
            <a:r>
              <a:rPr lang="en-US" sz="2800" spc="-8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and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other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institutes</a:t>
            </a:r>
            <a:r>
              <a:rPr lang="en-US" sz="2800" spc="-5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which</a:t>
            </a:r>
            <a:r>
              <a:rPr lang="en-US" sz="2800" spc="-8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have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access </a:t>
            </a:r>
            <a:r>
              <a:rPr lang="en-US" sz="2800" dirty="0">
                <a:latin typeface="Calibri"/>
                <a:cs typeface="Calibri"/>
              </a:rPr>
              <a:t>to</a:t>
            </a:r>
            <a:r>
              <a:rPr lang="en-US" sz="2800" spc="-45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hec</a:t>
            </a:r>
            <a:r>
              <a:rPr lang="en-US" sz="2800" spc="-6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national</a:t>
            </a:r>
            <a:r>
              <a:rPr lang="en-US" sz="2800" spc="-9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digital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library</a:t>
            </a:r>
            <a:r>
              <a:rPr lang="en-US" sz="2800" spc="-9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(HNDL).</a:t>
            </a: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915176"/>
            <a:ext cx="8332470" cy="335597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65760" indent="-353060">
              <a:lnSpc>
                <a:spcPct val="100000"/>
              </a:lnSpc>
              <a:spcBef>
                <a:spcPts val="775"/>
              </a:spcBef>
              <a:buAutoNum type="arabicPeriod" startAt="4"/>
              <a:tabLst>
                <a:tab pos="365760" algn="l"/>
              </a:tabLst>
            </a:pPr>
            <a:r>
              <a:rPr sz="2800" dirty="0">
                <a:latin typeface="Calibri"/>
                <a:cs typeface="Calibri"/>
              </a:rPr>
              <a:t>Select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your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desired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Institute.</a:t>
            </a:r>
            <a:endParaRPr sz="2800">
              <a:latin typeface="Calibri"/>
              <a:cs typeface="Calibri"/>
            </a:endParaRPr>
          </a:p>
          <a:p>
            <a:pPr marL="12700" marR="959485" indent="431800">
              <a:lnSpc>
                <a:spcPct val="100000"/>
              </a:lnSpc>
              <a:spcBef>
                <a:spcPts val="670"/>
              </a:spcBef>
              <a:buAutoNum type="arabicPeriod" startAt="4"/>
              <a:tabLst>
                <a:tab pos="444500" algn="l"/>
              </a:tabLst>
            </a:pPr>
            <a:r>
              <a:rPr sz="2800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page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appear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showing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resources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institution</a:t>
            </a:r>
            <a:endParaRPr sz="2800">
              <a:latin typeface="Calibri"/>
              <a:cs typeface="Calibri"/>
            </a:endParaRPr>
          </a:p>
          <a:p>
            <a:pPr marL="365760" indent="-353060">
              <a:lnSpc>
                <a:spcPct val="100000"/>
              </a:lnSpc>
              <a:spcBef>
                <a:spcPts val="675"/>
              </a:spcBef>
              <a:buAutoNum type="arabicPeriod" startAt="4"/>
              <a:tabLst>
                <a:tab pos="365760" algn="l"/>
              </a:tabLst>
            </a:pPr>
            <a:r>
              <a:rPr sz="2800" dirty="0">
                <a:latin typeface="Calibri"/>
                <a:cs typeface="Calibri"/>
              </a:rPr>
              <a:t>Journals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Researches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appear</a:t>
            </a:r>
            <a:endParaRPr sz="2800">
              <a:latin typeface="Calibri"/>
              <a:cs typeface="Calibri"/>
            </a:endParaRPr>
          </a:p>
          <a:p>
            <a:pPr marL="12700" marR="5080" indent="353060">
              <a:lnSpc>
                <a:spcPct val="100000"/>
              </a:lnSpc>
              <a:spcBef>
                <a:spcPts val="675"/>
              </a:spcBef>
              <a:buAutoNum type="arabicPeriod" startAt="4"/>
              <a:tabLst>
                <a:tab pos="365760" algn="l"/>
              </a:tabLst>
            </a:pPr>
            <a:r>
              <a:rPr sz="2800" spc="-45" dirty="0">
                <a:latin typeface="Calibri"/>
                <a:cs typeface="Calibri"/>
              </a:rPr>
              <a:t>You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find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Journal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clicking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JOURNALS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AND </a:t>
            </a:r>
            <a:r>
              <a:rPr sz="2800" spc="-70" dirty="0">
                <a:latin typeface="Calibri"/>
                <a:cs typeface="Calibri"/>
              </a:rPr>
              <a:t>DATABASE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enter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keyword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search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your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desired journal.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0538" y="483488"/>
            <a:ext cx="663511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b="1" dirty="0">
                <a:latin typeface="+mj-lt"/>
                <a:cs typeface="Arial"/>
              </a:rPr>
              <a:t>Learning</a:t>
            </a:r>
            <a:r>
              <a:rPr lang="en-US" b="1" spc="-180" dirty="0">
                <a:latin typeface="+mj-lt"/>
                <a:cs typeface="Arial"/>
              </a:rPr>
              <a:t> </a:t>
            </a:r>
            <a:r>
              <a:rPr lang="en-US" b="1" spc="-10" dirty="0">
                <a:latin typeface="+mj-lt"/>
                <a:cs typeface="Arial"/>
              </a:rPr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644" y="1510650"/>
            <a:ext cx="10613390" cy="216341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69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Classify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diseases</a:t>
            </a:r>
            <a:endParaRPr sz="24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Describe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features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nephrotic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syndrome</a:t>
            </a:r>
            <a:endParaRPr sz="2400" dirty="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Describe,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compare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distinguish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pathogenesis,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clinical presentations,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light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microscopic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features, Immunofluorescence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electron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microscopic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features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glomerular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diseases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causing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nephrotic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syndrome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66C14-6D6F-9E2F-0A26-6C14C8C5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125200" y="457200"/>
            <a:ext cx="536246" cy="377495"/>
          </a:xfrm>
        </p:spPr>
        <p:txBody>
          <a:bodyPr/>
          <a:lstStyle/>
          <a:p>
            <a:r>
              <a:rPr lang="en-US" sz="1600" dirty="0">
                <a:latin typeface="+mj-lt"/>
              </a:rPr>
              <a:t>spiral</a:t>
            </a:r>
            <a:endParaRPr lang="en-PK" sz="1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F868C-D614-12C2-C029-3821829A1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0" y="3886200"/>
            <a:ext cx="4472446" cy="1859936"/>
          </a:xfrm>
        </p:spPr>
        <p:txBody>
          <a:bodyPr/>
          <a:lstStyle/>
          <a:p>
            <a:endParaRPr lang="en-PK" dirty="0"/>
          </a:p>
        </p:txBody>
      </p:sp>
      <p:pic>
        <p:nvPicPr>
          <p:cNvPr id="1026" name="Picture 2" descr="Renal system | Definition, Function, Diagram, &amp; Facts | Britannica">
            <a:extLst>
              <a:ext uri="{FF2B5EF4-FFF2-40B4-BE49-F238E27FC236}">
                <a16:creationId xmlns:a16="http://schemas.microsoft.com/office/drawing/2014/main" id="{368CE065-F288-8B91-C181-9213281CE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354" y="335708"/>
            <a:ext cx="5846763" cy="601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801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556082"/>
            <a:ext cx="830414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>
                <a:latin typeface="Calibri"/>
                <a:cs typeface="Calibri"/>
              </a:rPr>
              <a:t>Causes</a:t>
            </a:r>
            <a:r>
              <a:rPr lang="en-US" spc="-10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of</a:t>
            </a:r>
            <a:r>
              <a:rPr lang="en-US" spc="-13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nephrotic</a:t>
            </a:r>
            <a:r>
              <a:rPr lang="en-US" spc="-10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syndrome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815" y="465200"/>
            <a:ext cx="548640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pc="-10" dirty="0">
                <a:latin typeface="Calibri"/>
                <a:cs typeface="Calibri"/>
              </a:rPr>
              <a:t>Pathogenic</a:t>
            </a:r>
            <a:r>
              <a:rPr lang="en-US" spc="-22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mechanisms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132897" y="1347025"/>
            <a:ext cx="3868420" cy="3107690"/>
            <a:chOff x="4132897" y="1347025"/>
            <a:chExt cx="3868420" cy="3107690"/>
          </a:xfrm>
        </p:grpSpPr>
        <p:sp>
          <p:nvSpPr>
            <p:cNvPr id="4" name="object 4"/>
            <p:cNvSpPr/>
            <p:nvPr/>
          </p:nvSpPr>
          <p:spPr>
            <a:xfrm>
              <a:off x="4450460" y="3812667"/>
              <a:ext cx="3202940" cy="629285"/>
            </a:xfrm>
            <a:custGeom>
              <a:avLst/>
              <a:gdLst/>
              <a:ahLst/>
              <a:cxnLst/>
              <a:rect l="l" t="t" r="r" b="b"/>
              <a:pathLst>
                <a:path w="3202940" h="629285">
                  <a:moveTo>
                    <a:pt x="787908" y="47370"/>
                  </a:moveTo>
                  <a:lnTo>
                    <a:pt x="0" y="629284"/>
                  </a:lnTo>
                </a:path>
                <a:path w="3202940" h="629285">
                  <a:moveTo>
                    <a:pt x="2784729" y="0"/>
                  </a:moveTo>
                  <a:lnTo>
                    <a:pt x="3202432" y="201929"/>
                  </a:lnTo>
                </a:path>
              </a:pathLst>
            </a:custGeom>
            <a:ln w="25400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68567" y="2180590"/>
              <a:ext cx="0" cy="455930"/>
            </a:xfrm>
            <a:custGeom>
              <a:avLst/>
              <a:gdLst/>
              <a:ahLst/>
              <a:cxnLst/>
              <a:rect l="l" t="t" r="r" b="b"/>
              <a:pathLst>
                <a:path h="455930">
                  <a:moveTo>
                    <a:pt x="0" y="455930"/>
                  </a:moveTo>
                  <a:lnTo>
                    <a:pt x="0" y="0"/>
                  </a:lnTo>
                </a:path>
              </a:pathLst>
            </a:custGeom>
            <a:ln w="24384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98135" y="2636520"/>
              <a:ext cx="2338070" cy="1222375"/>
            </a:xfrm>
            <a:custGeom>
              <a:avLst/>
              <a:gdLst/>
              <a:ahLst/>
              <a:cxnLst/>
              <a:rect l="l" t="t" r="r" b="b"/>
              <a:pathLst>
                <a:path w="2338070" h="1222375">
                  <a:moveTo>
                    <a:pt x="2134108" y="0"/>
                  </a:moveTo>
                  <a:lnTo>
                    <a:pt x="203708" y="0"/>
                  </a:lnTo>
                  <a:lnTo>
                    <a:pt x="156994" y="5379"/>
                  </a:lnTo>
                  <a:lnTo>
                    <a:pt x="114114" y="20702"/>
                  </a:lnTo>
                  <a:lnTo>
                    <a:pt x="76291" y="44746"/>
                  </a:lnTo>
                  <a:lnTo>
                    <a:pt x="44746" y="76291"/>
                  </a:lnTo>
                  <a:lnTo>
                    <a:pt x="20702" y="114114"/>
                  </a:lnTo>
                  <a:lnTo>
                    <a:pt x="5379" y="156994"/>
                  </a:lnTo>
                  <a:lnTo>
                    <a:pt x="0" y="203707"/>
                  </a:lnTo>
                  <a:lnTo>
                    <a:pt x="0" y="1018539"/>
                  </a:lnTo>
                  <a:lnTo>
                    <a:pt x="5379" y="1065253"/>
                  </a:lnTo>
                  <a:lnTo>
                    <a:pt x="20702" y="1108133"/>
                  </a:lnTo>
                  <a:lnTo>
                    <a:pt x="44746" y="1145956"/>
                  </a:lnTo>
                  <a:lnTo>
                    <a:pt x="76291" y="1177501"/>
                  </a:lnTo>
                  <a:lnTo>
                    <a:pt x="114114" y="1201545"/>
                  </a:lnTo>
                  <a:lnTo>
                    <a:pt x="156994" y="1216868"/>
                  </a:lnTo>
                  <a:lnTo>
                    <a:pt x="203708" y="1222247"/>
                  </a:lnTo>
                  <a:lnTo>
                    <a:pt x="2134108" y="1222247"/>
                  </a:lnTo>
                  <a:lnTo>
                    <a:pt x="2180821" y="1216868"/>
                  </a:lnTo>
                  <a:lnTo>
                    <a:pt x="2223701" y="1201545"/>
                  </a:lnTo>
                  <a:lnTo>
                    <a:pt x="2261524" y="1177501"/>
                  </a:lnTo>
                  <a:lnTo>
                    <a:pt x="2293069" y="1145956"/>
                  </a:lnTo>
                  <a:lnTo>
                    <a:pt x="2317113" y="1108133"/>
                  </a:lnTo>
                  <a:lnTo>
                    <a:pt x="2332436" y="1065253"/>
                  </a:lnTo>
                  <a:lnTo>
                    <a:pt x="2337816" y="1018539"/>
                  </a:lnTo>
                  <a:lnTo>
                    <a:pt x="2337816" y="203707"/>
                  </a:lnTo>
                  <a:lnTo>
                    <a:pt x="2332436" y="156994"/>
                  </a:lnTo>
                  <a:lnTo>
                    <a:pt x="2317113" y="114114"/>
                  </a:lnTo>
                  <a:lnTo>
                    <a:pt x="2293069" y="76291"/>
                  </a:lnTo>
                  <a:lnTo>
                    <a:pt x="2261524" y="44746"/>
                  </a:lnTo>
                  <a:lnTo>
                    <a:pt x="2223701" y="20702"/>
                  </a:lnTo>
                  <a:lnTo>
                    <a:pt x="2180821" y="5379"/>
                  </a:lnTo>
                  <a:lnTo>
                    <a:pt x="21341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45279" y="1359408"/>
              <a:ext cx="3843654" cy="2499360"/>
            </a:xfrm>
            <a:custGeom>
              <a:avLst/>
              <a:gdLst/>
              <a:ahLst/>
              <a:cxnLst/>
              <a:rect l="l" t="t" r="r" b="b"/>
              <a:pathLst>
                <a:path w="3843654" h="2499360">
                  <a:moveTo>
                    <a:pt x="752856" y="1480819"/>
                  </a:moveTo>
                  <a:lnTo>
                    <a:pt x="758235" y="1434106"/>
                  </a:lnTo>
                  <a:lnTo>
                    <a:pt x="773558" y="1391226"/>
                  </a:lnTo>
                  <a:lnTo>
                    <a:pt x="797602" y="1353403"/>
                  </a:lnTo>
                  <a:lnTo>
                    <a:pt x="829147" y="1321858"/>
                  </a:lnTo>
                  <a:lnTo>
                    <a:pt x="866970" y="1297814"/>
                  </a:lnTo>
                  <a:lnTo>
                    <a:pt x="909850" y="1282491"/>
                  </a:lnTo>
                  <a:lnTo>
                    <a:pt x="956564" y="1277112"/>
                  </a:lnTo>
                  <a:lnTo>
                    <a:pt x="2886964" y="1277112"/>
                  </a:lnTo>
                  <a:lnTo>
                    <a:pt x="2933677" y="1282491"/>
                  </a:lnTo>
                  <a:lnTo>
                    <a:pt x="2976557" y="1297814"/>
                  </a:lnTo>
                  <a:lnTo>
                    <a:pt x="3014380" y="1321858"/>
                  </a:lnTo>
                  <a:lnTo>
                    <a:pt x="3045925" y="1353403"/>
                  </a:lnTo>
                  <a:lnTo>
                    <a:pt x="3069969" y="1391226"/>
                  </a:lnTo>
                  <a:lnTo>
                    <a:pt x="3085292" y="1434106"/>
                  </a:lnTo>
                  <a:lnTo>
                    <a:pt x="3090672" y="1480819"/>
                  </a:lnTo>
                  <a:lnTo>
                    <a:pt x="3090672" y="2295652"/>
                  </a:lnTo>
                  <a:lnTo>
                    <a:pt x="3085292" y="2342365"/>
                  </a:lnTo>
                  <a:lnTo>
                    <a:pt x="3069969" y="2385245"/>
                  </a:lnTo>
                  <a:lnTo>
                    <a:pt x="3045925" y="2423068"/>
                  </a:lnTo>
                  <a:lnTo>
                    <a:pt x="3014380" y="2454613"/>
                  </a:lnTo>
                  <a:lnTo>
                    <a:pt x="2976557" y="2478657"/>
                  </a:lnTo>
                  <a:lnTo>
                    <a:pt x="2933677" y="2493980"/>
                  </a:lnTo>
                  <a:lnTo>
                    <a:pt x="2886964" y="2499360"/>
                  </a:lnTo>
                  <a:lnTo>
                    <a:pt x="956564" y="2499360"/>
                  </a:lnTo>
                  <a:lnTo>
                    <a:pt x="909850" y="2493980"/>
                  </a:lnTo>
                  <a:lnTo>
                    <a:pt x="866970" y="2478657"/>
                  </a:lnTo>
                  <a:lnTo>
                    <a:pt x="829147" y="2454613"/>
                  </a:lnTo>
                  <a:lnTo>
                    <a:pt x="797602" y="2423068"/>
                  </a:lnTo>
                  <a:lnTo>
                    <a:pt x="773558" y="2385245"/>
                  </a:lnTo>
                  <a:lnTo>
                    <a:pt x="758235" y="2342365"/>
                  </a:lnTo>
                  <a:lnTo>
                    <a:pt x="752856" y="2295652"/>
                  </a:lnTo>
                  <a:lnTo>
                    <a:pt x="752856" y="1480819"/>
                  </a:lnTo>
                  <a:close/>
                </a:path>
                <a:path w="3843654" h="2499360">
                  <a:moveTo>
                    <a:pt x="0" y="136651"/>
                  </a:moveTo>
                  <a:lnTo>
                    <a:pt x="6969" y="93472"/>
                  </a:lnTo>
                  <a:lnTo>
                    <a:pt x="26375" y="55961"/>
                  </a:lnTo>
                  <a:lnTo>
                    <a:pt x="55961" y="26375"/>
                  </a:lnTo>
                  <a:lnTo>
                    <a:pt x="93472" y="6969"/>
                  </a:lnTo>
                  <a:lnTo>
                    <a:pt x="136652" y="0"/>
                  </a:lnTo>
                  <a:lnTo>
                    <a:pt x="3706876" y="0"/>
                  </a:lnTo>
                  <a:lnTo>
                    <a:pt x="3750055" y="6969"/>
                  </a:lnTo>
                  <a:lnTo>
                    <a:pt x="3787566" y="26375"/>
                  </a:lnTo>
                  <a:lnTo>
                    <a:pt x="3817152" y="55961"/>
                  </a:lnTo>
                  <a:lnTo>
                    <a:pt x="3836558" y="93471"/>
                  </a:lnTo>
                  <a:lnTo>
                    <a:pt x="3843528" y="136651"/>
                  </a:lnTo>
                  <a:lnTo>
                    <a:pt x="3843528" y="683259"/>
                  </a:lnTo>
                  <a:lnTo>
                    <a:pt x="3836558" y="726439"/>
                  </a:lnTo>
                  <a:lnTo>
                    <a:pt x="3817152" y="763950"/>
                  </a:lnTo>
                  <a:lnTo>
                    <a:pt x="3787566" y="793536"/>
                  </a:lnTo>
                  <a:lnTo>
                    <a:pt x="3750055" y="812942"/>
                  </a:lnTo>
                  <a:lnTo>
                    <a:pt x="3706876" y="819912"/>
                  </a:lnTo>
                  <a:lnTo>
                    <a:pt x="136652" y="819912"/>
                  </a:lnTo>
                  <a:lnTo>
                    <a:pt x="93472" y="812942"/>
                  </a:lnTo>
                  <a:lnTo>
                    <a:pt x="55961" y="793536"/>
                  </a:lnTo>
                  <a:lnTo>
                    <a:pt x="26375" y="763950"/>
                  </a:lnTo>
                  <a:lnTo>
                    <a:pt x="6969" y="726439"/>
                  </a:lnTo>
                  <a:lnTo>
                    <a:pt x="0" y="683259"/>
                  </a:lnTo>
                  <a:lnTo>
                    <a:pt x="0" y="136651"/>
                  </a:lnTo>
                  <a:close/>
                </a:path>
              </a:pathLst>
            </a:custGeom>
            <a:ln w="24384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652517" y="1435684"/>
            <a:ext cx="2828290" cy="2226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305"/>
              </a:lnSpc>
              <a:spcBef>
                <a:spcPts val="95"/>
              </a:spcBef>
            </a:pPr>
            <a:r>
              <a:rPr sz="2000" dirty="0">
                <a:latin typeface="Calibri"/>
                <a:cs typeface="Calibri"/>
              </a:rPr>
              <a:t>Glomerular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permeability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ts val="2305"/>
              </a:lnSpc>
            </a:pPr>
            <a:r>
              <a:rPr sz="2000" dirty="0">
                <a:latin typeface="Calibri"/>
                <a:cs typeface="Calibri"/>
              </a:rPr>
              <a:t>capillary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walls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55"/>
              </a:spcBef>
            </a:pPr>
            <a:endParaRPr sz="2000">
              <a:latin typeface="Calibri"/>
              <a:cs typeface="Calibri"/>
            </a:endParaRPr>
          </a:p>
          <a:p>
            <a:pPr marL="492125" marR="481330" indent="137160" algn="just">
              <a:lnSpc>
                <a:spcPct val="91500"/>
              </a:lnSpc>
            </a:pPr>
            <a:r>
              <a:rPr sz="2000" spc="-10" dirty="0">
                <a:latin typeface="Calibri"/>
                <a:cs typeface="Calibri"/>
              </a:rPr>
              <a:t>Permeability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plasma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proteins- </a:t>
            </a:r>
            <a:r>
              <a:rPr sz="2000" dirty="0">
                <a:latin typeface="Calibri"/>
                <a:cs typeface="Calibri"/>
              </a:rPr>
              <a:t>Heavy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proteinuria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330249" y="4001833"/>
            <a:ext cx="2804795" cy="1070610"/>
            <a:chOff x="7330249" y="4001833"/>
            <a:chExt cx="2804795" cy="1070610"/>
          </a:xfrm>
        </p:grpSpPr>
        <p:sp>
          <p:nvSpPr>
            <p:cNvPr id="10" name="object 10"/>
            <p:cNvSpPr/>
            <p:nvPr/>
          </p:nvSpPr>
          <p:spPr>
            <a:xfrm>
              <a:off x="7342631" y="4014216"/>
              <a:ext cx="2780030" cy="1045844"/>
            </a:xfrm>
            <a:custGeom>
              <a:avLst/>
              <a:gdLst/>
              <a:ahLst/>
              <a:cxnLst/>
              <a:rect l="l" t="t" r="r" b="b"/>
              <a:pathLst>
                <a:path w="2780029" h="1045845">
                  <a:moveTo>
                    <a:pt x="2605532" y="0"/>
                  </a:moveTo>
                  <a:lnTo>
                    <a:pt x="174244" y="0"/>
                  </a:lnTo>
                  <a:lnTo>
                    <a:pt x="127911" y="6221"/>
                  </a:lnTo>
                  <a:lnTo>
                    <a:pt x="86284" y="23781"/>
                  </a:lnTo>
                  <a:lnTo>
                    <a:pt x="51022" y="51022"/>
                  </a:lnTo>
                  <a:lnTo>
                    <a:pt x="23781" y="86284"/>
                  </a:lnTo>
                  <a:lnTo>
                    <a:pt x="6221" y="127911"/>
                  </a:lnTo>
                  <a:lnTo>
                    <a:pt x="0" y="174243"/>
                  </a:lnTo>
                  <a:lnTo>
                    <a:pt x="0" y="871219"/>
                  </a:lnTo>
                  <a:lnTo>
                    <a:pt x="6221" y="917552"/>
                  </a:lnTo>
                  <a:lnTo>
                    <a:pt x="23781" y="959179"/>
                  </a:lnTo>
                  <a:lnTo>
                    <a:pt x="51022" y="994441"/>
                  </a:lnTo>
                  <a:lnTo>
                    <a:pt x="86284" y="1021682"/>
                  </a:lnTo>
                  <a:lnTo>
                    <a:pt x="127911" y="1039242"/>
                  </a:lnTo>
                  <a:lnTo>
                    <a:pt x="174244" y="1045463"/>
                  </a:lnTo>
                  <a:lnTo>
                    <a:pt x="2605532" y="1045463"/>
                  </a:lnTo>
                  <a:lnTo>
                    <a:pt x="2651864" y="1039242"/>
                  </a:lnTo>
                  <a:lnTo>
                    <a:pt x="2693491" y="1021682"/>
                  </a:lnTo>
                  <a:lnTo>
                    <a:pt x="2728753" y="994441"/>
                  </a:lnTo>
                  <a:lnTo>
                    <a:pt x="2755994" y="959179"/>
                  </a:lnTo>
                  <a:lnTo>
                    <a:pt x="2773554" y="917552"/>
                  </a:lnTo>
                  <a:lnTo>
                    <a:pt x="2779776" y="871219"/>
                  </a:lnTo>
                  <a:lnTo>
                    <a:pt x="2779776" y="174243"/>
                  </a:lnTo>
                  <a:lnTo>
                    <a:pt x="2773554" y="127911"/>
                  </a:lnTo>
                  <a:lnTo>
                    <a:pt x="2755994" y="86284"/>
                  </a:lnTo>
                  <a:lnTo>
                    <a:pt x="2728753" y="51022"/>
                  </a:lnTo>
                  <a:lnTo>
                    <a:pt x="2693491" y="23781"/>
                  </a:lnTo>
                  <a:lnTo>
                    <a:pt x="2651864" y="6221"/>
                  </a:lnTo>
                  <a:lnTo>
                    <a:pt x="26055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42631" y="4014216"/>
              <a:ext cx="2780030" cy="1045844"/>
            </a:xfrm>
            <a:custGeom>
              <a:avLst/>
              <a:gdLst/>
              <a:ahLst/>
              <a:cxnLst/>
              <a:rect l="l" t="t" r="r" b="b"/>
              <a:pathLst>
                <a:path w="2780029" h="1045845">
                  <a:moveTo>
                    <a:pt x="0" y="174243"/>
                  </a:moveTo>
                  <a:lnTo>
                    <a:pt x="6221" y="127911"/>
                  </a:lnTo>
                  <a:lnTo>
                    <a:pt x="23781" y="86284"/>
                  </a:lnTo>
                  <a:lnTo>
                    <a:pt x="51022" y="51022"/>
                  </a:lnTo>
                  <a:lnTo>
                    <a:pt x="86284" y="23781"/>
                  </a:lnTo>
                  <a:lnTo>
                    <a:pt x="127911" y="6221"/>
                  </a:lnTo>
                  <a:lnTo>
                    <a:pt x="174244" y="0"/>
                  </a:lnTo>
                  <a:lnTo>
                    <a:pt x="2605532" y="0"/>
                  </a:lnTo>
                  <a:lnTo>
                    <a:pt x="2651864" y="6221"/>
                  </a:lnTo>
                  <a:lnTo>
                    <a:pt x="2693491" y="23781"/>
                  </a:lnTo>
                  <a:lnTo>
                    <a:pt x="2728753" y="51022"/>
                  </a:lnTo>
                  <a:lnTo>
                    <a:pt x="2755994" y="86284"/>
                  </a:lnTo>
                  <a:lnTo>
                    <a:pt x="2773554" y="127911"/>
                  </a:lnTo>
                  <a:lnTo>
                    <a:pt x="2779776" y="174243"/>
                  </a:lnTo>
                  <a:lnTo>
                    <a:pt x="2779776" y="871219"/>
                  </a:lnTo>
                  <a:lnTo>
                    <a:pt x="2773554" y="917552"/>
                  </a:lnTo>
                  <a:lnTo>
                    <a:pt x="2755994" y="959179"/>
                  </a:lnTo>
                  <a:lnTo>
                    <a:pt x="2728753" y="994441"/>
                  </a:lnTo>
                  <a:lnTo>
                    <a:pt x="2693491" y="1021682"/>
                  </a:lnTo>
                  <a:lnTo>
                    <a:pt x="2651864" y="1039242"/>
                  </a:lnTo>
                  <a:lnTo>
                    <a:pt x="2605532" y="1045463"/>
                  </a:lnTo>
                  <a:lnTo>
                    <a:pt x="174244" y="1045463"/>
                  </a:lnTo>
                  <a:lnTo>
                    <a:pt x="127911" y="1039242"/>
                  </a:lnTo>
                  <a:lnTo>
                    <a:pt x="86284" y="1021682"/>
                  </a:lnTo>
                  <a:lnTo>
                    <a:pt x="51022" y="994441"/>
                  </a:lnTo>
                  <a:lnTo>
                    <a:pt x="23781" y="959179"/>
                  </a:lnTo>
                  <a:lnTo>
                    <a:pt x="6221" y="917552"/>
                  </a:lnTo>
                  <a:lnTo>
                    <a:pt x="0" y="871219"/>
                  </a:lnTo>
                  <a:lnTo>
                    <a:pt x="0" y="174243"/>
                  </a:lnTo>
                  <a:close/>
                </a:path>
              </a:pathLst>
            </a:custGeom>
            <a:ln w="24384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693532" y="4010101"/>
            <a:ext cx="2080260" cy="99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305"/>
              </a:lnSpc>
              <a:spcBef>
                <a:spcPts val="95"/>
              </a:spcBef>
            </a:pP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lipoprotein</a:t>
            </a:r>
            <a:endParaRPr sz="2000">
              <a:latin typeface="Calibri"/>
              <a:cs typeface="Calibri"/>
            </a:endParaRPr>
          </a:p>
          <a:p>
            <a:pPr marL="4445" algn="ctr">
              <a:lnSpc>
                <a:spcPts val="2305"/>
              </a:lnSpc>
            </a:pPr>
            <a:r>
              <a:rPr sz="2000" spc="-10" dirty="0">
                <a:latin typeface="Calibri"/>
                <a:cs typeface="Calibri"/>
              </a:rPr>
              <a:t>synthesis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645"/>
              </a:spcBef>
            </a:pPr>
            <a:r>
              <a:rPr sz="2000" spc="-10" dirty="0">
                <a:latin typeface="Calibri"/>
                <a:cs typeface="Calibri"/>
              </a:rPr>
              <a:t>Hyperlipidemia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031289" y="5046217"/>
            <a:ext cx="1497330" cy="1104900"/>
            <a:chOff x="8031289" y="5046217"/>
            <a:chExt cx="1497330" cy="1104900"/>
          </a:xfrm>
        </p:grpSpPr>
        <p:sp>
          <p:nvSpPr>
            <p:cNvPr id="14" name="object 14"/>
            <p:cNvSpPr/>
            <p:nvPr/>
          </p:nvSpPr>
          <p:spPr>
            <a:xfrm>
              <a:off x="8752840" y="5058917"/>
              <a:ext cx="10160" cy="259079"/>
            </a:xfrm>
            <a:custGeom>
              <a:avLst/>
              <a:gdLst/>
              <a:ahLst/>
              <a:cxnLst/>
              <a:rect l="l" t="t" r="r" b="b"/>
              <a:pathLst>
                <a:path w="10159" h="259079">
                  <a:moveTo>
                    <a:pt x="0" y="0"/>
                  </a:moveTo>
                  <a:lnTo>
                    <a:pt x="9905" y="259079"/>
                  </a:lnTo>
                </a:path>
              </a:pathLst>
            </a:custGeom>
            <a:ln w="25400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43672" y="5318759"/>
              <a:ext cx="1472565" cy="820419"/>
            </a:xfrm>
            <a:custGeom>
              <a:avLst/>
              <a:gdLst/>
              <a:ahLst/>
              <a:cxnLst/>
              <a:rect l="l" t="t" r="r" b="b"/>
              <a:pathLst>
                <a:path w="1472565" h="820420">
                  <a:moveTo>
                    <a:pt x="1335531" y="0"/>
                  </a:moveTo>
                  <a:lnTo>
                    <a:pt x="136651" y="0"/>
                  </a:lnTo>
                  <a:lnTo>
                    <a:pt x="93472" y="6969"/>
                  </a:lnTo>
                  <a:lnTo>
                    <a:pt x="55961" y="26375"/>
                  </a:lnTo>
                  <a:lnTo>
                    <a:pt x="26375" y="55961"/>
                  </a:lnTo>
                  <a:lnTo>
                    <a:pt x="6969" y="93471"/>
                  </a:lnTo>
                  <a:lnTo>
                    <a:pt x="0" y="136651"/>
                  </a:lnTo>
                  <a:lnTo>
                    <a:pt x="0" y="683259"/>
                  </a:lnTo>
                  <a:lnTo>
                    <a:pt x="6969" y="726449"/>
                  </a:lnTo>
                  <a:lnTo>
                    <a:pt x="26375" y="763961"/>
                  </a:lnTo>
                  <a:lnTo>
                    <a:pt x="55961" y="793543"/>
                  </a:lnTo>
                  <a:lnTo>
                    <a:pt x="93472" y="812944"/>
                  </a:lnTo>
                  <a:lnTo>
                    <a:pt x="136651" y="819911"/>
                  </a:lnTo>
                  <a:lnTo>
                    <a:pt x="1335531" y="819911"/>
                  </a:lnTo>
                  <a:lnTo>
                    <a:pt x="1378711" y="812944"/>
                  </a:lnTo>
                  <a:lnTo>
                    <a:pt x="1416222" y="793543"/>
                  </a:lnTo>
                  <a:lnTo>
                    <a:pt x="1445808" y="763961"/>
                  </a:lnTo>
                  <a:lnTo>
                    <a:pt x="1465214" y="726449"/>
                  </a:lnTo>
                  <a:lnTo>
                    <a:pt x="1472183" y="683259"/>
                  </a:lnTo>
                  <a:lnTo>
                    <a:pt x="1472183" y="136651"/>
                  </a:lnTo>
                  <a:lnTo>
                    <a:pt x="1465214" y="93471"/>
                  </a:lnTo>
                  <a:lnTo>
                    <a:pt x="1445808" y="55961"/>
                  </a:lnTo>
                  <a:lnTo>
                    <a:pt x="1416222" y="26375"/>
                  </a:lnTo>
                  <a:lnTo>
                    <a:pt x="1378711" y="6969"/>
                  </a:lnTo>
                  <a:lnTo>
                    <a:pt x="13355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043672" y="5318759"/>
              <a:ext cx="1472565" cy="820419"/>
            </a:xfrm>
            <a:custGeom>
              <a:avLst/>
              <a:gdLst/>
              <a:ahLst/>
              <a:cxnLst/>
              <a:rect l="l" t="t" r="r" b="b"/>
              <a:pathLst>
                <a:path w="1472565" h="820420">
                  <a:moveTo>
                    <a:pt x="0" y="136651"/>
                  </a:moveTo>
                  <a:lnTo>
                    <a:pt x="6969" y="93471"/>
                  </a:lnTo>
                  <a:lnTo>
                    <a:pt x="26375" y="55961"/>
                  </a:lnTo>
                  <a:lnTo>
                    <a:pt x="55961" y="26375"/>
                  </a:lnTo>
                  <a:lnTo>
                    <a:pt x="93472" y="6969"/>
                  </a:lnTo>
                  <a:lnTo>
                    <a:pt x="136651" y="0"/>
                  </a:lnTo>
                  <a:lnTo>
                    <a:pt x="1335531" y="0"/>
                  </a:lnTo>
                  <a:lnTo>
                    <a:pt x="1378711" y="6969"/>
                  </a:lnTo>
                  <a:lnTo>
                    <a:pt x="1416222" y="26375"/>
                  </a:lnTo>
                  <a:lnTo>
                    <a:pt x="1445808" y="55961"/>
                  </a:lnTo>
                  <a:lnTo>
                    <a:pt x="1465214" y="93471"/>
                  </a:lnTo>
                  <a:lnTo>
                    <a:pt x="1472183" y="136651"/>
                  </a:lnTo>
                  <a:lnTo>
                    <a:pt x="1472183" y="683259"/>
                  </a:lnTo>
                  <a:lnTo>
                    <a:pt x="1465214" y="726449"/>
                  </a:lnTo>
                  <a:lnTo>
                    <a:pt x="1445808" y="763961"/>
                  </a:lnTo>
                  <a:lnTo>
                    <a:pt x="1416222" y="793543"/>
                  </a:lnTo>
                  <a:lnTo>
                    <a:pt x="1378711" y="812944"/>
                  </a:lnTo>
                  <a:lnTo>
                    <a:pt x="1335531" y="819911"/>
                  </a:lnTo>
                  <a:lnTo>
                    <a:pt x="136651" y="819911"/>
                  </a:lnTo>
                  <a:lnTo>
                    <a:pt x="93472" y="812944"/>
                  </a:lnTo>
                  <a:lnTo>
                    <a:pt x="55961" y="793543"/>
                  </a:lnTo>
                  <a:lnTo>
                    <a:pt x="26375" y="763961"/>
                  </a:lnTo>
                  <a:lnTo>
                    <a:pt x="6969" y="726449"/>
                  </a:lnTo>
                  <a:lnTo>
                    <a:pt x="0" y="683259"/>
                  </a:lnTo>
                  <a:lnTo>
                    <a:pt x="0" y="136651"/>
                  </a:lnTo>
                  <a:close/>
                </a:path>
              </a:pathLst>
            </a:custGeom>
            <a:ln w="24383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320785" y="5535574"/>
            <a:ext cx="91694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Calibri"/>
                <a:cs typeface="Calibri"/>
              </a:rPr>
              <a:t>Lipiduria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188464" y="4428744"/>
            <a:ext cx="3078480" cy="1094740"/>
            <a:chOff x="2188464" y="4428744"/>
            <a:chExt cx="3078480" cy="1094740"/>
          </a:xfrm>
        </p:grpSpPr>
        <p:sp>
          <p:nvSpPr>
            <p:cNvPr id="19" name="object 19"/>
            <p:cNvSpPr/>
            <p:nvPr/>
          </p:nvSpPr>
          <p:spPr>
            <a:xfrm>
              <a:off x="2200656" y="4440936"/>
              <a:ext cx="3054350" cy="1069975"/>
            </a:xfrm>
            <a:custGeom>
              <a:avLst/>
              <a:gdLst/>
              <a:ahLst/>
              <a:cxnLst/>
              <a:rect l="l" t="t" r="r" b="b"/>
              <a:pathLst>
                <a:path w="3054350" h="1069975">
                  <a:moveTo>
                    <a:pt x="2875788" y="0"/>
                  </a:moveTo>
                  <a:lnTo>
                    <a:pt x="178307" y="0"/>
                  </a:lnTo>
                  <a:lnTo>
                    <a:pt x="130924" y="6372"/>
                  </a:lnTo>
                  <a:lnTo>
                    <a:pt x="88335" y="24355"/>
                  </a:lnTo>
                  <a:lnTo>
                    <a:pt x="52244" y="52244"/>
                  </a:lnTo>
                  <a:lnTo>
                    <a:pt x="24355" y="88335"/>
                  </a:lnTo>
                  <a:lnTo>
                    <a:pt x="6372" y="130924"/>
                  </a:lnTo>
                  <a:lnTo>
                    <a:pt x="0" y="178307"/>
                  </a:lnTo>
                  <a:lnTo>
                    <a:pt x="0" y="891539"/>
                  </a:lnTo>
                  <a:lnTo>
                    <a:pt x="6372" y="938923"/>
                  </a:lnTo>
                  <a:lnTo>
                    <a:pt x="24355" y="981512"/>
                  </a:lnTo>
                  <a:lnTo>
                    <a:pt x="52244" y="1017603"/>
                  </a:lnTo>
                  <a:lnTo>
                    <a:pt x="88335" y="1045492"/>
                  </a:lnTo>
                  <a:lnTo>
                    <a:pt x="130924" y="1063475"/>
                  </a:lnTo>
                  <a:lnTo>
                    <a:pt x="178307" y="1069848"/>
                  </a:lnTo>
                  <a:lnTo>
                    <a:pt x="2875788" y="1069848"/>
                  </a:lnTo>
                  <a:lnTo>
                    <a:pt x="2923171" y="1063475"/>
                  </a:lnTo>
                  <a:lnTo>
                    <a:pt x="2965760" y="1045492"/>
                  </a:lnTo>
                  <a:lnTo>
                    <a:pt x="3001851" y="1017603"/>
                  </a:lnTo>
                  <a:lnTo>
                    <a:pt x="3029740" y="981512"/>
                  </a:lnTo>
                  <a:lnTo>
                    <a:pt x="3047723" y="938923"/>
                  </a:lnTo>
                  <a:lnTo>
                    <a:pt x="3054096" y="891539"/>
                  </a:lnTo>
                  <a:lnTo>
                    <a:pt x="3054096" y="178307"/>
                  </a:lnTo>
                  <a:lnTo>
                    <a:pt x="3047723" y="130924"/>
                  </a:lnTo>
                  <a:lnTo>
                    <a:pt x="3029740" y="88335"/>
                  </a:lnTo>
                  <a:lnTo>
                    <a:pt x="3001851" y="52244"/>
                  </a:lnTo>
                  <a:lnTo>
                    <a:pt x="2965760" y="24355"/>
                  </a:lnTo>
                  <a:lnTo>
                    <a:pt x="2923171" y="6372"/>
                  </a:lnTo>
                  <a:lnTo>
                    <a:pt x="28757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00656" y="4440936"/>
              <a:ext cx="3054350" cy="1069975"/>
            </a:xfrm>
            <a:custGeom>
              <a:avLst/>
              <a:gdLst/>
              <a:ahLst/>
              <a:cxnLst/>
              <a:rect l="l" t="t" r="r" b="b"/>
              <a:pathLst>
                <a:path w="3054350" h="1069975">
                  <a:moveTo>
                    <a:pt x="0" y="178307"/>
                  </a:moveTo>
                  <a:lnTo>
                    <a:pt x="6372" y="130924"/>
                  </a:lnTo>
                  <a:lnTo>
                    <a:pt x="24355" y="88335"/>
                  </a:lnTo>
                  <a:lnTo>
                    <a:pt x="52244" y="52244"/>
                  </a:lnTo>
                  <a:lnTo>
                    <a:pt x="88335" y="24355"/>
                  </a:lnTo>
                  <a:lnTo>
                    <a:pt x="130924" y="6372"/>
                  </a:lnTo>
                  <a:lnTo>
                    <a:pt x="178307" y="0"/>
                  </a:lnTo>
                  <a:lnTo>
                    <a:pt x="2875788" y="0"/>
                  </a:lnTo>
                  <a:lnTo>
                    <a:pt x="2923171" y="6372"/>
                  </a:lnTo>
                  <a:lnTo>
                    <a:pt x="2965760" y="24355"/>
                  </a:lnTo>
                  <a:lnTo>
                    <a:pt x="3001851" y="52244"/>
                  </a:lnTo>
                  <a:lnTo>
                    <a:pt x="3029740" y="88335"/>
                  </a:lnTo>
                  <a:lnTo>
                    <a:pt x="3047723" y="130924"/>
                  </a:lnTo>
                  <a:lnTo>
                    <a:pt x="3054096" y="178307"/>
                  </a:lnTo>
                  <a:lnTo>
                    <a:pt x="3054096" y="891539"/>
                  </a:lnTo>
                  <a:lnTo>
                    <a:pt x="3047723" y="938923"/>
                  </a:lnTo>
                  <a:lnTo>
                    <a:pt x="3029740" y="981512"/>
                  </a:lnTo>
                  <a:lnTo>
                    <a:pt x="3001851" y="1017603"/>
                  </a:lnTo>
                  <a:lnTo>
                    <a:pt x="2965760" y="1045492"/>
                  </a:lnTo>
                  <a:lnTo>
                    <a:pt x="2923171" y="1063475"/>
                  </a:lnTo>
                  <a:lnTo>
                    <a:pt x="2875788" y="1069848"/>
                  </a:lnTo>
                  <a:lnTo>
                    <a:pt x="178307" y="1069848"/>
                  </a:lnTo>
                  <a:lnTo>
                    <a:pt x="130924" y="1063475"/>
                  </a:lnTo>
                  <a:lnTo>
                    <a:pt x="88335" y="1045492"/>
                  </a:lnTo>
                  <a:lnTo>
                    <a:pt x="52244" y="1017603"/>
                  </a:lnTo>
                  <a:lnTo>
                    <a:pt x="24355" y="981512"/>
                  </a:lnTo>
                  <a:lnTo>
                    <a:pt x="6372" y="938923"/>
                  </a:lnTo>
                  <a:lnTo>
                    <a:pt x="0" y="891539"/>
                  </a:lnTo>
                  <a:lnTo>
                    <a:pt x="0" y="178307"/>
                  </a:lnTo>
                  <a:close/>
                </a:path>
              </a:pathLst>
            </a:custGeom>
            <a:ln w="24384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352801" y="4449521"/>
            <a:ext cx="2746375" cy="99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305"/>
              </a:lnSpc>
              <a:spcBef>
                <a:spcPts val="95"/>
              </a:spcBef>
            </a:pPr>
            <a:r>
              <a:rPr sz="2000" dirty="0">
                <a:latin typeface="Calibri"/>
                <a:cs typeface="Calibri"/>
              </a:rPr>
              <a:t>Decreased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S.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albumin</a:t>
            </a:r>
            <a:r>
              <a:rPr sz="2000" spc="32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3810" algn="ctr">
              <a:lnSpc>
                <a:spcPts val="2305"/>
              </a:lnSpc>
            </a:pPr>
            <a:r>
              <a:rPr sz="2000" dirty="0">
                <a:latin typeface="Calibri"/>
                <a:cs typeface="Calibri"/>
              </a:rPr>
              <a:t>colloid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pressure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45"/>
              </a:spcBef>
            </a:pPr>
            <a:r>
              <a:rPr sz="2000" spc="-10" dirty="0">
                <a:latin typeface="Calibri"/>
                <a:cs typeface="Calibri"/>
              </a:rPr>
              <a:t>Edema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17332" y="282702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Pathology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431932" y="282702"/>
            <a:ext cx="43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core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4536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795</Words>
  <Application>Microsoft Office PowerPoint</Application>
  <PresentationFormat>Widescreen</PresentationFormat>
  <Paragraphs>136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MT</vt:lpstr>
      <vt:lpstr>Calibri</vt:lpstr>
      <vt:lpstr>Calibri Light</vt:lpstr>
      <vt:lpstr>Lucida Sans Unicode</vt:lpstr>
      <vt:lpstr>Times New Roman</vt:lpstr>
      <vt:lpstr>Office Theme</vt:lpstr>
      <vt:lpstr>Nephrotic syndrome</vt:lpstr>
      <vt:lpstr>PowerPoint Presentation</vt:lpstr>
      <vt:lpstr>PowerPoint Presentation</vt:lpstr>
      <vt:lpstr>How to use HEC digital library</vt:lpstr>
      <vt:lpstr>PowerPoint Presentation</vt:lpstr>
      <vt:lpstr>Learning objectives</vt:lpstr>
      <vt:lpstr>spiral</vt:lpstr>
      <vt:lpstr>Causes of nephrotic syndrome</vt:lpstr>
      <vt:lpstr>Pathogenic mechanisms</vt:lpstr>
      <vt:lpstr>Secondary causes causes of nephrotic syndrome</vt:lpstr>
      <vt:lpstr>Diabetic nephropathy</vt:lpstr>
      <vt:lpstr>Diabetic nephropathy</vt:lpstr>
      <vt:lpstr>Diabetic nephropathy</vt:lpstr>
      <vt:lpstr>Diabetic nephropathy</vt:lpstr>
      <vt:lpstr>Diabetic nephropathy</vt:lpstr>
      <vt:lpstr>Diabetic nephropathy</vt:lpstr>
      <vt:lpstr>Amyloidosis</vt:lpstr>
      <vt:lpstr>Renal amyloidosi  s</vt:lpstr>
      <vt:lpstr>Amyloidosis electron microscopy</vt:lpstr>
      <vt:lpstr>Lupus nephritis</vt:lpstr>
      <vt:lpstr>PowerPoint Presentation</vt:lpstr>
      <vt:lpstr>PowerPoint Presentation</vt:lpstr>
      <vt:lpstr>PowerPoint Presentation</vt:lpstr>
      <vt:lpstr>Take home massage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samma</dc:creator>
  <cp:lastModifiedBy>sammarfatima93@gmail.com</cp:lastModifiedBy>
  <cp:revision>2</cp:revision>
  <dcterms:created xsi:type="dcterms:W3CDTF">2025-02-16T06:21:25Z</dcterms:created>
  <dcterms:modified xsi:type="dcterms:W3CDTF">2025-02-16T13:49:32Z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2025-02-16T00:00:00Z</vt:filetime>
  </property>
  <property fmtid="{D5CDD505-2E9C-101B-9397-08002B2CF9AE}" pid="5" name="Producer">
    <vt:lpwstr>www.ilovepdf.com</vt:lpwstr>
  </property>
</Properties>
</file>