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9"/>
  </p:notesMasterIdLst>
  <p:sldIdLst>
    <p:sldId id="691" r:id="rId3"/>
    <p:sldId id="608" r:id="rId4"/>
    <p:sldId id="258" r:id="rId5"/>
    <p:sldId id="557" r:id="rId6"/>
    <p:sldId id="692" r:id="rId7"/>
    <p:sldId id="693" r:id="rId8"/>
    <p:sldId id="347" r:id="rId9"/>
    <p:sldId id="348" r:id="rId10"/>
    <p:sldId id="264" r:id="rId11"/>
    <p:sldId id="694" r:id="rId12"/>
    <p:sldId id="695" r:id="rId13"/>
    <p:sldId id="696" r:id="rId14"/>
    <p:sldId id="269" r:id="rId15"/>
    <p:sldId id="282" r:id="rId16"/>
    <p:sldId id="283" r:id="rId17"/>
    <p:sldId id="296" r:id="rId18"/>
    <p:sldId id="306" r:id="rId19"/>
    <p:sldId id="270" r:id="rId20"/>
    <p:sldId id="275" r:id="rId21"/>
    <p:sldId id="276" r:id="rId22"/>
    <p:sldId id="277" r:id="rId23"/>
    <p:sldId id="271" r:id="rId24"/>
    <p:sldId id="273" r:id="rId25"/>
    <p:sldId id="309" r:id="rId26"/>
    <p:sldId id="274" r:id="rId27"/>
    <p:sldId id="272" r:id="rId28"/>
    <p:sldId id="278" r:id="rId29"/>
    <p:sldId id="279" r:id="rId30"/>
    <p:sldId id="288" r:id="rId31"/>
    <p:sldId id="287" r:id="rId32"/>
    <p:sldId id="290" r:id="rId33"/>
    <p:sldId id="291" r:id="rId34"/>
    <p:sldId id="293" r:id="rId35"/>
    <p:sldId id="294" r:id="rId36"/>
    <p:sldId id="295" r:id="rId37"/>
    <p:sldId id="281" r:id="rId38"/>
    <p:sldId id="284" r:id="rId39"/>
    <p:sldId id="304" r:id="rId40"/>
    <p:sldId id="285" r:id="rId41"/>
    <p:sldId id="307" r:id="rId42"/>
    <p:sldId id="286" r:id="rId43"/>
    <p:sldId id="299" r:id="rId44"/>
    <p:sldId id="301" r:id="rId45"/>
    <p:sldId id="302" r:id="rId46"/>
    <p:sldId id="384" r:id="rId47"/>
    <p:sldId id="697" r:id="rId48"/>
    <p:sldId id="698" r:id="rId49"/>
    <p:sldId id="699" r:id="rId50"/>
    <p:sldId id="308" r:id="rId51"/>
    <p:sldId id="383" r:id="rId52"/>
    <p:sldId id="265" r:id="rId53"/>
    <p:sldId id="379" r:id="rId54"/>
    <p:sldId id="266" r:id="rId55"/>
    <p:sldId id="305" r:id="rId56"/>
    <p:sldId id="268" r:id="rId57"/>
    <p:sldId id="3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9" autoAdjust="0"/>
    <p:restoredTop sz="94660"/>
  </p:normalViewPr>
  <p:slideViewPr>
    <p:cSldViewPr snapToGrid="0">
      <p:cViewPr varScale="1">
        <p:scale>
          <a:sx n="90" d="100"/>
          <a:sy n="90" d="100"/>
        </p:scale>
        <p:origin x="121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E016A5-4993-4526-B983-00E8C546A40F}" type="datetimeFigureOut">
              <a:rPr lang="en-US" smtClean="0"/>
              <a:t>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AE273-D0AF-4827-B674-7879A7A03C99}" type="slidenum">
              <a:rPr lang="en-US" smtClean="0"/>
              <a:t>‹#›</a:t>
            </a:fld>
            <a:endParaRPr lang="en-US"/>
          </a:p>
        </p:txBody>
      </p:sp>
    </p:spTree>
    <p:extLst>
      <p:ext uri="{BB962C8B-B14F-4D97-AF65-F5344CB8AC3E}">
        <p14:creationId xmlns:p14="http://schemas.microsoft.com/office/powerpoint/2010/main" val="75217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96743E91-5E68-BBD1-A34D-05453BC7AB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43DFC866-8301-A474-5954-D7C4114ACE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1" name="Slide Number Placeholder 3">
            <a:extLst>
              <a:ext uri="{FF2B5EF4-FFF2-40B4-BE49-F238E27FC236}">
                <a16:creationId xmlns:a16="http://schemas.microsoft.com/office/drawing/2014/main" id="{F0C8D98F-72BB-88D3-B927-4B7829395E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F9E3EB-D8B6-4241-9158-62A55FF72601}" type="slidenum">
              <a:rPr lang="en-US" altLang="en-US" smtClean="0">
                <a:solidFill>
                  <a:srgbClr val="000000"/>
                </a:solidFill>
              </a:rPr>
              <a:pPr/>
              <a:t>1</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092B07-07FC-4BF4-AE76-91620F5A9188}" type="datetime1">
              <a:rPr lang="en-US" smtClean="0"/>
              <a:t>2/10/25</a:t>
            </a:fld>
            <a:endParaRPr lang="en-US"/>
          </a:p>
        </p:txBody>
      </p:sp>
      <p:sp>
        <p:nvSpPr>
          <p:cNvPr id="5" name="Footer Placeholder 4"/>
          <p:cNvSpPr>
            <a:spLocks noGrp="1"/>
          </p:cNvSpPr>
          <p:nvPr>
            <p:ph type="ftr" sz="quarter" idx="11"/>
          </p:nvPr>
        </p:nvSpPr>
        <p:spPr/>
        <p:txBody>
          <a:bodyPr/>
          <a:lstStyle/>
          <a:p>
            <a:r>
              <a:rPr lang="en-US"/>
              <a:t>Functional Movements of GIT,GIT Hormones and its Blood Flow</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2495075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98292D-6005-4B4D-891E-CC04D97ABA26}" type="datetime1">
              <a:rPr lang="en-US" smtClean="0"/>
              <a:t>2/10/25</a:t>
            </a:fld>
            <a:endParaRPr lang="en-US"/>
          </a:p>
        </p:txBody>
      </p:sp>
      <p:sp>
        <p:nvSpPr>
          <p:cNvPr id="5" name="Footer Placeholder 4"/>
          <p:cNvSpPr>
            <a:spLocks noGrp="1"/>
          </p:cNvSpPr>
          <p:nvPr>
            <p:ph type="ftr" sz="quarter" idx="11"/>
          </p:nvPr>
        </p:nvSpPr>
        <p:spPr/>
        <p:txBody>
          <a:bodyPr/>
          <a:lstStyle/>
          <a:p>
            <a:r>
              <a:rPr lang="en-US"/>
              <a:t>Functional Movements of GIT,GIT Hormones and its Blood Flow</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147652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78AA5-4344-4033-9D06-38C1A186FBF1}" type="datetime1">
              <a:rPr lang="en-US" smtClean="0"/>
              <a:t>2/10/25</a:t>
            </a:fld>
            <a:endParaRPr lang="en-US"/>
          </a:p>
        </p:txBody>
      </p:sp>
      <p:sp>
        <p:nvSpPr>
          <p:cNvPr id="5" name="Footer Placeholder 4"/>
          <p:cNvSpPr>
            <a:spLocks noGrp="1"/>
          </p:cNvSpPr>
          <p:nvPr>
            <p:ph type="ftr" sz="quarter" idx="11"/>
          </p:nvPr>
        </p:nvSpPr>
        <p:spPr/>
        <p:txBody>
          <a:bodyPr/>
          <a:lstStyle/>
          <a:p>
            <a:r>
              <a:rPr lang="en-US"/>
              <a:t>Functional Movements of GIT,GIT Hormones and its Blood Flow</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3221995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35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80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12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304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865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87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82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682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442C0-46B6-4994-B511-90D012E650C6}" type="datetime1">
              <a:rPr lang="en-US" smtClean="0"/>
              <a:t>2/10/25</a:t>
            </a:fld>
            <a:endParaRPr lang="en-US"/>
          </a:p>
        </p:txBody>
      </p:sp>
      <p:sp>
        <p:nvSpPr>
          <p:cNvPr id="5" name="Footer Placeholder 4"/>
          <p:cNvSpPr>
            <a:spLocks noGrp="1"/>
          </p:cNvSpPr>
          <p:nvPr>
            <p:ph type="ftr" sz="quarter" idx="11"/>
          </p:nvPr>
        </p:nvSpPr>
        <p:spPr/>
        <p:txBody>
          <a:bodyPr/>
          <a:lstStyle/>
          <a:p>
            <a:r>
              <a:rPr lang="en-US"/>
              <a:t>Functional Movements of GIT,GIT Hormones and its Blood Flow</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18970871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030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05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05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AFF515-DE52-491C-B868-E8E0E7DA664A}" type="datetime1">
              <a:rPr lang="en-US" smtClean="0"/>
              <a:t>2/10/25</a:t>
            </a:fld>
            <a:endParaRPr lang="en-US"/>
          </a:p>
        </p:txBody>
      </p:sp>
      <p:sp>
        <p:nvSpPr>
          <p:cNvPr id="5" name="Footer Placeholder 4"/>
          <p:cNvSpPr>
            <a:spLocks noGrp="1"/>
          </p:cNvSpPr>
          <p:nvPr>
            <p:ph type="ftr" sz="quarter" idx="11"/>
          </p:nvPr>
        </p:nvSpPr>
        <p:spPr/>
        <p:txBody>
          <a:bodyPr/>
          <a:lstStyle/>
          <a:p>
            <a:r>
              <a:rPr lang="en-US"/>
              <a:t>Functional Movements of GIT,GIT Hormones and its Blood Flow</a:t>
            </a:r>
          </a:p>
        </p:txBody>
      </p:sp>
      <p:sp>
        <p:nvSpPr>
          <p:cNvPr id="6" name="Slide Number Placeholder 5"/>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2592493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8DD627-2A3F-435B-B68C-EC9E734490B4}" type="datetime1">
              <a:rPr lang="en-US" smtClean="0"/>
              <a:t>2/10/25</a:t>
            </a:fld>
            <a:endParaRPr lang="en-US"/>
          </a:p>
        </p:txBody>
      </p:sp>
      <p:sp>
        <p:nvSpPr>
          <p:cNvPr id="6" name="Footer Placeholder 5"/>
          <p:cNvSpPr>
            <a:spLocks noGrp="1"/>
          </p:cNvSpPr>
          <p:nvPr>
            <p:ph type="ftr" sz="quarter" idx="11"/>
          </p:nvPr>
        </p:nvSpPr>
        <p:spPr/>
        <p:txBody>
          <a:bodyPr/>
          <a:lstStyle/>
          <a:p>
            <a:r>
              <a:rPr lang="en-US"/>
              <a:t>Functional Movements of GIT,GIT Hormones and its Blood Flow</a:t>
            </a:r>
          </a:p>
        </p:txBody>
      </p:sp>
      <p:sp>
        <p:nvSpPr>
          <p:cNvPr id="7" name="Slide Number Placeholder 6"/>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338565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A82505-EDEE-476D-8222-E78DE3A4AB94}" type="datetime1">
              <a:rPr lang="en-US" smtClean="0"/>
              <a:t>2/10/25</a:t>
            </a:fld>
            <a:endParaRPr lang="en-US"/>
          </a:p>
        </p:txBody>
      </p:sp>
      <p:sp>
        <p:nvSpPr>
          <p:cNvPr id="8" name="Footer Placeholder 7"/>
          <p:cNvSpPr>
            <a:spLocks noGrp="1"/>
          </p:cNvSpPr>
          <p:nvPr>
            <p:ph type="ftr" sz="quarter" idx="11"/>
          </p:nvPr>
        </p:nvSpPr>
        <p:spPr/>
        <p:txBody>
          <a:bodyPr/>
          <a:lstStyle/>
          <a:p>
            <a:r>
              <a:rPr lang="en-US"/>
              <a:t>Functional Movements of GIT,GIT Hormones and its Blood Flow</a:t>
            </a:r>
          </a:p>
        </p:txBody>
      </p:sp>
      <p:sp>
        <p:nvSpPr>
          <p:cNvPr id="9" name="Slide Number Placeholder 8"/>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81813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8203EC-17F5-4EEB-8C88-B238131F2194}" type="datetime1">
              <a:rPr lang="en-US" smtClean="0"/>
              <a:t>2/10/25</a:t>
            </a:fld>
            <a:endParaRPr lang="en-US"/>
          </a:p>
        </p:txBody>
      </p:sp>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2101122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0E171-E20B-418F-A0C1-3F7E6DBAFC44}" type="datetime1">
              <a:rPr lang="en-US" smtClean="0"/>
              <a:t>2/10/25</a:t>
            </a:fld>
            <a:endParaRPr lang="en-US"/>
          </a:p>
        </p:txBody>
      </p:sp>
      <p:sp>
        <p:nvSpPr>
          <p:cNvPr id="3" name="Footer Placeholder 2"/>
          <p:cNvSpPr>
            <a:spLocks noGrp="1"/>
          </p:cNvSpPr>
          <p:nvPr>
            <p:ph type="ftr" sz="quarter" idx="11"/>
          </p:nvPr>
        </p:nvSpPr>
        <p:spPr/>
        <p:txBody>
          <a:bodyPr/>
          <a:lstStyle/>
          <a:p>
            <a:r>
              <a:rPr lang="en-US"/>
              <a:t>Functional Movements of GIT,GIT Hormones and its Blood Flow</a:t>
            </a:r>
          </a:p>
        </p:txBody>
      </p:sp>
      <p:sp>
        <p:nvSpPr>
          <p:cNvPr id="4" name="Slide Number Placeholder 3"/>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3586879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A20560-A4C3-4714-A3CF-AD1E4824F6BB}" type="datetime1">
              <a:rPr lang="en-US" smtClean="0"/>
              <a:t>2/10/25</a:t>
            </a:fld>
            <a:endParaRPr lang="en-US"/>
          </a:p>
        </p:txBody>
      </p:sp>
      <p:sp>
        <p:nvSpPr>
          <p:cNvPr id="6" name="Footer Placeholder 5"/>
          <p:cNvSpPr>
            <a:spLocks noGrp="1"/>
          </p:cNvSpPr>
          <p:nvPr>
            <p:ph type="ftr" sz="quarter" idx="11"/>
          </p:nvPr>
        </p:nvSpPr>
        <p:spPr/>
        <p:txBody>
          <a:bodyPr/>
          <a:lstStyle/>
          <a:p>
            <a:r>
              <a:rPr lang="en-US"/>
              <a:t>Functional Movements of GIT,GIT Hormones and its Blood Flow</a:t>
            </a:r>
          </a:p>
        </p:txBody>
      </p:sp>
      <p:sp>
        <p:nvSpPr>
          <p:cNvPr id="7" name="Slide Number Placeholder 6"/>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413359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443560-8EA2-4388-BAC6-C2E6C3E60BDB}" type="datetime1">
              <a:rPr lang="en-US" smtClean="0"/>
              <a:t>2/10/25</a:t>
            </a:fld>
            <a:endParaRPr lang="en-US"/>
          </a:p>
        </p:txBody>
      </p:sp>
      <p:sp>
        <p:nvSpPr>
          <p:cNvPr id="6" name="Footer Placeholder 5"/>
          <p:cNvSpPr>
            <a:spLocks noGrp="1"/>
          </p:cNvSpPr>
          <p:nvPr>
            <p:ph type="ftr" sz="quarter" idx="11"/>
          </p:nvPr>
        </p:nvSpPr>
        <p:spPr/>
        <p:txBody>
          <a:bodyPr/>
          <a:lstStyle/>
          <a:p>
            <a:r>
              <a:rPr lang="en-US"/>
              <a:t>Functional Movements of GIT,GIT Hormones and its Blood Flow</a:t>
            </a:r>
          </a:p>
        </p:txBody>
      </p:sp>
      <p:sp>
        <p:nvSpPr>
          <p:cNvPr id="7" name="Slide Number Placeholder 6"/>
          <p:cNvSpPr>
            <a:spLocks noGrp="1"/>
          </p:cNvSpPr>
          <p:nvPr>
            <p:ph type="sldNum" sz="quarter" idx="12"/>
          </p:nvPr>
        </p:nvSpPr>
        <p:spPr/>
        <p:txBody>
          <a:bodyPr/>
          <a:lstStyle/>
          <a:p>
            <a:fld id="{4F55DCC7-23D5-4269-8D4E-A45AD7E48DE5}" type="slidenum">
              <a:rPr lang="en-US" smtClean="0"/>
              <a:t>‹#›</a:t>
            </a:fld>
            <a:endParaRPr lang="en-US"/>
          </a:p>
        </p:txBody>
      </p:sp>
    </p:spTree>
    <p:extLst>
      <p:ext uri="{BB962C8B-B14F-4D97-AF65-F5344CB8AC3E}">
        <p14:creationId xmlns:p14="http://schemas.microsoft.com/office/powerpoint/2010/main" val="19559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1C789-1381-4D29-97D6-636913C6A802}" type="datetime1">
              <a:rPr lang="en-US" smtClean="0"/>
              <a:t>2/10/25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Functional Movements of GIT,GIT Hormones and its Blood Flow</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5DCC7-23D5-4269-8D4E-A45AD7E48DE5}" type="slidenum">
              <a:rPr lang="en-US" smtClean="0"/>
              <a:t>‹#›</a:t>
            </a:fld>
            <a:endParaRPr lang="en-US"/>
          </a:p>
        </p:txBody>
      </p:sp>
    </p:spTree>
    <p:extLst>
      <p:ext uri="{BB962C8B-B14F-4D97-AF65-F5344CB8AC3E}">
        <p14:creationId xmlns:p14="http://schemas.microsoft.com/office/powerpoint/2010/main" val="2278801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51E7F4-FCCE-4C9A-A798-55E5B5DF344A}" type="datetimeFigureOut">
              <a:rPr lang="en-US" smtClean="0">
                <a:solidFill>
                  <a:prstClr val="black">
                    <a:tint val="75000"/>
                  </a:prstClr>
                </a:solidFill>
              </a:rPr>
              <a:pPr/>
              <a:t>2/10/25</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A2C10-59BD-492C-8B42-C3BC0D1A6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64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en.wikipedia.org/wiki/Secretin" TargetMode="External"/><Relationship Id="rId3" Type="http://schemas.openxmlformats.org/officeDocument/2006/relationships/hyperlink" Target="http://en.wikipedia.org/wiki/Hormone" TargetMode="External"/><Relationship Id="rId7" Type="http://schemas.openxmlformats.org/officeDocument/2006/relationships/hyperlink" Target="http://en.wikipedia.org/wiki/Small_intestine" TargetMode="External"/><Relationship Id="rId12" Type="http://schemas.openxmlformats.org/officeDocument/2006/relationships/hyperlink" Target="http://en.wikipedia.org/wiki/Neuromodulator" TargetMode="Externa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en.wikipedia.org/wiki/Pancreas" TargetMode="External"/><Relationship Id="rId11" Type="http://schemas.openxmlformats.org/officeDocument/2006/relationships/hyperlink" Target="http://en.wikipedia.org/wiki/Neurotransmitter" TargetMode="External"/><Relationship Id="rId5" Type="http://schemas.openxmlformats.org/officeDocument/2006/relationships/hyperlink" Target="http://en.wikipedia.org/wiki/Stomach" TargetMode="External"/><Relationship Id="rId10" Type="http://schemas.openxmlformats.org/officeDocument/2006/relationships/hyperlink" Target="http://en.wikipedia.org/wiki/Substance_P" TargetMode="External"/><Relationship Id="rId4" Type="http://schemas.openxmlformats.org/officeDocument/2006/relationships/hyperlink" Target="http://en.wikipedia.org/wiki/Enteroendocrine_cell" TargetMode="External"/><Relationship Id="rId9" Type="http://schemas.openxmlformats.org/officeDocument/2006/relationships/hyperlink" Target="http://en.wikipedia.org/wiki/Cholecystokini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www.ncbi.nlm.nih.gov/pmc/articles/PMC6850045/"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827C86-C76D-1A7B-0829-4F622B7DB928}"/>
              </a:ext>
            </a:extLst>
          </p:cNvPr>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6386" name="Picture 5" descr="Logo Bismillah.jpg">
            <a:extLst>
              <a:ext uri="{FF2B5EF4-FFF2-40B4-BE49-F238E27FC236}">
                <a16:creationId xmlns:a16="http://schemas.microsoft.com/office/drawing/2014/main" id="{0705EB43-59E8-95AE-B9F7-6C664707A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00200"/>
            <a:ext cx="4049713"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Slide Number Placeholder 1">
            <a:extLst>
              <a:ext uri="{FF2B5EF4-FFF2-40B4-BE49-F238E27FC236}">
                <a16:creationId xmlns:a16="http://schemas.microsoft.com/office/drawing/2014/main" id="{22FD9835-5C98-DE42-5AC2-131352B612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560A4A9-1903-D948-B3DD-09E224AD0A90}" type="slidenum">
              <a:rPr lang="en-US" altLang="en-US" sz="1200" smtClean="0">
                <a:solidFill>
                  <a:srgbClr val="898989"/>
                </a:solidFill>
              </a:rPr>
              <a:pPr>
                <a:lnSpc>
                  <a:spcPct val="100000"/>
                </a:lnSpc>
                <a:spcBef>
                  <a:spcPct val="0"/>
                </a:spcBef>
                <a:buFontTx/>
                <a:buNone/>
              </a:pPr>
              <a:t>1</a:t>
            </a:fld>
            <a:endParaRPr lang="en-US" altLang="en-US" sz="120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70B6CC3-B04B-4135-B7DB-967A2359810B}"/>
              </a:ext>
            </a:extLst>
          </p:cNvPr>
          <p:cNvSpPr>
            <a:spLocks noGrp="1" noChangeArrowheads="1"/>
          </p:cNvSpPr>
          <p:nvPr>
            <p:ph type="title"/>
          </p:nvPr>
        </p:nvSpPr>
        <p:spPr>
          <a:xfrm>
            <a:off x="2133600" y="1066800"/>
            <a:ext cx="7924800" cy="4724400"/>
          </a:xfrm>
        </p:spPr>
        <p:txBody>
          <a:bodyPr/>
          <a:lstStyle/>
          <a:p>
            <a:pPr eaLnBrk="1" hangingPunct="1"/>
            <a:r>
              <a:rPr lang="en-US" altLang="en-US" b="1"/>
              <a:t>Horizontal integration </a:t>
            </a:r>
            <a:br>
              <a:rPr lang="en-US" altLang="en-US" b="1"/>
            </a:br>
            <a:r>
              <a:rPr lang="en-US" altLang="en-US" sz="3600" b="1"/>
              <a:t>(Anatomy )</a:t>
            </a:r>
            <a:endParaRPr lang="en-US" altLang="en-US" sz="3600"/>
          </a:p>
        </p:txBody>
      </p:sp>
      <p:sp>
        <p:nvSpPr>
          <p:cNvPr id="26626" name="Slide Number Placeholder 2">
            <a:extLst>
              <a:ext uri="{FF2B5EF4-FFF2-40B4-BE49-F238E27FC236}">
                <a16:creationId xmlns:a16="http://schemas.microsoft.com/office/drawing/2014/main" id="{9E394606-3A04-E69B-3464-C5D083ABC7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65AE889-576A-114D-9DB5-CB012BB1B36F}" type="slidenum">
              <a:rPr lang="en-US" altLang="en-US" sz="1200" smtClean="0">
                <a:solidFill>
                  <a:srgbClr val="898989"/>
                </a:solidFill>
              </a:rPr>
              <a:pPr>
                <a:lnSpc>
                  <a:spcPct val="100000"/>
                </a:lnSpc>
                <a:spcBef>
                  <a:spcPct val="0"/>
                </a:spcBef>
                <a:buFontTx/>
                <a:buNone/>
              </a:pPr>
              <a:t>10</a:t>
            </a:fld>
            <a:endParaRPr lang="en-US" altLang="en-US" sz="1200">
              <a:solidFill>
                <a:srgbClr val="89898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EF3E14A2-FDA6-F9B9-AB99-B384D535B83D}"/>
              </a:ext>
            </a:extLst>
          </p:cNvPr>
          <p:cNvSpPr>
            <a:spLocks noGrp="1" noChangeArrowheads="1"/>
          </p:cNvSpPr>
          <p:nvPr>
            <p:ph type="title"/>
          </p:nvPr>
        </p:nvSpPr>
        <p:spPr>
          <a:xfrm>
            <a:off x="838200" y="127000"/>
            <a:ext cx="10515600" cy="787400"/>
          </a:xfrm>
        </p:spPr>
        <p:txBody>
          <a:bodyPr/>
          <a:lstStyle/>
          <a:p>
            <a:r>
              <a:rPr lang="en-US" altLang="en-PK"/>
              <a:t>Physiological anatomy of stomach</a:t>
            </a:r>
          </a:p>
        </p:txBody>
      </p:sp>
      <p:pic>
        <p:nvPicPr>
          <p:cNvPr id="4" name="Picture 4">
            <a:extLst>
              <a:ext uri="{FF2B5EF4-FFF2-40B4-BE49-F238E27FC236}">
                <a16:creationId xmlns:a16="http://schemas.microsoft.com/office/drawing/2014/main" id="{55C0765A-7033-73EF-A564-DDAC971A0EBE}"/>
              </a:ext>
            </a:extLst>
          </p:cNvPr>
          <p:cNvPicPr>
            <a:picLocks noGrp="1" noChangeArrowheads="1"/>
          </p:cNvPicPr>
          <p:nvPr>
            <p:ph idx="1"/>
          </p:nvPr>
        </p:nvPicPr>
        <p:blipFill>
          <a:blip r:embed="rId2"/>
          <a:srcRect t="1965"/>
          <a:stretch>
            <a:fillRect/>
          </a:stretch>
        </p:blipFill>
        <p:spPr>
          <a:xfrm>
            <a:off x="2014330" y="914403"/>
            <a:ext cx="7275444" cy="5817007"/>
          </a:xfrm>
          <a:effectLst>
            <a:glow rad="139700">
              <a:schemeClr val="accent3">
                <a:satMod val="175000"/>
                <a:alpha val="40000"/>
              </a:schemeClr>
            </a:glow>
            <a:outerShdw blurRad="50800" dist="50800" dir="5400000" sx="43000" sy="43000" algn="ctr" rotWithShape="0">
              <a:srgbClr val="000000">
                <a:alpha val="77000"/>
              </a:srgbClr>
            </a:outerShdw>
          </a:effectLst>
        </p:spPr>
      </p:pic>
      <p:sp>
        <p:nvSpPr>
          <p:cNvPr id="3" name="Oval 2">
            <a:extLst>
              <a:ext uri="{FF2B5EF4-FFF2-40B4-BE49-F238E27FC236}">
                <a16:creationId xmlns:a16="http://schemas.microsoft.com/office/drawing/2014/main" id="{4B055742-533B-4D4D-D49D-2D5C95C1BD05}"/>
              </a:ext>
            </a:extLst>
          </p:cNvPr>
          <p:cNvSpPr/>
          <p:nvPr/>
        </p:nvSpPr>
        <p:spPr>
          <a:xfrm>
            <a:off x="9710738" y="5213350"/>
            <a:ext cx="2438400" cy="1143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Horizontal integration with Physiology </a:t>
            </a:r>
          </a:p>
        </p:txBody>
      </p:sp>
      <p:pic>
        <p:nvPicPr>
          <p:cNvPr id="2765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1A8697A-E848-92DC-47B4-A5F0550FB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Slide Number Placeholder 1">
            <a:extLst>
              <a:ext uri="{FF2B5EF4-FFF2-40B4-BE49-F238E27FC236}">
                <a16:creationId xmlns:a16="http://schemas.microsoft.com/office/drawing/2014/main" id="{1D87DBAD-96CB-42A2-BB50-586C8ACB53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1049C4A-BA3D-A440-A606-1A5053342E31}" type="slidenum">
              <a:rPr lang="en-US" altLang="en-US" sz="1200" smtClean="0">
                <a:solidFill>
                  <a:srgbClr val="898989"/>
                </a:solidFill>
              </a:rPr>
              <a:pPr>
                <a:lnSpc>
                  <a:spcPct val="100000"/>
                </a:lnSpc>
                <a:spcBef>
                  <a:spcPct val="0"/>
                </a:spcBef>
                <a:buFontTx/>
                <a:buNone/>
              </a:pPr>
              <a:t>11</a:t>
            </a:fld>
            <a:endParaRPr lang="en-US" altLang="en-US" sz="1200">
              <a:solidFill>
                <a:srgbClr val="89898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70B6CC3-B04B-4135-B7DB-967A2359810B}"/>
              </a:ext>
            </a:extLst>
          </p:cNvPr>
          <p:cNvSpPr>
            <a:spLocks noGrp="1" noChangeArrowheads="1"/>
          </p:cNvSpPr>
          <p:nvPr>
            <p:ph type="title"/>
          </p:nvPr>
        </p:nvSpPr>
        <p:spPr>
          <a:xfrm>
            <a:off x="2133600" y="1066800"/>
            <a:ext cx="7924800" cy="4724400"/>
          </a:xfrm>
        </p:spPr>
        <p:txBody>
          <a:bodyPr>
            <a:normAutofit/>
          </a:bodyPr>
          <a:lstStyle/>
          <a:p>
            <a:pPr algn="ctr"/>
            <a:r>
              <a:rPr lang="en-US" sz="6000" b="1" dirty="0"/>
              <a:t>Core Concept</a:t>
            </a:r>
          </a:p>
        </p:txBody>
      </p:sp>
      <p:sp>
        <p:nvSpPr>
          <p:cNvPr id="26626" name="Slide Number Placeholder 2">
            <a:extLst>
              <a:ext uri="{FF2B5EF4-FFF2-40B4-BE49-F238E27FC236}">
                <a16:creationId xmlns:a16="http://schemas.microsoft.com/office/drawing/2014/main" id="{9E394606-3A04-E69B-3464-C5D083ABC77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65AE889-576A-114D-9DB5-CB012BB1B36F}" type="slidenum">
              <a:rPr lang="en-US" altLang="en-US" sz="1200" smtClean="0">
                <a:solidFill>
                  <a:srgbClr val="898989"/>
                </a:solidFill>
              </a:rPr>
              <a:pPr>
                <a:lnSpc>
                  <a:spcPct val="100000"/>
                </a:lnSpc>
                <a:spcBef>
                  <a:spcPct val="0"/>
                </a:spcBef>
                <a:buFontTx/>
                <a:buNone/>
              </a:pPr>
              <a:t>12</a:t>
            </a:fld>
            <a:endParaRPr lang="en-US" altLang="en-US" sz="1200">
              <a:solidFill>
                <a:srgbClr val="898989"/>
              </a:solidFill>
            </a:endParaRPr>
          </a:p>
        </p:txBody>
      </p:sp>
    </p:spTree>
    <p:extLst>
      <p:ext uri="{BB962C8B-B14F-4D97-AF65-F5344CB8AC3E}">
        <p14:creationId xmlns:p14="http://schemas.microsoft.com/office/powerpoint/2010/main" val="417116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450762"/>
            <a:ext cx="10515600" cy="888642"/>
          </a:xfrm>
          <a:solidFill>
            <a:srgbClr val="7030A0"/>
          </a:solidFill>
        </p:spPr>
        <p:txBody>
          <a:bodyPr/>
          <a:lstStyle/>
          <a:p>
            <a:r>
              <a:rPr lang="en-US" b="1" dirty="0">
                <a:solidFill>
                  <a:schemeClr val="bg1"/>
                </a:solidFill>
              </a:rPr>
              <a:t>Functional Movements of GIT </a:t>
            </a:r>
          </a:p>
        </p:txBody>
      </p:sp>
      <p:sp>
        <p:nvSpPr>
          <p:cNvPr id="3" name="Content Placeholder 2"/>
          <p:cNvSpPr>
            <a:spLocks noGrp="1"/>
          </p:cNvSpPr>
          <p:nvPr>
            <p:ph idx="1"/>
          </p:nvPr>
        </p:nvSpPr>
        <p:spPr/>
        <p:txBody>
          <a:bodyPr>
            <a:normAutofit/>
          </a:bodyPr>
          <a:lstStyle/>
          <a:p>
            <a:pPr marL="0" indent="0">
              <a:buNone/>
            </a:pPr>
            <a:r>
              <a:rPr lang="en-US" dirty="0"/>
              <a:t> Two types of functional movements in GIT </a:t>
            </a:r>
          </a:p>
          <a:p>
            <a:pPr lvl="4"/>
            <a:r>
              <a:rPr lang="en-US" sz="3200" dirty="0"/>
              <a:t> propulsive “PERISTALSIS” movement</a:t>
            </a:r>
          </a:p>
          <a:p>
            <a:pPr lvl="4"/>
            <a:r>
              <a:rPr lang="en-US" sz="3200" dirty="0"/>
              <a:t> mixing movement</a:t>
            </a:r>
          </a:p>
          <a:p>
            <a:pPr marL="857250" indent="-857250">
              <a:buFont typeface="+mj-lt"/>
              <a:buAutoNum type="romanUcPeriod"/>
            </a:pPr>
            <a:endParaRPr lang="en-US" sz="3600" dirty="0"/>
          </a:p>
        </p:txBody>
      </p:sp>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13</a:t>
            </a:fld>
            <a:endParaRPr lang="en-US"/>
          </a:p>
        </p:txBody>
      </p:sp>
      <p:sp>
        <p:nvSpPr>
          <p:cNvPr id="6" name="Oval 5"/>
          <p:cNvSpPr/>
          <p:nvPr/>
        </p:nvSpPr>
        <p:spPr>
          <a:xfrm>
            <a:off x="9594761" y="4391696"/>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937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14</a:t>
            </a:fld>
            <a:endParaRPr lang="en-US"/>
          </a:p>
        </p:txBody>
      </p:sp>
      <p:pic>
        <p:nvPicPr>
          <p:cNvPr id="1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335387" y="5834129"/>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11637" y="1672700"/>
            <a:ext cx="8577330" cy="3046988"/>
          </a:xfrm>
          <a:prstGeom prst="rect">
            <a:avLst/>
          </a:prstGeom>
        </p:spPr>
        <p:txBody>
          <a:bodyPr wrap="square">
            <a:spAutoFit/>
          </a:bodyPr>
          <a:lstStyle/>
          <a:p>
            <a:pPr marL="342900" indent="-342900">
              <a:buFont typeface="Arial" panose="020B0604020202020204" pitchFamily="34" charset="0"/>
              <a:buChar char="•"/>
            </a:pPr>
            <a:r>
              <a:rPr lang="en-US" sz="2400" dirty="0"/>
              <a:t>The basic movement of gastrointestinal tract is peristalsis.</a:t>
            </a:r>
          </a:p>
          <a:p>
            <a:pPr marL="342900" indent="-342900">
              <a:buFont typeface="Arial" panose="020B0604020202020204" pitchFamily="34" charset="0"/>
              <a:buChar char="•"/>
            </a:pPr>
            <a:r>
              <a:rPr lang="en-US" sz="2400" dirty="0"/>
              <a:t>A contractile ring appear around the gut and then moves food bolus in forward direction.</a:t>
            </a:r>
          </a:p>
          <a:p>
            <a:pPr marL="342900" indent="-342900">
              <a:buFont typeface="Arial" panose="020B0604020202020204" pitchFamily="34" charset="0"/>
              <a:buChar char="•"/>
            </a:pPr>
            <a:r>
              <a:rPr lang="en-US" sz="2400" dirty="0"/>
              <a:t>Peristalsis is an inherent property of  many syncytial smooth muscles.</a:t>
            </a:r>
          </a:p>
          <a:p>
            <a:pPr marL="342900" indent="-342900">
              <a:buFont typeface="Arial" panose="020B0604020202020204" pitchFamily="34" charset="0"/>
              <a:buChar char="•"/>
            </a:pPr>
            <a:r>
              <a:rPr lang="en-US" sz="2400" dirty="0"/>
              <a:t>Stimulation at any point can cause a contractile ring to appear in the circular smooth muscle of the gut few cm behind that point.</a:t>
            </a:r>
          </a:p>
          <a:p>
            <a:pPr marL="342900" indent="-342900">
              <a:buFont typeface="Arial" panose="020B0604020202020204" pitchFamily="34" charset="0"/>
              <a:buChar char="•"/>
            </a:pPr>
            <a:r>
              <a:rPr lang="en-US" sz="2400" dirty="0"/>
              <a:t>This ring then spreads along the tube.</a:t>
            </a:r>
          </a:p>
        </p:txBody>
      </p:sp>
      <p:sp>
        <p:nvSpPr>
          <p:cNvPr id="3" name="Rectangle 2"/>
          <p:cNvSpPr/>
          <p:nvPr/>
        </p:nvSpPr>
        <p:spPr>
          <a:xfrm>
            <a:off x="1287886" y="373487"/>
            <a:ext cx="6027313"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Calibri Light" panose="020F0302020204030204"/>
                <a:ea typeface="+mj-ea"/>
                <a:cs typeface="+mj-cs"/>
              </a:rPr>
              <a:t>Propulsive Movements</a:t>
            </a:r>
            <a:endParaRPr lang="en-US" b="1" dirty="0">
              <a:solidFill>
                <a:schemeClr val="bg1"/>
              </a:solidFill>
            </a:endParaRPr>
          </a:p>
        </p:txBody>
      </p:sp>
      <p:sp>
        <p:nvSpPr>
          <p:cNvPr id="12" name="Oval 11"/>
          <p:cNvSpPr/>
          <p:nvPr/>
        </p:nvSpPr>
        <p:spPr>
          <a:xfrm>
            <a:off x="9594761" y="4391696"/>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3870452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15</a:t>
            </a:fld>
            <a:endParaRPr lang="en-US"/>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244600" y="339881"/>
            <a:ext cx="4997002" cy="70786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Mechanism Of Peristalsis</a:t>
            </a:r>
            <a:endParaRPr lang="en-US" sz="2800" b="1" dirty="0">
              <a:solidFill>
                <a:srgbClr val="002060"/>
              </a:solidFill>
            </a:endParaRPr>
          </a:p>
        </p:txBody>
      </p:sp>
      <p:sp>
        <p:nvSpPr>
          <p:cNvPr id="2" name="Rectangle 1"/>
          <p:cNvSpPr/>
          <p:nvPr/>
        </p:nvSpPr>
        <p:spPr>
          <a:xfrm>
            <a:off x="1017431" y="1174280"/>
            <a:ext cx="7135969" cy="347736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u="sng" dirty="0">
                <a:solidFill>
                  <a:srgbClr val="C00000"/>
                </a:solidFill>
              </a:rPr>
              <a:t>Stimulation of peristalsis is distention of the gut</a:t>
            </a:r>
          </a:p>
          <a:p>
            <a:pPr marL="228600" lvl="0" indent="-228600">
              <a:lnSpc>
                <a:spcPct val="90000"/>
              </a:lnSpc>
              <a:spcBef>
                <a:spcPts val="1000"/>
              </a:spcBef>
              <a:buFont typeface="Arial" panose="020B0604020202020204" pitchFamily="34" charset="0"/>
              <a:buChar char="•"/>
            </a:pPr>
            <a:r>
              <a:rPr lang="en-US" sz="2800" dirty="0">
                <a:solidFill>
                  <a:prstClr val="black"/>
                </a:solidFill>
              </a:rPr>
              <a:t>If a large amount of food collects at any point in the gut</a:t>
            </a:r>
          </a:p>
          <a:p>
            <a:pPr marL="1885950" lvl="3" indent="-514350">
              <a:lnSpc>
                <a:spcPct val="90000"/>
              </a:lnSpc>
              <a:spcBef>
                <a:spcPts val="500"/>
              </a:spcBef>
              <a:buFont typeface="+mj-lt"/>
              <a:buAutoNum type="romanUcPeriod"/>
            </a:pPr>
            <a:r>
              <a:rPr lang="en-US" sz="2000" dirty="0">
                <a:solidFill>
                  <a:prstClr val="black"/>
                </a:solidFill>
              </a:rPr>
              <a:t>Stretching of gut wall</a:t>
            </a:r>
          </a:p>
          <a:p>
            <a:pPr marL="1943100" lvl="3" indent="-571500">
              <a:lnSpc>
                <a:spcPct val="90000"/>
              </a:lnSpc>
              <a:spcBef>
                <a:spcPts val="500"/>
              </a:spcBef>
              <a:buFont typeface="+mj-lt"/>
              <a:buAutoNum type="romanUcPeriod"/>
            </a:pPr>
            <a:r>
              <a:rPr lang="en-US" sz="2000" dirty="0">
                <a:solidFill>
                  <a:prstClr val="black"/>
                </a:solidFill>
              </a:rPr>
              <a:t>Stimulate the enteric nervous system</a:t>
            </a:r>
          </a:p>
          <a:p>
            <a:pPr marL="1943100" lvl="3" indent="-571500">
              <a:lnSpc>
                <a:spcPct val="90000"/>
              </a:lnSpc>
              <a:spcBef>
                <a:spcPts val="500"/>
              </a:spcBef>
              <a:buFont typeface="+mj-lt"/>
              <a:buAutoNum type="romanUcPeriod"/>
            </a:pPr>
            <a:r>
              <a:rPr lang="en-US" sz="2000" dirty="0">
                <a:solidFill>
                  <a:prstClr val="black"/>
                </a:solidFill>
              </a:rPr>
              <a:t>Gut wall contract 2to3 cm behind</a:t>
            </a:r>
          </a:p>
          <a:p>
            <a:pPr marL="1943100" lvl="3" indent="-571500">
              <a:lnSpc>
                <a:spcPct val="90000"/>
              </a:lnSpc>
              <a:spcBef>
                <a:spcPts val="500"/>
              </a:spcBef>
              <a:buFont typeface="+mj-lt"/>
              <a:buAutoNum type="romanUcPeriod"/>
            </a:pPr>
            <a:r>
              <a:rPr lang="en-US" sz="2000" dirty="0">
                <a:solidFill>
                  <a:prstClr val="black"/>
                </a:solidFill>
              </a:rPr>
              <a:t>Contractile ring will appear</a:t>
            </a:r>
          </a:p>
          <a:p>
            <a:pPr marL="1943100" lvl="3" indent="-571500">
              <a:lnSpc>
                <a:spcPct val="90000"/>
              </a:lnSpc>
              <a:spcBef>
                <a:spcPts val="500"/>
              </a:spcBef>
              <a:buFont typeface="+mj-lt"/>
              <a:buAutoNum type="romanUcPeriod"/>
            </a:pPr>
            <a:r>
              <a:rPr lang="en-US" sz="2000" dirty="0">
                <a:solidFill>
                  <a:prstClr val="black"/>
                </a:solidFill>
              </a:rPr>
              <a:t>Peristalsis movement  </a:t>
            </a:r>
          </a:p>
        </p:txBody>
      </p:sp>
      <p:sp>
        <p:nvSpPr>
          <p:cNvPr id="11" name="Oval 10"/>
          <p:cNvSpPr/>
          <p:nvPr/>
        </p:nvSpPr>
        <p:spPr>
          <a:xfrm>
            <a:off x="9594761" y="4391696"/>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820950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16</a:t>
            </a:fld>
            <a:endParaRPr lang="en-US"/>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156952" y="1549604"/>
            <a:ext cx="8139448" cy="3539430"/>
          </a:xfrm>
          <a:prstGeom prst="rect">
            <a:avLst/>
          </a:prstGeom>
        </p:spPr>
        <p:txBody>
          <a:bodyPr wrap="square">
            <a:spAutoFit/>
          </a:bodyPr>
          <a:lstStyle/>
          <a:p>
            <a:r>
              <a:rPr lang="en-US" sz="2800" dirty="0"/>
              <a:t>In the congenital absence of these plexus, peristalsis occur very weakly in that segment.</a:t>
            </a:r>
          </a:p>
          <a:p>
            <a:r>
              <a:rPr lang="en-US" sz="2800" dirty="0"/>
              <a:t>Peristalsis is greatly depressed or completely blocked in the entire gut when the person is treated with atropine to paralyze the cholinergic endings of myenteric plexus</a:t>
            </a:r>
          </a:p>
          <a:p>
            <a:r>
              <a:rPr lang="en-US" sz="2800" u="sng" dirty="0">
                <a:solidFill>
                  <a:schemeClr val="accent2"/>
                </a:solidFill>
              </a:rPr>
              <a:t>therefore, </a:t>
            </a:r>
            <a:r>
              <a:rPr lang="en-US" sz="2800" i="1" u="sng" dirty="0">
                <a:solidFill>
                  <a:schemeClr val="accent2"/>
                </a:solidFill>
              </a:rPr>
              <a:t>effectual</a:t>
            </a:r>
            <a:r>
              <a:rPr lang="en-US" sz="2800" u="sng" dirty="0">
                <a:solidFill>
                  <a:schemeClr val="accent2"/>
                </a:solidFill>
              </a:rPr>
              <a:t> peristalsis requires an active myenteric plexus</a:t>
            </a:r>
          </a:p>
        </p:txBody>
      </p:sp>
      <p:sp>
        <p:nvSpPr>
          <p:cNvPr id="8" name="Rectangle 7"/>
          <p:cNvSpPr/>
          <p:nvPr/>
        </p:nvSpPr>
        <p:spPr>
          <a:xfrm>
            <a:off x="1244600" y="476518"/>
            <a:ext cx="7757732"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Functions of Myenteric Plexus in Peristalsis</a:t>
            </a:r>
          </a:p>
        </p:txBody>
      </p:sp>
      <p:sp>
        <p:nvSpPr>
          <p:cNvPr id="9" name="Oval 8"/>
          <p:cNvSpPr/>
          <p:nvPr/>
        </p:nvSpPr>
        <p:spPr>
          <a:xfrm>
            <a:off x="9594761" y="4391696"/>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756185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17</a:t>
            </a:fld>
            <a:endParaRPr lang="en-US"/>
          </a:p>
        </p:txBody>
      </p:sp>
      <p:pic>
        <p:nvPicPr>
          <p:cNvPr id="4" name="Picture 3"/>
          <p:cNvPicPr>
            <a:picLocks noChangeAspect="1"/>
          </p:cNvPicPr>
          <p:nvPr/>
        </p:nvPicPr>
        <p:blipFill>
          <a:blip r:embed="rId2"/>
          <a:stretch>
            <a:fillRect/>
          </a:stretch>
        </p:blipFill>
        <p:spPr>
          <a:xfrm>
            <a:off x="1404871" y="476518"/>
            <a:ext cx="8577329" cy="4717558"/>
          </a:xfrm>
          <a:prstGeom prst="rect">
            <a:avLst/>
          </a:prstGeom>
        </p:spPr>
      </p:pic>
      <p:sp>
        <p:nvSpPr>
          <p:cNvPr id="5" name="Rectangle 4"/>
          <p:cNvSpPr/>
          <p:nvPr/>
        </p:nvSpPr>
        <p:spPr>
          <a:xfrm>
            <a:off x="3331335" y="5452047"/>
            <a:ext cx="3623256" cy="646331"/>
          </a:xfrm>
          <a:prstGeom prst="rect">
            <a:avLst/>
          </a:prstGeom>
        </p:spPr>
        <p:txBody>
          <a:bodyPr wrap="square">
            <a:spAutoFit/>
          </a:bodyPr>
          <a:lstStyle/>
          <a:p>
            <a:r>
              <a:rPr lang="en-US" dirty="0"/>
              <a:t>704 Chapter 21 The Digestive System</a:t>
            </a:r>
          </a:p>
          <a:p>
            <a:r>
              <a:rPr lang="en-US" dirty="0" err="1"/>
              <a:t>Silverthorn</a:t>
            </a:r>
            <a:r>
              <a:rPr lang="en-US" dirty="0"/>
              <a:t> Physiology, 6th Edition</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748591" y="491391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324725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18</a:t>
            </a:fld>
            <a:endParaRPr lang="en-US"/>
          </a:p>
        </p:txBody>
      </p:sp>
      <p:sp>
        <p:nvSpPr>
          <p:cNvPr id="7" name="Oval 6"/>
          <p:cNvSpPr/>
          <p:nvPr/>
        </p:nvSpPr>
        <p:spPr>
          <a:xfrm>
            <a:off x="10157138" y="4776598"/>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68082" y="360608"/>
            <a:ext cx="10256234" cy="10174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a:p>
            <a:pPr algn="ctr"/>
            <a:r>
              <a:rPr lang="en-US" sz="2800" b="1" dirty="0"/>
              <a:t>Directional Movement of Peristaltic Waves Toward the Anus.</a:t>
            </a:r>
            <a:br>
              <a:rPr lang="en-US" sz="2800" b="1" dirty="0"/>
            </a:br>
            <a:endParaRPr lang="en-US" sz="2800" b="1" dirty="0"/>
          </a:p>
        </p:txBody>
      </p:sp>
      <p:sp>
        <p:nvSpPr>
          <p:cNvPr id="3" name="Rectangle 2"/>
          <p:cNvSpPr/>
          <p:nvPr/>
        </p:nvSpPr>
        <p:spPr>
          <a:xfrm>
            <a:off x="9982200" y="1880314"/>
            <a:ext cx="1893195" cy="151970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b="1" dirty="0"/>
              <a:t>Peristaltic Reflex and the “Law of the Gut”</a:t>
            </a:r>
            <a:br>
              <a:rPr lang="en-US" b="1" dirty="0"/>
            </a:br>
            <a:endParaRPr lang="en-US" dirty="0"/>
          </a:p>
        </p:txBody>
      </p:sp>
      <p:sp>
        <p:nvSpPr>
          <p:cNvPr id="9" name="Rectangle 8"/>
          <p:cNvSpPr/>
          <p:nvPr/>
        </p:nvSpPr>
        <p:spPr>
          <a:xfrm>
            <a:off x="1365161" y="1859340"/>
            <a:ext cx="7778839" cy="4154984"/>
          </a:xfrm>
          <a:prstGeom prst="rect">
            <a:avLst/>
          </a:prstGeom>
        </p:spPr>
        <p:txBody>
          <a:bodyPr wrap="square">
            <a:spAutoFit/>
          </a:bodyPr>
          <a:lstStyle/>
          <a:p>
            <a:r>
              <a:rPr lang="en-US" sz="2400" dirty="0"/>
              <a:t>When a segment of the intestinal tract is excited by distention and thereby initiates peristalsis, the contractile ring causing the peristalsis normally begins on the </a:t>
            </a:r>
            <a:r>
              <a:rPr lang="en-US" sz="2400" dirty="0" err="1"/>
              <a:t>orad</a:t>
            </a:r>
            <a:r>
              <a:rPr lang="en-US" sz="2400" dirty="0"/>
              <a:t> side of the distended segment and moves toward the distended segment, pushing the intestinal contents in the anal direction for 5 to 10 centimeters before dying out.</a:t>
            </a:r>
          </a:p>
          <a:p>
            <a:r>
              <a:rPr lang="en-US" sz="2400" dirty="0"/>
              <a:t> At the same time, the gut sometimes relaxes several centimeters downstream toward the anus, which is called “</a:t>
            </a:r>
            <a:r>
              <a:rPr lang="en-US" sz="2400" u="sng" dirty="0">
                <a:solidFill>
                  <a:srgbClr val="C00000"/>
                </a:solidFill>
              </a:rPr>
              <a:t>Receptive Relaxation</a:t>
            </a:r>
            <a:r>
              <a:rPr lang="en-US" sz="2400" dirty="0"/>
              <a:t>,” thus allowing the food to be propelled more easily toward the anus than toward the mouth .this is mediated by VIP/NO  </a:t>
            </a:r>
          </a:p>
        </p:txBody>
      </p:sp>
    </p:spTree>
    <p:extLst>
      <p:ext uri="{BB962C8B-B14F-4D97-AF65-F5344CB8AC3E}">
        <p14:creationId xmlns:p14="http://schemas.microsoft.com/office/powerpoint/2010/main" val="269628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19</a:t>
            </a:fld>
            <a:endParaRPr lang="en-US"/>
          </a:p>
        </p:txBody>
      </p:sp>
      <p:sp>
        <p:nvSpPr>
          <p:cNvPr id="8" name="Oval 7"/>
          <p:cNvSpPr/>
          <p:nvPr/>
        </p:nvSpPr>
        <p:spPr>
          <a:xfrm>
            <a:off x="10157138" y="436781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46975" y="967063"/>
            <a:ext cx="8976574" cy="3046988"/>
          </a:xfrm>
          <a:prstGeom prst="rect">
            <a:avLst/>
          </a:prstGeom>
        </p:spPr>
        <p:txBody>
          <a:bodyPr wrap="square">
            <a:spAutoFit/>
          </a:bodyPr>
          <a:lstStyle/>
          <a:p>
            <a:r>
              <a:rPr lang="en-US" sz="3200" dirty="0"/>
              <a:t>This complex pattern does not occur in the absence of the myenteric plexus. Therefore, the complex is called the</a:t>
            </a:r>
            <a:r>
              <a:rPr lang="en-US" sz="3200" u="sng" dirty="0">
                <a:solidFill>
                  <a:srgbClr val="FF0000"/>
                </a:solidFill>
              </a:rPr>
              <a:t> </a:t>
            </a:r>
            <a:r>
              <a:rPr lang="en-US" sz="3200" i="1" u="sng" dirty="0">
                <a:solidFill>
                  <a:srgbClr val="C00000"/>
                </a:solidFill>
              </a:rPr>
              <a:t>Myenteric Reflex</a:t>
            </a:r>
            <a:r>
              <a:rPr lang="en-US" sz="3200" u="sng" dirty="0">
                <a:solidFill>
                  <a:srgbClr val="C00000"/>
                </a:solidFill>
              </a:rPr>
              <a:t> Or The </a:t>
            </a:r>
            <a:r>
              <a:rPr lang="en-US" sz="3200" i="1" u="sng" dirty="0">
                <a:solidFill>
                  <a:srgbClr val="C00000"/>
                </a:solidFill>
              </a:rPr>
              <a:t>Peristaltic Reflex</a:t>
            </a:r>
            <a:r>
              <a:rPr lang="en-US" sz="3200" i="1" dirty="0"/>
              <a:t>.</a:t>
            </a:r>
            <a:r>
              <a:rPr lang="en-US" sz="3200" dirty="0"/>
              <a:t> The peristaltic reflex plus the anal direction of movement of the peristalsis is called the “</a:t>
            </a:r>
            <a:r>
              <a:rPr lang="en-US" sz="3200" u="sng" dirty="0">
                <a:solidFill>
                  <a:srgbClr val="C00000"/>
                </a:solidFill>
              </a:rPr>
              <a:t>Law Of The Gut.</a:t>
            </a:r>
          </a:p>
        </p:txBody>
      </p:sp>
    </p:spTree>
    <p:extLst>
      <p:ext uri="{BB962C8B-B14F-4D97-AF65-F5344CB8AC3E}">
        <p14:creationId xmlns:p14="http://schemas.microsoft.com/office/powerpoint/2010/main" val="183172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683FCE-3153-A884-1C45-31A2892A9A05}"/>
              </a:ext>
            </a:extLst>
          </p:cNvPr>
          <p:cNvSpPr/>
          <p:nvPr/>
        </p:nvSpPr>
        <p:spPr>
          <a:xfrm>
            <a:off x="152400" y="1800225"/>
            <a:ext cx="11887200" cy="3887788"/>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3600" b="1" dirty="0"/>
          </a:p>
          <a:p>
            <a:pPr algn="ctr" eaLnBrk="1" fontAlgn="auto" hangingPunct="1">
              <a:spcBef>
                <a:spcPts val="0"/>
              </a:spcBef>
              <a:spcAft>
                <a:spcPts val="0"/>
              </a:spcAft>
              <a:defRPr/>
            </a:pPr>
            <a:r>
              <a:rPr lang="en-US" sz="3600" b="1" dirty="0">
                <a:solidFill>
                  <a:schemeClr val="bg1"/>
                </a:solidFill>
              </a:rPr>
              <a:t>GIT  Module</a:t>
            </a:r>
            <a:br>
              <a:rPr lang="en-US" sz="3600" b="1" dirty="0">
                <a:solidFill>
                  <a:schemeClr val="bg1"/>
                </a:solidFill>
              </a:rPr>
            </a:br>
            <a:r>
              <a:rPr lang="en-US" sz="3600" b="1" u="sng" dirty="0">
                <a:solidFill>
                  <a:schemeClr val="bg1"/>
                </a:solidFill>
              </a:rPr>
              <a:t>LGIS PHYSIOLOGY) </a:t>
            </a:r>
            <a:endParaRPr lang="en-US" sz="3200" u="sng" dirty="0">
              <a:solidFill>
                <a:schemeClr val="bg1"/>
              </a:solidFill>
            </a:endParaRPr>
          </a:p>
          <a:p>
            <a:pPr algn="ctr" eaLnBrk="1" fontAlgn="auto" hangingPunct="1">
              <a:spcBef>
                <a:spcPts val="0"/>
              </a:spcBef>
              <a:spcAft>
                <a:spcPts val="0"/>
              </a:spcAft>
              <a:defRPr/>
            </a:pPr>
            <a:r>
              <a:rPr lang="en-US" sz="3600" b="1" dirty="0">
                <a:solidFill>
                  <a:schemeClr val="bg1"/>
                </a:solidFill>
              </a:rPr>
              <a:t>2nd Year MBBS (2025)</a:t>
            </a:r>
          </a:p>
          <a:p>
            <a:pPr algn="ctr">
              <a:defRPr/>
            </a:pPr>
            <a:r>
              <a:rPr lang="en-US" sz="4800" dirty="0">
                <a:solidFill>
                  <a:schemeClr val="bg1"/>
                </a:solidFill>
              </a:rPr>
              <a:t>Functional Movements Of GIT,GIT Hormones And Its Blood Flow </a:t>
            </a:r>
            <a:br>
              <a:rPr lang="en-US" sz="2400" dirty="0"/>
            </a:br>
            <a:br>
              <a:rPr lang="en-US" sz="2000" dirty="0"/>
            </a:br>
            <a:endParaRPr lang="en-US" sz="2000" dirty="0"/>
          </a:p>
        </p:txBody>
      </p:sp>
      <p:sp>
        <p:nvSpPr>
          <p:cNvPr id="6" name="Rectangle 5">
            <a:extLst>
              <a:ext uri="{FF2B5EF4-FFF2-40B4-BE49-F238E27FC236}">
                <a16:creationId xmlns:a16="http://schemas.microsoft.com/office/drawing/2014/main" id="{F8AF8CFD-1096-A08A-3C7E-F112B559F75A}"/>
              </a:ext>
            </a:extLst>
          </p:cNvPr>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1843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2861C204-9EE9-F1AE-5D41-C2A339B0BC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5181600" y="42863"/>
            <a:ext cx="17113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77654FA-3F56-BBD4-4A24-5F4315BB6454}"/>
              </a:ext>
            </a:extLst>
          </p:cNvPr>
          <p:cNvSpPr/>
          <p:nvPr/>
        </p:nvSpPr>
        <p:spPr>
          <a:xfrm>
            <a:off x="7620000" y="5972175"/>
            <a:ext cx="2590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b="1" dirty="0">
                <a:solidFill>
                  <a:srgbClr val="7030A0"/>
                </a:solidFill>
                <a:effectLst>
                  <a:outerShdw blurRad="38100" dist="38100" dir="2700000" algn="tl">
                    <a:srgbClr val="000000">
                      <a:alpha val="43137"/>
                    </a:srgbClr>
                  </a:outerShdw>
                </a:effectLst>
              </a:rPr>
              <a:t>Date: 00-00-0000</a:t>
            </a:r>
          </a:p>
        </p:txBody>
      </p:sp>
      <p:sp>
        <p:nvSpPr>
          <p:cNvPr id="2" name="TextBox 1">
            <a:extLst>
              <a:ext uri="{FF2B5EF4-FFF2-40B4-BE49-F238E27FC236}">
                <a16:creationId xmlns:a16="http://schemas.microsoft.com/office/drawing/2014/main" id="{6873A904-0246-A831-1C4F-1D09C479F1A8}"/>
              </a:ext>
            </a:extLst>
          </p:cNvPr>
          <p:cNvSpPr txBox="1"/>
          <p:nvPr/>
        </p:nvSpPr>
        <p:spPr>
          <a:xfrm>
            <a:off x="1066800" y="5688013"/>
            <a:ext cx="3124200" cy="1076325"/>
          </a:xfrm>
          <a:prstGeom prst="rect">
            <a:avLst/>
          </a:prstGeom>
          <a:noFill/>
        </p:spPr>
        <p:txBody>
          <a:bodyPr>
            <a:spAutoFit/>
          </a:bodyPr>
          <a:lstStyle/>
          <a:p>
            <a:pPr algn="ctr" eaLnBrk="1" hangingPunct="1">
              <a:defRPr/>
            </a:pPr>
            <a:r>
              <a:rPr lang="en-US" sz="3200" b="1" dirty="0">
                <a:solidFill>
                  <a:srgbClr val="7030A0"/>
                </a:solidFill>
                <a:effectLst>
                  <a:outerShdw blurRad="38100" dist="38100" dir="2700000" algn="tl">
                    <a:srgbClr val="000000">
                      <a:alpha val="43137"/>
                    </a:srgbClr>
                  </a:outerShdw>
                </a:effectLst>
              </a:rPr>
              <a:t>Dr. Ali Zain</a:t>
            </a:r>
          </a:p>
          <a:p>
            <a:pPr algn="ctr" eaLnBrk="1" hangingPunct="1">
              <a:defRPr/>
            </a:pPr>
            <a:r>
              <a:rPr lang="en-US" sz="3200" b="1" dirty="0">
                <a:solidFill>
                  <a:srgbClr val="7030A0"/>
                </a:solidFill>
                <a:effectLst>
                  <a:outerShdw blurRad="38100" dist="38100" dir="2700000" algn="tl">
                    <a:srgbClr val="000000">
                      <a:alpha val="43137"/>
                    </a:srgbClr>
                  </a:outerShdw>
                </a:effectLst>
              </a:rPr>
              <a:t>PGT physiology</a:t>
            </a:r>
          </a:p>
        </p:txBody>
      </p:sp>
      <p:sp>
        <p:nvSpPr>
          <p:cNvPr id="18438" name="Rectangle 2">
            <a:extLst>
              <a:ext uri="{FF2B5EF4-FFF2-40B4-BE49-F238E27FC236}">
                <a16:creationId xmlns:a16="http://schemas.microsoft.com/office/drawing/2014/main" id="{5EA5BD4B-954E-342A-3F05-C01CA9F72D1E}"/>
              </a:ext>
            </a:extLst>
          </p:cNvPr>
          <p:cNvSpPr>
            <a:spLocks noChangeArrowheads="1"/>
          </p:cNvSpPr>
          <p:nvPr/>
        </p:nvSpPr>
        <p:spPr bwMode="auto">
          <a:xfrm>
            <a:off x="5334000" y="3036888"/>
            <a:ext cx="184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br>
              <a:rPr lang="en-US" altLang="en-US" sz="1800">
                <a:latin typeface="Arial" panose="020B0604020202020204" pitchFamily="34" charset="0"/>
              </a:rPr>
            </a:br>
            <a:endParaRPr lang="en-US" altLang="en-US" sz="18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577" y="180304"/>
            <a:ext cx="11096223" cy="1169262"/>
          </a:xfrm>
          <a:solidFill>
            <a:srgbClr val="7030A0"/>
          </a:solidFill>
        </p:spPr>
        <p:txBody>
          <a:bodyPr anchor="t">
            <a:normAutofit fontScale="90000"/>
          </a:bodyPr>
          <a:lstStyle/>
          <a:p>
            <a:r>
              <a:rPr lang="en-US" b="1" dirty="0">
                <a:solidFill>
                  <a:schemeClr val="bg1"/>
                </a:solidFill>
              </a:rPr>
              <a:t>Role Of Neurotransmitters In Forward Direction Of Peristalsis </a:t>
            </a:r>
          </a:p>
        </p:txBody>
      </p:sp>
      <p:sp>
        <p:nvSpPr>
          <p:cNvPr id="5" name="Content Placeholder 4"/>
          <p:cNvSpPr>
            <a:spLocks noGrp="1"/>
          </p:cNvSpPr>
          <p:nvPr>
            <p:ph idx="1"/>
          </p:nvPr>
        </p:nvSpPr>
        <p:spPr>
          <a:xfrm>
            <a:off x="928353" y="1532128"/>
            <a:ext cx="8730803" cy="4361132"/>
          </a:xfrm>
        </p:spPr>
        <p:txBody>
          <a:bodyPr>
            <a:normAutofit/>
          </a:bodyPr>
          <a:lstStyle/>
          <a:p>
            <a:r>
              <a:rPr lang="en-US" dirty="0"/>
              <a:t>Local stretch                        serotonin                         sensory neurons               myenteric plexus. two types of response </a:t>
            </a:r>
          </a:p>
          <a:p>
            <a:pPr marL="514350" indent="-514350">
              <a:buAutoNum type="arabicPeriod"/>
            </a:pPr>
            <a:r>
              <a:rPr lang="en-US" dirty="0"/>
              <a:t>Cholinergic neurons that passing to retrograde direction they will produce Ach and substance P and end result will b smooth muscle contraction (contraction ring).</a:t>
            </a:r>
          </a:p>
          <a:p>
            <a:pPr marL="514350" indent="-514350">
              <a:buAutoNum type="arabicPeriod"/>
            </a:pPr>
            <a:r>
              <a:rPr lang="en-US" dirty="0"/>
              <a:t>Cholinergic neurons that travels in anterograde direction will produce NO/VIP , adenosine and end result will be relaxation ahead.</a:t>
            </a:r>
          </a:p>
        </p:txBody>
      </p:sp>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20</a:t>
            </a:fld>
            <a:endParaRPr lang="en-US"/>
          </a:p>
        </p:txBody>
      </p:sp>
      <p:sp>
        <p:nvSpPr>
          <p:cNvPr id="6" name="Oval 5"/>
          <p:cNvSpPr/>
          <p:nvPr/>
        </p:nvSpPr>
        <p:spPr>
          <a:xfrm>
            <a:off x="10116356" y="5096479"/>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8917" y="5982954"/>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ight Arrow 7"/>
          <p:cNvSpPr/>
          <p:nvPr/>
        </p:nvSpPr>
        <p:spPr>
          <a:xfrm>
            <a:off x="3361386" y="1673489"/>
            <a:ext cx="1503520" cy="280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6505158" y="1672391"/>
            <a:ext cx="1585562" cy="2805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2575775" y="2080393"/>
            <a:ext cx="978408" cy="2839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3246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1148220" y="2017334"/>
            <a:ext cx="3887419" cy="3340277"/>
          </a:xfrm>
          <a:prstGeom prst="rect">
            <a:avLst/>
          </a:prstGeom>
        </p:spPr>
      </p:pic>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21</a:t>
            </a:fld>
            <a:endParaRPr lang="en-US"/>
          </a:p>
        </p:txBody>
      </p:sp>
      <p:sp>
        <p:nvSpPr>
          <p:cNvPr id="6" name="Oval 5"/>
          <p:cNvSpPr/>
          <p:nvPr/>
        </p:nvSpPr>
        <p:spPr>
          <a:xfrm>
            <a:off x="10157138" y="491391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257800" y="2133171"/>
            <a:ext cx="6096000" cy="2585323"/>
          </a:xfrm>
          <a:prstGeom prst="rect">
            <a:avLst/>
          </a:prstGeom>
        </p:spPr>
        <p:txBody>
          <a:bodyPr>
            <a:spAutoFit/>
          </a:bodyPr>
          <a:lstStyle/>
          <a:p>
            <a:pPr marL="285750" indent="-285750">
              <a:buFont typeface="Arial" panose="020B0604020202020204" pitchFamily="34" charset="0"/>
              <a:buChar char="•"/>
            </a:pPr>
            <a:r>
              <a:rPr lang="en-US" dirty="0"/>
              <a:t>One group of interneurons activates excitatory motor neurons above the bolus - these neurons, which contain acetylcholine and substance P, stimulate contraction of smooth muscle above the bolus.</a:t>
            </a:r>
          </a:p>
          <a:p>
            <a:pPr marL="285750" indent="-285750">
              <a:buFont typeface="Arial" panose="020B0604020202020204" pitchFamily="34" charset="0"/>
              <a:buChar char="•"/>
            </a:pPr>
            <a:r>
              <a:rPr lang="en-US" dirty="0"/>
              <a:t>Another group of interneurons activates inhibitory motor neurons that stimulate relaxation of smooth muscle below the bolus. These inhibitor neurons appear to use nitric oxide, vasoactive intestinal peptide and ATP as neurotransmitters</a:t>
            </a:r>
          </a:p>
        </p:txBody>
      </p:sp>
    </p:spTree>
    <p:extLst>
      <p:ext uri="{BB962C8B-B14F-4D97-AF65-F5344CB8AC3E}">
        <p14:creationId xmlns:p14="http://schemas.microsoft.com/office/powerpoint/2010/main" val="1698872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22</a:t>
            </a:fld>
            <a:endParaRPr lang="en-US"/>
          </a:p>
        </p:txBody>
      </p:sp>
      <p:sp>
        <p:nvSpPr>
          <p:cNvPr id="9" name="Oval 8"/>
          <p:cNvSpPr/>
          <p:nvPr/>
        </p:nvSpPr>
        <p:spPr>
          <a:xfrm>
            <a:off x="9357530" y="436781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With Medicine </a:t>
            </a:r>
          </a:p>
        </p:txBody>
      </p:sp>
      <p:pic>
        <p:nvPicPr>
          <p:cNvPr id="1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244600" y="628337"/>
            <a:ext cx="6817575" cy="4908863"/>
          </a:xfrm>
          <a:prstGeom prst="rect">
            <a:avLst/>
          </a:prstGeom>
        </p:spPr>
      </p:pic>
      <p:sp>
        <p:nvSpPr>
          <p:cNvPr id="6" name="Rectangle 5"/>
          <p:cNvSpPr/>
          <p:nvPr/>
        </p:nvSpPr>
        <p:spPr>
          <a:xfrm>
            <a:off x="3840722" y="5810250"/>
            <a:ext cx="3649332" cy="646331"/>
          </a:xfrm>
          <a:prstGeom prst="rect">
            <a:avLst/>
          </a:prstGeom>
        </p:spPr>
        <p:txBody>
          <a:bodyPr wrap="none">
            <a:spAutoFit/>
          </a:bodyPr>
          <a:lstStyle/>
          <a:p>
            <a:r>
              <a:rPr lang="en-US" dirty="0"/>
              <a:t>704 Chapter 21 The Digestive System</a:t>
            </a:r>
          </a:p>
          <a:p>
            <a:r>
              <a:rPr lang="en-US" dirty="0" err="1"/>
              <a:t>Silverthorn</a:t>
            </a:r>
            <a:r>
              <a:rPr lang="en-US" dirty="0"/>
              <a:t> Physiology, 6th Edition</a:t>
            </a:r>
          </a:p>
        </p:txBody>
      </p:sp>
    </p:spTree>
    <p:extLst>
      <p:ext uri="{BB962C8B-B14F-4D97-AF65-F5344CB8AC3E}">
        <p14:creationId xmlns:p14="http://schemas.microsoft.com/office/powerpoint/2010/main" val="1735530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124"/>
            <a:ext cx="5073203" cy="853561"/>
          </a:xfrm>
          <a:solidFill>
            <a:srgbClr val="7030A0"/>
          </a:solidFill>
        </p:spPr>
        <p:txBody>
          <a:bodyPr>
            <a:normAutofit/>
          </a:bodyPr>
          <a:lstStyle/>
          <a:p>
            <a:r>
              <a:rPr lang="en-US" sz="4000" b="1" dirty="0"/>
              <a:t> </a:t>
            </a:r>
            <a:r>
              <a:rPr lang="en-US" sz="4000" b="1" dirty="0">
                <a:solidFill>
                  <a:schemeClr val="bg1"/>
                </a:solidFill>
              </a:rPr>
              <a:t>Mixing Movements</a:t>
            </a:r>
          </a:p>
        </p:txBody>
      </p:sp>
      <p:sp>
        <p:nvSpPr>
          <p:cNvPr id="3" name="Content Placeholder 2"/>
          <p:cNvSpPr>
            <a:spLocks noGrp="1"/>
          </p:cNvSpPr>
          <p:nvPr>
            <p:ph idx="1"/>
          </p:nvPr>
        </p:nvSpPr>
        <p:spPr/>
        <p:txBody>
          <a:bodyPr>
            <a:normAutofit/>
          </a:bodyPr>
          <a:lstStyle/>
          <a:p>
            <a:r>
              <a:rPr lang="en-US" dirty="0"/>
              <a:t>Mixing movements differ in different parts of the alimentary tract. In some areas, the peristaltic contractions themselves cause most of the mixing. This is especially true when forward progression of the intestinal contents is blocked by a sphincter so that a peristaltic wave can then only churn the intestinal contents, rather than propelling them forward.</a:t>
            </a:r>
          </a:p>
          <a:p>
            <a:r>
              <a:rPr lang="en-US" dirty="0"/>
              <a:t> At other times, </a:t>
            </a:r>
            <a:r>
              <a:rPr lang="en-US" i="1" dirty="0"/>
              <a:t>local intermittent constrictive contractions </a:t>
            </a:r>
            <a:r>
              <a:rPr lang="en-US" dirty="0"/>
              <a:t>occur every few centimeters in the gut wall. These constrictions usually last only 5 to 30 seconds; </a:t>
            </a:r>
          </a:p>
          <a:p>
            <a:endParaRPr lang="en-US" dirty="0"/>
          </a:p>
        </p:txBody>
      </p:sp>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23</a:t>
            </a:fld>
            <a:endParaRPr lang="en-US"/>
          </a:p>
        </p:txBody>
      </p:sp>
      <p:sp>
        <p:nvSpPr>
          <p:cNvPr id="6" name="Oval 5"/>
          <p:cNvSpPr/>
          <p:nvPr/>
        </p:nvSpPr>
        <p:spPr>
          <a:xfrm>
            <a:off x="9982200" y="5296560"/>
            <a:ext cx="1653862" cy="11526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a:t>
            </a:r>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27706" y="5631656"/>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9236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Migrating motor complex</a:t>
            </a:r>
          </a:p>
        </p:txBody>
      </p:sp>
      <p:sp>
        <p:nvSpPr>
          <p:cNvPr id="3" name="Content Placeholder 2"/>
          <p:cNvSpPr>
            <a:spLocks noGrp="1"/>
          </p:cNvSpPr>
          <p:nvPr>
            <p:ph idx="1"/>
          </p:nvPr>
        </p:nvSpPr>
        <p:spPr/>
        <p:txBody>
          <a:bodyPr/>
          <a:lstStyle/>
          <a:p>
            <a:r>
              <a:rPr lang="en-US" dirty="0"/>
              <a:t>During period of fasting pattern of electrical and motor activity in GIT smooth muscles become modified</a:t>
            </a:r>
          </a:p>
          <a:p>
            <a:r>
              <a:rPr lang="en-US" dirty="0"/>
              <a:t>So that cycle of motor activity migrate from the stomach to distal ileum</a:t>
            </a:r>
          </a:p>
          <a:p>
            <a:r>
              <a:rPr lang="en-US" dirty="0"/>
              <a:t>MMC starts with quiescent period phase 1 then period of irregular electrical and mechanical activity 2 and it ends with burst of regular activity 3</a:t>
            </a:r>
          </a:p>
        </p:txBody>
      </p:sp>
      <p:sp>
        <p:nvSpPr>
          <p:cNvPr id="4" name="Oval 3">
            <a:extLst>
              <a:ext uri="{FF2B5EF4-FFF2-40B4-BE49-F238E27FC236}">
                <a16:creationId xmlns:a16="http://schemas.microsoft.com/office/drawing/2014/main" id="{8BD00F78-CA83-8DE9-7446-E5ECBF4BE305}"/>
              </a:ext>
            </a:extLst>
          </p:cNvPr>
          <p:cNvSpPr/>
          <p:nvPr/>
        </p:nvSpPr>
        <p:spPr>
          <a:xfrm>
            <a:off x="9982200" y="5296560"/>
            <a:ext cx="1653862" cy="11526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71E226E5-F4F6-97EC-466C-D28B47AAA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27706" y="5631656"/>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506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25</a:t>
            </a:fld>
            <a:endParaRPr lang="en-US"/>
          </a:p>
        </p:txBody>
      </p:sp>
      <p:sp>
        <p:nvSpPr>
          <p:cNvPr id="9" name="Content Placeholder 8"/>
          <p:cNvSpPr>
            <a:spLocks noGrp="1"/>
          </p:cNvSpPr>
          <p:nvPr>
            <p:ph idx="4294967295"/>
          </p:nvPr>
        </p:nvSpPr>
        <p:spPr>
          <a:xfrm>
            <a:off x="1244600" y="1633785"/>
            <a:ext cx="8712558" cy="2564728"/>
          </a:xfrm>
        </p:spPr>
        <p:txBody>
          <a:bodyPr/>
          <a:lstStyle/>
          <a:p>
            <a:r>
              <a:rPr lang="en-US" dirty="0"/>
              <a:t>then new constrictions occur at other points in the gut, thus “chopping” and “shearing” the contents first here and then there. These peristaltic and constrictive movements are modified in different parts of the gastrointestinal tract for proper propulsion and mixing.</a:t>
            </a:r>
          </a:p>
          <a:p>
            <a:endParaRPr lang="en-US" dirty="0"/>
          </a:p>
        </p:txBody>
      </p:sp>
      <p:sp>
        <p:nvSpPr>
          <p:cNvPr id="7" name="Oval 6"/>
          <p:cNvSpPr/>
          <p:nvPr/>
        </p:nvSpPr>
        <p:spPr>
          <a:xfrm>
            <a:off x="8964769" y="5006328"/>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97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26</a:t>
            </a:fld>
            <a:endParaRPr lang="en-US"/>
          </a:p>
        </p:txBody>
      </p:sp>
      <p:sp>
        <p:nvSpPr>
          <p:cNvPr id="7" name="Oval 6"/>
          <p:cNvSpPr/>
          <p:nvPr/>
        </p:nvSpPr>
        <p:spPr>
          <a:xfrm>
            <a:off x="9447727" y="4124041"/>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1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416676" y="640772"/>
            <a:ext cx="6568225" cy="4931928"/>
          </a:xfrm>
          <a:prstGeom prst="rect">
            <a:avLst/>
          </a:prstGeom>
        </p:spPr>
      </p:pic>
      <p:sp>
        <p:nvSpPr>
          <p:cNvPr id="6" name="Rectangle 5"/>
          <p:cNvSpPr/>
          <p:nvPr/>
        </p:nvSpPr>
        <p:spPr>
          <a:xfrm>
            <a:off x="2514600" y="5572700"/>
            <a:ext cx="6096000" cy="646331"/>
          </a:xfrm>
          <a:prstGeom prst="rect">
            <a:avLst/>
          </a:prstGeom>
        </p:spPr>
        <p:txBody>
          <a:bodyPr>
            <a:spAutoFit/>
          </a:bodyPr>
          <a:lstStyle/>
          <a:p>
            <a:r>
              <a:rPr lang="en-US" dirty="0"/>
              <a:t>Chapter 63 General Principles of Gastrointestinal Function—Motility, Nervous Control, and Blood Circulation Guyton &amp; Hall</a:t>
            </a:r>
          </a:p>
        </p:txBody>
      </p:sp>
    </p:spTree>
    <p:extLst>
      <p:ext uri="{BB962C8B-B14F-4D97-AF65-F5344CB8AC3E}">
        <p14:creationId xmlns:p14="http://schemas.microsoft.com/office/powerpoint/2010/main" val="1021390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27</a:t>
            </a:fld>
            <a:endParaRPr lang="en-US"/>
          </a:p>
        </p:txBody>
      </p:sp>
      <p:sp>
        <p:nvSpPr>
          <p:cNvPr id="3" name="Content Placeholder 2"/>
          <p:cNvSpPr>
            <a:spLocks noGrp="1"/>
          </p:cNvSpPr>
          <p:nvPr>
            <p:ph idx="4294967295"/>
          </p:nvPr>
        </p:nvSpPr>
        <p:spPr>
          <a:xfrm>
            <a:off x="1790164" y="1646238"/>
            <a:ext cx="10515600" cy="4351338"/>
          </a:xfrm>
        </p:spPr>
        <p:txBody>
          <a:bodyPr/>
          <a:lstStyle/>
          <a:p>
            <a:pPr marL="0" indent="0">
              <a:buNone/>
            </a:pPr>
            <a:endParaRPr lang="en-US" dirty="0"/>
          </a:p>
          <a:p>
            <a:pPr marL="0" indent="0">
              <a:buNone/>
            </a:pPr>
            <a:endParaRPr lang="en-US" dirty="0"/>
          </a:p>
        </p:txBody>
      </p:sp>
      <p:sp>
        <p:nvSpPr>
          <p:cNvPr id="8" name="Oval 7"/>
          <p:cNvSpPr/>
          <p:nvPr/>
        </p:nvSpPr>
        <p:spPr>
          <a:xfrm>
            <a:off x="9621380" y="5097892"/>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1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92100" y="5810250"/>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22184" y="2214543"/>
            <a:ext cx="8008357" cy="3416320"/>
          </a:xfrm>
          <a:prstGeom prst="rect">
            <a:avLst/>
          </a:prstGeom>
        </p:spPr>
        <p:txBody>
          <a:bodyPr wrap="square">
            <a:spAutoFit/>
          </a:bodyPr>
          <a:lstStyle/>
          <a:p>
            <a:r>
              <a:rPr lang="en-US" sz="2400" dirty="0"/>
              <a:t>GIT blood flow is part of </a:t>
            </a:r>
            <a:r>
              <a:rPr lang="en-US" sz="2400" b="1" dirty="0">
                <a:solidFill>
                  <a:srgbClr val="C00000"/>
                </a:solidFill>
              </a:rPr>
              <a:t>Splanchnic Circulation </a:t>
            </a:r>
            <a:r>
              <a:rPr lang="en-US" sz="2400" dirty="0"/>
              <a:t>it includes blood through the gut itself plus blood flows through spleen , pancreas and liver.</a:t>
            </a:r>
          </a:p>
          <a:p>
            <a:r>
              <a:rPr lang="en-US" sz="2400" dirty="0"/>
              <a:t>It is almost 1200 to 1500 ml/min, and It is 25% of  cardiac output </a:t>
            </a:r>
          </a:p>
          <a:p>
            <a:r>
              <a:rPr lang="en-US" sz="2400" dirty="0"/>
              <a:t>It is specially designed circulation ,all blood that courses through the gut , spleen, pancreas then flows immediately into the liver by the way of portal vein.</a:t>
            </a:r>
          </a:p>
          <a:p>
            <a:r>
              <a:rPr lang="en-US" sz="2400" dirty="0"/>
              <a:t>Millions of minute liver sinusoids perform different functions.</a:t>
            </a:r>
          </a:p>
        </p:txBody>
      </p:sp>
      <p:sp>
        <p:nvSpPr>
          <p:cNvPr id="12" name="Rectangle 11"/>
          <p:cNvSpPr/>
          <p:nvPr/>
        </p:nvSpPr>
        <p:spPr>
          <a:xfrm>
            <a:off x="322184" y="217142"/>
            <a:ext cx="8397026"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Gastrointestinal Blood Flow</a:t>
            </a:r>
          </a:p>
        </p:txBody>
      </p:sp>
      <p:pic>
        <p:nvPicPr>
          <p:cNvPr id="2" name="Picture 1"/>
          <p:cNvPicPr>
            <a:picLocks noChangeAspect="1"/>
          </p:cNvPicPr>
          <p:nvPr/>
        </p:nvPicPr>
        <p:blipFill>
          <a:blip r:embed="rId3"/>
          <a:stretch>
            <a:fillRect/>
          </a:stretch>
        </p:blipFill>
        <p:spPr>
          <a:xfrm>
            <a:off x="8999269" y="1023197"/>
            <a:ext cx="2981325" cy="3238500"/>
          </a:xfrm>
          <a:prstGeom prst="rect">
            <a:avLst/>
          </a:prstGeom>
        </p:spPr>
      </p:pic>
      <p:sp>
        <p:nvSpPr>
          <p:cNvPr id="6" name="Rectangle 5"/>
          <p:cNvSpPr/>
          <p:nvPr/>
        </p:nvSpPr>
        <p:spPr>
          <a:xfrm>
            <a:off x="8785890" y="4036449"/>
            <a:ext cx="3519874" cy="923330"/>
          </a:xfrm>
          <a:prstGeom prst="rect">
            <a:avLst/>
          </a:prstGeom>
        </p:spPr>
        <p:txBody>
          <a:bodyPr wrap="none">
            <a:spAutoFit/>
          </a:bodyPr>
          <a:lstStyle/>
          <a:p>
            <a:r>
              <a:rPr lang="en-US" dirty="0"/>
              <a:t>UNIT XII Gastrointestinal Physiology</a:t>
            </a:r>
          </a:p>
          <a:p>
            <a:r>
              <a:rPr lang="en-US" dirty="0"/>
              <a:t>Guyton and hall</a:t>
            </a:r>
          </a:p>
          <a:p>
            <a:endParaRPr lang="en-US" dirty="0"/>
          </a:p>
        </p:txBody>
      </p:sp>
    </p:spTree>
    <p:extLst>
      <p:ext uri="{BB962C8B-B14F-4D97-AF65-F5344CB8AC3E}">
        <p14:creationId xmlns:p14="http://schemas.microsoft.com/office/powerpoint/2010/main" val="2007769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28</a:t>
            </a:fld>
            <a:endParaRPr lang="en-US"/>
          </a:p>
        </p:txBody>
      </p:sp>
      <p:sp>
        <p:nvSpPr>
          <p:cNvPr id="7" name="Rectangle 6"/>
          <p:cNvSpPr/>
          <p:nvPr/>
        </p:nvSpPr>
        <p:spPr>
          <a:xfrm>
            <a:off x="1253543" y="341886"/>
            <a:ext cx="6808632" cy="120323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Effect Of Gut Activity  And Metabolic Factors On GIT Blood Flow</a:t>
            </a:r>
            <a:endParaRPr lang="en-US" sz="3200" b="1" dirty="0"/>
          </a:p>
        </p:txBody>
      </p:sp>
      <p:sp>
        <p:nvSpPr>
          <p:cNvPr id="8" name="Oval 7"/>
          <p:cNvSpPr/>
          <p:nvPr/>
        </p:nvSpPr>
        <p:spPr>
          <a:xfrm>
            <a:off x="9884535" y="4913917"/>
            <a:ext cx="203486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5560" y="1653992"/>
            <a:ext cx="9315719" cy="3539430"/>
          </a:xfrm>
          <a:prstGeom prst="rect">
            <a:avLst/>
          </a:prstGeom>
        </p:spPr>
        <p:txBody>
          <a:bodyPr wrap="square">
            <a:spAutoFit/>
          </a:bodyPr>
          <a:lstStyle/>
          <a:p>
            <a:pPr marL="457200" indent="-457200">
              <a:buFont typeface="Wingdings" panose="05000000000000000000" pitchFamily="2" charset="2"/>
              <a:buChar char="§"/>
            </a:pPr>
            <a:r>
              <a:rPr lang="en-US" sz="2800" dirty="0"/>
              <a:t>Blood flow depends on local activity and normally it is equal on each area .</a:t>
            </a:r>
          </a:p>
          <a:p>
            <a:pPr marL="457200" indent="-457200">
              <a:buFont typeface="Wingdings" panose="05000000000000000000" pitchFamily="2" charset="2"/>
              <a:buChar char="§"/>
            </a:pPr>
            <a:r>
              <a:rPr lang="en-US" sz="2800" dirty="0"/>
              <a:t>During active reabsorption blood flow in villi and subsequent regions of submucosa increases as much as eight folds.</a:t>
            </a:r>
          </a:p>
          <a:p>
            <a:pPr marL="457200" indent="-457200">
              <a:buFont typeface="Wingdings" panose="05000000000000000000" pitchFamily="2" charset="2"/>
              <a:buChar char="§"/>
            </a:pPr>
            <a:r>
              <a:rPr lang="en-US" sz="2800" dirty="0"/>
              <a:t>After a meal blood flow increase( POST PRANDIAL HYPEREMIA).</a:t>
            </a:r>
          </a:p>
          <a:p>
            <a:pPr marL="457200" indent="-457200">
              <a:buFont typeface="Wingdings" panose="05000000000000000000" pitchFamily="2" charset="2"/>
              <a:buChar char="§"/>
            </a:pPr>
            <a:r>
              <a:rPr lang="en-US" sz="2800" dirty="0"/>
              <a:t>It reduces to normal after 2 to 4 hours.</a:t>
            </a:r>
          </a:p>
        </p:txBody>
      </p:sp>
    </p:spTree>
    <p:extLst>
      <p:ext uri="{BB962C8B-B14F-4D97-AF65-F5344CB8AC3E}">
        <p14:creationId xmlns:p14="http://schemas.microsoft.com/office/powerpoint/2010/main" val="294020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8690" y="358350"/>
            <a:ext cx="9079606" cy="1287888"/>
          </a:xfrm>
          <a:solidFill>
            <a:srgbClr val="7030A0"/>
          </a:solidFill>
        </p:spPr>
        <p:txBody>
          <a:bodyPr>
            <a:normAutofit fontScale="90000"/>
          </a:bodyPr>
          <a:lstStyle/>
          <a:p>
            <a:r>
              <a:rPr lang="en-US" b="1" dirty="0">
                <a:solidFill>
                  <a:schemeClr val="bg1"/>
                </a:solidFill>
              </a:rPr>
              <a:t>Possible Causes Of Increased Blood Flow During GIT Activity</a:t>
            </a:r>
          </a:p>
        </p:txBody>
      </p:sp>
      <p:sp>
        <p:nvSpPr>
          <p:cNvPr id="5" name="Content Placeholder 4"/>
          <p:cNvSpPr>
            <a:spLocks noGrp="1"/>
          </p:cNvSpPr>
          <p:nvPr>
            <p:ph idx="1"/>
          </p:nvPr>
        </p:nvSpPr>
        <p:spPr/>
        <p:txBody>
          <a:bodyPr/>
          <a:lstStyle/>
          <a:p>
            <a:r>
              <a:rPr lang="en-US" dirty="0"/>
              <a:t>VASODILATOR substances are released from mucosa of intestinal tract during the digestive process. These are CCK, VIP, Gastrin, secretin, and they control specific motor activity.</a:t>
            </a:r>
          </a:p>
          <a:p>
            <a:r>
              <a:rPr lang="en-US" dirty="0"/>
              <a:t>Two </a:t>
            </a:r>
            <a:r>
              <a:rPr lang="en-US" dirty="0" err="1"/>
              <a:t>kinins</a:t>
            </a:r>
            <a:r>
              <a:rPr lang="en-US" dirty="0"/>
              <a:t> from gut wall are produced specially by GIT  glands i.e., </a:t>
            </a:r>
            <a:r>
              <a:rPr lang="en-US" dirty="0" err="1"/>
              <a:t>kallidin</a:t>
            </a:r>
            <a:r>
              <a:rPr lang="en-US" dirty="0"/>
              <a:t> and bradykinin both are powerful vasodilators.</a:t>
            </a:r>
          </a:p>
          <a:p>
            <a:r>
              <a:rPr lang="en-US" dirty="0"/>
              <a:t>Decreased oxygen conc.in gut increases blood flow 50 to 100%.its is either due to hypoxia of gut wall or due to release of adenosine( a well-known vasodilator).</a:t>
            </a:r>
          </a:p>
          <a:p>
            <a:endParaRPr lang="en-US" b="1" u="sng" dirty="0">
              <a:solidFill>
                <a:srgbClr val="C00000"/>
              </a:solidFill>
            </a:endParaRPr>
          </a:p>
        </p:txBody>
      </p:sp>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29</a:t>
            </a:fld>
            <a:endParaRPr lang="en-US"/>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776138" y="5514036"/>
            <a:ext cx="2034862" cy="112527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2026410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a:xfrm>
            <a:off x="529107" y="269875"/>
            <a:ext cx="10515600" cy="625475"/>
          </a:xfrm>
          <a:solidFill>
            <a:srgbClr val="7030A0"/>
          </a:solidFill>
        </p:spPr>
        <p:txBody>
          <a:bodyPr>
            <a:normAutofit fontScale="90000"/>
          </a:bodyPr>
          <a:lstStyle/>
          <a:p>
            <a:r>
              <a:rPr lang="en-US" altLang="en-US" b="1" dirty="0">
                <a:solidFill>
                  <a:schemeClr val="bg1"/>
                </a:solidFill>
              </a:rPr>
              <a:t>                         Table Of Contents</a:t>
            </a:r>
          </a:p>
        </p:txBody>
      </p:sp>
      <p:pic>
        <p:nvPicPr>
          <p:cNvPr id="7171" name="Content Placeholder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29263" y="3516313"/>
            <a:ext cx="1133475" cy="969962"/>
          </a:xfrm>
        </p:spPr>
      </p:pic>
      <p:sp>
        <p:nvSpPr>
          <p:cNvPr id="71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2EC86A7-4337-458D-AEE4-B3EED8BEE7FD}" type="slidenum">
              <a:rPr lang="en-US" altLang="en-US" sz="1200" smtClean="0">
                <a:solidFill>
                  <a:srgbClr val="898989"/>
                </a:solidFill>
              </a:rPr>
              <a:pPr>
                <a:lnSpc>
                  <a:spcPct val="100000"/>
                </a:lnSpc>
                <a:spcBef>
                  <a:spcPct val="0"/>
                </a:spcBef>
                <a:buFontTx/>
                <a:buNone/>
              </a:pPr>
              <a:t>3</a:t>
            </a:fld>
            <a:endParaRPr lang="en-US" altLang="en-US" sz="1200">
              <a:solidFill>
                <a:srgbClr val="898989"/>
              </a:solidFill>
            </a:endParaRPr>
          </a:p>
        </p:txBody>
      </p:sp>
      <p:graphicFrame>
        <p:nvGraphicFramePr>
          <p:cNvPr id="8" name="Table 5"/>
          <p:cNvGraphicFramePr>
            <a:graphicFrameLocks noGrp="1"/>
          </p:cNvGraphicFramePr>
          <p:nvPr>
            <p:extLst>
              <p:ext uri="{D42A27DB-BD31-4B8C-83A1-F6EECF244321}">
                <p14:modId xmlns:p14="http://schemas.microsoft.com/office/powerpoint/2010/main" val="4275242330"/>
              </p:ext>
            </p:extLst>
          </p:nvPr>
        </p:nvGraphicFramePr>
        <p:xfrm>
          <a:off x="1981200" y="1428750"/>
          <a:ext cx="8137525" cy="4263155"/>
        </p:xfrm>
        <a:graphic>
          <a:graphicData uri="http://schemas.openxmlformats.org/drawingml/2006/table">
            <a:tbl>
              <a:tblPr firstRow="1" bandRow="1">
                <a:tableStyleId>{5C22544A-7EE6-4342-B048-85BDC9FD1C3A}</a:tableStyleId>
              </a:tblPr>
              <a:tblGrid>
                <a:gridCol w="813753">
                  <a:extLst>
                    <a:ext uri="{9D8B030D-6E8A-4147-A177-3AD203B41FA5}">
                      <a16:colId xmlns:a16="http://schemas.microsoft.com/office/drawing/2014/main" val="20000"/>
                    </a:ext>
                  </a:extLst>
                </a:gridCol>
                <a:gridCol w="4611265">
                  <a:extLst>
                    <a:ext uri="{9D8B030D-6E8A-4147-A177-3AD203B41FA5}">
                      <a16:colId xmlns:a16="http://schemas.microsoft.com/office/drawing/2014/main" val="20001"/>
                    </a:ext>
                  </a:extLst>
                </a:gridCol>
                <a:gridCol w="2712507">
                  <a:extLst>
                    <a:ext uri="{9D8B030D-6E8A-4147-A177-3AD203B41FA5}">
                      <a16:colId xmlns:a16="http://schemas.microsoft.com/office/drawing/2014/main" val="20002"/>
                    </a:ext>
                  </a:extLst>
                </a:gridCol>
              </a:tblGrid>
              <a:tr h="282027">
                <a:tc>
                  <a:txBody>
                    <a:bodyPr/>
                    <a:lstStyle/>
                    <a:p>
                      <a:r>
                        <a:rPr lang="en-US" sz="1400" dirty="0"/>
                        <a:t>Sr #</a:t>
                      </a:r>
                    </a:p>
                  </a:txBody>
                  <a:tcPr marL="68581" marR="68581" marT="34301" marB="34301"/>
                </a:tc>
                <a:tc>
                  <a:txBody>
                    <a:bodyPr/>
                    <a:lstStyle/>
                    <a:p>
                      <a:r>
                        <a:rPr lang="en-US" sz="1400" dirty="0"/>
                        <a:t>Content</a:t>
                      </a:r>
                    </a:p>
                  </a:txBody>
                  <a:tcPr marL="68581" marR="68581" marT="34301" marB="34301"/>
                </a:tc>
                <a:tc>
                  <a:txBody>
                    <a:bodyPr/>
                    <a:lstStyle/>
                    <a:p>
                      <a:r>
                        <a:rPr lang="en-US" sz="1400" dirty="0"/>
                        <a:t>Slide #</a:t>
                      </a:r>
                    </a:p>
                  </a:txBody>
                  <a:tcPr marL="68581" marR="68581" marT="34301" marB="34301"/>
                </a:tc>
                <a:extLst>
                  <a:ext uri="{0D108BD9-81ED-4DB2-BD59-A6C34878D82A}">
                    <a16:rowId xmlns:a16="http://schemas.microsoft.com/office/drawing/2014/main" val="10000"/>
                  </a:ext>
                </a:extLst>
              </a:tr>
              <a:tr h="371827">
                <a:tc>
                  <a:txBody>
                    <a:bodyPr/>
                    <a:lstStyle/>
                    <a:p>
                      <a:r>
                        <a:rPr lang="en-US" sz="1400" dirty="0"/>
                        <a:t>1</a:t>
                      </a:r>
                    </a:p>
                  </a:txBody>
                  <a:tcPr marL="68581" marR="68581" marT="34301" marB="34301"/>
                </a:tc>
                <a:tc>
                  <a:txBody>
                    <a:bodyPr/>
                    <a:lstStyle/>
                    <a:p>
                      <a:r>
                        <a:rPr lang="en-US" sz="1400" dirty="0"/>
                        <a:t>Motto, Vision</a:t>
                      </a:r>
                    </a:p>
                  </a:txBody>
                  <a:tcPr marL="68581" marR="68581" marT="34301" marB="34301"/>
                </a:tc>
                <a:tc>
                  <a:txBody>
                    <a:bodyPr/>
                    <a:lstStyle/>
                    <a:p>
                      <a:r>
                        <a:rPr lang="en-US" sz="1400" dirty="0"/>
                        <a:t>4</a:t>
                      </a:r>
                    </a:p>
                  </a:txBody>
                  <a:tcPr marL="68581" marR="68581" marT="34301" marB="34301"/>
                </a:tc>
                <a:extLst>
                  <a:ext uri="{0D108BD9-81ED-4DB2-BD59-A6C34878D82A}">
                    <a16:rowId xmlns:a16="http://schemas.microsoft.com/office/drawing/2014/main" val="10001"/>
                  </a:ext>
                </a:extLst>
              </a:tr>
              <a:tr h="310807">
                <a:tc>
                  <a:txBody>
                    <a:bodyPr/>
                    <a:lstStyle/>
                    <a:p>
                      <a:r>
                        <a:rPr lang="en-US" sz="1400" dirty="0"/>
                        <a:t>2</a:t>
                      </a:r>
                    </a:p>
                  </a:txBody>
                  <a:tcPr marL="68581" marR="68581" marT="34301" marB="34301"/>
                </a:tc>
                <a:tc>
                  <a:txBody>
                    <a:bodyPr/>
                    <a:lstStyle/>
                    <a:p>
                      <a:r>
                        <a:rPr lang="en-US" sz="1400" dirty="0"/>
                        <a:t>Professor Umar Model of  Integrated Lecture </a:t>
                      </a:r>
                    </a:p>
                  </a:txBody>
                  <a:tcPr marL="68581" marR="68581" marT="34301" marB="34301"/>
                </a:tc>
                <a:tc>
                  <a:txBody>
                    <a:bodyPr/>
                    <a:lstStyle/>
                    <a:p>
                      <a:r>
                        <a:rPr lang="en-US" sz="1400" dirty="0"/>
                        <a:t>3</a:t>
                      </a:r>
                    </a:p>
                  </a:txBody>
                  <a:tcPr marL="68581" marR="68581" marT="34301" marB="34301"/>
                </a:tc>
                <a:extLst>
                  <a:ext uri="{0D108BD9-81ED-4DB2-BD59-A6C34878D82A}">
                    <a16:rowId xmlns:a16="http://schemas.microsoft.com/office/drawing/2014/main" val="10002"/>
                  </a:ext>
                </a:extLst>
              </a:tr>
              <a:tr h="388781">
                <a:tc>
                  <a:txBody>
                    <a:bodyPr/>
                    <a:lstStyle/>
                    <a:p>
                      <a:r>
                        <a:rPr lang="en-US" sz="1400" dirty="0"/>
                        <a:t>3</a:t>
                      </a:r>
                    </a:p>
                  </a:txBody>
                  <a:tcPr marL="68581" marR="68581" marT="34301" marB="34301"/>
                </a:tc>
                <a:tc>
                  <a:txBody>
                    <a:bodyPr/>
                    <a:lstStyle/>
                    <a:p>
                      <a:r>
                        <a:rPr lang="en-US" sz="1400" dirty="0"/>
                        <a:t>Bloom’s Taxonomy (Domains of learning)</a:t>
                      </a:r>
                    </a:p>
                  </a:txBody>
                  <a:tcPr marL="68581" marR="68581" marT="34301" marB="34301"/>
                </a:tc>
                <a:tc>
                  <a:txBody>
                    <a:bodyPr/>
                    <a:lstStyle/>
                    <a:p>
                      <a:r>
                        <a:rPr lang="en-US" sz="1400" dirty="0"/>
                        <a:t>6</a:t>
                      </a:r>
                    </a:p>
                  </a:txBody>
                  <a:tcPr marL="68581" marR="68581" marT="34301" marB="34301"/>
                </a:tc>
                <a:extLst>
                  <a:ext uri="{0D108BD9-81ED-4DB2-BD59-A6C34878D82A}">
                    <a16:rowId xmlns:a16="http://schemas.microsoft.com/office/drawing/2014/main" val="10003"/>
                  </a:ext>
                </a:extLst>
              </a:tr>
              <a:tr h="282027">
                <a:tc>
                  <a:txBody>
                    <a:bodyPr/>
                    <a:lstStyle/>
                    <a:p>
                      <a:r>
                        <a:rPr lang="en-US" sz="1400" dirty="0"/>
                        <a:t>4</a:t>
                      </a:r>
                    </a:p>
                  </a:txBody>
                  <a:tcPr marL="68581" marR="68581" marT="34301" marB="34301"/>
                </a:tc>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Diagrammatic representation of Blooms taxonomy </a:t>
                      </a:r>
                      <a:endParaRPr lang="en-US" sz="1400" dirty="0"/>
                    </a:p>
                  </a:txBody>
                  <a:tcPr marL="68581" marR="68581" marT="34301" marB="34301"/>
                </a:tc>
                <a:tc>
                  <a:txBody>
                    <a:bodyPr/>
                    <a:lstStyle/>
                    <a:p>
                      <a:r>
                        <a:rPr lang="en-US" sz="1400" dirty="0"/>
                        <a:t>5</a:t>
                      </a:r>
                    </a:p>
                  </a:txBody>
                  <a:tcPr marL="68581" marR="68581" marT="34301" marB="34301"/>
                </a:tc>
                <a:extLst>
                  <a:ext uri="{0D108BD9-81ED-4DB2-BD59-A6C34878D82A}">
                    <a16:rowId xmlns:a16="http://schemas.microsoft.com/office/drawing/2014/main" val="10004"/>
                  </a:ext>
                </a:extLst>
              </a:tr>
              <a:tr h="393388">
                <a:tc>
                  <a:txBody>
                    <a:bodyPr/>
                    <a:lstStyle/>
                    <a:p>
                      <a:r>
                        <a:rPr lang="en-US" sz="1400" dirty="0"/>
                        <a:t>5</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Learning Objectives</a:t>
                      </a:r>
                    </a:p>
                  </a:txBody>
                  <a:tcPr marL="68581" marR="68581" marT="34301" marB="34301"/>
                </a:tc>
                <a:tc>
                  <a:txBody>
                    <a:bodyPr/>
                    <a:lstStyle/>
                    <a:p>
                      <a:r>
                        <a:rPr lang="en-US" sz="1400" dirty="0"/>
                        <a:t>7</a:t>
                      </a:r>
                    </a:p>
                  </a:txBody>
                  <a:tcPr marL="68581" marR="68581" marT="34301" marB="34301"/>
                </a:tc>
                <a:extLst>
                  <a:ext uri="{0D108BD9-81ED-4DB2-BD59-A6C34878D82A}">
                    <a16:rowId xmlns:a16="http://schemas.microsoft.com/office/drawing/2014/main" val="10005"/>
                  </a:ext>
                </a:extLst>
              </a:tr>
              <a:tr h="328782">
                <a:tc>
                  <a:txBody>
                    <a:bodyPr/>
                    <a:lstStyle/>
                    <a:p>
                      <a:r>
                        <a:rPr lang="en-US" sz="1400" dirty="0"/>
                        <a:t>6</a:t>
                      </a:r>
                    </a:p>
                  </a:txBody>
                  <a:tcPr marL="68581" marR="68581" marT="34301" marB="34301"/>
                </a:tc>
                <a:tc>
                  <a:txBody>
                    <a:bodyPr/>
                    <a:lstStyle/>
                    <a:p>
                      <a:r>
                        <a:rPr lang="en-US" sz="1400" dirty="0"/>
                        <a:t>Horizontal Integration</a:t>
                      </a:r>
                    </a:p>
                  </a:txBody>
                  <a:tcPr marL="68581" marR="68581" marT="34301" marB="34301"/>
                </a:tc>
                <a:tc>
                  <a:txBody>
                    <a:bodyPr/>
                    <a:lstStyle/>
                    <a:p>
                      <a:r>
                        <a:rPr lang="en-US" sz="1400" dirty="0"/>
                        <a:t>24,27,28</a:t>
                      </a:r>
                    </a:p>
                  </a:txBody>
                  <a:tcPr marL="68581" marR="68581" marT="34301" marB="34301"/>
                </a:tc>
                <a:extLst>
                  <a:ext uri="{0D108BD9-81ED-4DB2-BD59-A6C34878D82A}">
                    <a16:rowId xmlns:a16="http://schemas.microsoft.com/office/drawing/2014/main" val="10006"/>
                  </a:ext>
                </a:extLst>
              </a:tr>
              <a:tr h="495381">
                <a:tc>
                  <a:txBody>
                    <a:bodyPr/>
                    <a:lstStyle/>
                    <a:p>
                      <a:r>
                        <a:rPr lang="en-US" sz="1400" dirty="0"/>
                        <a:t>7</a:t>
                      </a:r>
                    </a:p>
                  </a:txBody>
                  <a:tcPr marL="68581" marR="68581" marT="34301" marB="34301"/>
                </a:tc>
                <a:tc>
                  <a:txBody>
                    <a:bodyPr/>
                    <a:lstStyle/>
                    <a:p>
                      <a:r>
                        <a:rPr lang="en-US" sz="1400" dirty="0"/>
                        <a:t>Core Concept</a:t>
                      </a:r>
                    </a:p>
                  </a:txBody>
                  <a:tcPr marL="68581" marR="68581" marT="34301" marB="34301"/>
                </a:tc>
                <a:tc>
                  <a:txBody>
                    <a:bodyPr/>
                    <a:lstStyle/>
                    <a:p>
                      <a:r>
                        <a:rPr lang="en-US" sz="1400" dirty="0"/>
                        <a:t>8,9,10,11,12,13,14,15,16,18,19,20,21,22,23,24,25,26,27,28,29,30</a:t>
                      </a:r>
                    </a:p>
                  </a:txBody>
                  <a:tcPr marL="68581" marR="68581" marT="34301" marB="34301"/>
                </a:tc>
                <a:extLst>
                  <a:ext uri="{0D108BD9-81ED-4DB2-BD59-A6C34878D82A}">
                    <a16:rowId xmlns:a16="http://schemas.microsoft.com/office/drawing/2014/main" val="10007"/>
                  </a:ext>
                </a:extLst>
              </a:tr>
              <a:tr h="282027">
                <a:tc>
                  <a:txBody>
                    <a:bodyPr/>
                    <a:lstStyle/>
                    <a:p>
                      <a:r>
                        <a:rPr lang="en-US" sz="1400" dirty="0"/>
                        <a:t>8</a:t>
                      </a:r>
                    </a:p>
                  </a:txBody>
                  <a:tcPr marL="68581" marR="68581" marT="34301" marB="34301"/>
                </a:tc>
                <a:tc>
                  <a:txBody>
                    <a:bodyPr/>
                    <a:lstStyle/>
                    <a:p>
                      <a:r>
                        <a:rPr lang="en-US" sz="1400" dirty="0"/>
                        <a:t>Vertical Integration</a:t>
                      </a:r>
                    </a:p>
                  </a:txBody>
                  <a:tcPr marL="68581" marR="68581" marT="34301" marB="34301"/>
                </a:tc>
                <a:tc>
                  <a:txBody>
                    <a:bodyPr/>
                    <a:lstStyle/>
                    <a:p>
                      <a:r>
                        <a:rPr lang="en-US" sz="1400" dirty="0"/>
                        <a:t>17,39</a:t>
                      </a:r>
                    </a:p>
                  </a:txBody>
                  <a:tcPr marL="68581" marR="68581" marT="34301" marB="34301"/>
                </a:tc>
                <a:extLst>
                  <a:ext uri="{0D108BD9-81ED-4DB2-BD59-A6C34878D82A}">
                    <a16:rowId xmlns:a16="http://schemas.microsoft.com/office/drawing/2014/main" val="10008"/>
                  </a:ext>
                </a:extLst>
              </a:tr>
              <a:tr h="282027">
                <a:tc>
                  <a:txBody>
                    <a:bodyPr/>
                    <a:lstStyle/>
                    <a:p>
                      <a:r>
                        <a:rPr lang="en-US" sz="1400" dirty="0"/>
                        <a:t>9</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Biomedical Ethics (Lesson of the day)</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40</a:t>
                      </a:r>
                    </a:p>
                  </a:txBody>
                  <a:tcPr marL="68581" marR="68581" marT="34301" marB="34301"/>
                </a:tc>
                <a:extLst>
                  <a:ext uri="{0D108BD9-81ED-4DB2-BD59-A6C34878D82A}">
                    <a16:rowId xmlns:a16="http://schemas.microsoft.com/office/drawing/2014/main" val="10009"/>
                  </a:ext>
                </a:extLst>
              </a:tr>
              <a:tr h="282027">
                <a:tc>
                  <a:txBody>
                    <a:bodyPr/>
                    <a:lstStyle/>
                    <a:p>
                      <a:r>
                        <a:rPr lang="en-US" sz="1400" dirty="0"/>
                        <a:t>10</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Suggested research article </a:t>
                      </a:r>
                    </a:p>
                  </a:txBody>
                  <a:tcPr marL="68581" marR="68581" marT="34301" marB="34301"/>
                </a:tc>
                <a:tc>
                  <a:txBody>
                    <a:bodyPr/>
                    <a:lstStyle/>
                    <a:p>
                      <a:r>
                        <a:rPr lang="en-US" sz="1400" dirty="0"/>
                        <a:t>41,42</a:t>
                      </a:r>
                    </a:p>
                  </a:txBody>
                  <a:tcPr marL="68581" marR="68581" marT="34301" marB="34301"/>
                </a:tc>
                <a:extLst>
                  <a:ext uri="{0D108BD9-81ED-4DB2-BD59-A6C34878D82A}">
                    <a16:rowId xmlns:a16="http://schemas.microsoft.com/office/drawing/2014/main" val="10010"/>
                  </a:ext>
                </a:extLst>
              </a:tr>
              <a:tr h="282027">
                <a:tc>
                  <a:txBody>
                    <a:bodyPr/>
                    <a:lstStyle/>
                    <a:p>
                      <a:r>
                        <a:rPr lang="en-US" sz="1400" dirty="0"/>
                        <a:t>11</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IT and Research culture (Digital library)</a:t>
                      </a:r>
                    </a:p>
                  </a:txBody>
                  <a:tcPr marL="68581" marR="68581" marT="34301" marB="34301"/>
                </a:tc>
                <a:tc>
                  <a:txBody>
                    <a:bodyPr/>
                    <a:lstStyle/>
                    <a:p>
                      <a:r>
                        <a:rPr lang="en-US" sz="1400" dirty="0"/>
                        <a:t>43</a:t>
                      </a:r>
                    </a:p>
                  </a:txBody>
                  <a:tcPr marL="68581" marR="68581" marT="34301" marB="34301"/>
                </a:tc>
                <a:extLst>
                  <a:ext uri="{0D108BD9-81ED-4DB2-BD59-A6C34878D82A}">
                    <a16:rowId xmlns:a16="http://schemas.microsoft.com/office/drawing/2014/main" val="10011"/>
                  </a:ext>
                </a:extLst>
              </a:tr>
              <a:tr h="282027">
                <a:tc>
                  <a:txBody>
                    <a:bodyPr/>
                    <a:lstStyle/>
                    <a:p>
                      <a:r>
                        <a:rPr lang="en-US" sz="1400" dirty="0"/>
                        <a:t>12</a:t>
                      </a:r>
                    </a:p>
                  </a:txBody>
                  <a:tcPr marL="68581" marR="68581" marT="34301" marB="3430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References of this lecture</a:t>
                      </a:r>
                    </a:p>
                  </a:txBody>
                  <a:tcPr marL="68581" marR="68581" marT="34301" marB="34301"/>
                </a:tc>
                <a:tc>
                  <a:txBody>
                    <a:bodyPr/>
                    <a:lstStyle/>
                    <a:p>
                      <a:r>
                        <a:rPr lang="en-US" sz="1400" dirty="0"/>
                        <a:t>44</a:t>
                      </a:r>
                    </a:p>
                  </a:txBody>
                  <a:tcPr marL="68581" marR="68581" marT="34301" marB="34301"/>
                </a:tc>
                <a:extLst>
                  <a:ext uri="{0D108BD9-81ED-4DB2-BD59-A6C34878D82A}">
                    <a16:rowId xmlns:a16="http://schemas.microsoft.com/office/drawing/2014/main" val="10012"/>
                  </a:ext>
                </a:extLst>
              </a:tr>
            </a:tbl>
          </a:graphicData>
        </a:graphic>
      </p:graphicFrame>
      <p:pic>
        <p:nvPicPr>
          <p:cNvPr id="7231" name="Content Placeholder 5"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80988" y="5800725"/>
            <a:ext cx="9509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Functional Movements of GIT,GIT Hormones and its Blood Flow</a:t>
            </a:r>
          </a:p>
        </p:txBody>
      </p:sp>
    </p:spTree>
    <p:extLst>
      <p:ext uri="{BB962C8B-B14F-4D97-AF65-F5344CB8AC3E}">
        <p14:creationId xmlns:p14="http://schemas.microsoft.com/office/powerpoint/2010/main" val="873102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30</a:t>
            </a:fld>
            <a:endParaRPr lang="en-US"/>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s://d26zfesik67yjk.cloudfront.net/b6bfc592062342ba9e97932503414b01/88a41470a9e34a95b744bddd220522c0/40ff4eaa1ac1495aa0449d0ae5c50c1e/36291d9ad7ee4eabb80d988c902c48bf.png?Policy=eyJTdGF0ZW1lbnQiOiBbeyJSZXNvdXJjZSI6ICJodHRwczovL2QyNnpmZXNpazY3eWprLmNsb3VkZnJvbnQubmV0L2I2YmZjNTkyMDYyMzQyYmE5ZTk3OTMyNTAzNDE0YjAxLzg4YTQxNDcwYTllMzRhOTViNzQ0YmRkZDIyMDUyMmMwLyoiLCAiQ29uZGl0aW9uIjogeyJEYXRlTGVzc1RoYW4iOiB7IkFXUzpFcG9jaFRpbWUiOiAxNDE2MjEyMTg1fX19XX0_&amp;Signature=f6eF5KLZdhS4hy2jIDCyBKarPeVNQ3sWf%7ELSncApA2qCCEo3eaQKztkGFaLqhtBq4eW0BYcViESZdDQLANovvUHRsecRBkZx0FOCyGWRxIkgaHHNbdxqYLcv0nxmDwQMaMI3V8nUKj39hUm6vYLfO1hj5jBjW-uADd3HAXuhtVkNNgnBfdf0qJySeWGz%7EcNMyUSD2FhvQ4iKHNmUob%7EEXDiliuwTOWnspp-vQQ27oAvJ9FQB3mVt3dV%7ED4iIZSraQMMv8r6CxWvjQ7wDgRDZxbg-c6CZbgLaFGeeSWHpGphYMeA4ovJbiQ9O8yG5qysJ6wj65hnNixGe61M0tbcpkA__&amp;Key-Pair-Id=APKAJY4Y3HIBJJ7SJ76A"/>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138227" y="666346"/>
            <a:ext cx="3019425" cy="4857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58567" y="1144293"/>
            <a:ext cx="4913290" cy="1828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Villous Has Unique Blood Flow</a:t>
            </a:r>
          </a:p>
        </p:txBody>
      </p:sp>
      <p:sp>
        <p:nvSpPr>
          <p:cNvPr id="3" name="Rectangle 2"/>
          <p:cNvSpPr/>
          <p:nvPr/>
        </p:nvSpPr>
        <p:spPr>
          <a:xfrm>
            <a:off x="1888002" y="5755557"/>
            <a:ext cx="3519874" cy="369332"/>
          </a:xfrm>
          <a:prstGeom prst="rect">
            <a:avLst/>
          </a:prstGeom>
        </p:spPr>
        <p:txBody>
          <a:bodyPr wrap="none">
            <a:spAutoFit/>
          </a:bodyPr>
          <a:lstStyle/>
          <a:p>
            <a:r>
              <a:rPr lang="en-US" dirty="0"/>
              <a:t>UNIT XII Gastrointestinal Physiology</a:t>
            </a:r>
          </a:p>
        </p:txBody>
      </p:sp>
      <p:sp>
        <p:nvSpPr>
          <p:cNvPr id="11" name="Oval 10"/>
          <p:cNvSpPr/>
          <p:nvPr/>
        </p:nvSpPr>
        <p:spPr>
          <a:xfrm>
            <a:off x="7958610" y="4187889"/>
            <a:ext cx="2668964" cy="15676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Horizontal Integration With Anatomy</a:t>
            </a:r>
          </a:p>
        </p:txBody>
      </p:sp>
    </p:spTree>
    <p:extLst>
      <p:ext uri="{BB962C8B-B14F-4D97-AF65-F5344CB8AC3E}">
        <p14:creationId xmlns:p14="http://schemas.microsoft.com/office/powerpoint/2010/main" val="2157981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normAutofit/>
          </a:bodyPr>
          <a:lstStyle/>
          <a:p>
            <a:r>
              <a:rPr lang="en-US" b="1" dirty="0">
                <a:solidFill>
                  <a:schemeClr val="bg1"/>
                </a:solidFill>
              </a:rPr>
              <a:t>Nervous Control of GIT Blood Flow </a:t>
            </a:r>
          </a:p>
        </p:txBody>
      </p:sp>
      <p:sp>
        <p:nvSpPr>
          <p:cNvPr id="8" name="Content Placeholder 7"/>
          <p:cNvSpPr>
            <a:spLocks noGrp="1"/>
          </p:cNvSpPr>
          <p:nvPr>
            <p:ph sz="half" idx="1"/>
          </p:nvPr>
        </p:nvSpPr>
        <p:spPr/>
        <p:txBody>
          <a:bodyPr/>
          <a:lstStyle/>
          <a:p>
            <a:r>
              <a:rPr lang="en-US" u="sng" dirty="0">
                <a:solidFill>
                  <a:srgbClr val="C00000"/>
                </a:solidFill>
              </a:rPr>
              <a:t>Parasympathetic stimulation</a:t>
            </a:r>
          </a:p>
          <a:p>
            <a:endParaRPr lang="en-US" dirty="0"/>
          </a:p>
          <a:p>
            <a:pPr marL="0" indent="0">
              <a:buNone/>
            </a:pPr>
            <a:r>
              <a:rPr lang="en-US" dirty="0"/>
              <a:t> </a:t>
            </a:r>
          </a:p>
          <a:p>
            <a:pPr marL="0" indent="0">
              <a:buNone/>
            </a:pPr>
            <a:r>
              <a:rPr lang="en-US" dirty="0"/>
              <a:t> Stomach and lower colon</a:t>
            </a:r>
          </a:p>
          <a:p>
            <a:pPr marL="0" indent="0">
              <a:buNone/>
            </a:pPr>
            <a:endParaRPr lang="en-US" dirty="0"/>
          </a:p>
          <a:p>
            <a:pPr marL="0" indent="0">
              <a:buNone/>
            </a:pPr>
            <a:r>
              <a:rPr lang="en-US" dirty="0"/>
              <a:t>    </a:t>
            </a:r>
          </a:p>
          <a:p>
            <a:pPr marL="0" indent="0">
              <a:buNone/>
            </a:pPr>
            <a:r>
              <a:rPr lang="en-US" dirty="0"/>
              <a:t>  blood flow and glandular secretion (not  direct effect)</a:t>
            </a:r>
          </a:p>
          <a:p>
            <a:pPr marL="0" indent="0">
              <a:buNone/>
            </a:pPr>
            <a:endParaRPr lang="en-US" dirty="0"/>
          </a:p>
          <a:p>
            <a:pPr marL="0" indent="0">
              <a:buNone/>
            </a:pPr>
            <a:endParaRPr lang="en-US" dirty="0"/>
          </a:p>
          <a:p>
            <a:endParaRPr lang="en-US" dirty="0"/>
          </a:p>
        </p:txBody>
      </p:sp>
      <p:sp>
        <p:nvSpPr>
          <p:cNvPr id="9" name="Content Placeholder 8"/>
          <p:cNvSpPr>
            <a:spLocks noGrp="1"/>
          </p:cNvSpPr>
          <p:nvPr>
            <p:ph sz="half" idx="2"/>
          </p:nvPr>
        </p:nvSpPr>
        <p:spPr>
          <a:xfrm>
            <a:off x="6172200" y="1825625"/>
            <a:ext cx="4465749" cy="4351338"/>
          </a:xfrm>
        </p:spPr>
        <p:txBody>
          <a:bodyPr/>
          <a:lstStyle/>
          <a:p>
            <a:r>
              <a:rPr lang="en-US" u="sng" dirty="0">
                <a:solidFill>
                  <a:srgbClr val="C00000"/>
                </a:solidFill>
              </a:rPr>
              <a:t>Sympathetic stimulation</a:t>
            </a:r>
          </a:p>
          <a:p>
            <a:r>
              <a:rPr lang="en-US" dirty="0"/>
              <a:t>Direct effect on </a:t>
            </a:r>
            <a:r>
              <a:rPr lang="en-US" sz="3200" dirty="0"/>
              <a:t>all tract</a:t>
            </a:r>
          </a:p>
          <a:p>
            <a:endParaRPr lang="en-US" sz="3200" dirty="0"/>
          </a:p>
          <a:p>
            <a:pPr marL="0" indent="0">
              <a:buNone/>
            </a:pPr>
            <a:r>
              <a:rPr lang="en-US" sz="3200" dirty="0"/>
              <a:t>     </a:t>
            </a:r>
            <a:r>
              <a:rPr lang="en-US" dirty="0"/>
              <a:t>Intense vasoconstriction</a:t>
            </a:r>
          </a:p>
          <a:p>
            <a:pPr marL="0" indent="0">
              <a:buNone/>
            </a:pPr>
            <a:endParaRPr lang="en-US" sz="3200" dirty="0"/>
          </a:p>
          <a:p>
            <a:pPr marL="0" indent="0">
              <a:buNone/>
            </a:pPr>
            <a:r>
              <a:rPr lang="en-US" dirty="0"/>
              <a:t>   </a:t>
            </a:r>
          </a:p>
          <a:p>
            <a:pPr marL="0" indent="0">
              <a:buNone/>
            </a:pPr>
            <a:r>
              <a:rPr lang="en-US" dirty="0"/>
              <a:t>Greatly reduced blood flow.</a:t>
            </a:r>
          </a:p>
          <a:p>
            <a:endParaRPr lang="en-US" dirty="0"/>
          </a:p>
        </p:txBody>
      </p:sp>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31</a:t>
            </a:fld>
            <a:endParaRPr lang="en-US"/>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982200" y="5578811"/>
            <a:ext cx="2034862" cy="1142664"/>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
        <p:nvSpPr>
          <p:cNvPr id="10" name="Down Arrow 9"/>
          <p:cNvSpPr/>
          <p:nvPr/>
        </p:nvSpPr>
        <p:spPr>
          <a:xfrm>
            <a:off x="2717444" y="2253803"/>
            <a:ext cx="270454" cy="1074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2745583" y="3872506"/>
            <a:ext cx="242315" cy="10987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8153400" y="2790898"/>
            <a:ext cx="193183" cy="6697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8153400" y="3932670"/>
            <a:ext cx="193184" cy="12059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6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32</a:t>
            </a:fld>
            <a:endParaRPr lang="en-US"/>
          </a:p>
        </p:txBody>
      </p:sp>
      <p:sp>
        <p:nvSpPr>
          <p:cNvPr id="8" name="Content Placeholder 7"/>
          <p:cNvSpPr>
            <a:spLocks noGrp="1"/>
          </p:cNvSpPr>
          <p:nvPr>
            <p:ph idx="4294967295"/>
          </p:nvPr>
        </p:nvSpPr>
        <p:spPr>
          <a:xfrm>
            <a:off x="1262130" y="743800"/>
            <a:ext cx="8867104" cy="4351338"/>
          </a:xfrm>
        </p:spPr>
        <p:txBody>
          <a:bodyPr/>
          <a:lstStyle/>
          <a:p>
            <a:r>
              <a:rPr lang="en-US" dirty="0"/>
              <a:t>Auto regulation escape is also there with help of local regulatory factors.</a:t>
            </a:r>
          </a:p>
          <a:p>
            <a:r>
              <a:rPr lang="en-US" dirty="0">
                <a:solidFill>
                  <a:srgbClr val="C00000"/>
                </a:solidFill>
              </a:rPr>
              <a:t>During heavy exercises &amp; in case of stress, sympathetic system get activated that leads to vasoconstriction as blood flows to heart and muscle increases  for short period of time.</a:t>
            </a:r>
          </a:p>
          <a:p>
            <a:r>
              <a:rPr lang="en-US" dirty="0"/>
              <a:t>In case of circulatory shocks there is more need of blood for vital organs so </a:t>
            </a:r>
            <a:r>
              <a:rPr lang="en-US" dirty="0">
                <a:solidFill>
                  <a:srgbClr val="C00000"/>
                </a:solidFill>
              </a:rPr>
              <a:t>200 to 400 ml </a:t>
            </a:r>
            <a:r>
              <a:rPr lang="en-US" dirty="0"/>
              <a:t>of extra blood moves toward vital organs while diverting GIT.</a:t>
            </a:r>
          </a:p>
          <a:p>
            <a:endParaRPr lang="en-US" dirty="0"/>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427336" y="4816700"/>
            <a:ext cx="2034862" cy="112046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spTree>
    <p:extLst>
      <p:ext uri="{BB962C8B-B14F-4D97-AF65-F5344CB8AC3E}">
        <p14:creationId xmlns:p14="http://schemas.microsoft.com/office/powerpoint/2010/main" val="25449385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33</a:t>
            </a:fld>
            <a:endParaRPr lang="en-US"/>
          </a:p>
        </p:txBody>
      </p:sp>
      <p:pic>
        <p:nvPicPr>
          <p:cNvPr id="9" name="Picture 2" descr="https://d26zfesik67yjk.cloudfront.net/b6bfc592062342ba9e97932503414b01/88a41470a9e34a95b744bddd220522c0/40ff4eaa1ac1495aa0449d0ae5c50c1e/a7c8f11caff94bdbab68f38b15578fb0.png?Policy=eyJTdGF0ZW1lbnQiOiBbeyJSZXNvdXJjZSI6ICJodHRwczovL2QyNnpmZXNpazY3eWprLmNsb3VkZnJvbnQubmV0L2I2YmZjNTkyMDYyMzQyYmE5ZTk3OTMyNTAzNDE0YjAxLzg4YTQxNDcwYTllMzRhOTViNzQ0YmRkZDIyMDUyMmMwLyoiLCAiQ29uZGl0aW9uIjogeyJEYXRlTGVzc1RoYW4iOiB7IkFXUzpFcG9jaFRpbWUiOiAxNDE2MjEyMTg1fX19XX0_&amp;Signature=f6eF5KLZdhS4hy2jIDCyBKarPeVNQ3sWf%7ELSncApA2qCCEo3eaQKztkGFaLqhtBq4eW0BYcViESZdDQLANovvUHRsecRBkZx0FOCyGWRxIkgaHHNbdxqYLcv0nxmDwQMaMI3V8nUKj39hUm6vYLfO1hj5jBjW-uADd3HAXuhtVkNNgnBfdf0qJySeWGz%7EcNMyUSD2FhvQ4iKHNmUob%7EEXDiliuwTOWnspp-vQQ27oAvJ9FQB3mVt3dV%7ED4iIZSraQMMv8r6CxWvjQ7wDgRDZxbg-c6CZbgLaFGeeSWHpGphYMeA4ovJbiQ9O8yG5qysJ6wj65hnNixGe61M0tbcpkA__&amp;Key-Pair-Id=APKAJY4Y3HIBJJ7SJ76A"/>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83015" y="346166"/>
            <a:ext cx="5990107" cy="55810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176190" y="5942549"/>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92863" y="5927168"/>
            <a:ext cx="3519874" cy="646331"/>
          </a:xfrm>
          <a:prstGeom prst="rect">
            <a:avLst/>
          </a:prstGeom>
        </p:spPr>
        <p:txBody>
          <a:bodyPr wrap="none">
            <a:spAutoFit/>
          </a:bodyPr>
          <a:lstStyle/>
          <a:p>
            <a:r>
              <a:rPr lang="en-US" dirty="0"/>
              <a:t>UNIT XII Gastrointestinal Physiology</a:t>
            </a:r>
          </a:p>
          <a:p>
            <a:r>
              <a:rPr lang="en-US" dirty="0"/>
              <a:t>Guyton &amp; Hall physiology </a:t>
            </a:r>
          </a:p>
        </p:txBody>
      </p:sp>
      <p:sp>
        <p:nvSpPr>
          <p:cNvPr id="8" name="Oval 7"/>
          <p:cNvSpPr/>
          <p:nvPr/>
        </p:nvSpPr>
        <p:spPr>
          <a:xfrm>
            <a:off x="9143466" y="4967693"/>
            <a:ext cx="2668964" cy="112046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Horizontal integration with anatomy</a:t>
            </a:r>
          </a:p>
        </p:txBody>
      </p:sp>
      <p:sp>
        <p:nvSpPr>
          <p:cNvPr id="5" name="Rectangle 4"/>
          <p:cNvSpPr/>
          <p:nvPr/>
        </p:nvSpPr>
        <p:spPr>
          <a:xfrm>
            <a:off x="8989454" y="3335628"/>
            <a:ext cx="2717442"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Superior Mesenteric Artery </a:t>
            </a:r>
          </a:p>
        </p:txBody>
      </p:sp>
    </p:spTree>
    <p:extLst>
      <p:ext uri="{BB962C8B-B14F-4D97-AF65-F5344CB8AC3E}">
        <p14:creationId xmlns:p14="http://schemas.microsoft.com/office/powerpoint/2010/main" val="187249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34</a:t>
            </a:fld>
            <a:endParaRPr lang="en-US"/>
          </a:p>
        </p:txBody>
      </p:sp>
      <p:pic>
        <p:nvPicPr>
          <p:cNvPr id="9" name="Content Placeholder 8"/>
          <p:cNvPicPr>
            <a:picLocks noGrp="1" noChangeAspect="1"/>
          </p:cNvPicPr>
          <p:nvPr>
            <p:ph idx="4294967295"/>
          </p:nvPr>
        </p:nvPicPr>
        <p:blipFill>
          <a:blip r:embed="rId2"/>
          <a:stretch>
            <a:fillRect/>
          </a:stretch>
        </p:blipFill>
        <p:spPr>
          <a:xfrm>
            <a:off x="1300767" y="877618"/>
            <a:ext cx="3734873" cy="4114905"/>
          </a:xfrm>
          <a:prstGeom prst="rect">
            <a:avLst/>
          </a:prstGeom>
        </p:spPr>
      </p:pic>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8D68503-48F6-4D9E-80EA-10110F8884DB}"/>
              </a:ext>
            </a:extLst>
          </p:cNvPr>
          <p:cNvPicPr>
            <a:picLocks noChangeAspect="1"/>
          </p:cNvPicPr>
          <p:nvPr/>
        </p:nvPicPr>
        <p:blipFill>
          <a:blip r:embed="rId4"/>
          <a:stretch>
            <a:fillRect/>
          </a:stretch>
        </p:blipFill>
        <p:spPr>
          <a:xfrm>
            <a:off x="5780508" y="673389"/>
            <a:ext cx="3638200" cy="4256572"/>
          </a:xfrm>
          <a:prstGeom prst="rect">
            <a:avLst/>
          </a:prstGeom>
        </p:spPr>
      </p:pic>
      <p:sp>
        <p:nvSpPr>
          <p:cNvPr id="11" name="Oval 10"/>
          <p:cNvSpPr/>
          <p:nvPr/>
        </p:nvSpPr>
        <p:spPr>
          <a:xfrm>
            <a:off x="9299802" y="317388"/>
            <a:ext cx="2668964" cy="112046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Horizontal integration with anatomy</a:t>
            </a:r>
          </a:p>
        </p:txBody>
      </p:sp>
      <p:sp>
        <p:nvSpPr>
          <p:cNvPr id="2" name="Rectangle 1"/>
          <p:cNvSpPr/>
          <p:nvPr/>
        </p:nvSpPr>
        <p:spPr>
          <a:xfrm>
            <a:off x="1551904" y="5160576"/>
            <a:ext cx="3232597" cy="56023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Area Of Supply Of Inferior Mesenteric Arteries</a:t>
            </a:r>
          </a:p>
        </p:txBody>
      </p:sp>
      <p:sp>
        <p:nvSpPr>
          <p:cNvPr id="3" name="Rectangle 2"/>
          <p:cNvSpPr/>
          <p:nvPr/>
        </p:nvSpPr>
        <p:spPr>
          <a:xfrm>
            <a:off x="6207617" y="5160576"/>
            <a:ext cx="2987898" cy="6458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Portal Circulation</a:t>
            </a:r>
          </a:p>
        </p:txBody>
      </p:sp>
    </p:spTree>
    <p:extLst>
      <p:ext uri="{BB962C8B-B14F-4D97-AF65-F5344CB8AC3E}">
        <p14:creationId xmlns:p14="http://schemas.microsoft.com/office/powerpoint/2010/main" val="1938923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35</a:t>
            </a:fld>
            <a:endParaRPr lang="en-US"/>
          </a:p>
        </p:txBody>
      </p:sp>
      <p:sp>
        <p:nvSpPr>
          <p:cNvPr id="7" name="Oval 6"/>
          <p:cNvSpPr/>
          <p:nvPr/>
        </p:nvSpPr>
        <p:spPr>
          <a:xfrm>
            <a:off x="9723549" y="5002304"/>
            <a:ext cx="2034862" cy="112046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Core concept</a:t>
            </a: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017430" y="489397"/>
            <a:ext cx="4237149"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Portal Circulation</a:t>
            </a:r>
          </a:p>
        </p:txBody>
      </p:sp>
      <p:sp>
        <p:nvSpPr>
          <p:cNvPr id="3" name="Rectangle 2"/>
          <p:cNvSpPr/>
          <p:nvPr/>
        </p:nvSpPr>
        <p:spPr>
          <a:xfrm>
            <a:off x="850007" y="1811198"/>
            <a:ext cx="8873542" cy="2677656"/>
          </a:xfrm>
          <a:prstGeom prst="rect">
            <a:avLst/>
          </a:prstGeom>
        </p:spPr>
        <p:txBody>
          <a:bodyPr wrap="square">
            <a:spAutoFit/>
          </a:bodyPr>
          <a:lstStyle/>
          <a:p>
            <a:r>
              <a:rPr lang="en-US" sz="2400" dirty="0"/>
              <a:t>All the blood from the GI system below the esophagus drains into the </a:t>
            </a:r>
            <a:r>
              <a:rPr lang="en-US" sz="2400" b="1" dirty="0"/>
              <a:t>Hepatic Portal Vein</a:t>
            </a:r>
            <a:r>
              <a:rPr lang="en-US" sz="2400" dirty="0"/>
              <a:t>, the Portal system also drains the spleen and pancreas. Blood is conveyed to the liver for processing where it passes through millions of </a:t>
            </a:r>
            <a:r>
              <a:rPr lang="en-US" sz="2400" b="1" dirty="0"/>
              <a:t>liver sinusoids</a:t>
            </a:r>
            <a:r>
              <a:rPr lang="en-US" sz="2400" dirty="0"/>
              <a:t>. This allows the </a:t>
            </a:r>
            <a:r>
              <a:rPr lang="en-US" sz="2400" b="1" dirty="0"/>
              <a:t>reticuloendothelial cells</a:t>
            </a:r>
            <a:r>
              <a:rPr lang="en-US" sz="2400" dirty="0"/>
              <a:t> that line the sinusoids to remove bacteria and other particulate matter. Blood finally leaves the liver via The </a:t>
            </a:r>
            <a:r>
              <a:rPr lang="en-US" sz="2400" b="1" dirty="0"/>
              <a:t>Hepatic vein</a:t>
            </a:r>
            <a:r>
              <a:rPr lang="en-US" sz="2400" dirty="0"/>
              <a:t> where it drains into the </a:t>
            </a:r>
            <a:r>
              <a:rPr lang="en-US" sz="2400" b="1" dirty="0"/>
              <a:t>Inferior Vena Cava</a:t>
            </a:r>
            <a:r>
              <a:rPr lang="en-US" sz="2400" dirty="0"/>
              <a:t>.</a:t>
            </a:r>
          </a:p>
        </p:txBody>
      </p:sp>
    </p:spTree>
    <p:extLst>
      <p:ext uri="{BB962C8B-B14F-4D97-AF65-F5344CB8AC3E}">
        <p14:creationId xmlns:p14="http://schemas.microsoft.com/office/powerpoint/2010/main" val="3024736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36</a:t>
            </a:fld>
            <a:endParaRPr lang="en-US"/>
          </a:p>
        </p:txBody>
      </p:sp>
      <p:sp>
        <p:nvSpPr>
          <p:cNvPr id="6" name="Content Placeholder 5"/>
          <p:cNvSpPr>
            <a:spLocks noGrp="1"/>
          </p:cNvSpPr>
          <p:nvPr>
            <p:ph idx="4294967295"/>
          </p:nvPr>
        </p:nvSpPr>
        <p:spPr>
          <a:xfrm>
            <a:off x="978794" y="524859"/>
            <a:ext cx="8564563" cy="4351338"/>
          </a:xfrm>
        </p:spPr>
        <p:txBody>
          <a:bodyPr/>
          <a:lstStyle/>
          <a:p>
            <a:r>
              <a:rPr lang="en-US" dirty="0"/>
              <a:t>The total blood flow to the liver is about 1.5 Liters per minute of which two-thirds is carried by the portal vein. The Blood in the portal vein is more oxygen saturated than blood in the Systemic Venous System - about 80-90% saturated and provides about 70% of the oxygen requirements of the liver.</a:t>
            </a:r>
          </a:p>
          <a:p>
            <a:endParaRPr lang="en-US" dirty="0"/>
          </a:p>
          <a:p>
            <a:endParaRPr lang="en-US" dirty="0"/>
          </a:p>
        </p:txBody>
      </p:sp>
      <p:sp>
        <p:nvSpPr>
          <p:cNvPr id="4" name="Oval 3">
            <a:extLst>
              <a:ext uri="{FF2B5EF4-FFF2-40B4-BE49-F238E27FC236}">
                <a16:creationId xmlns:a16="http://schemas.microsoft.com/office/drawing/2014/main" id="{B7235DCF-F1C9-6957-E606-A8DFAD873B58}"/>
              </a:ext>
            </a:extLst>
          </p:cNvPr>
          <p:cNvSpPr/>
          <p:nvPr/>
        </p:nvSpPr>
        <p:spPr>
          <a:xfrm>
            <a:off x="9982200" y="5296560"/>
            <a:ext cx="1653862" cy="11526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a:t>
            </a:r>
          </a:p>
        </p:txBody>
      </p:sp>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1A0B41D6-7CC5-B324-CCB0-A8E69676D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227706" y="5631656"/>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681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37</a:t>
            </a:fld>
            <a:endParaRPr lang="en-US"/>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28690" y="785611"/>
            <a:ext cx="6366814"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Gastrointestinal Hormones</a:t>
            </a:r>
          </a:p>
        </p:txBody>
      </p:sp>
      <p:sp>
        <p:nvSpPr>
          <p:cNvPr id="9" name="Rectangle 8"/>
          <p:cNvSpPr/>
          <p:nvPr/>
        </p:nvSpPr>
        <p:spPr>
          <a:xfrm>
            <a:off x="1110445" y="1996855"/>
            <a:ext cx="8229600" cy="3785652"/>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252525"/>
                </a:solidFill>
                <a:latin typeface="Arial" panose="020B0604020202020204" pitchFamily="34" charset="0"/>
              </a:rPr>
              <a:t>The </a:t>
            </a:r>
            <a:r>
              <a:rPr lang="en-US" sz="2400" b="1" dirty="0">
                <a:solidFill>
                  <a:srgbClr val="252525"/>
                </a:solidFill>
                <a:latin typeface="Arial" panose="020B0604020202020204" pitchFamily="34" charset="0"/>
              </a:rPr>
              <a:t>gastrointestinal hormones</a:t>
            </a:r>
            <a:r>
              <a:rPr lang="en-US" sz="2400" dirty="0">
                <a:solidFill>
                  <a:srgbClr val="252525"/>
                </a:solidFill>
                <a:latin typeface="Arial" panose="020B0604020202020204" pitchFamily="34" charset="0"/>
              </a:rPr>
              <a:t> (or </a:t>
            </a:r>
            <a:r>
              <a:rPr lang="en-US" sz="2400" b="1" dirty="0">
                <a:solidFill>
                  <a:srgbClr val="252525"/>
                </a:solidFill>
                <a:latin typeface="Arial" panose="020B0604020202020204" pitchFamily="34" charset="0"/>
              </a:rPr>
              <a:t>gut hormones</a:t>
            </a:r>
            <a:r>
              <a:rPr lang="en-US" sz="2400" dirty="0">
                <a:solidFill>
                  <a:srgbClr val="252525"/>
                </a:solidFill>
                <a:latin typeface="Arial" panose="020B0604020202020204" pitchFamily="34" charset="0"/>
              </a:rPr>
              <a:t>) constitute a group of </a:t>
            </a:r>
            <a:r>
              <a:rPr lang="en-US" sz="2400" dirty="0">
                <a:solidFill>
                  <a:srgbClr val="0B0080"/>
                </a:solidFill>
                <a:latin typeface="Arial" panose="020B0604020202020204" pitchFamily="34" charset="0"/>
                <a:hlinkClick r:id="rId3" tooltip="Hormone"/>
              </a:rPr>
              <a:t>hormones</a:t>
            </a:r>
            <a:r>
              <a:rPr lang="en-US" sz="2400" dirty="0">
                <a:solidFill>
                  <a:srgbClr val="252525"/>
                </a:solidFill>
                <a:latin typeface="Arial" panose="020B0604020202020204" pitchFamily="34" charset="0"/>
              </a:rPr>
              <a:t> secreted by </a:t>
            </a:r>
            <a:r>
              <a:rPr lang="en-US" sz="2400" dirty="0" err="1">
                <a:solidFill>
                  <a:srgbClr val="0B0080"/>
                </a:solidFill>
                <a:latin typeface="Arial" panose="020B0604020202020204" pitchFamily="34" charset="0"/>
                <a:hlinkClick r:id="rId4" tooltip="Enteroendocrine cell"/>
              </a:rPr>
              <a:t>enteroendocrine</a:t>
            </a:r>
            <a:r>
              <a:rPr lang="en-US" sz="2400" dirty="0">
                <a:solidFill>
                  <a:srgbClr val="0B0080"/>
                </a:solidFill>
                <a:latin typeface="Arial" panose="020B0604020202020204" pitchFamily="34" charset="0"/>
                <a:hlinkClick r:id="rId4" tooltip="Enteroendocrine cell"/>
              </a:rPr>
              <a:t> cells</a:t>
            </a:r>
            <a:r>
              <a:rPr lang="en-US" sz="2400" dirty="0">
                <a:solidFill>
                  <a:srgbClr val="252525"/>
                </a:solidFill>
                <a:latin typeface="Arial" panose="020B0604020202020204" pitchFamily="34" charset="0"/>
              </a:rPr>
              <a:t> in the </a:t>
            </a:r>
            <a:r>
              <a:rPr lang="en-US" sz="2400" dirty="0">
                <a:solidFill>
                  <a:srgbClr val="0B0080"/>
                </a:solidFill>
                <a:latin typeface="Arial" panose="020B0604020202020204" pitchFamily="34" charset="0"/>
                <a:hlinkClick r:id="rId5" tooltip="Stomach"/>
              </a:rPr>
              <a:t>stomach</a:t>
            </a:r>
            <a:r>
              <a:rPr lang="en-US" sz="2400" dirty="0">
                <a:solidFill>
                  <a:srgbClr val="252525"/>
                </a:solidFill>
                <a:latin typeface="Arial" panose="020B0604020202020204" pitchFamily="34" charset="0"/>
              </a:rPr>
              <a:t>, </a:t>
            </a:r>
            <a:r>
              <a:rPr lang="en-US" sz="2400" dirty="0">
                <a:solidFill>
                  <a:srgbClr val="0B0080"/>
                </a:solidFill>
                <a:latin typeface="Arial" panose="020B0604020202020204" pitchFamily="34" charset="0"/>
                <a:hlinkClick r:id="rId6" tooltip="Pancreas"/>
              </a:rPr>
              <a:t>pancreas</a:t>
            </a:r>
            <a:r>
              <a:rPr lang="en-US" sz="2400" dirty="0">
                <a:solidFill>
                  <a:srgbClr val="252525"/>
                </a:solidFill>
                <a:latin typeface="Arial" panose="020B0604020202020204" pitchFamily="34" charset="0"/>
              </a:rPr>
              <a:t>, and </a:t>
            </a:r>
            <a:r>
              <a:rPr lang="en-US" sz="2400" dirty="0">
                <a:solidFill>
                  <a:srgbClr val="0B0080"/>
                </a:solidFill>
                <a:latin typeface="Arial" panose="020B0604020202020204" pitchFamily="34" charset="0"/>
                <a:hlinkClick r:id="rId7" tooltip="Small intestine"/>
              </a:rPr>
              <a:t>small intestine</a:t>
            </a:r>
            <a:r>
              <a:rPr lang="en-US" sz="2400" dirty="0">
                <a:solidFill>
                  <a:srgbClr val="252525"/>
                </a:solidFill>
                <a:latin typeface="Arial" panose="020B0604020202020204" pitchFamily="34" charset="0"/>
              </a:rPr>
              <a:t> that control various functions of the digestive organs. Later studies showed that most of the gut peptides, such as </a:t>
            </a:r>
            <a:r>
              <a:rPr lang="en-US" sz="2400" dirty="0">
                <a:solidFill>
                  <a:srgbClr val="0B0080"/>
                </a:solidFill>
                <a:latin typeface="Arial" panose="020B0604020202020204" pitchFamily="34" charset="0"/>
                <a:hlinkClick r:id="rId8" tooltip="Secretin"/>
              </a:rPr>
              <a:t>secretin</a:t>
            </a:r>
            <a:r>
              <a:rPr lang="en-US" sz="2400" dirty="0">
                <a:solidFill>
                  <a:srgbClr val="252525"/>
                </a:solidFill>
                <a:latin typeface="Arial" panose="020B0604020202020204" pitchFamily="34" charset="0"/>
              </a:rPr>
              <a:t>, </a:t>
            </a:r>
            <a:r>
              <a:rPr lang="en-US" sz="2400" dirty="0">
                <a:solidFill>
                  <a:srgbClr val="0B0080"/>
                </a:solidFill>
                <a:latin typeface="Arial" panose="020B0604020202020204" pitchFamily="34" charset="0"/>
                <a:hlinkClick r:id="rId9" tooltip="Cholecystokinin"/>
              </a:rPr>
              <a:t>cholecystokinin</a:t>
            </a:r>
            <a:r>
              <a:rPr lang="en-US" sz="2400" dirty="0">
                <a:solidFill>
                  <a:srgbClr val="252525"/>
                </a:solidFill>
                <a:latin typeface="Arial" panose="020B0604020202020204" pitchFamily="34" charset="0"/>
              </a:rPr>
              <a:t> or </a:t>
            </a:r>
            <a:r>
              <a:rPr lang="en-US" sz="2400" dirty="0">
                <a:solidFill>
                  <a:srgbClr val="0B0080"/>
                </a:solidFill>
                <a:latin typeface="Arial" panose="020B0604020202020204" pitchFamily="34" charset="0"/>
                <a:hlinkClick r:id="rId10" tooltip="Substance P"/>
              </a:rPr>
              <a:t>substance P</a:t>
            </a:r>
            <a:r>
              <a:rPr lang="en-US" sz="2400" dirty="0">
                <a:solidFill>
                  <a:srgbClr val="252525"/>
                </a:solidFill>
                <a:latin typeface="Arial" panose="020B0604020202020204" pitchFamily="34" charset="0"/>
              </a:rPr>
              <a:t>, were found to play a role of </a:t>
            </a:r>
            <a:r>
              <a:rPr lang="en-US" sz="2400" dirty="0">
                <a:solidFill>
                  <a:srgbClr val="0B0080"/>
                </a:solidFill>
                <a:latin typeface="Arial" panose="020B0604020202020204" pitchFamily="34" charset="0"/>
                <a:hlinkClick r:id="rId11" tooltip="Neurotransmitter"/>
              </a:rPr>
              <a:t>neurotransmitters</a:t>
            </a:r>
            <a:r>
              <a:rPr lang="en-US" sz="2400" dirty="0">
                <a:solidFill>
                  <a:srgbClr val="252525"/>
                </a:solidFill>
                <a:latin typeface="Arial" panose="020B0604020202020204" pitchFamily="34" charset="0"/>
              </a:rPr>
              <a:t> and </a:t>
            </a:r>
            <a:r>
              <a:rPr lang="en-US" sz="2400" dirty="0">
                <a:solidFill>
                  <a:srgbClr val="0B0080"/>
                </a:solidFill>
                <a:latin typeface="Arial" panose="020B0604020202020204" pitchFamily="34" charset="0"/>
                <a:hlinkClick r:id="rId12" tooltip="Neuromodulator"/>
              </a:rPr>
              <a:t>neuromodulators</a:t>
            </a:r>
            <a:r>
              <a:rPr lang="en-US" sz="2400" dirty="0">
                <a:solidFill>
                  <a:srgbClr val="252525"/>
                </a:solidFill>
                <a:latin typeface="Arial" panose="020B0604020202020204" pitchFamily="34" charset="0"/>
              </a:rPr>
              <a:t> in the central and peripheral nervous systems.</a:t>
            </a:r>
            <a:endParaRPr lang="en-US" sz="2400" dirty="0"/>
          </a:p>
        </p:txBody>
      </p:sp>
      <p:sp>
        <p:nvSpPr>
          <p:cNvPr id="3" name="Oval 2">
            <a:extLst>
              <a:ext uri="{FF2B5EF4-FFF2-40B4-BE49-F238E27FC236}">
                <a16:creationId xmlns:a16="http://schemas.microsoft.com/office/drawing/2014/main" id="{84EC31B5-093D-EDD2-E57A-B232EC971C73}"/>
              </a:ext>
            </a:extLst>
          </p:cNvPr>
          <p:cNvSpPr/>
          <p:nvPr/>
        </p:nvSpPr>
        <p:spPr>
          <a:xfrm>
            <a:off x="9982200" y="5296560"/>
            <a:ext cx="1653862" cy="115265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a:t>
            </a:r>
          </a:p>
        </p:txBody>
      </p:sp>
    </p:spTree>
    <p:extLst>
      <p:ext uri="{BB962C8B-B14F-4D97-AF65-F5344CB8AC3E}">
        <p14:creationId xmlns:p14="http://schemas.microsoft.com/office/powerpoint/2010/main" val="23524346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38</a:t>
            </a:fld>
            <a:endParaRPr lang="en-US"/>
          </a:p>
        </p:txBody>
      </p:sp>
      <p:pic>
        <p:nvPicPr>
          <p:cNvPr id="4" name="Picture 3"/>
          <p:cNvPicPr>
            <a:picLocks noChangeAspect="1"/>
          </p:cNvPicPr>
          <p:nvPr/>
        </p:nvPicPr>
        <p:blipFill>
          <a:blip r:embed="rId2"/>
          <a:stretch>
            <a:fillRect/>
          </a:stretch>
        </p:blipFill>
        <p:spPr>
          <a:xfrm>
            <a:off x="1287475" y="412125"/>
            <a:ext cx="7701980" cy="5745454"/>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982200" y="5191864"/>
            <a:ext cx="2034862"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sp>
        <p:nvSpPr>
          <p:cNvPr id="7" name="Rectangle 6"/>
          <p:cNvSpPr/>
          <p:nvPr/>
        </p:nvSpPr>
        <p:spPr>
          <a:xfrm>
            <a:off x="9254544" y="656985"/>
            <a:ext cx="2395995" cy="14165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Types Of Gastrointestinal Hormones</a:t>
            </a:r>
          </a:p>
        </p:txBody>
      </p:sp>
    </p:spTree>
    <p:extLst>
      <p:ext uri="{BB962C8B-B14F-4D97-AF65-F5344CB8AC3E}">
        <p14:creationId xmlns:p14="http://schemas.microsoft.com/office/powerpoint/2010/main" val="3677553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39</a:t>
            </a:fld>
            <a:endParaRPr lang="en-US"/>
          </a:p>
        </p:txBody>
      </p:sp>
      <p:pic>
        <p:nvPicPr>
          <p:cNvPr id="2" name="Content Placeholder 1"/>
          <p:cNvPicPr>
            <a:picLocks noGrp="1" noChangeAspect="1"/>
          </p:cNvPicPr>
          <p:nvPr>
            <p:ph idx="4294967295"/>
          </p:nvPr>
        </p:nvPicPr>
        <p:blipFill>
          <a:blip r:embed="rId2"/>
          <a:stretch>
            <a:fillRect/>
          </a:stretch>
        </p:blipFill>
        <p:spPr>
          <a:xfrm>
            <a:off x="652440" y="296376"/>
            <a:ext cx="8704944" cy="5048518"/>
          </a:xfrm>
          <a:prstGeom prst="rect">
            <a:avLst/>
          </a:prstGeom>
        </p:spPr>
      </p:pic>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9615677" y="4937771"/>
            <a:ext cx="2034862"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sp>
        <p:nvSpPr>
          <p:cNvPr id="6" name="Rectangle 5"/>
          <p:cNvSpPr/>
          <p:nvPr/>
        </p:nvSpPr>
        <p:spPr>
          <a:xfrm>
            <a:off x="2404414" y="5710019"/>
            <a:ext cx="6096000" cy="923330"/>
          </a:xfrm>
          <a:prstGeom prst="rect">
            <a:avLst/>
          </a:prstGeom>
        </p:spPr>
        <p:txBody>
          <a:bodyPr>
            <a:spAutoFit/>
          </a:bodyPr>
          <a:lstStyle/>
          <a:p>
            <a:r>
              <a:rPr lang="en-US" dirty="0"/>
              <a:t>Chapter 63 General Principles of Gastrointestinal Function—Motility, Nervous Control, and Blood Circulation Guyton and hall</a:t>
            </a:r>
          </a:p>
        </p:txBody>
      </p:sp>
      <p:sp>
        <p:nvSpPr>
          <p:cNvPr id="9" name="Rectangle 8"/>
          <p:cNvSpPr/>
          <p:nvPr/>
        </p:nvSpPr>
        <p:spPr>
          <a:xfrm>
            <a:off x="9254544" y="656985"/>
            <a:ext cx="2395995" cy="14165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Types Of Gastrointestinal Hormones</a:t>
            </a:r>
          </a:p>
        </p:txBody>
      </p:sp>
    </p:spTree>
    <p:extLst>
      <p:ext uri="{BB962C8B-B14F-4D97-AF65-F5344CB8AC3E}">
        <p14:creationId xmlns:p14="http://schemas.microsoft.com/office/powerpoint/2010/main" val="3850419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object 2">
            <a:extLst>
              <a:ext uri="{FF2B5EF4-FFF2-40B4-BE49-F238E27FC236}">
                <a16:creationId xmlns:a16="http://schemas.microsoft.com/office/drawing/2014/main" id="{1377BC6C-9D0E-050E-4D03-D0CEF13A6B5A}"/>
              </a:ext>
            </a:extLst>
          </p:cNvPr>
          <p:cNvGrpSpPr>
            <a:grpSpLocks/>
          </p:cNvGrpSpPr>
          <p:nvPr/>
        </p:nvGrpSpPr>
        <p:grpSpPr bwMode="auto">
          <a:xfrm>
            <a:off x="1525588" y="1468438"/>
            <a:ext cx="4568825" cy="1101725"/>
            <a:chOff x="3047" y="815339"/>
            <a:chExt cx="6090285" cy="1469390"/>
          </a:xfrm>
        </p:grpSpPr>
        <p:sp>
          <p:nvSpPr>
            <p:cNvPr id="3" name="object 3">
              <a:extLst>
                <a:ext uri="{FF2B5EF4-FFF2-40B4-BE49-F238E27FC236}">
                  <a16:creationId xmlns:a16="http://schemas.microsoft.com/office/drawing/2014/main" id="{D07A3EE0-7B1B-448C-A23C-0B9A35C72D3E}"/>
                </a:ext>
              </a:extLst>
            </p:cNvPr>
            <p:cNvSpPr/>
            <p:nvPr/>
          </p:nvSpPr>
          <p:spPr>
            <a:xfrm>
              <a:off x="9395" y="821690"/>
              <a:ext cx="6083937" cy="334530"/>
            </a:xfrm>
            <a:custGeom>
              <a:avLst/>
              <a:gdLst/>
              <a:ahLst/>
              <a:cxnLst/>
              <a:rect l="l" t="t" r="r" b="b"/>
              <a:pathLst>
                <a:path w="6083935" h="335280">
                  <a:moveTo>
                    <a:pt x="6083808" y="0"/>
                  </a:moveTo>
                  <a:lnTo>
                    <a:pt x="4014216" y="0"/>
                  </a:lnTo>
                  <a:lnTo>
                    <a:pt x="810768" y="0"/>
                  </a:lnTo>
                  <a:lnTo>
                    <a:pt x="0" y="0"/>
                  </a:lnTo>
                  <a:lnTo>
                    <a:pt x="0" y="335280"/>
                  </a:lnTo>
                  <a:lnTo>
                    <a:pt x="810768" y="335280"/>
                  </a:lnTo>
                  <a:lnTo>
                    <a:pt x="4014216" y="335280"/>
                  </a:lnTo>
                  <a:lnTo>
                    <a:pt x="6083808" y="335280"/>
                  </a:lnTo>
                  <a:lnTo>
                    <a:pt x="6083808" y="0"/>
                  </a:lnTo>
                  <a:close/>
                </a:path>
              </a:pathLst>
            </a:custGeom>
            <a:solidFill>
              <a:srgbClr val="EDEAF0"/>
            </a:solidFill>
          </p:spPr>
          <p:txBody>
            <a:bodyPr lIns="0" tIns="0" rIns="0" bIns="0"/>
            <a:lstStyle/>
            <a:p>
              <a:pPr>
                <a:defRPr/>
              </a:pPr>
              <a:endParaRPr sz="1350"/>
            </a:p>
          </p:txBody>
        </p:sp>
        <p:sp>
          <p:nvSpPr>
            <p:cNvPr id="4" name="object 4">
              <a:extLst>
                <a:ext uri="{FF2B5EF4-FFF2-40B4-BE49-F238E27FC236}">
                  <a16:creationId xmlns:a16="http://schemas.microsoft.com/office/drawing/2014/main" id="{6571A93D-0AE8-2C08-9CD0-E78F0D101E60}"/>
                </a:ext>
              </a:extLst>
            </p:cNvPr>
            <p:cNvSpPr/>
            <p:nvPr/>
          </p:nvSpPr>
          <p:spPr>
            <a:xfrm>
              <a:off x="9395" y="1156220"/>
              <a:ext cx="6083937" cy="885022"/>
            </a:xfrm>
            <a:custGeom>
              <a:avLst/>
              <a:gdLst/>
              <a:ahLst/>
              <a:cxnLst/>
              <a:rect l="l" t="t" r="r" b="b"/>
              <a:pathLst>
                <a:path w="6083935" h="883919">
                  <a:moveTo>
                    <a:pt x="6083808" y="0"/>
                  </a:moveTo>
                  <a:lnTo>
                    <a:pt x="4014216" y="0"/>
                  </a:lnTo>
                  <a:lnTo>
                    <a:pt x="810768" y="0"/>
                  </a:lnTo>
                  <a:lnTo>
                    <a:pt x="0" y="0"/>
                  </a:lnTo>
                  <a:lnTo>
                    <a:pt x="0" y="883920"/>
                  </a:lnTo>
                  <a:lnTo>
                    <a:pt x="810768" y="883920"/>
                  </a:lnTo>
                  <a:lnTo>
                    <a:pt x="4014216" y="883920"/>
                  </a:lnTo>
                  <a:lnTo>
                    <a:pt x="6083808" y="883920"/>
                  </a:lnTo>
                  <a:lnTo>
                    <a:pt x="6083808" y="0"/>
                  </a:lnTo>
                  <a:close/>
                </a:path>
              </a:pathLst>
            </a:custGeom>
            <a:solidFill>
              <a:srgbClr val="FFC000"/>
            </a:solidFill>
          </p:spPr>
          <p:txBody>
            <a:bodyPr lIns="0" tIns="0" rIns="0" bIns="0"/>
            <a:lstStyle/>
            <a:p>
              <a:pPr>
                <a:defRPr/>
              </a:pPr>
              <a:endParaRPr sz="1350"/>
            </a:p>
          </p:txBody>
        </p:sp>
        <p:sp>
          <p:nvSpPr>
            <p:cNvPr id="5" name="object 5">
              <a:extLst>
                <a:ext uri="{FF2B5EF4-FFF2-40B4-BE49-F238E27FC236}">
                  <a16:creationId xmlns:a16="http://schemas.microsoft.com/office/drawing/2014/main" id="{DC721197-43FF-7E5F-5ECA-F9EEB8EA14C0}"/>
                </a:ext>
              </a:extLst>
            </p:cNvPr>
            <p:cNvSpPr/>
            <p:nvPr/>
          </p:nvSpPr>
          <p:spPr>
            <a:xfrm>
              <a:off x="9395" y="2041242"/>
              <a:ext cx="6083937" cy="243487"/>
            </a:xfrm>
            <a:custGeom>
              <a:avLst/>
              <a:gdLst/>
              <a:ahLst/>
              <a:cxnLst/>
              <a:rect l="l" t="t" r="r" b="b"/>
              <a:pathLst>
                <a:path w="6083935" h="243839">
                  <a:moveTo>
                    <a:pt x="6083808" y="0"/>
                  </a:moveTo>
                  <a:lnTo>
                    <a:pt x="4014216" y="0"/>
                  </a:lnTo>
                  <a:lnTo>
                    <a:pt x="810768" y="0"/>
                  </a:lnTo>
                  <a:lnTo>
                    <a:pt x="0" y="0"/>
                  </a:lnTo>
                  <a:lnTo>
                    <a:pt x="0" y="243840"/>
                  </a:lnTo>
                  <a:lnTo>
                    <a:pt x="810768" y="243840"/>
                  </a:lnTo>
                  <a:lnTo>
                    <a:pt x="4014216" y="243840"/>
                  </a:lnTo>
                  <a:lnTo>
                    <a:pt x="6083808" y="243840"/>
                  </a:lnTo>
                  <a:lnTo>
                    <a:pt x="6083808" y="0"/>
                  </a:lnTo>
                  <a:close/>
                </a:path>
              </a:pathLst>
            </a:custGeom>
            <a:solidFill>
              <a:srgbClr val="8EB4E3"/>
            </a:solidFill>
          </p:spPr>
          <p:txBody>
            <a:bodyPr lIns="0" tIns="0" rIns="0" bIns="0"/>
            <a:lstStyle/>
            <a:p>
              <a:pPr>
                <a:defRPr/>
              </a:pPr>
              <a:endParaRPr sz="1350"/>
            </a:p>
          </p:txBody>
        </p:sp>
        <p:sp>
          <p:nvSpPr>
            <p:cNvPr id="6" name="object 6">
              <a:extLst>
                <a:ext uri="{FF2B5EF4-FFF2-40B4-BE49-F238E27FC236}">
                  <a16:creationId xmlns:a16="http://schemas.microsoft.com/office/drawing/2014/main" id="{F8D59C0F-9FDE-D0D8-31D6-A487ADAFCD49}"/>
                </a:ext>
              </a:extLst>
            </p:cNvPr>
            <p:cNvSpPr/>
            <p:nvPr/>
          </p:nvSpPr>
          <p:spPr>
            <a:xfrm>
              <a:off x="3047" y="815339"/>
              <a:ext cx="6090285" cy="1469390"/>
            </a:xfrm>
            <a:custGeom>
              <a:avLst/>
              <a:gdLst/>
              <a:ahLst/>
              <a:cxnLst/>
              <a:rect l="l" t="t" r="r" b="b"/>
              <a:pathLst>
                <a:path w="6090285" h="1469389">
                  <a:moveTo>
                    <a:pt x="6089904" y="335280"/>
                  </a:moveTo>
                  <a:lnTo>
                    <a:pt x="4027932" y="335292"/>
                  </a:lnTo>
                  <a:lnTo>
                    <a:pt x="4027932" y="0"/>
                  </a:lnTo>
                  <a:lnTo>
                    <a:pt x="4014216" y="0"/>
                  </a:lnTo>
                  <a:lnTo>
                    <a:pt x="4014216" y="335292"/>
                  </a:lnTo>
                  <a:lnTo>
                    <a:pt x="4014216" y="348996"/>
                  </a:lnTo>
                  <a:lnTo>
                    <a:pt x="4014216" y="1219200"/>
                  </a:lnTo>
                  <a:lnTo>
                    <a:pt x="822960" y="1219200"/>
                  </a:lnTo>
                  <a:lnTo>
                    <a:pt x="822960" y="348996"/>
                  </a:lnTo>
                  <a:lnTo>
                    <a:pt x="4014216" y="348996"/>
                  </a:lnTo>
                  <a:lnTo>
                    <a:pt x="4014216" y="335292"/>
                  </a:lnTo>
                  <a:lnTo>
                    <a:pt x="822960" y="335292"/>
                  </a:lnTo>
                  <a:lnTo>
                    <a:pt x="822960" y="0"/>
                  </a:lnTo>
                  <a:lnTo>
                    <a:pt x="809244" y="0"/>
                  </a:lnTo>
                  <a:lnTo>
                    <a:pt x="809244" y="335292"/>
                  </a:lnTo>
                  <a:lnTo>
                    <a:pt x="809244" y="348996"/>
                  </a:lnTo>
                  <a:lnTo>
                    <a:pt x="809244" y="1219200"/>
                  </a:lnTo>
                  <a:lnTo>
                    <a:pt x="12192" y="1219200"/>
                  </a:lnTo>
                  <a:lnTo>
                    <a:pt x="12192" y="348996"/>
                  </a:lnTo>
                  <a:lnTo>
                    <a:pt x="809244" y="348996"/>
                  </a:lnTo>
                  <a:lnTo>
                    <a:pt x="809244" y="335292"/>
                  </a:lnTo>
                  <a:lnTo>
                    <a:pt x="12192" y="335292"/>
                  </a:lnTo>
                  <a:lnTo>
                    <a:pt x="12192" y="0"/>
                  </a:lnTo>
                  <a:lnTo>
                    <a:pt x="0" y="0"/>
                  </a:lnTo>
                  <a:lnTo>
                    <a:pt x="0" y="1469136"/>
                  </a:lnTo>
                  <a:lnTo>
                    <a:pt x="12192" y="1469136"/>
                  </a:lnTo>
                  <a:lnTo>
                    <a:pt x="12192" y="1232916"/>
                  </a:lnTo>
                  <a:lnTo>
                    <a:pt x="809244" y="1232916"/>
                  </a:lnTo>
                  <a:lnTo>
                    <a:pt x="809244" y="1469136"/>
                  </a:lnTo>
                  <a:lnTo>
                    <a:pt x="822960" y="1469136"/>
                  </a:lnTo>
                  <a:lnTo>
                    <a:pt x="822960" y="1232916"/>
                  </a:lnTo>
                  <a:lnTo>
                    <a:pt x="4014216" y="1232916"/>
                  </a:lnTo>
                  <a:lnTo>
                    <a:pt x="4014216" y="1469136"/>
                  </a:lnTo>
                  <a:lnTo>
                    <a:pt x="4027932" y="1469136"/>
                  </a:lnTo>
                  <a:lnTo>
                    <a:pt x="4027932" y="1232916"/>
                  </a:lnTo>
                  <a:lnTo>
                    <a:pt x="6089891" y="1232916"/>
                  </a:lnTo>
                  <a:lnTo>
                    <a:pt x="6089904" y="1219200"/>
                  </a:lnTo>
                  <a:lnTo>
                    <a:pt x="4027932" y="1219200"/>
                  </a:lnTo>
                  <a:lnTo>
                    <a:pt x="4027932" y="348996"/>
                  </a:lnTo>
                  <a:lnTo>
                    <a:pt x="6089904" y="348996"/>
                  </a:lnTo>
                  <a:lnTo>
                    <a:pt x="6089904" y="335280"/>
                  </a:lnTo>
                  <a:close/>
                </a:path>
              </a:pathLst>
            </a:custGeom>
            <a:solidFill>
              <a:srgbClr val="8064A2"/>
            </a:solidFill>
          </p:spPr>
          <p:txBody>
            <a:bodyPr lIns="0" tIns="0" rIns="0" bIns="0"/>
            <a:lstStyle/>
            <a:p>
              <a:pPr>
                <a:defRPr/>
              </a:pPr>
              <a:endParaRPr sz="1350"/>
            </a:p>
          </p:txBody>
        </p:sp>
      </p:grpSp>
      <p:sp>
        <p:nvSpPr>
          <p:cNvPr id="7" name="object 7">
            <a:extLst>
              <a:ext uri="{FF2B5EF4-FFF2-40B4-BE49-F238E27FC236}">
                <a16:creationId xmlns:a16="http://schemas.microsoft.com/office/drawing/2014/main" id="{5D610133-AA03-3FAF-5644-CD251344065D}"/>
              </a:ext>
            </a:extLst>
          </p:cNvPr>
          <p:cNvSpPr txBox="1"/>
          <p:nvPr/>
        </p:nvSpPr>
        <p:spPr>
          <a:xfrm>
            <a:off x="1589088" y="1739900"/>
            <a:ext cx="900112" cy="193675"/>
          </a:xfrm>
          <a:prstGeom prst="rect">
            <a:avLst/>
          </a:prstGeom>
        </p:spPr>
        <p:txBody>
          <a:bodyPr lIns="0" tIns="9049" rIns="0" bIns="0">
            <a:spAutoFit/>
          </a:bodyPr>
          <a:lstStyle/>
          <a:p>
            <a:pPr marL="9525">
              <a:spcBef>
                <a:spcPts val="71"/>
              </a:spcBef>
              <a:tabLst>
                <a:tab pos="616268" algn="l"/>
              </a:tabLst>
              <a:defRPr/>
            </a:pPr>
            <a:r>
              <a:rPr sz="1200" spc="-4" dirty="0">
                <a:latin typeface="Calibri"/>
                <a:cs typeface="Calibri"/>
              </a:rPr>
              <a:t>1.	</a:t>
            </a:r>
            <a:r>
              <a:rPr sz="1200" spc="-8" dirty="0">
                <a:latin typeface="Calibri"/>
                <a:cs typeface="Calibri"/>
              </a:rPr>
              <a:t>T</a:t>
            </a:r>
            <a:r>
              <a:rPr sz="1200" dirty="0">
                <a:latin typeface="Calibri"/>
                <a:cs typeface="Calibri"/>
              </a:rPr>
              <a:t>i</a:t>
            </a:r>
            <a:r>
              <a:rPr sz="1200" spc="-4" dirty="0">
                <a:latin typeface="Calibri"/>
                <a:cs typeface="Calibri"/>
              </a:rPr>
              <a:t>t</a:t>
            </a:r>
            <a:r>
              <a:rPr sz="1200" spc="4" dirty="0">
                <a:latin typeface="Calibri"/>
                <a:cs typeface="Calibri"/>
              </a:rPr>
              <a:t>l</a:t>
            </a:r>
            <a:r>
              <a:rPr sz="1200" spc="-4" dirty="0">
                <a:latin typeface="Calibri"/>
                <a:cs typeface="Calibri"/>
              </a:rPr>
              <a:t>e</a:t>
            </a:r>
            <a:endParaRPr sz="1200">
              <a:latin typeface="Calibri"/>
              <a:cs typeface="Calibri"/>
            </a:endParaRPr>
          </a:p>
        </p:txBody>
      </p:sp>
      <p:sp>
        <p:nvSpPr>
          <p:cNvPr id="8" name="object 8">
            <a:extLst>
              <a:ext uri="{FF2B5EF4-FFF2-40B4-BE49-F238E27FC236}">
                <a16:creationId xmlns:a16="http://schemas.microsoft.com/office/drawing/2014/main" id="{4C25599F-2DA2-37F8-CD21-8B9D5A1677F4}"/>
              </a:ext>
            </a:extLst>
          </p:cNvPr>
          <p:cNvSpPr txBox="1"/>
          <p:nvPr/>
        </p:nvSpPr>
        <p:spPr>
          <a:xfrm>
            <a:off x="1589088" y="24034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2.</a:t>
            </a:r>
            <a:endParaRPr sz="1200">
              <a:latin typeface="Calibri"/>
              <a:cs typeface="Calibri"/>
            </a:endParaRPr>
          </a:p>
        </p:txBody>
      </p:sp>
      <p:sp>
        <p:nvSpPr>
          <p:cNvPr id="9" name="object 9">
            <a:extLst>
              <a:ext uri="{FF2B5EF4-FFF2-40B4-BE49-F238E27FC236}">
                <a16:creationId xmlns:a16="http://schemas.microsoft.com/office/drawing/2014/main" id="{78412B97-346E-3A8B-30DF-54EAFB23C5D4}"/>
              </a:ext>
            </a:extLst>
          </p:cNvPr>
          <p:cNvSpPr txBox="1"/>
          <p:nvPr/>
        </p:nvSpPr>
        <p:spPr>
          <a:xfrm>
            <a:off x="2197100" y="2403475"/>
            <a:ext cx="1230313" cy="193675"/>
          </a:xfrm>
          <a:prstGeom prst="rect">
            <a:avLst/>
          </a:prstGeom>
        </p:spPr>
        <p:txBody>
          <a:bodyPr lIns="0" tIns="9049" rIns="0" bIns="0">
            <a:spAutoFit/>
          </a:bodyPr>
          <a:lstStyle/>
          <a:p>
            <a:pPr marL="9525">
              <a:spcBef>
                <a:spcPts val="71"/>
              </a:spcBef>
              <a:defRPr/>
            </a:pPr>
            <a:r>
              <a:rPr sz="1200" spc="-4" dirty="0">
                <a:latin typeface="Calibri"/>
                <a:cs typeface="Calibri"/>
              </a:rPr>
              <a:t>Learning</a:t>
            </a:r>
            <a:r>
              <a:rPr sz="1200" spc="-38" dirty="0">
                <a:latin typeface="Calibri"/>
                <a:cs typeface="Calibri"/>
              </a:rPr>
              <a:t> </a:t>
            </a:r>
            <a:r>
              <a:rPr sz="1200" spc="-8" dirty="0">
                <a:latin typeface="Calibri"/>
                <a:cs typeface="Calibri"/>
              </a:rPr>
              <a:t>Objectives</a:t>
            </a:r>
            <a:endParaRPr sz="1200">
              <a:latin typeface="Calibri"/>
              <a:cs typeface="Calibri"/>
            </a:endParaRPr>
          </a:p>
        </p:txBody>
      </p:sp>
      <p:grpSp>
        <p:nvGrpSpPr>
          <p:cNvPr id="20485" name="object 10">
            <a:extLst>
              <a:ext uri="{FF2B5EF4-FFF2-40B4-BE49-F238E27FC236}">
                <a16:creationId xmlns:a16="http://schemas.microsoft.com/office/drawing/2014/main" id="{800E098F-23EC-A4C5-9F94-DFB589C2F5BE}"/>
              </a:ext>
            </a:extLst>
          </p:cNvPr>
          <p:cNvGrpSpPr>
            <a:grpSpLocks/>
          </p:cNvGrpSpPr>
          <p:nvPr/>
        </p:nvGrpSpPr>
        <p:grpSpPr bwMode="auto">
          <a:xfrm>
            <a:off x="1524000" y="863600"/>
            <a:ext cx="4570413" cy="3422650"/>
            <a:chOff x="0" y="9143"/>
            <a:chExt cx="6093460" cy="4561840"/>
          </a:xfrm>
        </p:grpSpPr>
        <p:pic>
          <p:nvPicPr>
            <p:cNvPr id="20544" name="object 11">
              <a:extLst>
                <a:ext uri="{FF2B5EF4-FFF2-40B4-BE49-F238E27FC236}">
                  <a16:creationId xmlns:a16="http://schemas.microsoft.com/office/drawing/2014/main" id="{2B82611C-7515-C21B-BC66-D6514E24D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 y="9143"/>
              <a:ext cx="6089904" cy="819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5" name="object 12">
              <a:extLst>
                <a:ext uri="{FF2B5EF4-FFF2-40B4-BE49-F238E27FC236}">
                  <a16:creationId xmlns:a16="http://schemas.microsoft.com/office/drawing/2014/main" id="{6D24003A-CDB3-A403-F9F6-C0286CBC79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 y="818387"/>
              <a:ext cx="6083808" cy="64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bject 13">
              <a:extLst>
                <a:ext uri="{FF2B5EF4-FFF2-40B4-BE49-F238E27FC236}">
                  <a16:creationId xmlns:a16="http://schemas.microsoft.com/office/drawing/2014/main" id="{B85FED54-892B-3735-B2C4-E3E97EFD5A59}"/>
                </a:ext>
              </a:extLst>
            </p:cNvPr>
            <p:cNvSpPr/>
            <p:nvPr/>
          </p:nvSpPr>
          <p:spPr>
            <a:xfrm>
              <a:off x="0" y="2283716"/>
              <a:ext cx="6093460" cy="2287267"/>
            </a:xfrm>
            <a:custGeom>
              <a:avLst/>
              <a:gdLst/>
              <a:ahLst/>
              <a:cxnLst/>
              <a:rect l="l" t="t" r="r" b="b"/>
              <a:pathLst>
                <a:path w="6093460" h="2286000">
                  <a:moveTo>
                    <a:pt x="6092952" y="0"/>
                  </a:moveTo>
                  <a:lnTo>
                    <a:pt x="0" y="0"/>
                  </a:lnTo>
                  <a:lnTo>
                    <a:pt x="0" y="2286000"/>
                  </a:lnTo>
                  <a:lnTo>
                    <a:pt x="6092952" y="2286000"/>
                  </a:lnTo>
                  <a:lnTo>
                    <a:pt x="6092952" y="0"/>
                  </a:lnTo>
                  <a:close/>
                </a:path>
              </a:pathLst>
            </a:custGeom>
            <a:solidFill>
              <a:srgbClr val="FFFFFF"/>
            </a:solidFill>
          </p:spPr>
          <p:txBody>
            <a:bodyPr lIns="0" tIns="0" rIns="0" bIns="0"/>
            <a:lstStyle/>
            <a:p>
              <a:pPr>
                <a:defRPr/>
              </a:pPr>
              <a:endParaRPr sz="1350"/>
            </a:p>
          </p:txBody>
        </p:sp>
        <p:sp>
          <p:nvSpPr>
            <p:cNvPr id="14" name="object 14">
              <a:extLst>
                <a:ext uri="{FF2B5EF4-FFF2-40B4-BE49-F238E27FC236}">
                  <a16:creationId xmlns:a16="http://schemas.microsoft.com/office/drawing/2014/main" id="{155FB0AC-F5F2-B7FF-240F-D8023B5BA165}"/>
                </a:ext>
              </a:extLst>
            </p:cNvPr>
            <p:cNvSpPr/>
            <p:nvPr/>
          </p:nvSpPr>
          <p:spPr>
            <a:xfrm>
              <a:off x="8466" y="2283716"/>
              <a:ext cx="6084994" cy="336424"/>
            </a:xfrm>
            <a:custGeom>
              <a:avLst/>
              <a:gdLst/>
              <a:ahLst/>
              <a:cxnLst/>
              <a:rect l="l" t="t" r="r" b="b"/>
              <a:pathLst>
                <a:path w="6083935" h="335280">
                  <a:moveTo>
                    <a:pt x="6083808" y="0"/>
                  </a:moveTo>
                  <a:lnTo>
                    <a:pt x="4014216" y="0"/>
                  </a:lnTo>
                  <a:lnTo>
                    <a:pt x="810768" y="0"/>
                  </a:lnTo>
                  <a:lnTo>
                    <a:pt x="0" y="0"/>
                  </a:lnTo>
                  <a:lnTo>
                    <a:pt x="0" y="335280"/>
                  </a:lnTo>
                  <a:lnTo>
                    <a:pt x="810768" y="335280"/>
                  </a:lnTo>
                  <a:lnTo>
                    <a:pt x="4014216" y="335280"/>
                  </a:lnTo>
                  <a:lnTo>
                    <a:pt x="6083808" y="335280"/>
                  </a:lnTo>
                  <a:lnTo>
                    <a:pt x="6083808" y="0"/>
                  </a:lnTo>
                  <a:close/>
                </a:path>
              </a:pathLst>
            </a:custGeom>
            <a:solidFill>
              <a:srgbClr val="8EB4E3"/>
            </a:solidFill>
          </p:spPr>
          <p:txBody>
            <a:bodyPr lIns="0" tIns="0" rIns="0" bIns="0"/>
            <a:lstStyle/>
            <a:p>
              <a:pPr>
                <a:defRPr/>
              </a:pPr>
              <a:endParaRPr sz="1350"/>
            </a:p>
          </p:txBody>
        </p:sp>
        <p:sp>
          <p:nvSpPr>
            <p:cNvPr id="15" name="object 15">
              <a:extLst>
                <a:ext uri="{FF2B5EF4-FFF2-40B4-BE49-F238E27FC236}">
                  <a16:creationId xmlns:a16="http://schemas.microsoft.com/office/drawing/2014/main" id="{9E5A6A05-9C86-C3D1-D503-E0184F214335}"/>
                </a:ext>
              </a:extLst>
            </p:cNvPr>
            <p:cNvSpPr/>
            <p:nvPr/>
          </p:nvSpPr>
          <p:spPr>
            <a:xfrm>
              <a:off x="8466" y="2620140"/>
              <a:ext cx="6084994" cy="662272"/>
            </a:xfrm>
            <a:custGeom>
              <a:avLst/>
              <a:gdLst/>
              <a:ahLst/>
              <a:cxnLst/>
              <a:rect l="l" t="t" r="r" b="b"/>
              <a:pathLst>
                <a:path w="6083935" h="661670">
                  <a:moveTo>
                    <a:pt x="6083808" y="0"/>
                  </a:moveTo>
                  <a:lnTo>
                    <a:pt x="4014216" y="0"/>
                  </a:lnTo>
                  <a:lnTo>
                    <a:pt x="810768" y="0"/>
                  </a:lnTo>
                  <a:lnTo>
                    <a:pt x="0" y="0"/>
                  </a:lnTo>
                  <a:lnTo>
                    <a:pt x="0" y="661416"/>
                  </a:lnTo>
                  <a:lnTo>
                    <a:pt x="810768" y="661416"/>
                  </a:lnTo>
                  <a:lnTo>
                    <a:pt x="4014216" y="661416"/>
                  </a:lnTo>
                  <a:lnTo>
                    <a:pt x="6083808" y="661416"/>
                  </a:lnTo>
                  <a:lnTo>
                    <a:pt x="6083808" y="0"/>
                  </a:lnTo>
                  <a:close/>
                </a:path>
              </a:pathLst>
            </a:custGeom>
            <a:solidFill>
              <a:srgbClr val="FCD5B5"/>
            </a:solidFill>
          </p:spPr>
          <p:txBody>
            <a:bodyPr lIns="0" tIns="0" rIns="0" bIns="0"/>
            <a:lstStyle/>
            <a:p>
              <a:pPr>
                <a:defRPr/>
              </a:pPr>
              <a:endParaRPr sz="1350"/>
            </a:p>
          </p:txBody>
        </p:sp>
        <p:sp>
          <p:nvSpPr>
            <p:cNvPr id="16" name="object 16">
              <a:extLst>
                <a:ext uri="{FF2B5EF4-FFF2-40B4-BE49-F238E27FC236}">
                  <a16:creationId xmlns:a16="http://schemas.microsoft.com/office/drawing/2014/main" id="{16ECC1A7-2C64-7ECF-F556-1A89C25E06BB}"/>
                </a:ext>
              </a:extLst>
            </p:cNvPr>
            <p:cNvSpPr/>
            <p:nvPr/>
          </p:nvSpPr>
          <p:spPr>
            <a:xfrm>
              <a:off x="8466" y="3280295"/>
              <a:ext cx="6084994" cy="465494"/>
            </a:xfrm>
            <a:custGeom>
              <a:avLst/>
              <a:gdLst/>
              <a:ahLst/>
              <a:cxnLst/>
              <a:rect l="l" t="t" r="r" b="b"/>
              <a:pathLst>
                <a:path w="6083935" h="464820">
                  <a:moveTo>
                    <a:pt x="6083808" y="0"/>
                  </a:moveTo>
                  <a:lnTo>
                    <a:pt x="4014216" y="0"/>
                  </a:lnTo>
                  <a:lnTo>
                    <a:pt x="810768" y="0"/>
                  </a:lnTo>
                  <a:lnTo>
                    <a:pt x="0" y="0"/>
                  </a:lnTo>
                  <a:lnTo>
                    <a:pt x="0" y="464820"/>
                  </a:lnTo>
                  <a:lnTo>
                    <a:pt x="810768" y="464820"/>
                  </a:lnTo>
                  <a:lnTo>
                    <a:pt x="4014216" y="464820"/>
                  </a:lnTo>
                  <a:lnTo>
                    <a:pt x="6083808" y="464820"/>
                  </a:lnTo>
                  <a:lnTo>
                    <a:pt x="6083808" y="0"/>
                  </a:lnTo>
                  <a:close/>
                </a:path>
              </a:pathLst>
            </a:custGeom>
            <a:solidFill>
              <a:srgbClr val="B7DEE8"/>
            </a:solidFill>
          </p:spPr>
          <p:txBody>
            <a:bodyPr lIns="0" tIns="0" rIns="0" bIns="0"/>
            <a:lstStyle/>
            <a:p>
              <a:pPr>
                <a:defRPr/>
              </a:pPr>
              <a:endParaRPr sz="1350"/>
            </a:p>
          </p:txBody>
        </p:sp>
        <p:sp>
          <p:nvSpPr>
            <p:cNvPr id="17" name="object 17">
              <a:extLst>
                <a:ext uri="{FF2B5EF4-FFF2-40B4-BE49-F238E27FC236}">
                  <a16:creationId xmlns:a16="http://schemas.microsoft.com/office/drawing/2014/main" id="{DC99A910-DE45-6593-1E19-1252BB2DFD47}"/>
                </a:ext>
              </a:extLst>
            </p:cNvPr>
            <p:cNvSpPr/>
            <p:nvPr/>
          </p:nvSpPr>
          <p:spPr>
            <a:xfrm>
              <a:off x="8466" y="3745789"/>
              <a:ext cx="6084994" cy="579751"/>
            </a:xfrm>
            <a:custGeom>
              <a:avLst/>
              <a:gdLst/>
              <a:ahLst/>
              <a:cxnLst/>
              <a:rect l="l" t="t" r="r" b="b"/>
              <a:pathLst>
                <a:path w="6083935" h="579120">
                  <a:moveTo>
                    <a:pt x="6083808" y="0"/>
                  </a:moveTo>
                  <a:lnTo>
                    <a:pt x="4014216" y="0"/>
                  </a:lnTo>
                  <a:lnTo>
                    <a:pt x="810768" y="0"/>
                  </a:lnTo>
                  <a:lnTo>
                    <a:pt x="0" y="0"/>
                  </a:lnTo>
                  <a:lnTo>
                    <a:pt x="0" y="579120"/>
                  </a:lnTo>
                  <a:lnTo>
                    <a:pt x="810768" y="579120"/>
                  </a:lnTo>
                  <a:lnTo>
                    <a:pt x="4014216" y="579120"/>
                  </a:lnTo>
                  <a:lnTo>
                    <a:pt x="6083808" y="579120"/>
                  </a:lnTo>
                  <a:lnTo>
                    <a:pt x="6083808" y="0"/>
                  </a:lnTo>
                  <a:close/>
                </a:path>
              </a:pathLst>
            </a:custGeom>
            <a:solidFill>
              <a:srgbClr val="D99694"/>
            </a:solidFill>
          </p:spPr>
          <p:txBody>
            <a:bodyPr lIns="0" tIns="0" rIns="0" bIns="0"/>
            <a:lstStyle/>
            <a:p>
              <a:pPr>
                <a:defRPr/>
              </a:pPr>
              <a:endParaRPr sz="1350"/>
            </a:p>
          </p:txBody>
        </p:sp>
        <p:sp>
          <p:nvSpPr>
            <p:cNvPr id="18" name="object 18">
              <a:extLst>
                <a:ext uri="{FF2B5EF4-FFF2-40B4-BE49-F238E27FC236}">
                  <a16:creationId xmlns:a16="http://schemas.microsoft.com/office/drawing/2014/main" id="{E3BC8C31-1376-680F-0DCD-C1EF60F3AEE5}"/>
                </a:ext>
              </a:extLst>
            </p:cNvPr>
            <p:cNvSpPr/>
            <p:nvPr/>
          </p:nvSpPr>
          <p:spPr>
            <a:xfrm>
              <a:off x="8466" y="4325541"/>
              <a:ext cx="6084994" cy="245442"/>
            </a:xfrm>
            <a:custGeom>
              <a:avLst/>
              <a:gdLst/>
              <a:ahLst/>
              <a:cxnLst/>
              <a:rect l="l" t="t" r="r" b="b"/>
              <a:pathLst>
                <a:path w="6083935" h="245745">
                  <a:moveTo>
                    <a:pt x="6083808" y="0"/>
                  </a:moveTo>
                  <a:lnTo>
                    <a:pt x="4014216" y="0"/>
                  </a:lnTo>
                  <a:lnTo>
                    <a:pt x="810768" y="0"/>
                  </a:lnTo>
                  <a:lnTo>
                    <a:pt x="0" y="0"/>
                  </a:lnTo>
                  <a:lnTo>
                    <a:pt x="0" y="245364"/>
                  </a:lnTo>
                  <a:lnTo>
                    <a:pt x="810768" y="245364"/>
                  </a:lnTo>
                  <a:lnTo>
                    <a:pt x="4014216" y="245364"/>
                  </a:lnTo>
                  <a:lnTo>
                    <a:pt x="6083808" y="245364"/>
                  </a:lnTo>
                  <a:lnTo>
                    <a:pt x="6083808" y="0"/>
                  </a:lnTo>
                  <a:close/>
                </a:path>
              </a:pathLst>
            </a:custGeom>
            <a:solidFill>
              <a:srgbClr val="92CAA1"/>
            </a:solidFill>
          </p:spPr>
          <p:txBody>
            <a:bodyPr lIns="0" tIns="0" rIns="0" bIns="0"/>
            <a:lstStyle/>
            <a:p>
              <a:pPr>
                <a:defRPr/>
              </a:pPr>
              <a:endParaRPr sz="1350"/>
            </a:p>
          </p:txBody>
        </p:sp>
        <p:sp>
          <p:nvSpPr>
            <p:cNvPr id="19" name="object 19">
              <a:extLst>
                <a:ext uri="{FF2B5EF4-FFF2-40B4-BE49-F238E27FC236}">
                  <a16:creationId xmlns:a16="http://schemas.microsoft.com/office/drawing/2014/main" id="{BE35C624-CADB-4364-5644-ACA9ACEAA0FB}"/>
                </a:ext>
              </a:extLst>
            </p:cNvPr>
            <p:cNvSpPr/>
            <p:nvPr/>
          </p:nvSpPr>
          <p:spPr>
            <a:xfrm>
              <a:off x="2117" y="2283716"/>
              <a:ext cx="6091343" cy="2287267"/>
            </a:xfrm>
            <a:custGeom>
              <a:avLst/>
              <a:gdLst/>
              <a:ahLst/>
              <a:cxnLst/>
              <a:rect l="l" t="t" r="r" b="b"/>
              <a:pathLst>
                <a:path w="6090285" h="2286000">
                  <a:moveTo>
                    <a:pt x="6089904" y="329184"/>
                  </a:moveTo>
                  <a:lnTo>
                    <a:pt x="4027932" y="329184"/>
                  </a:lnTo>
                  <a:lnTo>
                    <a:pt x="4027932" y="0"/>
                  </a:lnTo>
                  <a:lnTo>
                    <a:pt x="4014216" y="0"/>
                  </a:lnTo>
                  <a:lnTo>
                    <a:pt x="4014216" y="2034540"/>
                  </a:lnTo>
                  <a:lnTo>
                    <a:pt x="822960" y="2034540"/>
                  </a:lnTo>
                  <a:lnTo>
                    <a:pt x="822960" y="1469136"/>
                  </a:lnTo>
                  <a:lnTo>
                    <a:pt x="4014216" y="1469136"/>
                  </a:lnTo>
                  <a:lnTo>
                    <a:pt x="4014216" y="1455420"/>
                  </a:lnTo>
                  <a:lnTo>
                    <a:pt x="822960" y="1455420"/>
                  </a:lnTo>
                  <a:lnTo>
                    <a:pt x="822960" y="1002792"/>
                  </a:lnTo>
                  <a:lnTo>
                    <a:pt x="4014216" y="1002792"/>
                  </a:lnTo>
                  <a:lnTo>
                    <a:pt x="4014216" y="990600"/>
                  </a:lnTo>
                  <a:lnTo>
                    <a:pt x="822960" y="990600"/>
                  </a:lnTo>
                  <a:lnTo>
                    <a:pt x="822960" y="342900"/>
                  </a:lnTo>
                  <a:lnTo>
                    <a:pt x="4014216" y="342900"/>
                  </a:lnTo>
                  <a:lnTo>
                    <a:pt x="4014216" y="329184"/>
                  </a:lnTo>
                  <a:lnTo>
                    <a:pt x="822960" y="329184"/>
                  </a:lnTo>
                  <a:lnTo>
                    <a:pt x="822960" y="0"/>
                  </a:lnTo>
                  <a:lnTo>
                    <a:pt x="809244" y="0"/>
                  </a:lnTo>
                  <a:lnTo>
                    <a:pt x="809244" y="2034540"/>
                  </a:lnTo>
                  <a:lnTo>
                    <a:pt x="12192" y="2034540"/>
                  </a:lnTo>
                  <a:lnTo>
                    <a:pt x="12192" y="1469136"/>
                  </a:lnTo>
                  <a:lnTo>
                    <a:pt x="809244" y="1469136"/>
                  </a:lnTo>
                  <a:lnTo>
                    <a:pt x="809244" y="1455420"/>
                  </a:lnTo>
                  <a:lnTo>
                    <a:pt x="12192" y="1455420"/>
                  </a:lnTo>
                  <a:lnTo>
                    <a:pt x="12192" y="1002792"/>
                  </a:lnTo>
                  <a:lnTo>
                    <a:pt x="809244" y="1002792"/>
                  </a:lnTo>
                  <a:lnTo>
                    <a:pt x="809244" y="990600"/>
                  </a:lnTo>
                  <a:lnTo>
                    <a:pt x="12192" y="990600"/>
                  </a:lnTo>
                  <a:lnTo>
                    <a:pt x="12192" y="342900"/>
                  </a:lnTo>
                  <a:lnTo>
                    <a:pt x="809244" y="342900"/>
                  </a:lnTo>
                  <a:lnTo>
                    <a:pt x="809244" y="329184"/>
                  </a:lnTo>
                  <a:lnTo>
                    <a:pt x="12192" y="329184"/>
                  </a:lnTo>
                  <a:lnTo>
                    <a:pt x="12192" y="0"/>
                  </a:lnTo>
                  <a:lnTo>
                    <a:pt x="0" y="0"/>
                  </a:lnTo>
                  <a:lnTo>
                    <a:pt x="0" y="2286000"/>
                  </a:lnTo>
                  <a:lnTo>
                    <a:pt x="12192" y="2286000"/>
                  </a:lnTo>
                  <a:lnTo>
                    <a:pt x="12192" y="2048256"/>
                  </a:lnTo>
                  <a:lnTo>
                    <a:pt x="809244" y="2048256"/>
                  </a:lnTo>
                  <a:lnTo>
                    <a:pt x="809244" y="2286000"/>
                  </a:lnTo>
                  <a:lnTo>
                    <a:pt x="822960" y="2286000"/>
                  </a:lnTo>
                  <a:lnTo>
                    <a:pt x="822960" y="2048256"/>
                  </a:lnTo>
                  <a:lnTo>
                    <a:pt x="4014216" y="2048256"/>
                  </a:lnTo>
                  <a:lnTo>
                    <a:pt x="4014216" y="2286000"/>
                  </a:lnTo>
                  <a:lnTo>
                    <a:pt x="4027932" y="2286000"/>
                  </a:lnTo>
                  <a:lnTo>
                    <a:pt x="4027932" y="2048256"/>
                  </a:lnTo>
                  <a:lnTo>
                    <a:pt x="6089891" y="2048256"/>
                  </a:lnTo>
                  <a:lnTo>
                    <a:pt x="6089904" y="2034540"/>
                  </a:lnTo>
                  <a:lnTo>
                    <a:pt x="4027932" y="2034540"/>
                  </a:lnTo>
                  <a:lnTo>
                    <a:pt x="4027932" y="1469136"/>
                  </a:lnTo>
                  <a:lnTo>
                    <a:pt x="6089891" y="1469136"/>
                  </a:lnTo>
                  <a:lnTo>
                    <a:pt x="6089904" y="1455420"/>
                  </a:lnTo>
                  <a:lnTo>
                    <a:pt x="4027932" y="1455420"/>
                  </a:lnTo>
                  <a:lnTo>
                    <a:pt x="4027932" y="1002792"/>
                  </a:lnTo>
                  <a:lnTo>
                    <a:pt x="6089891" y="1002792"/>
                  </a:lnTo>
                  <a:lnTo>
                    <a:pt x="6089891" y="990600"/>
                  </a:lnTo>
                  <a:lnTo>
                    <a:pt x="4027932" y="990600"/>
                  </a:lnTo>
                  <a:lnTo>
                    <a:pt x="4027932" y="342900"/>
                  </a:lnTo>
                  <a:lnTo>
                    <a:pt x="6089891" y="342900"/>
                  </a:lnTo>
                  <a:lnTo>
                    <a:pt x="6089904" y="329184"/>
                  </a:lnTo>
                  <a:close/>
                </a:path>
              </a:pathLst>
            </a:custGeom>
            <a:solidFill>
              <a:srgbClr val="8064A2"/>
            </a:solidFill>
          </p:spPr>
          <p:txBody>
            <a:bodyPr lIns="0" tIns="0" rIns="0" bIns="0"/>
            <a:lstStyle/>
            <a:p>
              <a:pPr>
                <a:defRPr/>
              </a:pPr>
              <a:endParaRPr sz="1350"/>
            </a:p>
          </p:txBody>
        </p:sp>
      </p:grpSp>
      <p:sp>
        <p:nvSpPr>
          <p:cNvPr id="20" name="object 20">
            <a:extLst>
              <a:ext uri="{FF2B5EF4-FFF2-40B4-BE49-F238E27FC236}">
                <a16:creationId xmlns:a16="http://schemas.microsoft.com/office/drawing/2014/main" id="{ECD1DFCB-B906-8CAD-0736-B5845D9E07DC}"/>
              </a:ext>
            </a:extLst>
          </p:cNvPr>
          <p:cNvSpPr txBox="1"/>
          <p:nvPr/>
        </p:nvSpPr>
        <p:spPr>
          <a:xfrm>
            <a:off x="1589088" y="2836863"/>
            <a:ext cx="134937" cy="195262"/>
          </a:xfrm>
          <a:prstGeom prst="rect">
            <a:avLst/>
          </a:prstGeom>
        </p:spPr>
        <p:txBody>
          <a:bodyPr lIns="0" tIns="9049" rIns="0" bIns="0">
            <a:spAutoFit/>
          </a:bodyPr>
          <a:lstStyle/>
          <a:p>
            <a:pPr marL="9525">
              <a:spcBef>
                <a:spcPts val="71"/>
              </a:spcBef>
              <a:defRPr/>
            </a:pPr>
            <a:r>
              <a:rPr sz="1200" spc="-4" dirty="0">
                <a:latin typeface="Calibri"/>
                <a:cs typeface="Calibri"/>
              </a:rPr>
              <a:t>3.</a:t>
            </a:r>
            <a:endParaRPr sz="1200">
              <a:latin typeface="Calibri"/>
              <a:cs typeface="Calibri"/>
            </a:endParaRPr>
          </a:p>
        </p:txBody>
      </p:sp>
      <p:sp>
        <p:nvSpPr>
          <p:cNvPr id="21" name="object 21">
            <a:extLst>
              <a:ext uri="{FF2B5EF4-FFF2-40B4-BE49-F238E27FC236}">
                <a16:creationId xmlns:a16="http://schemas.microsoft.com/office/drawing/2014/main" id="{442315C9-AC19-DE6D-B7FA-2B54C0E27427}"/>
              </a:ext>
            </a:extLst>
          </p:cNvPr>
          <p:cNvSpPr txBox="1"/>
          <p:nvPr/>
        </p:nvSpPr>
        <p:spPr>
          <a:xfrm>
            <a:off x="2197100" y="2836863"/>
            <a:ext cx="1995488" cy="195262"/>
          </a:xfrm>
          <a:prstGeom prst="rect">
            <a:avLst/>
          </a:prstGeom>
        </p:spPr>
        <p:txBody>
          <a:bodyPr lIns="0" tIns="9049" rIns="0" bIns="0">
            <a:spAutoFit/>
          </a:bodyPr>
          <a:lstStyle/>
          <a:p>
            <a:pPr marL="9525">
              <a:spcBef>
                <a:spcPts val="71"/>
              </a:spcBef>
              <a:defRPr/>
            </a:pPr>
            <a:r>
              <a:rPr sz="1200" spc="-8" dirty="0">
                <a:latin typeface="Calibri"/>
                <a:cs typeface="Calibri"/>
              </a:rPr>
              <a:t>Physiologic</a:t>
            </a:r>
            <a:r>
              <a:rPr sz="1200" spc="-26" dirty="0">
                <a:latin typeface="Calibri"/>
                <a:cs typeface="Calibri"/>
              </a:rPr>
              <a:t> </a:t>
            </a:r>
            <a:r>
              <a:rPr sz="1200" spc="-8" dirty="0">
                <a:latin typeface="Calibri"/>
                <a:cs typeface="Calibri"/>
              </a:rPr>
              <a:t>Anatomy (Histology)</a:t>
            </a:r>
            <a:endParaRPr sz="1200">
              <a:latin typeface="Calibri"/>
              <a:cs typeface="Calibri"/>
            </a:endParaRPr>
          </a:p>
        </p:txBody>
      </p:sp>
      <p:sp>
        <p:nvSpPr>
          <p:cNvPr id="22" name="object 22">
            <a:extLst>
              <a:ext uri="{FF2B5EF4-FFF2-40B4-BE49-F238E27FC236}">
                <a16:creationId xmlns:a16="http://schemas.microsoft.com/office/drawing/2014/main" id="{06E40309-C5B9-86A9-4914-C4114296FB24}"/>
              </a:ext>
            </a:extLst>
          </p:cNvPr>
          <p:cNvSpPr txBox="1"/>
          <p:nvPr/>
        </p:nvSpPr>
        <p:spPr>
          <a:xfrm>
            <a:off x="1589088" y="3333750"/>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4.</a:t>
            </a:r>
            <a:endParaRPr sz="1200" dirty="0">
              <a:latin typeface="Calibri"/>
              <a:cs typeface="Calibri"/>
            </a:endParaRPr>
          </a:p>
        </p:txBody>
      </p:sp>
      <p:sp>
        <p:nvSpPr>
          <p:cNvPr id="23" name="object 23">
            <a:extLst>
              <a:ext uri="{FF2B5EF4-FFF2-40B4-BE49-F238E27FC236}">
                <a16:creationId xmlns:a16="http://schemas.microsoft.com/office/drawing/2014/main" id="{B223C6D0-2CA5-5D02-40AA-E3B96AFCAB98}"/>
              </a:ext>
            </a:extLst>
          </p:cNvPr>
          <p:cNvSpPr txBox="1"/>
          <p:nvPr/>
        </p:nvSpPr>
        <p:spPr>
          <a:xfrm>
            <a:off x="2197100" y="3333750"/>
            <a:ext cx="1671638"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8" dirty="0">
                <a:latin typeface="Calibri"/>
                <a:cs typeface="Calibri"/>
              </a:rPr>
              <a:t> </a:t>
            </a:r>
            <a:r>
              <a:rPr sz="1200" spc="-8" dirty="0">
                <a:latin typeface="Calibri"/>
                <a:cs typeface="Calibri"/>
              </a:rPr>
              <a:t>Concepts</a:t>
            </a:r>
            <a:r>
              <a:rPr sz="1200" spc="4" dirty="0">
                <a:latin typeface="Calibri"/>
                <a:cs typeface="Calibri"/>
              </a:rPr>
              <a:t> </a:t>
            </a:r>
            <a:r>
              <a:rPr sz="1200" spc="-4" dirty="0">
                <a:latin typeface="Calibri"/>
                <a:cs typeface="Calibri"/>
              </a:rPr>
              <a:t>of</a:t>
            </a:r>
            <a:r>
              <a:rPr sz="1200" spc="4" dirty="0">
                <a:latin typeface="Calibri"/>
                <a:cs typeface="Calibri"/>
              </a:rPr>
              <a:t> </a:t>
            </a:r>
            <a:r>
              <a:rPr sz="1200" spc="-4" dirty="0">
                <a:latin typeface="Calibri"/>
                <a:cs typeface="Calibri"/>
              </a:rPr>
              <a:t>the</a:t>
            </a:r>
            <a:r>
              <a:rPr sz="1200" spc="-8" dirty="0">
                <a:latin typeface="Calibri"/>
                <a:cs typeface="Calibri"/>
              </a:rPr>
              <a:t> </a:t>
            </a:r>
            <a:r>
              <a:rPr sz="1200" spc="-26" dirty="0">
                <a:latin typeface="Calibri"/>
                <a:cs typeface="Calibri"/>
              </a:rPr>
              <a:t>Topic</a:t>
            </a:r>
            <a:endParaRPr sz="1200">
              <a:latin typeface="Calibri"/>
              <a:cs typeface="Calibri"/>
            </a:endParaRPr>
          </a:p>
        </p:txBody>
      </p:sp>
      <p:sp>
        <p:nvSpPr>
          <p:cNvPr id="24" name="object 24">
            <a:extLst>
              <a:ext uri="{FF2B5EF4-FFF2-40B4-BE49-F238E27FC236}">
                <a16:creationId xmlns:a16="http://schemas.microsoft.com/office/drawing/2014/main" id="{58275D40-75FC-49EA-89EF-D4E21BB36C24}"/>
              </a:ext>
            </a:extLst>
          </p:cNvPr>
          <p:cNvSpPr txBox="1"/>
          <p:nvPr/>
        </p:nvSpPr>
        <p:spPr>
          <a:xfrm>
            <a:off x="1589088" y="3683000"/>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20491" name="object 25">
            <a:extLst>
              <a:ext uri="{FF2B5EF4-FFF2-40B4-BE49-F238E27FC236}">
                <a16:creationId xmlns:a16="http://schemas.microsoft.com/office/drawing/2014/main" id="{FAC500ED-C628-4B9D-7DD1-DF4D10ADDA0A}"/>
              </a:ext>
            </a:extLst>
          </p:cNvPr>
          <p:cNvSpPr txBox="1">
            <a:spLocks noChangeArrowheads="1"/>
          </p:cNvSpPr>
          <p:nvPr/>
        </p:nvSpPr>
        <p:spPr bwMode="auto">
          <a:xfrm>
            <a:off x="2197100" y="3683000"/>
            <a:ext cx="16891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Concept explained through  Animations</a:t>
            </a:r>
          </a:p>
        </p:txBody>
      </p:sp>
      <p:sp>
        <p:nvSpPr>
          <p:cNvPr id="26" name="object 26">
            <a:extLst>
              <a:ext uri="{FF2B5EF4-FFF2-40B4-BE49-F238E27FC236}">
                <a16:creationId xmlns:a16="http://schemas.microsoft.com/office/drawing/2014/main" id="{BAF922DB-51E1-0161-43AA-E08DE3D72216}"/>
              </a:ext>
            </a:extLst>
          </p:cNvPr>
          <p:cNvSpPr txBox="1"/>
          <p:nvPr/>
        </p:nvSpPr>
        <p:spPr>
          <a:xfrm>
            <a:off x="1589088" y="4116388"/>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6.</a:t>
            </a:r>
            <a:endParaRPr sz="1200">
              <a:latin typeface="Calibri"/>
              <a:cs typeface="Calibri"/>
            </a:endParaRPr>
          </a:p>
        </p:txBody>
      </p:sp>
      <p:grpSp>
        <p:nvGrpSpPr>
          <p:cNvPr id="20493" name="object 27">
            <a:extLst>
              <a:ext uri="{FF2B5EF4-FFF2-40B4-BE49-F238E27FC236}">
                <a16:creationId xmlns:a16="http://schemas.microsoft.com/office/drawing/2014/main" id="{915DE81C-5996-1A61-57B6-6E00D86BB83A}"/>
              </a:ext>
            </a:extLst>
          </p:cNvPr>
          <p:cNvGrpSpPr>
            <a:grpSpLocks/>
          </p:cNvGrpSpPr>
          <p:nvPr/>
        </p:nvGrpSpPr>
        <p:grpSpPr bwMode="auto">
          <a:xfrm>
            <a:off x="1524000" y="4284663"/>
            <a:ext cx="4570413" cy="1712912"/>
            <a:chOff x="0" y="4570475"/>
            <a:chExt cx="6093460" cy="2283460"/>
          </a:xfrm>
        </p:grpSpPr>
        <p:sp>
          <p:nvSpPr>
            <p:cNvPr id="28" name="object 28">
              <a:extLst>
                <a:ext uri="{FF2B5EF4-FFF2-40B4-BE49-F238E27FC236}">
                  <a16:creationId xmlns:a16="http://schemas.microsoft.com/office/drawing/2014/main" id="{7F75DF5B-39BF-9313-F205-F73875A48A56}"/>
                </a:ext>
              </a:extLst>
            </p:cNvPr>
            <p:cNvSpPr/>
            <p:nvPr/>
          </p:nvSpPr>
          <p:spPr>
            <a:xfrm>
              <a:off x="0" y="4570475"/>
              <a:ext cx="6093460" cy="2283460"/>
            </a:xfrm>
            <a:custGeom>
              <a:avLst/>
              <a:gdLst/>
              <a:ahLst/>
              <a:cxnLst/>
              <a:rect l="l" t="t" r="r" b="b"/>
              <a:pathLst>
                <a:path w="6093460" h="2283460">
                  <a:moveTo>
                    <a:pt x="6092952" y="0"/>
                  </a:moveTo>
                  <a:lnTo>
                    <a:pt x="0" y="0"/>
                  </a:lnTo>
                  <a:lnTo>
                    <a:pt x="0" y="2282952"/>
                  </a:lnTo>
                  <a:lnTo>
                    <a:pt x="6092952" y="2282952"/>
                  </a:lnTo>
                  <a:lnTo>
                    <a:pt x="6092952" y="0"/>
                  </a:lnTo>
                  <a:close/>
                </a:path>
              </a:pathLst>
            </a:custGeom>
            <a:solidFill>
              <a:srgbClr val="FFFFFF"/>
            </a:solidFill>
          </p:spPr>
          <p:txBody>
            <a:bodyPr lIns="0" tIns="0" rIns="0" bIns="0"/>
            <a:lstStyle/>
            <a:p>
              <a:pPr>
                <a:defRPr/>
              </a:pPr>
              <a:endParaRPr sz="1350"/>
            </a:p>
          </p:txBody>
        </p:sp>
        <p:sp>
          <p:nvSpPr>
            <p:cNvPr id="29" name="object 29">
              <a:extLst>
                <a:ext uri="{FF2B5EF4-FFF2-40B4-BE49-F238E27FC236}">
                  <a16:creationId xmlns:a16="http://schemas.microsoft.com/office/drawing/2014/main" id="{D57C97C1-5EE1-301E-5ADB-88979977F46B}"/>
                </a:ext>
              </a:extLst>
            </p:cNvPr>
            <p:cNvSpPr/>
            <p:nvPr/>
          </p:nvSpPr>
          <p:spPr>
            <a:xfrm>
              <a:off x="8466" y="4570475"/>
              <a:ext cx="6084994" cy="416905"/>
            </a:xfrm>
            <a:custGeom>
              <a:avLst/>
              <a:gdLst/>
              <a:ahLst/>
              <a:cxnLst/>
              <a:rect l="l" t="t" r="r" b="b"/>
              <a:pathLst>
                <a:path w="6083935" h="416560">
                  <a:moveTo>
                    <a:pt x="6083808" y="0"/>
                  </a:moveTo>
                  <a:lnTo>
                    <a:pt x="4014216" y="0"/>
                  </a:lnTo>
                  <a:lnTo>
                    <a:pt x="810768" y="0"/>
                  </a:lnTo>
                  <a:lnTo>
                    <a:pt x="0" y="0"/>
                  </a:lnTo>
                  <a:lnTo>
                    <a:pt x="0" y="416052"/>
                  </a:lnTo>
                  <a:lnTo>
                    <a:pt x="810768" y="416052"/>
                  </a:lnTo>
                  <a:lnTo>
                    <a:pt x="4014216" y="416052"/>
                  </a:lnTo>
                  <a:lnTo>
                    <a:pt x="6083808" y="416052"/>
                  </a:lnTo>
                  <a:lnTo>
                    <a:pt x="6083808" y="0"/>
                  </a:lnTo>
                  <a:close/>
                </a:path>
              </a:pathLst>
            </a:custGeom>
            <a:solidFill>
              <a:srgbClr val="92CAA1"/>
            </a:solidFill>
          </p:spPr>
          <p:txBody>
            <a:bodyPr lIns="0" tIns="0" rIns="0" bIns="0"/>
            <a:lstStyle/>
            <a:p>
              <a:pPr>
                <a:defRPr/>
              </a:pPr>
              <a:endParaRPr sz="1350"/>
            </a:p>
          </p:txBody>
        </p:sp>
        <p:sp>
          <p:nvSpPr>
            <p:cNvPr id="30" name="object 30">
              <a:extLst>
                <a:ext uri="{FF2B5EF4-FFF2-40B4-BE49-F238E27FC236}">
                  <a16:creationId xmlns:a16="http://schemas.microsoft.com/office/drawing/2014/main" id="{8981A680-74E6-A7E7-0E7A-2137616573DE}"/>
                </a:ext>
              </a:extLst>
            </p:cNvPr>
            <p:cNvSpPr/>
            <p:nvPr/>
          </p:nvSpPr>
          <p:spPr>
            <a:xfrm>
              <a:off x="8466" y="4987380"/>
              <a:ext cx="6084994" cy="1066603"/>
            </a:xfrm>
            <a:custGeom>
              <a:avLst/>
              <a:gdLst/>
              <a:ahLst/>
              <a:cxnLst/>
              <a:rect l="l" t="t" r="r" b="b"/>
              <a:pathLst>
                <a:path w="6083935" h="1066800">
                  <a:moveTo>
                    <a:pt x="6083808" y="0"/>
                  </a:moveTo>
                  <a:lnTo>
                    <a:pt x="4014216" y="0"/>
                  </a:lnTo>
                  <a:lnTo>
                    <a:pt x="810768" y="0"/>
                  </a:lnTo>
                  <a:lnTo>
                    <a:pt x="0" y="0"/>
                  </a:lnTo>
                  <a:lnTo>
                    <a:pt x="0" y="1066800"/>
                  </a:lnTo>
                  <a:lnTo>
                    <a:pt x="810768" y="1066800"/>
                  </a:lnTo>
                  <a:lnTo>
                    <a:pt x="4014216" y="1066800"/>
                  </a:lnTo>
                  <a:lnTo>
                    <a:pt x="6083808" y="1066800"/>
                  </a:lnTo>
                  <a:lnTo>
                    <a:pt x="6083808" y="0"/>
                  </a:lnTo>
                  <a:close/>
                </a:path>
              </a:pathLst>
            </a:custGeom>
            <a:solidFill>
              <a:srgbClr val="B3A2C7"/>
            </a:solidFill>
          </p:spPr>
          <p:txBody>
            <a:bodyPr lIns="0" tIns="0" rIns="0" bIns="0"/>
            <a:lstStyle/>
            <a:p>
              <a:pPr>
                <a:defRPr/>
              </a:pPr>
              <a:endParaRPr sz="1350"/>
            </a:p>
          </p:txBody>
        </p:sp>
        <p:sp>
          <p:nvSpPr>
            <p:cNvPr id="31" name="object 31">
              <a:extLst>
                <a:ext uri="{FF2B5EF4-FFF2-40B4-BE49-F238E27FC236}">
                  <a16:creationId xmlns:a16="http://schemas.microsoft.com/office/drawing/2014/main" id="{C12E1E92-4B91-52BC-9697-1C515F0193DE}"/>
                </a:ext>
              </a:extLst>
            </p:cNvPr>
            <p:cNvSpPr/>
            <p:nvPr/>
          </p:nvSpPr>
          <p:spPr>
            <a:xfrm>
              <a:off x="8466" y="6053983"/>
              <a:ext cx="6084994" cy="799952"/>
            </a:xfrm>
            <a:custGeom>
              <a:avLst/>
              <a:gdLst/>
              <a:ahLst/>
              <a:cxnLst/>
              <a:rect l="l" t="t" r="r" b="b"/>
              <a:pathLst>
                <a:path w="6083935" h="800100">
                  <a:moveTo>
                    <a:pt x="6083808" y="0"/>
                  </a:moveTo>
                  <a:lnTo>
                    <a:pt x="4014216" y="0"/>
                  </a:lnTo>
                  <a:lnTo>
                    <a:pt x="810768" y="0"/>
                  </a:lnTo>
                  <a:lnTo>
                    <a:pt x="0" y="0"/>
                  </a:lnTo>
                  <a:lnTo>
                    <a:pt x="0" y="800100"/>
                  </a:lnTo>
                  <a:lnTo>
                    <a:pt x="810768" y="800100"/>
                  </a:lnTo>
                  <a:lnTo>
                    <a:pt x="4014216" y="800100"/>
                  </a:lnTo>
                  <a:lnTo>
                    <a:pt x="6083808" y="800100"/>
                  </a:lnTo>
                  <a:lnTo>
                    <a:pt x="6083808" y="0"/>
                  </a:lnTo>
                  <a:close/>
                </a:path>
              </a:pathLst>
            </a:custGeom>
            <a:solidFill>
              <a:srgbClr val="FC6CAA"/>
            </a:solidFill>
          </p:spPr>
          <p:txBody>
            <a:bodyPr lIns="0" tIns="0" rIns="0" bIns="0"/>
            <a:lstStyle/>
            <a:p>
              <a:pPr>
                <a:defRPr/>
              </a:pPr>
              <a:endParaRPr sz="1350"/>
            </a:p>
          </p:txBody>
        </p:sp>
        <p:sp>
          <p:nvSpPr>
            <p:cNvPr id="32" name="object 32">
              <a:extLst>
                <a:ext uri="{FF2B5EF4-FFF2-40B4-BE49-F238E27FC236}">
                  <a16:creationId xmlns:a16="http://schemas.microsoft.com/office/drawing/2014/main" id="{D24D30CC-F9C7-AB33-B12F-F99DA96478BB}"/>
                </a:ext>
              </a:extLst>
            </p:cNvPr>
            <p:cNvSpPr/>
            <p:nvPr/>
          </p:nvSpPr>
          <p:spPr>
            <a:xfrm>
              <a:off x="2117" y="4570475"/>
              <a:ext cx="6091343" cy="2283460"/>
            </a:xfrm>
            <a:custGeom>
              <a:avLst/>
              <a:gdLst/>
              <a:ahLst/>
              <a:cxnLst/>
              <a:rect l="l" t="t" r="r" b="b"/>
              <a:pathLst>
                <a:path w="6090285" h="2283459">
                  <a:moveTo>
                    <a:pt x="6089891" y="409956"/>
                  </a:moveTo>
                  <a:lnTo>
                    <a:pt x="4027932" y="409956"/>
                  </a:lnTo>
                  <a:lnTo>
                    <a:pt x="4027932" y="0"/>
                  </a:lnTo>
                  <a:lnTo>
                    <a:pt x="4014216" y="0"/>
                  </a:lnTo>
                  <a:lnTo>
                    <a:pt x="4014216" y="409956"/>
                  </a:lnTo>
                  <a:lnTo>
                    <a:pt x="4014216" y="422148"/>
                  </a:lnTo>
                  <a:lnTo>
                    <a:pt x="4014216" y="1476768"/>
                  </a:lnTo>
                  <a:lnTo>
                    <a:pt x="822960" y="1476768"/>
                  </a:lnTo>
                  <a:lnTo>
                    <a:pt x="822960" y="422148"/>
                  </a:lnTo>
                  <a:lnTo>
                    <a:pt x="4014216" y="422148"/>
                  </a:lnTo>
                  <a:lnTo>
                    <a:pt x="4014216" y="409956"/>
                  </a:lnTo>
                  <a:lnTo>
                    <a:pt x="822960" y="409956"/>
                  </a:lnTo>
                  <a:lnTo>
                    <a:pt x="822960" y="0"/>
                  </a:lnTo>
                  <a:lnTo>
                    <a:pt x="809244" y="0"/>
                  </a:lnTo>
                  <a:lnTo>
                    <a:pt x="809244" y="409956"/>
                  </a:lnTo>
                  <a:lnTo>
                    <a:pt x="809244" y="422148"/>
                  </a:lnTo>
                  <a:lnTo>
                    <a:pt x="809244" y="1476768"/>
                  </a:lnTo>
                  <a:lnTo>
                    <a:pt x="12192" y="1476768"/>
                  </a:lnTo>
                  <a:lnTo>
                    <a:pt x="12192" y="422148"/>
                  </a:lnTo>
                  <a:lnTo>
                    <a:pt x="809244" y="422148"/>
                  </a:lnTo>
                  <a:lnTo>
                    <a:pt x="809244" y="409956"/>
                  </a:lnTo>
                  <a:lnTo>
                    <a:pt x="12192" y="409956"/>
                  </a:lnTo>
                  <a:lnTo>
                    <a:pt x="12192" y="0"/>
                  </a:lnTo>
                  <a:lnTo>
                    <a:pt x="0" y="0"/>
                  </a:lnTo>
                  <a:lnTo>
                    <a:pt x="0" y="2282964"/>
                  </a:lnTo>
                  <a:lnTo>
                    <a:pt x="12192" y="2282964"/>
                  </a:lnTo>
                  <a:lnTo>
                    <a:pt x="12192" y="1488948"/>
                  </a:lnTo>
                  <a:lnTo>
                    <a:pt x="809244" y="1488948"/>
                  </a:lnTo>
                  <a:lnTo>
                    <a:pt x="809244" y="2282964"/>
                  </a:lnTo>
                  <a:lnTo>
                    <a:pt x="822960" y="2282964"/>
                  </a:lnTo>
                  <a:lnTo>
                    <a:pt x="822960" y="1488948"/>
                  </a:lnTo>
                  <a:lnTo>
                    <a:pt x="4014216" y="1488948"/>
                  </a:lnTo>
                  <a:lnTo>
                    <a:pt x="4014216" y="2282964"/>
                  </a:lnTo>
                  <a:lnTo>
                    <a:pt x="4027932" y="2282952"/>
                  </a:lnTo>
                  <a:lnTo>
                    <a:pt x="4027932" y="1488948"/>
                  </a:lnTo>
                  <a:lnTo>
                    <a:pt x="6089891" y="1488948"/>
                  </a:lnTo>
                  <a:lnTo>
                    <a:pt x="6089891" y="1476756"/>
                  </a:lnTo>
                  <a:lnTo>
                    <a:pt x="4027932" y="1476768"/>
                  </a:lnTo>
                  <a:lnTo>
                    <a:pt x="4027932" y="422148"/>
                  </a:lnTo>
                  <a:lnTo>
                    <a:pt x="6089891" y="422148"/>
                  </a:lnTo>
                  <a:lnTo>
                    <a:pt x="6089891" y="409956"/>
                  </a:lnTo>
                  <a:close/>
                </a:path>
              </a:pathLst>
            </a:custGeom>
            <a:solidFill>
              <a:srgbClr val="8064A2"/>
            </a:solidFill>
          </p:spPr>
          <p:txBody>
            <a:bodyPr lIns="0" tIns="0" rIns="0" bIns="0"/>
            <a:lstStyle/>
            <a:p>
              <a:pPr>
                <a:defRPr/>
              </a:pPr>
              <a:endParaRPr sz="1350"/>
            </a:p>
          </p:txBody>
        </p:sp>
      </p:grpSp>
      <p:sp>
        <p:nvSpPr>
          <p:cNvPr id="20494" name="object 33">
            <a:extLst>
              <a:ext uri="{FF2B5EF4-FFF2-40B4-BE49-F238E27FC236}">
                <a16:creationId xmlns:a16="http://schemas.microsoft.com/office/drawing/2014/main" id="{6A7FB208-8982-E8CC-C2E0-53F4692565F2}"/>
              </a:ext>
            </a:extLst>
          </p:cNvPr>
          <p:cNvSpPr txBox="1">
            <a:spLocks noChangeArrowheads="1"/>
          </p:cNvSpPr>
          <p:nvPr/>
        </p:nvSpPr>
        <p:spPr bwMode="auto">
          <a:xfrm>
            <a:off x="2197100" y="4116388"/>
            <a:ext cx="1966913"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Topic with key</a:t>
            </a:r>
          </a:p>
        </p:txBody>
      </p:sp>
      <p:sp>
        <p:nvSpPr>
          <p:cNvPr id="34" name="object 34">
            <a:extLst>
              <a:ext uri="{FF2B5EF4-FFF2-40B4-BE49-F238E27FC236}">
                <a16:creationId xmlns:a16="http://schemas.microsoft.com/office/drawing/2014/main" id="{739E7A0E-226E-0E1B-4176-EB05F0DBA119}"/>
              </a:ext>
            </a:extLst>
          </p:cNvPr>
          <p:cNvSpPr txBox="1"/>
          <p:nvPr/>
        </p:nvSpPr>
        <p:spPr>
          <a:xfrm>
            <a:off x="4600575" y="4116388"/>
            <a:ext cx="1458913" cy="193675"/>
          </a:xfrm>
          <a:prstGeom prst="rect">
            <a:avLst/>
          </a:prstGeom>
        </p:spPr>
        <p:txBody>
          <a:bodyPr lIns="0" tIns="9049" rIns="0" bIns="0">
            <a:spAutoFit/>
          </a:bodyPr>
          <a:lstStyle/>
          <a:p>
            <a:pPr marL="266224" indent="-257175">
              <a:buFont typeface="Arial MT"/>
              <a:buChar char="•"/>
              <a:tabLst>
                <a:tab pos="266224" algn="l"/>
                <a:tab pos="266700" algn="l"/>
              </a:tabLst>
              <a:defRPr/>
            </a:pPr>
            <a:r>
              <a:rPr sz="1200" spc="-8" dirty="0">
                <a:latin typeface="Calibri"/>
                <a:cs typeface="Calibri"/>
              </a:rPr>
              <a:t>Interac</a:t>
            </a:r>
            <a:r>
              <a:rPr lang="en-US" sz="1200" spc="-8" dirty="0">
                <a:latin typeface="Calibri"/>
                <a:cs typeface="Calibri"/>
              </a:rPr>
              <a:t>tive</a:t>
            </a:r>
            <a:endParaRPr sz="1200" dirty="0">
              <a:latin typeface="Calibri"/>
              <a:cs typeface="Calibri"/>
            </a:endParaRPr>
          </a:p>
        </p:txBody>
      </p:sp>
      <p:sp>
        <p:nvSpPr>
          <p:cNvPr id="35" name="object 35">
            <a:extLst>
              <a:ext uri="{FF2B5EF4-FFF2-40B4-BE49-F238E27FC236}">
                <a16:creationId xmlns:a16="http://schemas.microsoft.com/office/drawing/2014/main" id="{C48A46F5-3D1B-B25A-1E7A-998ABF0A694A}"/>
              </a:ext>
            </a:extLst>
          </p:cNvPr>
          <p:cNvSpPr txBox="1"/>
          <p:nvPr/>
        </p:nvSpPr>
        <p:spPr>
          <a:xfrm>
            <a:off x="1589088" y="46132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7.</a:t>
            </a:r>
            <a:endParaRPr sz="1200">
              <a:latin typeface="Calibri"/>
              <a:cs typeface="Calibri"/>
            </a:endParaRPr>
          </a:p>
        </p:txBody>
      </p:sp>
      <p:sp>
        <p:nvSpPr>
          <p:cNvPr id="20497" name="object 36">
            <a:extLst>
              <a:ext uri="{FF2B5EF4-FFF2-40B4-BE49-F238E27FC236}">
                <a16:creationId xmlns:a16="http://schemas.microsoft.com/office/drawing/2014/main" id="{829C6FA5-667D-898F-43D9-2F202430A41E}"/>
              </a:ext>
            </a:extLst>
          </p:cNvPr>
          <p:cNvSpPr txBox="1">
            <a:spLocks noChangeArrowheads="1"/>
          </p:cNvSpPr>
          <p:nvPr/>
        </p:nvSpPr>
        <p:spPr bwMode="auto">
          <a:xfrm>
            <a:off x="2197100" y="4613275"/>
            <a:ext cx="19494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Research article relevant to the  topic with reference</a:t>
            </a:r>
          </a:p>
        </p:txBody>
      </p:sp>
      <p:sp>
        <p:nvSpPr>
          <p:cNvPr id="37" name="object 37">
            <a:extLst>
              <a:ext uri="{FF2B5EF4-FFF2-40B4-BE49-F238E27FC236}">
                <a16:creationId xmlns:a16="http://schemas.microsoft.com/office/drawing/2014/main" id="{085A0D06-8FBF-B9E8-043E-806D56E17091}"/>
              </a:ext>
            </a:extLst>
          </p:cNvPr>
          <p:cNvSpPr txBox="1"/>
          <p:nvPr/>
        </p:nvSpPr>
        <p:spPr>
          <a:xfrm>
            <a:off x="1589088" y="5413375"/>
            <a:ext cx="134937" cy="193675"/>
          </a:xfrm>
          <a:prstGeom prst="rect">
            <a:avLst/>
          </a:prstGeom>
        </p:spPr>
        <p:txBody>
          <a:bodyPr lIns="0" tIns="9049" rIns="0" bIns="0">
            <a:spAutoFit/>
          </a:bodyPr>
          <a:lstStyle/>
          <a:p>
            <a:pPr marL="9525">
              <a:spcBef>
                <a:spcPts val="71"/>
              </a:spcBef>
              <a:defRPr/>
            </a:pPr>
            <a:r>
              <a:rPr sz="1200" spc="-4" dirty="0">
                <a:latin typeface="Calibri"/>
                <a:cs typeface="Calibri"/>
              </a:rPr>
              <a:t>8.</a:t>
            </a:r>
            <a:endParaRPr sz="1200">
              <a:latin typeface="Calibri"/>
              <a:cs typeface="Calibri"/>
            </a:endParaRPr>
          </a:p>
        </p:txBody>
      </p:sp>
      <p:sp>
        <p:nvSpPr>
          <p:cNvPr id="20499" name="object 38">
            <a:extLst>
              <a:ext uri="{FF2B5EF4-FFF2-40B4-BE49-F238E27FC236}">
                <a16:creationId xmlns:a16="http://schemas.microsoft.com/office/drawing/2014/main" id="{27DA7D65-41D8-2885-DD17-08E817B0AB79}"/>
              </a:ext>
            </a:extLst>
          </p:cNvPr>
          <p:cNvSpPr txBox="1">
            <a:spLocks noChangeArrowheads="1"/>
          </p:cNvSpPr>
          <p:nvPr/>
        </p:nvSpPr>
        <p:spPr bwMode="auto">
          <a:xfrm>
            <a:off x="2197100" y="5413375"/>
            <a:ext cx="22844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049" rIns="0" bIns="0">
            <a:spAutoFit/>
          </a:bodyPr>
          <a:lstStyle>
            <a:lvl1pPr marL="9525">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75"/>
              </a:spcBef>
              <a:buFontTx/>
              <a:buNone/>
            </a:pPr>
            <a:r>
              <a:rPr lang="en-US" altLang="en-US" sz="1200">
                <a:cs typeface="Calibri" panose="020F0502020204030204" pitchFamily="34" charset="0"/>
              </a:rPr>
              <a:t>PM&amp;DC Code of  Ethics/Professionalism/Communicati  on Skills with reference</a:t>
            </a:r>
          </a:p>
        </p:txBody>
      </p:sp>
      <p:grpSp>
        <p:nvGrpSpPr>
          <p:cNvPr id="20500" name="object 39">
            <a:extLst>
              <a:ext uri="{FF2B5EF4-FFF2-40B4-BE49-F238E27FC236}">
                <a16:creationId xmlns:a16="http://schemas.microsoft.com/office/drawing/2014/main" id="{D405BE0B-CF21-3D6A-B95A-064B8B167D03}"/>
              </a:ext>
            </a:extLst>
          </p:cNvPr>
          <p:cNvGrpSpPr>
            <a:grpSpLocks/>
          </p:cNvGrpSpPr>
          <p:nvPr/>
        </p:nvGrpSpPr>
        <p:grpSpPr bwMode="auto">
          <a:xfrm>
            <a:off x="6094413" y="857250"/>
            <a:ext cx="4568825" cy="1712913"/>
            <a:chOff x="6092952" y="0"/>
            <a:chExt cx="6093460" cy="2284730"/>
          </a:xfrm>
        </p:grpSpPr>
        <p:sp>
          <p:nvSpPr>
            <p:cNvPr id="40" name="object 40">
              <a:extLst>
                <a:ext uri="{FF2B5EF4-FFF2-40B4-BE49-F238E27FC236}">
                  <a16:creationId xmlns:a16="http://schemas.microsoft.com/office/drawing/2014/main" id="{57A6BA2E-29E7-EBC3-7D04-2594842B7C04}"/>
                </a:ext>
              </a:extLst>
            </p:cNvPr>
            <p:cNvSpPr/>
            <p:nvPr/>
          </p:nvSpPr>
          <p:spPr>
            <a:xfrm>
              <a:off x="6092952" y="0"/>
              <a:ext cx="6093460" cy="2284730"/>
            </a:xfrm>
            <a:custGeom>
              <a:avLst/>
              <a:gdLst/>
              <a:ahLst/>
              <a:cxnLst/>
              <a:rect l="l" t="t" r="r" b="b"/>
              <a:pathLst>
                <a:path w="6093460" h="2284730">
                  <a:moveTo>
                    <a:pt x="6092952" y="0"/>
                  </a:moveTo>
                  <a:lnTo>
                    <a:pt x="0" y="0"/>
                  </a:lnTo>
                  <a:lnTo>
                    <a:pt x="0" y="2284476"/>
                  </a:lnTo>
                  <a:lnTo>
                    <a:pt x="6092952" y="2284476"/>
                  </a:lnTo>
                  <a:lnTo>
                    <a:pt x="6092952" y="0"/>
                  </a:lnTo>
                  <a:close/>
                </a:path>
              </a:pathLst>
            </a:custGeom>
            <a:solidFill>
              <a:srgbClr val="FFFFFF"/>
            </a:solidFill>
          </p:spPr>
          <p:txBody>
            <a:bodyPr lIns="0" tIns="0" rIns="0" bIns="0"/>
            <a:lstStyle/>
            <a:p>
              <a:pPr>
                <a:defRPr/>
              </a:pPr>
              <a:endParaRPr sz="1350"/>
            </a:p>
          </p:txBody>
        </p:sp>
        <p:sp>
          <p:nvSpPr>
            <p:cNvPr id="41" name="object 41">
              <a:extLst>
                <a:ext uri="{FF2B5EF4-FFF2-40B4-BE49-F238E27FC236}">
                  <a16:creationId xmlns:a16="http://schemas.microsoft.com/office/drawing/2014/main" id="{19D76185-FE5B-A95B-5006-87EA66FCBAD0}"/>
                </a:ext>
              </a:extLst>
            </p:cNvPr>
            <p:cNvSpPr/>
            <p:nvPr/>
          </p:nvSpPr>
          <p:spPr>
            <a:xfrm>
              <a:off x="6092952" y="821571"/>
              <a:ext cx="6093460" cy="334557"/>
            </a:xfrm>
            <a:custGeom>
              <a:avLst/>
              <a:gdLst/>
              <a:ahLst/>
              <a:cxnLst/>
              <a:rect l="l" t="t" r="r" b="b"/>
              <a:pathLst>
                <a:path w="6093459" h="335280">
                  <a:moveTo>
                    <a:pt x="6092952" y="0"/>
                  </a:moveTo>
                  <a:lnTo>
                    <a:pt x="3429000" y="0"/>
                  </a:lnTo>
                  <a:lnTo>
                    <a:pt x="0" y="0"/>
                  </a:lnTo>
                  <a:lnTo>
                    <a:pt x="0" y="335280"/>
                  </a:lnTo>
                  <a:lnTo>
                    <a:pt x="3429000" y="335280"/>
                  </a:lnTo>
                  <a:lnTo>
                    <a:pt x="6092952" y="335280"/>
                  </a:lnTo>
                  <a:lnTo>
                    <a:pt x="6092952" y="0"/>
                  </a:lnTo>
                  <a:close/>
                </a:path>
              </a:pathLst>
            </a:custGeom>
            <a:solidFill>
              <a:srgbClr val="EDEAF0"/>
            </a:solidFill>
          </p:spPr>
          <p:txBody>
            <a:bodyPr lIns="0" tIns="0" rIns="0" bIns="0"/>
            <a:lstStyle/>
            <a:p>
              <a:pPr>
                <a:defRPr/>
              </a:pPr>
              <a:endParaRPr sz="1350"/>
            </a:p>
          </p:txBody>
        </p:sp>
        <p:sp>
          <p:nvSpPr>
            <p:cNvPr id="42" name="object 42">
              <a:extLst>
                <a:ext uri="{FF2B5EF4-FFF2-40B4-BE49-F238E27FC236}">
                  <a16:creationId xmlns:a16="http://schemas.microsoft.com/office/drawing/2014/main" id="{3A8C6763-4854-D77F-3644-D9BFFABA434B}"/>
                </a:ext>
              </a:extLst>
            </p:cNvPr>
            <p:cNvSpPr/>
            <p:nvPr/>
          </p:nvSpPr>
          <p:spPr>
            <a:xfrm>
              <a:off x="6092952" y="1156128"/>
              <a:ext cx="6093460" cy="885094"/>
            </a:xfrm>
            <a:custGeom>
              <a:avLst/>
              <a:gdLst/>
              <a:ahLst/>
              <a:cxnLst/>
              <a:rect l="l" t="t" r="r" b="b"/>
              <a:pathLst>
                <a:path w="6093459" h="883919">
                  <a:moveTo>
                    <a:pt x="6092952" y="0"/>
                  </a:moveTo>
                  <a:lnTo>
                    <a:pt x="3429000" y="0"/>
                  </a:lnTo>
                  <a:lnTo>
                    <a:pt x="0" y="0"/>
                  </a:lnTo>
                  <a:lnTo>
                    <a:pt x="0" y="883920"/>
                  </a:lnTo>
                  <a:lnTo>
                    <a:pt x="3429000" y="883920"/>
                  </a:lnTo>
                  <a:lnTo>
                    <a:pt x="6092952" y="883920"/>
                  </a:lnTo>
                  <a:lnTo>
                    <a:pt x="6092952" y="0"/>
                  </a:lnTo>
                  <a:close/>
                </a:path>
              </a:pathLst>
            </a:custGeom>
            <a:solidFill>
              <a:srgbClr val="FFC000"/>
            </a:solidFill>
          </p:spPr>
          <p:txBody>
            <a:bodyPr lIns="0" tIns="0" rIns="0" bIns="0"/>
            <a:lstStyle/>
            <a:p>
              <a:pPr>
                <a:defRPr/>
              </a:pPr>
              <a:endParaRPr sz="1350"/>
            </a:p>
          </p:txBody>
        </p:sp>
        <p:sp>
          <p:nvSpPr>
            <p:cNvPr id="43" name="object 43">
              <a:extLst>
                <a:ext uri="{FF2B5EF4-FFF2-40B4-BE49-F238E27FC236}">
                  <a16:creationId xmlns:a16="http://schemas.microsoft.com/office/drawing/2014/main" id="{887650D0-1465-FDF7-94C9-B3760B5B1877}"/>
                </a:ext>
              </a:extLst>
            </p:cNvPr>
            <p:cNvSpPr/>
            <p:nvPr/>
          </p:nvSpPr>
          <p:spPr>
            <a:xfrm>
              <a:off x="6092952" y="2041222"/>
              <a:ext cx="6093460" cy="243508"/>
            </a:xfrm>
            <a:custGeom>
              <a:avLst/>
              <a:gdLst/>
              <a:ahLst/>
              <a:cxnLst/>
              <a:rect l="l" t="t" r="r" b="b"/>
              <a:pathLst>
                <a:path w="6093459" h="243839">
                  <a:moveTo>
                    <a:pt x="6092952" y="0"/>
                  </a:moveTo>
                  <a:lnTo>
                    <a:pt x="3429000" y="0"/>
                  </a:lnTo>
                  <a:lnTo>
                    <a:pt x="0" y="0"/>
                  </a:lnTo>
                  <a:lnTo>
                    <a:pt x="0" y="243840"/>
                  </a:lnTo>
                  <a:lnTo>
                    <a:pt x="3429000" y="243840"/>
                  </a:lnTo>
                  <a:lnTo>
                    <a:pt x="6092952" y="243840"/>
                  </a:lnTo>
                  <a:lnTo>
                    <a:pt x="6092952" y="0"/>
                  </a:lnTo>
                  <a:close/>
                </a:path>
              </a:pathLst>
            </a:custGeom>
            <a:solidFill>
              <a:srgbClr val="8EB4E3"/>
            </a:solidFill>
          </p:spPr>
          <p:txBody>
            <a:bodyPr lIns="0" tIns="0" rIns="0" bIns="0"/>
            <a:lstStyle/>
            <a:p>
              <a:pPr>
                <a:defRPr/>
              </a:pPr>
              <a:endParaRPr sz="1350"/>
            </a:p>
          </p:txBody>
        </p:sp>
        <p:sp>
          <p:nvSpPr>
            <p:cNvPr id="44" name="object 44">
              <a:extLst>
                <a:ext uri="{FF2B5EF4-FFF2-40B4-BE49-F238E27FC236}">
                  <a16:creationId xmlns:a16="http://schemas.microsoft.com/office/drawing/2014/main" id="{7E6780F7-A85B-4DBF-65C5-4827EB40CDA7}"/>
                </a:ext>
              </a:extLst>
            </p:cNvPr>
            <p:cNvSpPr/>
            <p:nvPr/>
          </p:nvSpPr>
          <p:spPr>
            <a:xfrm>
              <a:off x="6092952" y="815219"/>
              <a:ext cx="6093460" cy="1469511"/>
            </a:xfrm>
            <a:custGeom>
              <a:avLst/>
              <a:gdLst/>
              <a:ahLst/>
              <a:cxnLst/>
              <a:rect l="l" t="t" r="r" b="b"/>
              <a:pathLst>
                <a:path w="6093459" h="1469389">
                  <a:moveTo>
                    <a:pt x="6092964" y="0"/>
                  </a:moveTo>
                  <a:lnTo>
                    <a:pt x="6088392" y="0"/>
                  </a:lnTo>
                  <a:lnTo>
                    <a:pt x="6088392" y="335280"/>
                  </a:lnTo>
                  <a:lnTo>
                    <a:pt x="6088392" y="348996"/>
                  </a:lnTo>
                  <a:lnTo>
                    <a:pt x="6088392" y="1219200"/>
                  </a:lnTo>
                  <a:lnTo>
                    <a:pt x="3436632" y="1219200"/>
                  </a:lnTo>
                  <a:lnTo>
                    <a:pt x="3436632" y="348996"/>
                  </a:lnTo>
                  <a:lnTo>
                    <a:pt x="6088392" y="348996"/>
                  </a:lnTo>
                  <a:lnTo>
                    <a:pt x="6088392" y="335280"/>
                  </a:lnTo>
                  <a:lnTo>
                    <a:pt x="3436632" y="335280"/>
                  </a:lnTo>
                  <a:lnTo>
                    <a:pt x="3436632" y="0"/>
                  </a:lnTo>
                  <a:lnTo>
                    <a:pt x="3422916" y="0"/>
                  </a:lnTo>
                  <a:lnTo>
                    <a:pt x="3422916" y="335280"/>
                  </a:lnTo>
                  <a:lnTo>
                    <a:pt x="12" y="335280"/>
                  </a:lnTo>
                  <a:lnTo>
                    <a:pt x="12" y="348996"/>
                  </a:lnTo>
                  <a:lnTo>
                    <a:pt x="3422916" y="348996"/>
                  </a:lnTo>
                  <a:lnTo>
                    <a:pt x="3422916" y="1219200"/>
                  </a:lnTo>
                  <a:lnTo>
                    <a:pt x="12" y="1219200"/>
                  </a:lnTo>
                  <a:lnTo>
                    <a:pt x="0" y="1232916"/>
                  </a:lnTo>
                  <a:lnTo>
                    <a:pt x="3422916" y="1232916"/>
                  </a:lnTo>
                  <a:lnTo>
                    <a:pt x="3422916" y="1469136"/>
                  </a:lnTo>
                  <a:lnTo>
                    <a:pt x="3436632" y="1469136"/>
                  </a:lnTo>
                  <a:lnTo>
                    <a:pt x="3436632" y="1232916"/>
                  </a:lnTo>
                  <a:lnTo>
                    <a:pt x="6088392" y="1232916"/>
                  </a:lnTo>
                  <a:lnTo>
                    <a:pt x="6088392" y="1469136"/>
                  </a:lnTo>
                  <a:lnTo>
                    <a:pt x="6092964" y="1469136"/>
                  </a:lnTo>
                  <a:lnTo>
                    <a:pt x="6092964" y="1232916"/>
                  </a:lnTo>
                  <a:lnTo>
                    <a:pt x="6092964" y="1219200"/>
                  </a:lnTo>
                  <a:lnTo>
                    <a:pt x="6092964" y="348996"/>
                  </a:lnTo>
                  <a:lnTo>
                    <a:pt x="6092964" y="335280"/>
                  </a:lnTo>
                  <a:lnTo>
                    <a:pt x="6092964" y="0"/>
                  </a:lnTo>
                  <a:close/>
                </a:path>
              </a:pathLst>
            </a:custGeom>
            <a:solidFill>
              <a:srgbClr val="8064A2"/>
            </a:solidFill>
          </p:spPr>
          <p:txBody>
            <a:bodyPr lIns="0" tIns="0" rIns="0" bIns="0"/>
            <a:lstStyle/>
            <a:p>
              <a:pPr>
                <a:defRPr/>
              </a:pPr>
              <a:endParaRPr sz="1350"/>
            </a:p>
          </p:txBody>
        </p:sp>
      </p:grpSp>
      <p:sp>
        <p:nvSpPr>
          <p:cNvPr id="45" name="object 45">
            <a:extLst>
              <a:ext uri="{FF2B5EF4-FFF2-40B4-BE49-F238E27FC236}">
                <a16:creationId xmlns:a16="http://schemas.microsoft.com/office/drawing/2014/main" id="{5839E4E1-FF67-136C-1598-2F171F1BFB97}"/>
              </a:ext>
            </a:extLst>
          </p:cNvPr>
          <p:cNvSpPr txBox="1"/>
          <p:nvPr/>
        </p:nvSpPr>
        <p:spPr>
          <a:xfrm>
            <a:off x="1589088" y="1498600"/>
            <a:ext cx="8053387" cy="193675"/>
          </a:xfrm>
          <a:prstGeom prst="rect">
            <a:avLst/>
          </a:prstGeom>
        </p:spPr>
        <p:txBody>
          <a:bodyPr lIns="0" tIns="9049" rIns="0" bIns="0">
            <a:spAutoFit/>
          </a:bodyPr>
          <a:lstStyle/>
          <a:p>
            <a:pPr marL="9525">
              <a:spcBef>
                <a:spcPts val="71"/>
              </a:spcBef>
              <a:tabLst>
                <a:tab pos="616268" algn="l"/>
                <a:tab pos="3019901" algn="l"/>
                <a:tab pos="7145179" algn="l"/>
              </a:tabLst>
              <a:defRPr/>
            </a:pPr>
            <a:r>
              <a:rPr sz="1200" b="1" spc="-135" dirty="0">
                <a:latin typeface="Tahoma"/>
                <a:cs typeface="Tahoma"/>
              </a:rPr>
              <a:t>S</a:t>
            </a:r>
            <a:r>
              <a:rPr sz="1200" b="1" spc="-105" dirty="0">
                <a:latin typeface="Tahoma"/>
                <a:cs typeface="Tahoma"/>
              </a:rPr>
              <a:t>.</a:t>
            </a:r>
            <a:r>
              <a:rPr sz="1200" b="1" spc="-120" dirty="0">
                <a:latin typeface="Tahoma"/>
                <a:cs typeface="Tahoma"/>
              </a:rPr>
              <a:t> </a:t>
            </a:r>
            <a:r>
              <a:rPr sz="1200" b="1" spc="-248" dirty="0">
                <a:latin typeface="Tahoma"/>
                <a:cs typeface="Tahoma"/>
              </a:rPr>
              <a:t>N</a:t>
            </a:r>
            <a:r>
              <a:rPr sz="1200" b="1" spc="-195" dirty="0">
                <a:latin typeface="Tahoma"/>
                <a:cs typeface="Tahoma"/>
              </a:rPr>
              <a:t>o</a:t>
            </a:r>
            <a:r>
              <a:rPr sz="1200" b="1" spc="-105" dirty="0">
                <a:latin typeface="Tahoma"/>
                <a:cs typeface="Tahoma"/>
              </a:rPr>
              <a:t>.</a:t>
            </a:r>
            <a:r>
              <a:rPr sz="1200" b="1" dirty="0">
                <a:latin typeface="Tahoma"/>
                <a:cs typeface="Tahoma"/>
              </a:rPr>
              <a:t>	</a:t>
            </a:r>
            <a:r>
              <a:rPr sz="1200" b="1" spc="-263" dirty="0">
                <a:latin typeface="Tahoma"/>
                <a:cs typeface="Tahoma"/>
              </a:rPr>
              <a:t>H</a:t>
            </a:r>
            <a:r>
              <a:rPr sz="1200" b="1" spc="-158" dirty="0">
                <a:latin typeface="Tahoma"/>
                <a:cs typeface="Tahoma"/>
              </a:rPr>
              <a:t>e</a:t>
            </a:r>
            <a:r>
              <a:rPr sz="1200" b="1" spc="-153" dirty="0">
                <a:latin typeface="Tahoma"/>
                <a:cs typeface="Tahoma"/>
              </a:rPr>
              <a:t>a</a:t>
            </a:r>
            <a:r>
              <a:rPr sz="1200" b="1" spc="-191" dirty="0">
                <a:latin typeface="Tahoma"/>
                <a:cs typeface="Tahoma"/>
              </a:rPr>
              <a:t>d</a:t>
            </a:r>
            <a:r>
              <a:rPr sz="1200" b="1" spc="-98" dirty="0">
                <a:latin typeface="Tahoma"/>
                <a:cs typeface="Tahoma"/>
              </a:rPr>
              <a:t>i</a:t>
            </a:r>
            <a:r>
              <a:rPr sz="1200" b="1" spc="-188" dirty="0">
                <a:latin typeface="Tahoma"/>
                <a:cs typeface="Tahoma"/>
              </a:rPr>
              <a:t>n</a:t>
            </a:r>
            <a:r>
              <a:rPr sz="1200" b="1" spc="-191" dirty="0">
                <a:latin typeface="Tahoma"/>
                <a:cs typeface="Tahoma"/>
              </a:rPr>
              <a:t>g</a:t>
            </a:r>
            <a:r>
              <a:rPr sz="1200" b="1" dirty="0">
                <a:latin typeface="Tahoma"/>
                <a:cs typeface="Tahoma"/>
              </a:rPr>
              <a:t>s	</a:t>
            </a:r>
            <a:r>
              <a:rPr sz="1200" b="1" spc="-263" dirty="0">
                <a:latin typeface="Tahoma"/>
                <a:cs typeface="Tahoma"/>
              </a:rPr>
              <a:t>D</a:t>
            </a:r>
            <a:r>
              <a:rPr sz="1200" b="1" spc="-195" dirty="0">
                <a:latin typeface="Tahoma"/>
                <a:cs typeface="Tahoma"/>
              </a:rPr>
              <a:t>o</a:t>
            </a:r>
            <a:r>
              <a:rPr sz="1200" b="1" spc="-255" dirty="0">
                <a:latin typeface="Tahoma"/>
                <a:cs typeface="Tahoma"/>
              </a:rPr>
              <a:t>m</a:t>
            </a:r>
            <a:r>
              <a:rPr sz="1200" b="1" spc="-153" dirty="0">
                <a:latin typeface="Tahoma"/>
                <a:cs typeface="Tahoma"/>
              </a:rPr>
              <a:t>a</a:t>
            </a:r>
            <a:r>
              <a:rPr sz="1200" b="1" spc="-98" dirty="0">
                <a:latin typeface="Tahoma"/>
                <a:cs typeface="Tahoma"/>
              </a:rPr>
              <a:t>i</a:t>
            </a:r>
            <a:r>
              <a:rPr sz="1200" b="1" spc="-188" dirty="0">
                <a:latin typeface="Tahoma"/>
                <a:cs typeface="Tahoma"/>
              </a:rPr>
              <a:t>n</a:t>
            </a:r>
            <a:r>
              <a:rPr sz="1200" b="1" spc="-101" dirty="0">
                <a:latin typeface="Tahoma"/>
                <a:cs typeface="Tahoma"/>
              </a:rPr>
              <a:t>s</a:t>
            </a:r>
            <a:r>
              <a:rPr sz="1200" b="1" spc="-307" dirty="0">
                <a:latin typeface="Tahoma"/>
                <a:cs typeface="Tahoma"/>
              </a:rPr>
              <a:t>/</a:t>
            </a:r>
            <a:r>
              <a:rPr sz="1200" b="1" spc="-244" dirty="0">
                <a:latin typeface="Tahoma"/>
                <a:cs typeface="Tahoma"/>
              </a:rPr>
              <a:t>T</a:t>
            </a:r>
            <a:r>
              <a:rPr sz="1200" b="1" spc="-184" dirty="0">
                <a:latin typeface="Tahoma"/>
                <a:cs typeface="Tahoma"/>
              </a:rPr>
              <a:t>y</a:t>
            </a:r>
            <a:r>
              <a:rPr sz="1200" b="1" spc="-191" dirty="0">
                <a:latin typeface="Tahoma"/>
                <a:cs typeface="Tahoma"/>
              </a:rPr>
              <a:t>p</a:t>
            </a:r>
            <a:r>
              <a:rPr sz="1200" b="1" spc="-71" dirty="0">
                <a:latin typeface="Tahoma"/>
                <a:cs typeface="Tahoma"/>
              </a:rPr>
              <a:t>e</a:t>
            </a:r>
            <a:r>
              <a:rPr sz="1200" b="1" spc="-158" dirty="0">
                <a:latin typeface="Tahoma"/>
                <a:cs typeface="Tahoma"/>
              </a:rPr>
              <a:t> </a:t>
            </a:r>
            <a:r>
              <a:rPr sz="1200" b="1" spc="-195" dirty="0">
                <a:latin typeface="Tahoma"/>
                <a:cs typeface="Tahoma"/>
              </a:rPr>
              <a:t>o</a:t>
            </a:r>
            <a:r>
              <a:rPr sz="1200" b="1" spc="-83" dirty="0">
                <a:latin typeface="Tahoma"/>
                <a:cs typeface="Tahoma"/>
              </a:rPr>
              <a:t>f</a:t>
            </a:r>
            <a:r>
              <a:rPr sz="1200" b="1" spc="-94" dirty="0">
                <a:latin typeface="Tahoma"/>
                <a:cs typeface="Tahoma"/>
              </a:rPr>
              <a:t> </a:t>
            </a:r>
            <a:r>
              <a:rPr sz="1200" b="1" spc="-304" dirty="0">
                <a:latin typeface="Tahoma"/>
                <a:cs typeface="Tahoma"/>
              </a:rPr>
              <a:t>I</a:t>
            </a:r>
            <a:r>
              <a:rPr sz="1200" b="1" spc="-188" dirty="0">
                <a:latin typeface="Tahoma"/>
                <a:cs typeface="Tahoma"/>
              </a:rPr>
              <a:t>n</a:t>
            </a:r>
            <a:r>
              <a:rPr sz="1200" b="1" spc="-150" dirty="0">
                <a:latin typeface="Tahoma"/>
                <a:cs typeface="Tahoma"/>
              </a:rPr>
              <a:t>t</a:t>
            </a:r>
            <a:r>
              <a:rPr sz="1200" b="1" spc="-158" dirty="0">
                <a:latin typeface="Tahoma"/>
                <a:cs typeface="Tahoma"/>
              </a:rPr>
              <a:t>e</a:t>
            </a:r>
            <a:r>
              <a:rPr sz="1200" b="1" spc="-191" dirty="0">
                <a:latin typeface="Tahoma"/>
                <a:cs typeface="Tahoma"/>
              </a:rPr>
              <a:t>g</a:t>
            </a:r>
            <a:r>
              <a:rPr sz="1200" b="1" spc="-83" dirty="0">
                <a:latin typeface="Tahoma"/>
                <a:cs typeface="Tahoma"/>
              </a:rPr>
              <a:t>r</a:t>
            </a:r>
            <a:r>
              <a:rPr sz="1200" b="1" spc="-153" dirty="0">
                <a:latin typeface="Tahoma"/>
                <a:cs typeface="Tahoma"/>
              </a:rPr>
              <a:t>a</a:t>
            </a:r>
            <a:r>
              <a:rPr sz="1200" b="1" spc="-143" dirty="0">
                <a:latin typeface="Tahoma"/>
                <a:cs typeface="Tahoma"/>
              </a:rPr>
              <a:t>t</a:t>
            </a:r>
            <a:r>
              <a:rPr sz="1200" b="1" spc="-98" dirty="0">
                <a:latin typeface="Tahoma"/>
                <a:cs typeface="Tahoma"/>
              </a:rPr>
              <a:t>i</a:t>
            </a:r>
            <a:r>
              <a:rPr sz="1200" b="1" spc="-195" dirty="0">
                <a:latin typeface="Tahoma"/>
                <a:cs typeface="Tahoma"/>
              </a:rPr>
              <a:t>o</a:t>
            </a:r>
            <a:r>
              <a:rPr sz="1200" b="1" spc="-101" dirty="0">
                <a:latin typeface="Tahoma"/>
                <a:cs typeface="Tahoma"/>
              </a:rPr>
              <a:t>n</a:t>
            </a:r>
            <a:r>
              <a:rPr sz="1200" b="1" dirty="0">
                <a:latin typeface="Tahoma"/>
                <a:cs typeface="Tahoma"/>
              </a:rPr>
              <a:t>	</a:t>
            </a:r>
            <a:r>
              <a:rPr sz="1200" b="1" spc="-176" dirty="0">
                <a:latin typeface="Tahoma"/>
                <a:cs typeface="Tahoma"/>
              </a:rPr>
              <a:t>A</a:t>
            </a:r>
            <a:r>
              <a:rPr sz="1200" b="1" spc="-105" dirty="0">
                <a:latin typeface="Tahoma"/>
                <a:cs typeface="Tahoma"/>
              </a:rPr>
              <a:t>p</a:t>
            </a:r>
            <a:r>
              <a:rPr sz="1200" b="1" spc="131" dirty="0">
                <a:latin typeface="Tahoma"/>
                <a:cs typeface="Tahoma"/>
              </a:rPr>
              <a:t> </a:t>
            </a:r>
            <a:r>
              <a:rPr sz="1200" b="1" spc="-83" dirty="0">
                <a:latin typeface="Tahoma"/>
                <a:cs typeface="Tahoma"/>
              </a:rPr>
              <a:t>r</a:t>
            </a:r>
            <a:r>
              <a:rPr sz="1200" b="1" spc="-195" dirty="0">
                <a:latin typeface="Tahoma"/>
                <a:cs typeface="Tahoma"/>
              </a:rPr>
              <a:t>o</a:t>
            </a:r>
            <a:r>
              <a:rPr sz="1200" b="1" spc="-180" dirty="0">
                <a:latin typeface="Tahoma"/>
                <a:cs typeface="Tahoma"/>
              </a:rPr>
              <a:t>x</a:t>
            </a:r>
            <a:r>
              <a:rPr sz="1200" b="1" spc="-98" dirty="0">
                <a:latin typeface="Tahoma"/>
                <a:cs typeface="Tahoma"/>
              </a:rPr>
              <a:t>i</a:t>
            </a:r>
            <a:r>
              <a:rPr sz="1200" b="1" spc="-255" dirty="0">
                <a:latin typeface="Tahoma"/>
                <a:cs typeface="Tahoma"/>
              </a:rPr>
              <a:t>m</a:t>
            </a:r>
            <a:r>
              <a:rPr sz="1200" b="1" spc="-153" dirty="0">
                <a:latin typeface="Tahoma"/>
                <a:cs typeface="Tahoma"/>
              </a:rPr>
              <a:t>a</a:t>
            </a:r>
            <a:r>
              <a:rPr sz="1200" b="1" spc="-150" dirty="0">
                <a:latin typeface="Tahoma"/>
                <a:cs typeface="Tahoma"/>
              </a:rPr>
              <a:t>t</a:t>
            </a:r>
            <a:r>
              <a:rPr sz="1200" b="1" spc="-71" dirty="0">
                <a:latin typeface="Tahoma"/>
                <a:cs typeface="Tahoma"/>
              </a:rPr>
              <a:t>e</a:t>
            </a:r>
            <a:r>
              <a:rPr sz="1200" b="1" spc="-150" dirty="0">
                <a:latin typeface="Tahoma"/>
                <a:cs typeface="Tahoma"/>
              </a:rPr>
              <a:t> </a:t>
            </a:r>
            <a:r>
              <a:rPr sz="1200" b="1" spc="-619" dirty="0">
                <a:latin typeface="Tahoma"/>
                <a:cs typeface="Tahoma"/>
              </a:rPr>
              <a:t>%</a:t>
            </a:r>
            <a:endParaRPr sz="1200">
              <a:latin typeface="Tahoma"/>
              <a:cs typeface="Tahoma"/>
            </a:endParaRPr>
          </a:p>
        </p:txBody>
      </p:sp>
      <p:sp>
        <p:nvSpPr>
          <p:cNvPr id="46" name="object 46">
            <a:extLst>
              <a:ext uri="{FF2B5EF4-FFF2-40B4-BE49-F238E27FC236}">
                <a16:creationId xmlns:a16="http://schemas.microsoft.com/office/drawing/2014/main" id="{BA32494A-7960-12F9-3311-8303D000ABE8}"/>
              </a:ext>
            </a:extLst>
          </p:cNvPr>
          <p:cNvSpPr txBox="1"/>
          <p:nvPr/>
        </p:nvSpPr>
        <p:spPr>
          <a:xfrm>
            <a:off x="4600575" y="1739900"/>
            <a:ext cx="5534025" cy="377825"/>
          </a:xfrm>
          <a:prstGeom prst="rect">
            <a:avLst/>
          </a:prstGeom>
        </p:spPr>
        <p:txBody>
          <a:bodyPr lIns="0" tIns="9049" rIns="0" bIns="0">
            <a:spAutoFit/>
          </a:bodyPr>
          <a:lstStyle/>
          <a:p>
            <a:pPr marL="171450" indent="-171450" eaLnBrk="1" fontAlgn="auto" hangingPunct="1">
              <a:spcBef>
                <a:spcPts val="0"/>
              </a:spcBef>
              <a:spcAft>
                <a:spcPts val="0"/>
              </a:spcAft>
              <a:buFont typeface="Arial" panose="020B0604020202020204" pitchFamily="34" charset="0"/>
              <a:buChar char="•"/>
              <a:defRPr/>
            </a:pPr>
            <a:r>
              <a:rPr lang="en-US" sz="1200" b="1" u="sng" dirty="0"/>
              <a:t>Motor Functions of Stomach.</a:t>
            </a:r>
          </a:p>
          <a:p>
            <a:pPr marL="171450" indent="-171450" eaLnBrk="1" fontAlgn="auto" hangingPunct="1">
              <a:spcBef>
                <a:spcPts val="0"/>
              </a:spcBef>
              <a:spcAft>
                <a:spcPts val="0"/>
              </a:spcAft>
              <a:buFont typeface="Arial" panose="020B0604020202020204" pitchFamily="34" charset="0"/>
              <a:buChar char="•"/>
              <a:defRPr/>
            </a:pPr>
            <a:r>
              <a:rPr lang="en-US" sz="1200" b="1" u="sng" dirty="0"/>
              <a:t>Physiology of regulation of gastric emptying</a:t>
            </a:r>
            <a:endParaRPr lang="en-US" sz="1200" spc="-8" dirty="0">
              <a:latin typeface="Calibri"/>
              <a:cs typeface="Calibri"/>
            </a:endParaRPr>
          </a:p>
        </p:txBody>
      </p:sp>
      <p:sp>
        <p:nvSpPr>
          <p:cNvPr id="47" name="object 47">
            <a:extLst>
              <a:ext uri="{FF2B5EF4-FFF2-40B4-BE49-F238E27FC236}">
                <a16:creationId xmlns:a16="http://schemas.microsoft.com/office/drawing/2014/main" id="{0DBCCE3E-F175-B143-C9A7-0304DF6BC495}"/>
              </a:ext>
            </a:extLst>
          </p:cNvPr>
          <p:cNvSpPr txBox="1"/>
          <p:nvPr/>
        </p:nvSpPr>
        <p:spPr>
          <a:xfrm>
            <a:off x="4600575" y="2403475"/>
            <a:ext cx="2032000" cy="193675"/>
          </a:xfrm>
          <a:prstGeom prst="rect">
            <a:avLst/>
          </a:prstGeom>
        </p:spPr>
        <p:txBody>
          <a:bodyPr lIns="0" tIns="9049" rIns="0" bIns="0">
            <a:spAutoFit/>
          </a:bodyPr>
          <a:lstStyle/>
          <a:p>
            <a:pPr marL="9525">
              <a:spcBef>
                <a:spcPts val="71"/>
              </a:spcBef>
              <a:defRPr/>
            </a:pPr>
            <a:r>
              <a:rPr sz="1200" spc="-4" dirty="0">
                <a:latin typeface="Calibri"/>
                <a:cs typeface="Calibri"/>
              </a:rPr>
              <a:t>Mentioned</a:t>
            </a:r>
            <a:r>
              <a:rPr sz="1200" spc="-19" dirty="0">
                <a:latin typeface="Calibri"/>
                <a:cs typeface="Calibri"/>
              </a:rPr>
              <a:t> </a:t>
            </a:r>
            <a:r>
              <a:rPr sz="1200" spc="-4" dirty="0">
                <a:latin typeface="Calibri"/>
                <a:cs typeface="Calibri"/>
              </a:rPr>
              <a:t>on</a:t>
            </a:r>
            <a:r>
              <a:rPr sz="1200" spc="4" dirty="0">
                <a:latin typeface="Calibri"/>
                <a:cs typeface="Calibri"/>
              </a:rPr>
              <a:t> </a:t>
            </a:r>
            <a:r>
              <a:rPr sz="1200" spc="-4" dirty="0">
                <a:latin typeface="Calibri"/>
                <a:cs typeface="Calibri"/>
              </a:rPr>
              <a:t>the </a:t>
            </a:r>
            <a:r>
              <a:rPr sz="1200" spc="-11" dirty="0">
                <a:latin typeface="Calibri"/>
                <a:cs typeface="Calibri"/>
              </a:rPr>
              <a:t>separate</a:t>
            </a:r>
            <a:r>
              <a:rPr sz="1200" dirty="0">
                <a:latin typeface="Calibri"/>
                <a:cs typeface="Calibri"/>
              </a:rPr>
              <a:t> </a:t>
            </a:r>
            <a:r>
              <a:rPr sz="1200" spc="-4" dirty="0">
                <a:latin typeface="Calibri"/>
                <a:cs typeface="Calibri"/>
              </a:rPr>
              <a:t>slide</a:t>
            </a:r>
            <a:endParaRPr sz="1200" dirty="0">
              <a:latin typeface="Calibri"/>
              <a:cs typeface="Calibri"/>
            </a:endParaRPr>
          </a:p>
        </p:txBody>
      </p:sp>
      <p:sp>
        <p:nvSpPr>
          <p:cNvPr id="48" name="object 48">
            <a:extLst>
              <a:ext uri="{FF2B5EF4-FFF2-40B4-BE49-F238E27FC236}">
                <a16:creationId xmlns:a16="http://schemas.microsoft.com/office/drawing/2014/main" id="{8F9C5B23-F379-B3ED-374C-EB45ED4B6800}"/>
              </a:ext>
            </a:extLst>
          </p:cNvPr>
          <p:cNvSpPr txBox="1"/>
          <p:nvPr/>
        </p:nvSpPr>
        <p:spPr>
          <a:xfrm>
            <a:off x="8724900" y="2403475"/>
            <a:ext cx="1711325" cy="193675"/>
          </a:xfrm>
          <a:prstGeom prst="rect">
            <a:avLst/>
          </a:prstGeom>
        </p:spPr>
        <p:txBody>
          <a:bodyPr lIns="0" tIns="9049" rIns="0" bIns="0">
            <a:spAutoFit/>
          </a:bodyPr>
          <a:lstStyle/>
          <a:p>
            <a:pPr marL="9525">
              <a:spcBef>
                <a:spcPts val="71"/>
              </a:spcBef>
              <a:defRPr/>
            </a:pPr>
            <a:r>
              <a:rPr sz="1200" spc="-4" dirty="0">
                <a:latin typeface="Calibri"/>
                <a:cs typeface="Calibri"/>
              </a:rPr>
              <a:t>Mentioned</a:t>
            </a:r>
            <a:r>
              <a:rPr sz="1200" spc="-23" dirty="0">
                <a:latin typeface="Calibri"/>
                <a:cs typeface="Calibri"/>
              </a:rPr>
              <a:t> </a:t>
            </a:r>
            <a:r>
              <a:rPr sz="1200" spc="-4" dirty="0">
                <a:latin typeface="Calibri"/>
                <a:cs typeface="Calibri"/>
              </a:rPr>
              <a:t>on</a:t>
            </a:r>
            <a:r>
              <a:rPr sz="1200" spc="-8" dirty="0">
                <a:latin typeface="Calibri"/>
                <a:cs typeface="Calibri"/>
              </a:rPr>
              <a:t> </a:t>
            </a:r>
            <a:r>
              <a:rPr sz="1200" spc="-4" dirty="0">
                <a:latin typeface="Calibri"/>
                <a:cs typeface="Calibri"/>
              </a:rPr>
              <a:t>the</a:t>
            </a:r>
            <a:r>
              <a:rPr sz="1200" spc="-11" dirty="0">
                <a:latin typeface="Calibri"/>
                <a:cs typeface="Calibri"/>
              </a:rPr>
              <a:t> separate</a:t>
            </a:r>
            <a:endParaRPr sz="1200">
              <a:latin typeface="Calibri"/>
              <a:cs typeface="Calibri"/>
            </a:endParaRPr>
          </a:p>
        </p:txBody>
      </p:sp>
      <p:pic>
        <p:nvPicPr>
          <p:cNvPr id="20505" name="object 49">
            <a:extLst>
              <a:ext uri="{FF2B5EF4-FFF2-40B4-BE49-F238E27FC236}">
                <a16:creationId xmlns:a16="http://schemas.microsoft.com/office/drawing/2014/main" id="{ADDDC67F-2692-F89F-5CFD-FF2E07B719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413" y="863600"/>
            <a:ext cx="456882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object 50">
            <a:extLst>
              <a:ext uri="{FF2B5EF4-FFF2-40B4-BE49-F238E27FC236}">
                <a16:creationId xmlns:a16="http://schemas.microsoft.com/office/drawing/2014/main" id="{D6C5331C-7195-16CD-4A57-A1EC008FBCB8}"/>
              </a:ext>
            </a:extLst>
          </p:cNvPr>
          <p:cNvSpPr txBox="1">
            <a:spLocks noGrp="1"/>
          </p:cNvSpPr>
          <p:nvPr>
            <p:ph type="title"/>
          </p:nvPr>
        </p:nvSpPr>
        <p:spPr>
          <a:xfrm>
            <a:off x="1604963" y="984250"/>
            <a:ext cx="7897812" cy="341313"/>
          </a:xfrm>
        </p:spPr>
        <p:txBody>
          <a:bodyPr lIns="0" tIns="9525" rIns="0" bIns="0" rtlCol="0">
            <a:spAutoFit/>
          </a:bodyPr>
          <a:lstStyle/>
          <a:p>
            <a:pPr marL="9525">
              <a:spcBef>
                <a:spcPts val="75"/>
              </a:spcBef>
              <a:defRPr/>
            </a:pPr>
            <a:r>
              <a:rPr sz="2400" spc="-101" dirty="0"/>
              <a:t>General</a:t>
            </a:r>
            <a:r>
              <a:rPr sz="2400" spc="-236" dirty="0"/>
              <a:t> </a:t>
            </a:r>
            <a:r>
              <a:rPr sz="2400" spc="-98" dirty="0"/>
              <a:t>Format</a:t>
            </a:r>
            <a:r>
              <a:rPr sz="2400" spc="-221" dirty="0"/>
              <a:t> </a:t>
            </a:r>
            <a:r>
              <a:rPr sz="2400" spc="-75" dirty="0"/>
              <a:t>for</a:t>
            </a:r>
            <a:r>
              <a:rPr sz="2400" spc="-274" dirty="0"/>
              <a:t> </a:t>
            </a:r>
            <a:r>
              <a:rPr sz="2400" spc="-94" dirty="0"/>
              <a:t>Large</a:t>
            </a:r>
            <a:r>
              <a:rPr sz="2400" spc="-221" dirty="0"/>
              <a:t> </a:t>
            </a:r>
            <a:r>
              <a:rPr sz="2400" spc="-101" dirty="0"/>
              <a:t>Group</a:t>
            </a:r>
            <a:r>
              <a:rPr sz="2400" spc="-229" dirty="0"/>
              <a:t> </a:t>
            </a:r>
            <a:r>
              <a:rPr sz="2400" spc="-105" dirty="0"/>
              <a:t>Interactive</a:t>
            </a:r>
            <a:r>
              <a:rPr sz="2400" spc="-199" dirty="0"/>
              <a:t> </a:t>
            </a:r>
            <a:r>
              <a:rPr sz="2400" spc="-101" dirty="0"/>
              <a:t>Session</a:t>
            </a:r>
            <a:r>
              <a:rPr sz="2400" spc="-210" dirty="0"/>
              <a:t> </a:t>
            </a:r>
            <a:r>
              <a:rPr sz="2400" spc="-56" dirty="0"/>
              <a:t>of</a:t>
            </a:r>
            <a:r>
              <a:rPr sz="2400" spc="-233" dirty="0"/>
              <a:t> </a:t>
            </a:r>
            <a:r>
              <a:rPr sz="2400" spc="-105" dirty="0"/>
              <a:t>Physiology:</a:t>
            </a:r>
            <a:endParaRPr sz="2400" dirty="0"/>
          </a:p>
        </p:txBody>
      </p:sp>
      <p:grpSp>
        <p:nvGrpSpPr>
          <p:cNvPr id="20507" name="object 51">
            <a:extLst>
              <a:ext uri="{FF2B5EF4-FFF2-40B4-BE49-F238E27FC236}">
                <a16:creationId xmlns:a16="http://schemas.microsoft.com/office/drawing/2014/main" id="{FBFBB6ED-CFA0-7435-E30E-9C05263347D3}"/>
              </a:ext>
            </a:extLst>
          </p:cNvPr>
          <p:cNvGrpSpPr>
            <a:grpSpLocks/>
          </p:cNvGrpSpPr>
          <p:nvPr/>
        </p:nvGrpSpPr>
        <p:grpSpPr bwMode="auto">
          <a:xfrm>
            <a:off x="6094413" y="2570163"/>
            <a:ext cx="4568825" cy="1714500"/>
            <a:chOff x="6092952" y="2284475"/>
            <a:chExt cx="6093460" cy="2286000"/>
          </a:xfrm>
        </p:grpSpPr>
        <p:sp>
          <p:nvSpPr>
            <p:cNvPr id="52" name="object 52">
              <a:extLst>
                <a:ext uri="{FF2B5EF4-FFF2-40B4-BE49-F238E27FC236}">
                  <a16:creationId xmlns:a16="http://schemas.microsoft.com/office/drawing/2014/main" id="{DF2B6E0C-981A-C034-6995-32DD6C8234BE}"/>
                </a:ext>
              </a:extLst>
            </p:cNvPr>
            <p:cNvSpPr/>
            <p:nvPr/>
          </p:nvSpPr>
          <p:spPr>
            <a:xfrm>
              <a:off x="6092952" y="2284475"/>
              <a:ext cx="6093460" cy="2286000"/>
            </a:xfrm>
            <a:custGeom>
              <a:avLst/>
              <a:gdLst/>
              <a:ahLst/>
              <a:cxnLst/>
              <a:rect l="l" t="t" r="r" b="b"/>
              <a:pathLst>
                <a:path w="6093460" h="2286000">
                  <a:moveTo>
                    <a:pt x="6092952" y="0"/>
                  </a:moveTo>
                  <a:lnTo>
                    <a:pt x="0" y="0"/>
                  </a:lnTo>
                  <a:lnTo>
                    <a:pt x="0" y="2286000"/>
                  </a:lnTo>
                  <a:lnTo>
                    <a:pt x="6092952" y="2286000"/>
                  </a:lnTo>
                  <a:lnTo>
                    <a:pt x="6092952" y="0"/>
                  </a:lnTo>
                  <a:close/>
                </a:path>
              </a:pathLst>
            </a:custGeom>
            <a:solidFill>
              <a:srgbClr val="FFFFFF"/>
            </a:solidFill>
          </p:spPr>
          <p:txBody>
            <a:bodyPr lIns="0" tIns="0" rIns="0" bIns="0"/>
            <a:lstStyle/>
            <a:p>
              <a:pPr>
                <a:defRPr/>
              </a:pPr>
              <a:endParaRPr sz="1350"/>
            </a:p>
          </p:txBody>
        </p:sp>
        <p:sp>
          <p:nvSpPr>
            <p:cNvPr id="53" name="object 53">
              <a:extLst>
                <a:ext uri="{FF2B5EF4-FFF2-40B4-BE49-F238E27FC236}">
                  <a16:creationId xmlns:a16="http://schemas.microsoft.com/office/drawing/2014/main" id="{CD7C9B40-FB9D-BD99-3EFB-A7EF2CFEB734}"/>
                </a:ext>
              </a:extLst>
            </p:cNvPr>
            <p:cNvSpPr/>
            <p:nvPr/>
          </p:nvSpPr>
          <p:spPr>
            <a:xfrm>
              <a:off x="6092952" y="2284475"/>
              <a:ext cx="6093460" cy="334433"/>
            </a:xfrm>
            <a:custGeom>
              <a:avLst/>
              <a:gdLst/>
              <a:ahLst/>
              <a:cxnLst/>
              <a:rect l="l" t="t" r="r" b="b"/>
              <a:pathLst>
                <a:path w="6093459" h="335280">
                  <a:moveTo>
                    <a:pt x="6092952" y="0"/>
                  </a:moveTo>
                  <a:lnTo>
                    <a:pt x="3429000" y="0"/>
                  </a:lnTo>
                  <a:lnTo>
                    <a:pt x="0" y="0"/>
                  </a:lnTo>
                  <a:lnTo>
                    <a:pt x="0" y="335280"/>
                  </a:lnTo>
                  <a:lnTo>
                    <a:pt x="3429000" y="335280"/>
                  </a:lnTo>
                  <a:lnTo>
                    <a:pt x="6092952" y="335280"/>
                  </a:lnTo>
                  <a:lnTo>
                    <a:pt x="6092952" y="0"/>
                  </a:lnTo>
                  <a:close/>
                </a:path>
              </a:pathLst>
            </a:custGeom>
            <a:solidFill>
              <a:srgbClr val="8EB4E3"/>
            </a:solidFill>
          </p:spPr>
          <p:txBody>
            <a:bodyPr lIns="0" tIns="0" rIns="0" bIns="0"/>
            <a:lstStyle/>
            <a:p>
              <a:pPr>
                <a:defRPr/>
              </a:pPr>
              <a:endParaRPr sz="1350"/>
            </a:p>
          </p:txBody>
        </p:sp>
        <p:sp>
          <p:nvSpPr>
            <p:cNvPr id="54" name="object 54">
              <a:extLst>
                <a:ext uri="{FF2B5EF4-FFF2-40B4-BE49-F238E27FC236}">
                  <a16:creationId xmlns:a16="http://schemas.microsoft.com/office/drawing/2014/main" id="{1C7AD504-00DC-004B-A722-61C6F790961D}"/>
                </a:ext>
              </a:extLst>
            </p:cNvPr>
            <p:cNvSpPr/>
            <p:nvPr/>
          </p:nvSpPr>
          <p:spPr>
            <a:xfrm>
              <a:off x="6092952" y="2618908"/>
              <a:ext cx="6093460" cy="662516"/>
            </a:xfrm>
            <a:custGeom>
              <a:avLst/>
              <a:gdLst/>
              <a:ahLst/>
              <a:cxnLst/>
              <a:rect l="l" t="t" r="r" b="b"/>
              <a:pathLst>
                <a:path w="6093459" h="661670">
                  <a:moveTo>
                    <a:pt x="6092952" y="0"/>
                  </a:moveTo>
                  <a:lnTo>
                    <a:pt x="3429000" y="0"/>
                  </a:lnTo>
                  <a:lnTo>
                    <a:pt x="0" y="0"/>
                  </a:lnTo>
                  <a:lnTo>
                    <a:pt x="0" y="661416"/>
                  </a:lnTo>
                  <a:lnTo>
                    <a:pt x="3429000" y="661416"/>
                  </a:lnTo>
                  <a:lnTo>
                    <a:pt x="6092952" y="661416"/>
                  </a:lnTo>
                  <a:lnTo>
                    <a:pt x="6092952" y="0"/>
                  </a:lnTo>
                  <a:close/>
                </a:path>
              </a:pathLst>
            </a:custGeom>
            <a:solidFill>
              <a:srgbClr val="FCD5B5"/>
            </a:solidFill>
          </p:spPr>
          <p:txBody>
            <a:bodyPr lIns="0" tIns="0" rIns="0" bIns="0"/>
            <a:lstStyle/>
            <a:p>
              <a:pPr>
                <a:defRPr/>
              </a:pPr>
              <a:endParaRPr sz="1350"/>
            </a:p>
          </p:txBody>
        </p:sp>
        <p:sp>
          <p:nvSpPr>
            <p:cNvPr id="55" name="object 55">
              <a:extLst>
                <a:ext uri="{FF2B5EF4-FFF2-40B4-BE49-F238E27FC236}">
                  <a16:creationId xmlns:a16="http://schemas.microsoft.com/office/drawing/2014/main" id="{2BED77CD-2830-4EDA-3A62-E88412D416E7}"/>
                </a:ext>
              </a:extLst>
            </p:cNvPr>
            <p:cNvSpPr/>
            <p:nvPr/>
          </p:nvSpPr>
          <p:spPr>
            <a:xfrm>
              <a:off x="6092952" y="3281424"/>
              <a:ext cx="6093460" cy="463551"/>
            </a:xfrm>
            <a:custGeom>
              <a:avLst/>
              <a:gdLst/>
              <a:ahLst/>
              <a:cxnLst/>
              <a:rect l="l" t="t" r="r" b="b"/>
              <a:pathLst>
                <a:path w="6093459" h="464820">
                  <a:moveTo>
                    <a:pt x="6092952" y="0"/>
                  </a:moveTo>
                  <a:lnTo>
                    <a:pt x="3429000" y="0"/>
                  </a:lnTo>
                  <a:lnTo>
                    <a:pt x="0" y="0"/>
                  </a:lnTo>
                  <a:lnTo>
                    <a:pt x="0" y="464820"/>
                  </a:lnTo>
                  <a:lnTo>
                    <a:pt x="3429000" y="464820"/>
                  </a:lnTo>
                  <a:lnTo>
                    <a:pt x="6092952" y="464820"/>
                  </a:lnTo>
                  <a:lnTo>
                    <a:pt x="6092952" y="0"/>
                  </a:lnTo>
                  <a:close/>
                </a:path>
              </a:pathLst>
            </a:custGeom>
            <a:solidFill>
              <a:srgbClr val="B7DEE8"/>
            </a:solidFill>
          </p:spPr>
          <p:txBody>
            <a:bodyPr lIns="0" tIns="0" rIns="0" bIns="0"/>
            <a:lstStyle/>
            <a:p>
              <a:pPr>
                <a:defRPr/>
              </a:pPr>
              <a:endParaRPr sz="1350"/>
            </a:p>
          </p:txBody>
        </p:sp>
        <p:sp>
          <p:nvSpPr>
            <p:cNvPr id="56" name="object 56">
              <a:extLst>
                <a:ext uri="{FF2B5EF4-FFF2-40B4-BE49-F238E27FC236}">
                  <a16:creationId xmlns:a16="http://schemas.microsoft.com/office/drawing/2014/main" id="{766DDB48-4527-4246-4C29-555075BB7842}"/>
                </a:ext>
              </a:extLst>
            </p:cNvPr>
            <p:cNvSpPr/>
            <p:nvPr/>
          </p:nvSpPr>
          <p:spPr>
            <a:xfrm>
              <a:off x="6092952" y="3744975"/>
              <a:ext cx="6093460" cy="579967"/>
            </a:xfrm>
            <a:custGeom>
              <a:avLst/>
              <a:gdLst/>
              <a:ahLst/>
              <a:cxnLst/>
              <a:rect l="l" t="t" r="r" b="b"/>
              <a:pathLst>
                <a:path w="6093459" h="579120">
                  <a:moveTo>
                    <a:pt x="6092952" y="0"/>
                  </a:moveTo>
                  <a:lnTo>
                    <a:pt x="3429000" y="0"/>
                  </a:lnTo>
                  <a:lnTo>
                    <a:pt x="0" y="0"/>
                  </a:lnTo>
                  <a:lnTo>
                    <a:pt x="0" y="579120"/>
                  </a:lnTo>
                  <a:lnTo>
                    <a:pt x="3429000" y="579120"/>
                  </a:lnTo>
                  <a:lnTo>
                    <a:pt x="6092952" y="579120"/>
                  </a:lnTo>
                  <a:lnTo>
                    <a:pt x="6092952" y="0"/>
                  </a:lnTo>
                  <a:close/>
                </a:path>
              </a:pathLst>
            </a:custGeom>
            <a:solidFill>
              <a:srgbClr val="D99694"/>
            </a:solidFill>
          </p:spPr>
          <p:txBody>
            <a:bodyPr lIns="0" tIns="0" rIns="0" bIns="0"/>
            <a:lstStyle/>
            <a:p>
              <a:pPr>
                <a:defRPr/>
              </a:pPr>
              <a:endParaRPr sz="1350"/>
            </a:p>
          </p:txBody>
        </p:sp>
        <p:sp>
          <p:nvSpPr>
            <p:cNvPr id="57" name="object 57">
              <a:extLst>
                <a:ext uri="{FF2B5EF4-FFF2-40B4-BE49-F238E27FC236}">
                  <a16:creationId xmlns:a16="http://schemas.microsoft.com/office/drawing/2014/main" id="{29FAC28A-563C-EA82-8F3D-55AE19639147}"/>
                </a:ext>
              </a:extLst>
            </p:cNvPr>
            <p:cNvSpPr/>
            <p:nvPr/>
          </p:nvSpPr>
          <p:spPr>
            <a:xfrm>
              <a:off x="6092952" y="4324942"/>
              <a:ext cx="6093460" cy="245533"/>
            </a:xfrm>
            <a:custGeom>
              <a:avLst/>
              <a:gdLst/>
              <a:ahLst/>
              <a:cxnLst/>
              <a:rect l="l" t="t" r="r" b="b"/>
              <a:pathLst>
                <a:path w="6093459" h="245745">
                  <a:moveTo>
                    <a:pt x="6092952" y="0"/>
                  </a:moveTo>
                  <a:lnTo>
                    <a:pt x="3429000" y="0"/>
                  </a:lnTo>
                  <a:lnTo>
                    <a:pt x="0" y="0"/>
                  </a:lnTo>
                  <a:lnTo>
                    <a:pt x="0" y="245364"/>
                  </a:lnTo>
                  <a:lnTo>
                    <a:pt x="3429000" y="245364"/>
                  </a:lnTo>
                  <a:lnTo>
                    <a:pt x="6092952" y="245364"/>
                  </a:lnTo>
                  <a:lnTo>
                    <a:pt x="6092952" y="0"/>
                  </a:lnTo>
                  <a:close/>
                </a:path>
              </a:pathLst>
            </a:custGeom>
            <a:solidFill>
              <a:srgbClr val="92CAA1"/>
            </a:solidFill>
          </p:spPr>
          <p:txBody>
            <a:bodyPr lIns="0" tIns="0" rIns="0" bIns="0"/>
            <a:lstStyle/>
            <a:p>
              <a:pPr>
                <a:defRPr/>
              </a:pPr>
              <a:endParaRPr sz="1350"/>
            </a:p>
          </p:txBody>
        </p:sp>
        <p:sp>
          <p:nvSpPr>
            <p:cNvPr id="58" name="object 58">
              <a:extLst>
                <a:ext uri="{FF2B5EF4-FFF2-40B4-BE49-F238E27FC236}">
                  <a16:creationId xmlns:a16="http://schemas.microsoft.com/office/drawing/2014/main" id="{E5A47985-6FAB-B3C1-6228-B7D941812766}"/>
                </a:ext>
              </a:extLst>
            </p:cNvPr>
            <p:cNvSpPr/>
            <p:nvPr/>
          </p:nvSpPr>
          <p:spPr>
            <a:xfrm>
              <a:off x="6092952" y="2284475"/>
              <a:ext cx="6093460" cy="2286000"/>
            </a:xfrm>
            <a:custGeom>
              <a:avLst/>
              <a:gdLst/>
              <a:ahLst/>
              <a:cxnLst/>
              <a:rect l="l" t="t" r="r" b="b"/>
              <a:pathLst>
                <a:path w="6093459" h="2286000">
                  <a:moveTo>
                    <a:pt x="6092964" y="0"/>
                  </a:moveTo>
                  <a:lnTo>
                    <a:pt x="6088392" y="0"/>
                  </a:lnTo>
                  <a:lnTo>
                    <a:pt x="6088392" y="329184"/>
                  </a:lnTo>
                  <a:lnTo>
                    <a:pt x="6088392" y="342900"/>
                  </a:lnTo>
                  <a:lnTo>
                    <a:pt x="6088392" y="2034540"/>
                  </a:lnTo>
                  <a:lnTo>
                    <a:pt x="3436632" y="2034540"/>
                  </a:lnTo>
                  <a:lnTo>
                    <a:pt x="3436632" y="1469136"/>
                  </a:lnTo>
                  <a:lnTo>
                    <a:pt x="6088392" y="1469136"/>
                  </a:lnTo>
                  <a:lnTo>
                    <a:pt x="6088392" y="1455420"/>
                  </a:lnTo>
                  <a:lnTo>
                    <a:pt x="3436632" y="1455420"/>
                  </a:lnTo>
                  <a:lnTo>
                    <a:pt x="3436632" y="1002792"/>
                  </a:lnTo>
                  <a:lnTo>
                    <a:pt x="6088392" y="1002792"/>
                  </a:lnTo>
                  <a:lnTo>
                    <a:pt x="6088392" y="990600"/>
                  </a:lnTo>
                  <a:lnTo>
                    <a:pt x="3436632" y="990600"/>
                  </a:lnTo>
                  <a:lnTo>
                    <a:pt x="3436632" y="342900"/>
                  </a:lnTo>
                  <a:lnTo>
                    <a:pt x="6088392" y="342900"/>
                  </a:lnTo>
                  <a:lnTo>
                    <a:pt x="6088392" y="329184"/>
                  </a:lnTo>
                  <a:lnTo>
                    <a:pt x="3436632" y="329184"/>
                  </a:lnTo>
                  <a:lnTo>
                    <a:pt x="3436632" y="0"/>
                  </a:lnTo>
                  <a:lnTo>
                    <a:pt x="3422916" y="0"/>
                  </a:lnTo>
                  <a:lnTo>
                    <a:pt x="3422916" y="329184"/>
                  </a:lnTo>
                  <a:lnTo>
                    <a:pt x="12" y="329184"/>
                  </a:lnTo>
                  <a:lnTo>
                    <a:pt x="0" y="342900"/>
                  </a:lnTo>
                  <a:lnTo>
                    <a:pt x="3422916" y="342900"/>
                  </a:lnTo>
                  <a:lnTo>
                    <a:pt x="3422916" y="990600"/>
                  </a:lnTo>
                  <a:lnTo>
                    <a:pt x="0" y="990600"/>
                  </a:lnTo>
                  <a:lnTo>
                    <a:pt x="0" y="1002792"/>
                  </a:lnTo>
                  <a:lnTo>
                    <a:pt x="3422916" y="1002792"/>
                  </a:lnTo>
                  <a:lnTo>
                    <a:pt x="3422916" y="1455420"/>
                  </a:lnTo>
                  <a:lnTo>
                    <a:pt x="12" y="1455420"/>
                  </a:lnTo>
                  <a:lnTo>
                    <a:pt x="0" y="1469136"/>
                  </a:lnTo>
                  <a:lnTo>
                    <a:pt x="3422916" y="1469136"/>
                  </a:lnTo>
                  <a:lnTo>
                    <a:pt x="3422916" y="2034540"/>
                  </a:lnTo>
                  <a:lnTo>
                    <a:pt x="12" y="2034540"/>
                  </a:lnTo>
                  <a:lnTo>
                    <a:pt x="0" y="2048256"/>
                  </a:lnTo>
                  <a:lnTo>
                    <a:pt x="3422916" y="2048256"/>
                  </a:lnTo>
                  <a:lnTo>
                    <a:pt x="3422916" y="2286000"/>
                  </a:lnTo>
                  <a:lnTo>
                    <a:pt x="3436632" y="2286000"/>
                  </a:lnTo>
                  <a:lnTo>
                    <a:pt x="3436632" y="2048256"/>
                  </a:lnTo>
                  <a:lnTo>
                    <a:pt x="6088392" y="2048256"/>
                  </a:lnTo>
                  <a:lnTo>
                    <a:pt x="6088392" y="2286000"/>
                  </a:lnTo>
                  <a:lnTo>
                    <a:pt x="6092964" y="2286000"/>
                  </a:lnTo>
                  <a:lnTo>
                    <a:pt x="6092964" y="329184"/>
                  </a:lnTo>
                  <a:lnTo>
                    <a:pt x="6092964" y="0"/>
                  </a:lnTo>
                  <a:close/>
                </a:path>
              </a:pathLst>
            </a:custGeom>
            <a:solidFill>
              <a:srgbClr val="8064A2"/>
            </a:solidFill>
          </p:spPr>
          <p:txBody>
            <a:bodyPr lIns="0" tIns="0" rIns="0" bIns="0"/>
            <a:lstStyle/>
            <a:p>
              <a:pPr>
                <a:defRPr/>
              </a:pPr>
              <a:endParaRPr sz="1350"/>
            </a:p>
          </p:txBody>
        </p:sp>
      </p:grpSp>
      <p:sp>
        <p:nvSpPr>
          <p:cNvPr id="59" name="object 59">
            <a:extLst>
              <a:ext uri="{FF2B5EF4-FFF2-40B4-BE49-F238E27FC236}">
                <a16:creationId xmlns:a16="http://schemas.microsoft.com/office/drawing/2014/main" id="{B35D85E0-A465-C766-F20E-0CF893D50A50}"/>
              </a:ext>
            </a:extLst>
          </p:cNvPr>
          <p:cNvSpPr txBox="1"/>
          <p:nvPr/>
        </p:nvSpPr>
        <p:spPr>
          <a:xfrm>
            <a:off x="8724900" y="2586038"/>
            <a:ext cx="304800" cy="193675"/>
          </a:xfrm>
          <a:prstGeom prst="rect">
            <a:avLst/>
          </a:prstGeom>
        </p:spPr>
        <p:txBody>
          <a:bodyPr lIns="0" tIns="9049" rIns="0" bIns="0">
            <a:spAutoFit/>
          </a:bodyPr>
          <a:lstStyle/>
          <a:p>
            <a:pPr marL="9525">
              <a:spcBef>
                <a:spcPts val="71"/>
              </a:spcBef>
              <a:defRPr/>
            </a:pPr>
            <a:r>
              <a:rPr sz="1200" spc="-8" dirty="0">
                <a:latin typeface="Calibri"/>
                <a:cs typeface="Calibri"/>
              </a:rPr>
              <a:t>s</a:t>
            </a:r>
            <a:r>
              <a:rPr sz="1200" dirty="0">
                <a:latin typeface="Calibri"/>
                <a:cs typeface="Calibri"/>
              </a:rPr>
              <a:t>li</a:t>
            </a:r>
            <a:r>
              <a:rPr sz="1200" spc="-8" dirty="0">
                <a:latin typeface="Calibri"/>
                <a:cs typeface="Calibri"/>
              </a:rPr>
              <a:t>de</a:t>
            </a:r>
            <a:endParaRPr sz="1200">
              <a:latin typeface="Calibri"/>
              <a:cs typeface="Calibri"/>
            </a:endParaRPr>
          </a:p>
        </p:txBody>
      </p:sp>
      <p:sp>
        <p:nvSpPr>
          <p:cNvPr id="60" name="object 60">
            <a:extLst>
              <a:ext uri="{FF2B5EF4-FFF2-40B4-BE49-F238E27FC236}">
                <a16:creationId xmlns:a16="http://schemas.microsoft.com/office/drawing/2014/main" id="{255E61B6-3BFC-16CB-C952-7418296C1D1A}"/>
              </a:ext>
            </a:extLst>
          </p:cNvPr>
          <p:cNvSpPr txBox="1"/>
          <p:nvPr/>
        </p:nvSpPr>
        <p:spPr>
          <a:xfrm>
            <a:off x="4600575" y="2836863"/>
            <a:ext cx="2646363" cy="379412"/>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Brain </a:t>
            </a:r>
            <a:r>
              <a:rPr sz="1200" dirty="0">
                <a:latin typeface="Calibri"/>
                <a:cs typeface="Calibri"/>
              </a:rPr>
              <a:t>Storming/</a:t>
            </a:r>
            <a:r>
              <a:rPr sz="1200" spc="-8" dirty="0">
                <a:latin typeface="Calibri"/>
                <a:cs typeface="Calibri"/>
              </a:rPr>
              <a:t> </a:t>
            </a:r>
            <a:r>
              <a:rPr sz="1200" spc="-11" dirty="0">
                <a:latin typeface="Calibri"/>
                <a:cs typeface="Calibri"/>
              </a:rPr>
              <a:t>Horizontal</a:t>
            </a:r>
            <a:r>
              <a:rPr sz="1200" spc="15" dirty="0">
                <a:latin typeface="Calibri"/>
                <a:cs typeface="Calibri"/>
              </a:rPr>
              <a:t> </a:t>
            </a:r>
            <a:r>
              <a:rPr sz="1200" spc="-8" dirty="0">
                <a:latin typeface="Calibri"/>
                <a:cs typeface="Calibri"/>
              </a:rPr>
              <a:t>Integration</a:t>
            </a:r>
            <a:endParaRPr sz="1200" dirty="0">
              <a:latin typeface="Calibri"/>
              <a:cs typeface="Calibri"/>
            </a:endParaRPr>
          </a:p>
          <a:p>
            <a:pPr marL="266224" indent="-257175">
              <a:buFont typeface="Arial MT"/>
              <a:buChar char="•"/>
              <a:tabLst>
                <a:tab pos="266224" algn="l"/>
                <a:tab pos="266700" algn="l"/>
              </a:tabLst>
              <a:defRPr/>
            </a:pPr>
            <a:r>
              <a:rPr sz="1200" spc="-8" dirty="0">
                <a:latin typeface="Calibri"/>
                <a:cs typeface="Calibri"/>
              </a:rPr>
              <a:t>Interactive</a:t>
            </a:r>
            <a:endParaRPr sz="1200" dirty="0">
              <a:latin typeface="Calibri"/>
              <a:cs typeface="Calibri"/>
            </a:endParaRPr>
          </a:p>
        </p:txBody>
      </p:sp>
      <p:sp>
        <p:nvSpPr>
          <p:cNvPr id="61" name="object 61">
            <a:extLst>
              <a:ext uri="{FF2B5EF4-FFF2-40B4-BE49-F238E27FC236}">
                <a16:creationId xmlns:a16="http://schemas.microsoft.com/office/drawing/2014/main" id="{18928F16-B65F-6A66-48B8-390194A3A780}"/>
              </a:ext>
            </a:extLst>
          </p:cNvPr>
          <p:cNvSpPr txBox="1"/>
          <p:nvPr/>
        </p:nvSpPr>
        <p:spPr>
          <a:xfrm>
            <a:off x="8724900" y="2836863"/>
            <a:ext cx="280988" cy="195262"/>
          </a:xfrm>
          <a:prstGeom prst="rect">
            <a:avLst/>
          </a:prstGeom>
        </p:spPr>
        <p:txBody>
          <a:bodyPr lIns="0" tIns="9049" rIns="0" bIns="0">
            <a:spAutoFit/>
          </a:bodyPr>
          <a:lstStyle/>
          <a:p>
            <a:pPr marL="9525">
              <a:spcBef>
                <a:spcPts val="71"/>
              </a:spcBef>
              <a:defRPr/>
            </a:pPr>
            <a:r>
              <a:rPr sz="1200" spc="-4" dirty="0">
                <a:latin typeface="Calibri"/>
                <a:cs typeface="Calibri"/>
              </a:rPr>
              <a:t>1</a:t>
            </a:r>
            <a:r>
              <a:rPr sz="1200" spc="-15" dirty="0">
                <a:latin typeface="Calibri"/>
                <a:cs typeface="Calibri"/>
              </a:rPr>
              <a:t>5</a:t>
            </a:r>
            <a:r>
              <a:rPr sz="1200" spc="-4" dirty="0">
                <a:latin typeface="Calibri"/>
                <a:cs typeface="Calibri"/>
              </a:rPr>
              <a:t>%</a:t>
            </a:r>
            <a:endParaRPr sz="1200">
              <a:latin typeface="Calibri"/>
              <a:cs typeface="Calibri"/>
            </a:endParaRPr>
          </a:p>
        </p:txBody>
      </p:sp>
      <p:sp>
        <p:nvSpPr>
          <p:cNvPr id="62" name="object 62">
            <a:extLst>
              <a:ext uri="{FF2B5EF4-FFF2-40B4-BE49-F238E27FC236}">
                <a16:creationId xmlns:a16="http://schemas.microsoft.com/office/drawing/2014/main" id="{EDD6728D-4F3E-E888-E1F4-62E6298D59EC}"/>
              </a:ext>
            </a:extLst>
          </p:cNvPr>
          <p:cNvSpPr txBox="1"/>
          <p:nvPr/>
        </p:nvSpPr>
        <p:spPr>
          <a:xfrm>
            <a:off x="4600575" y="3333750"/>
            <a:ext cx="1747838"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4" dirty="0">
                <a:latin typeface="Calibri"/>
                <a:cs typeface="Calibri"/>
              </a:rPr>
              <a:t> </a:t>
            </a:r>
            <a:r>
              <a:rPr sz="1200" spc="-8" dirty="0">
                <a:latin typeface="Calibri"/>
                <a:cs typeface="Calibri"/>
              </a:rPr>
              <a:t>concepts</a:t>
            </a:r>
            <a:r>
              <a:rPr sz="1200" spc="11" dirty="0">
                <a:latin typeface="Calibri"/>
                <a:cs typeface="Calibri"/>
              </a:rPr>
              <a:t> </a:t>
            </a:r>
            <a:r>
              <a:rPr sz="1200" spc="-4" dirty="0">
                <a:latin typeface="Calibri"/>
                <a:cs typeface="Calibri"/>
              </a:rPr>
              <a:t>of</a:t>
            </a:r>
            <a:r>
              <a:rPr sz="1200" spc="-11" dirty="0">
                <a:latin typeface="Calibri"/>
                <a:cs typeface="Calibri"/>
              </a:rPr>
              <a:t> </a:t>
            </a:r>
            <a:r>
              <a:rPr sz="1200" spc="-8" dirty="0">
                <a:latin typeface="Calibri"/>
                <a:cs typeface="Calibri"/>
              </a:rPr>
              <a:t>Physiology</a:t>
            </a:r>
            <a:endParaRPr sz="1200" dirty="0">
              <a:latin typeface="Calibri"/>
              <a:cs typeface="Calibri"/>
            </a:endParaRPr>
          </a:p>
        </p:txBody>
      </p:sp>
      <p:sp>
        <p:nvSpPr>
          <p:cNvPr id="63" name="object 63">
            <a:extLst>
              <a:ext uri="{FF2B5EF4-FFF2-40B4-BE49-F238E27FC236}">
                <a16:creationId xmlns:a16="http://schemas.microsoft.com/office/drawing/2014/main" id="{643D5D54-C88D-BAB2-2E47-B8188EF7BE8F}"/>
              </a:ext>
            </a:extLst>
          </p:cNvPr>
          <p:cNvSpPr txBox="1"/>
          <p:nvPr/>
        </p:nvSpPr>
        <p:spPr>
          <a:xfrm>
            <a:off x="8724900" y="3333750"/>
            <a:ext cx="280988" cy="193675"/>
          </a:xfrm>
          <a:prstGeom prst="rect">
            <a:avLst/>
          </a:prstGeom>
        </p:spPr>
        <p:txBody>
          <a:bodyPr lIns="0" tIns="9049" rIns="0" bIns="0">
            <a:spAutoFit/>
          </a:bodyPr>
          <a:lstStyle/>
          <a:p>
            <a:pPr marL="9525">
              <a:spcBef>
                <a:spcPts val="71"/>
              </a:spcBef>
              <a:defRPr/>
            </a:pPr>
            <a:r>
              <a:rPr sz="1200" spc="-4" dirty="0">
                <a:latin typeface="Calibri"/>
                <a:cs typeface="Calibri"/>
              </a:rPr>
              <a:t>6</a:t>
            </a:r>
            <a:r>
              <a:rPr sz="1200" spc="-15" dirty="0">
                <a:latin typeface="Calibri"/>
                <a:cs typeface="Calibri"/>
              </a:rPr>
              <a:t>0</a:t>
            </a:r>
            <a:r>
              <a:rPr sz="1200" spc="-4" dirty="0">
                <a:latin typeface="Calibri"/>
                <a:cs typeface="Calibri"/>
              </a:rPr>
              <a:t>%</a:t>
            </a:r>
            <a:endParaRPr sz="1200">
              <a:latin typeface="Calibri"/>
              <a:cs typeface="Calibri"/>
            </a:endParaRPr>
          </a:p>
        </p:txBody>
      </p:sp>
      <p:sp>
        <p:nvSpPr>
          <p:cNvPr id="64" name="object 64">
            <a:extLst>
              <a:ext uri="{FF2B5EF4-FFF2-40B4-BE49-F238E27FC236}">
                <a16:creationId xmlns:a16="http://schemas.microsoft.com/office/drawing/2014/main" id="{872C6CF5-8BEA-4579-277A-D6F5E244EFDD}"/>
              </a:ext>
            </a:extLst>
          </p:cNvPr>
          <p:cNvSpPr txBox="1"/>
          <p:nvPr/>
        </p:nvSpPr>
        <p:spPr>
          <a:xfrm>
            <a:off x="4600575" y="3683000"/>
            <a:ext cx="1765300" cy="193675"/>
          </a:xfrm>
          <a:prstGeom prst="rect">
            <a:avLst/>
          </a:prstGeom>
        </p:spPr>
        <p:txBody>
          <a:bodyPr lIns="0" tIns="9049" rIns="0" bIns="0">
            <a:spAutoFit/>
          </a:bodyPr>
          <a:lstStyle/>
          <a:p>
            <a:pPr marL="9525">
              <a:spcBef>
                <a:spcPts val="71"/>
              </a:spcBef>
              <a:defRPr/>
            </a:pPr>
            <a:r>
              <a:rPr sz="1200" spc="-11" dirty="0">
                <a:latin typeface="Calibri"/>
                <a:cs typeface="Calibri"/>
              </a:rPr>
              <a:t>Core</a:t>
            </a:r>
            <a:r>
              <a:rPr sz="1200" spc="8" dirty="0">
                <a:latin typeface="Calibri"/>
                <a:cs typeface="Calibri"/>
              </a:rPr>
              <a:t> </a:t>
            </a:r>
            <a:r>
              <a:rPr sz="1200" spc="-8" dirty="0">
                <a:latin typeface="Calibri"/>
                <a:cs typeface="Calibri"/>
              </a:rPr>
              <a:t>Concepts</a:t>
            </a:r>
            <a:r>
              <a:rPr sz="1200" spc="8" dirty="0">
                <a:latin typeface="Calibri"/>
                <a:cs typeface="Calibri"/>
              </a:rPr>
              <a:t> </a:t>
            </a:r>
            <a:r>
              <a:rPr sz="1200" spc="-4" dirty="0">
                <a:latin typeface="Calibri"/>
                <a:cs typeface="Calibri"/>
              </a:rPr>
              <a:t>of</a:t>
            </a:r>
            <a:r>
              <a:rPr sz="1200" dirty="0">
                <a:latin typeface="Calibri"/>
                <a:cs typeface="Calibri"/>
              </a:rPr>
              <a:t> </a:t>
            </a:r>
            <a:r>
              <a:rPr sz="1200" spc="-8" dirty="0">
                <a:latin typeface="Calibri"/>
                <a:cs typeface="Calibri"/>
              </a:rPr>
              <a:t>Physiology</a:t>
            </a:r>
            <a:endParaRPr sz="1200">
              <a:latin typeface="Calibri"/>
              <a:cs typeface="Calibri"/>
            </a:endParaRPr>
          </a:p>
        </p:txBody>
      </p:sp>
      <p:sp>
        <p:nvSpPr>
          <p:cNvPr id="65" name="object 65">
            <a:extLst>
              <a:ext uri="{FF2B5EF4-FFF2-40B4-BE49-F238E27FC236}">
                <a16:creationId xmlns:a16="http://schemas.microsoft.com/office/drawing/2014/main" id="{478BFF71-E34B-220F-3202-ADEFE2536A5F}"/>
              </a:ext>
            </a:extLst>
          </p:cNvPr>
          <p:cNvSpPr txBox="1"/>
          <p:nvPr/>
        </p:nvSpPr>
        <p:spPr>
          <a:xfrm>
            <a:off x="8724900" y="3683000"/>
            <a:ext cx="280988" cy="193675"/>
          </a:xfrm>
          <a:prstGeom prst="rect">
            <a:avLst/>
          </a:prstGeom>
        </p:spPr>
        <p:txBody>
          <a:bodyPr lIns="0" tIns="9049" rIns="0" bIns="0">
            <a:spAutoFit/>
          </a:bodyPr>
          <a:lstStyle/>
          <a:p>
            <a:pPr marL="9525">
              <a:spcBef>
                <a:spcPts val="71"/>
              </a:spcBef>
              <a:defRPr/>
            </a:pPr>
            <a:r>
              <a:rPr sz="1200" spc="-4" dirty="0">
                <a:latin typeface="Calibri"/>
                <a:cs typeface="Calibri"/>
              </a:rPr>
              <a:t>1</a:t>
            </a:r>
            <a:r>
              <a:rPr sz="1200" spc="-15" dirty="0">
                <a:latin typeface="Calibri"/>
                <a:cs typeface="Calibri"/>
              </a:rPr>
              <a:t>0</a:t>
            </a:r>
            <a:r>
              <a:rPr sz="1200" spc="-4" dirty="0">
                <a:latin typeface="Calibri"/>
                <a:cs typeface="Calibri"/>
              </a:rPr>
              <a:t>%</a:t>
            </a:r>
            <a:endParaRPr sz="1200">
              <a:latin typeface="Calibri"/>
              <a:cs typeface="Calibri"/>
            </a:endParaRPr>
          </a:p>
        </p:txBody>
      </p:sp>
      <p:sp>
        <p:nvSpPr>
          <p:cNvPr id="66" name="object 66">
            <a:extLst>
              <a:ext uri="{FF2B5EF4-FFF2-40B4-BE49-F238E27FC236}">
                <a16:creationId xmlns:a16="http://schemas.microsoft.com/office/drawing/2014/main" id="{503FB65D-58D7-F0B1-C329-B815F7F50BE1}"/>
              </a:ext>
            </a:extLst>
          </p:cNvPr>
          <p:cNvSpPr txBox="1"/>
          <p:nvPr/>
        </p:nvSpPr>
        <p:spPr>
          <a:xfrm>
            <a:off x="8724900" y="4116388"/>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grpSp>
        <p:nvGrpSpPr>
          <p:cNvPr id="20516" name="object 67">
            <a:extLst>
              <a:ext uri="{FF2B5EF4-FFF2-40B4-BE49-F238E27FC236}">
                <a16:creationId xmlns:a16="http://schemas.microsoft.com/office/drawing/2014/main" id="{D2979C9C-5600-6B81-BEDB-67EDB2A43C2F}"/>
              </a:ext>
            </a:extLst>
          </p:cNvPr>
          <p:cNvGrpSpPr>
            <a:grpSpLocks/>
          </p:cNvGrpSpPr>
          <p:nvPr/>
        </p:nvGrpSpPr>
        <p:grpSpPr bwMode="auto">
          <a:xfrm>
            <a:off x="6094413" y="4284663"/>
            <a:ext cx="4568825" cy="1712912"/>
            <a:chOff x="6092952" y="4570475"/>
            <a:chExt cx="6093460" cy="2283460"/>
          </a:xfrm>
        </p:grpSpPr>
        <p:sp>
          <p:nvSpPr>
            <p:cNvPr id="68" name="object 68">
              <a:extLst>
                <a:ext uri="{FF2B5EF4-FFF2-40B4-BE49-F238E27FC236}">
                  <a16:creationId xmlns:a16="http://schemas.microsoft.com/office/drawing/2014/main" id="{A15F4A05-9F43-1CAB-9A9A-8B7B3F77A53D}"/>
                </a:ext>
              </a:extLst>
            </p:cNvPr>
            <p:cNvSpPr/>
            <p:nvPr/>
          </p:nvSpPr>
          <p:spPr>
            <a:xfrm>
              <a:off x="6092952" y="4570475"/>
              <a:ext cx="6093460" cy="2283460"/>
            </a:xfrm>
            <a:custGeom>
              <a:avLst/>
              <a:gdLst/>
              <a:ahLst/>
              <a:cxnLst/>
              <a:rect l="l" t="t" r="r" b="b"/>
              <a:pathLst>
                <a:path w="6093460" h="2283459">
                  <a:moveTo>
                    <a:pt x="6092952" y="0"/>
                  </a:moveTo>
                  <a:lnTo>
                    <a:pt x="0" y="0"/>
                  </a:lnTo>
                  <a:lnTo>
                    <a:pt x="0" y="2282952"/>
                  </a:lnTo>
                  <a:lnTo>
                    <a:pt x="6092952" y="2282952"/>
                  </a:lnTo>
                  <a:lnTo>
                    <a:pt x="6092952" y="0"/>
                  </a:lnTo>
                  <a:close/>
                </a:path>
              </a:pathLst>
            </a:custGeom>
            <a:solidFill>
              <a:srgbClr val="FFFFFF"/>
            </a:solidFill>
          </p:spPr>
          <p:txBody>
            <a:bodyPr lIns="0" tIns="0" rIns="0" bIns="0"/>
            <a:lstStyle/>
            <a:p>
              <a:pPr>
                <a:defRPr/>
              </a:pPr>
              <a:endParaRPr sz="1350"/>
            </a:p>
          </p:txBody>
        </p:sp>
        <p:sp>
          <p:nvSpPr>
            <p:cNvPr id="69" name="object 69">
              <a:extLst>
                <a:ext uri="{FF2B5EF4-FFF2-40B4-BE49-F238E27FC236}">
                  <a16:creationId xmlns:a16="http://schemas.microsoft.com/office/drawing/2014/main" id="{3C654469-A4C6-B78E-33A0-62A75BF0D4EC}"/>
                </a:ext>
              </a:extLst>
            </p:cNvPr>
            <p:cNvSpPr/>
            <p:nvPr/>
          </p:nvSpPr>
          <p:spPr>
            <a:xfrm>
              <a:off x="6092952" y="4570475"/>
              <a:ext cx="6093460" cy="416905"/>
            </a:xfrm>
            <a:custGeom>
              <a:avLst/>
              <a:gdLst/>
              <a:ahLst/>
              <a:cxnLst/>
              <a:rect l="l" t="t" r="r" b="b"/>
              <a:pathLst>
                <a:path w="6093459" h="416560">
                  <a:moveTo>
                    <a:pt x="6092952" y="0"/>
                  </a:moveTo>
                  <a:lnTo>
                    <a:pt x="3429000" y="0"/>
                  </a:lnTo>
                  <a:lnTo>
                    <a:pt x="0" y="0"/>
                  </a:lnTo>
                  <a:lnTo>
                    <a:pt x="0" y="416052"/>
                  </a:lnTo>
                  <a:lnTo>
                    <a:pt x="3429000" y="416052"/>
                  </a:lnTo>
                  <a:lnTo>
                    <a:pt x="6092952" y="416052"/>
                  </a:lnTo>
                  <a:lnTo>
                    <a:pt x="6092952" y="0"/>
                  </a:lnTo>
                  <a:close/>
                </a:path>
              </a:pathLst>
            </a:custGeom>
            <a:solidFill>
              <a:srgbClr val="92CAA1"/>
            </a:solidFill>
          </p:spPr>
          <p:txBody>
            <a:bodyPr lIns="0" tIns="0" rIns="0" bIns="0"/>
            <a:lstStyle/>
            <a:p>
              <a:pPr>
                <a:defRPr/>
              </a:pPr>
              <a:endParaRPr sz="1350"/>
            </a:p>
          </p:txBody>
        </p:sp>
        <p:sp>
          <p:nvSpPr>
            <p:cNvPr id="70" name="object 70">
              <a:extLst>
                <a:ext uri="{FF2B5EF4-FFF2-40B4-BE49-F238E27FC236}">
                  <a16:creationId xmlns:a16="http://schemas.microsoft.com/office/drawing/2014/main" id="{2A65A16F-D892-722F-7FC3-39814D77D999}"/>
                </a:ext>
              </a:extLst>
            </p:cNvPr>
            <p:cNvSpPr/>
            <p:nvPr/>
          </p:nvSpPr>
          <p:spPr>
            <a:xfrm>
              <a:off x="6092952" y="4987380"/>
              <a:ext cx="6093460" cy="1066603"/>
            </a:xfrm>
            <a:custGeom>
              <a:avLst/>
              <a:gdLst/>
              <a:ahLst/>
              <a:cxnLst/>
              <a:rect l="l" t="t" r="r" b="b"/>
              <a:pathLst>
                <a:path w="6093459" h="1066800">
                  <a:moveTo>
                    <a:pt x="6092952" y="0"/>
                  </a:moveTo>
                  <a:lnTo>
                    <a:pt x="3429000" y="0"/>
                  </a:lnTo>
                  <a:lnTo>
                    <a:pt x="0" y="0"/>
                  </a:lnTo>
                  <a:lnTo>
                    <a:pt x="0" y="1066800"/>
                  </a:lnTo>
                  <a:lnTo>
                    <a:pt x="3429000" y="1066800"/>
                  </a:lnTo>
                  <a:lnTo>
                    <a:pt x="6092952" y="1066800"/>
                  </a:lnTo>
                  <a:lnTo>
                    <a:pt x="6092952" y="0"/>
                  </a:lnTo>
                  <a:close/>
                </a:path>
              </a:pathLst>
            </a:custGeom>
            <a:solidFill>
              <a:srgbClr val="B3A2C7"/>
            </a:solidFill>
          </p:spPr>
          <p:txBody>
            <a:bodyPr lIns="0" tIns="0" rIns="0" bIns="0"/>
            <a:lstStyle/>
            <a:p>
              <a:pPr>
                <a:defRPr/>
              </a:pPr>
              <a:endParaRPr sz="1350"/>
            </a:p>
          </p:txBody>
        </p:sp>
        <p:sp>
          <p:nvSpPr>
            <p:cNvPr id="71" name="object 71">
              <a:extLst>
                <a:ext uri="{FF2B5EF4-FFF2-40B4-BE49-F238E27FC236}">
                  <a16:creationId xmlns:a16="http://schemas.microsoft.com/office/drawing/2014/main" id="{22B034E0-AA9C-32A5-8A73-5E4553987C70}"/>
                </a:ext>
              </a:extLst>
            </p:cNvPr>
            <p:cNvSpPr/>
            <p:nvPr/>
          </p:nvSpPr>
          <p:spPr>
            <a:xfrm>
              <a:off x="6092952" y="6053983"/>
              <a:ext cx="6093460" cy="799952"/>
            </a:xfrm>
            <a:custGeom>
              <a:avLst/>
              <a:gdLst/>
              <a:ahLst/>
              <a:cxnLst/>
              <a:rect l="l" t="t" r="r" b="b"/>
              <a:pathLst>
                <a:path w="6093459" h="800100">
                  <a:moveTo>
                    <a:pt x="6092952" y="0"/>
                  </a:moveTo>
                  <a:lnTo>
                    <a:pt x="3429000" y="0"/>
                  </a:lnTo>
                  <a:lnTo>
                    <a:pt x="0" y="0"/>
                  </a:lnTo>
                  <a:lnTo>
                    <a:pt x="0" y="800100"/>
                  </a:lnTo>
                  <a:lnTo>
                    <a:pt x="3429000" y="800100"/>
                  </a:lnTo>
                  <a:lnTo>
                    <a:pt x="6092952" y="800100"/>
                  </a:lnTo>
                  <a:lnTo>
                    <a:pt x="6092952" y="0"/>
                  </a:lnTo>
                  <a:close/>
                </a:path>
              </a:pathLst>
            </a:custGeom>
            <a:solidFill>
              <a:srgbClr val="FC6CAA"/>
            </a:solidFill>
          </p:spPr>
          <p:txBody>
            <a:bodyPr lIns="0" tIns="0" rIns="0" bIns="0"/>
            <a:lstStyle/>
            <a:p>
              <a:pPr>
                <a:defRPr/>
              </a:pPr>
              <a:endParaRPr sz="1350" dirty="0"/>
            </a:p>
          </p:txBody>
        </p:sp>
        <p:sp>
          <p:nvSpPr>
            <p:cNvPr id="72" name="object 72">
              <a:extLst>
                <a:ext uri="{FF2B5EF4-FFF2-40B4-BE49-F238E27FC236}">
                  <a16:creationId xmlns:a16="http://schemas.microsoft.com/office/drawing/2014/main" id="{D91836CE-80B5-8C78-6667-08C4A32763B2}"/>
                </a:ext>
              </a:extLst>
            </p:cNvPr>
            <p:cNvSpPr/>
            <p:nvPr/>
          </p:nvSpPr>
          <p:spPr>
            <a:xfrm>
              <a:off x="6092952" y="4570475"/>
              <a:ext cx="6093460" cy="2283460"/>
            </a:xfrm>
            <a:custGeom>
              <a:avLst/>
              <a:gdLst/>
              <a:ahLst/>
              <a:cxnLst/>
              <a:rect l="l" t="t" r="r" b="b"/>
              <a:pathLst>
                <a:path w="6093459" h="2283459">
                  <a:moveTo>
                    <a:pt x="6092964" y="0"/>
                  </a:moveTo>
                  <a:lnTo>
                    <a:pt x="6088392" y="0"/>
                  </a:lnTo>
                  <a:lnTo>
                    <a:pt x="6088392" y="409956"/>
                  </a:lnTo>
                  <a:lnTo>
                    <a:pt x="6088392" y="422148"/>
                  </a:lnTo>
                  <a:lnTo>
                    <a:pt x="6088392" y="1476756"/>
                  </a:lnTo>
                  <a:lnTo>
                    <a:pt x="3436632" y="1476756"/>
                  </a:lnTo>
                  <a:lnTo>
                    <a:pt x="3436632" y="422148"/>
                  </a:lnTo>
                  <a:lnTo>
                    <a:pt x="6088392" y="422148"/>
                  </a:lnTo>
                  <a:lnTo>
                    <a:pt x="6088392" y="409956"/>
                  </a:lnTo>
                  <a:lnTo>
                    <a:pt x="3436632" y="409956"/>
                  </a:lnTo>
                  <a:lnTo>
                    <a:pt x="3436632" y="0"/>
                  </a:lnTo>
                  <a:lnTo>
                    <a:pt x="3422916" y="0"/>
                  </a:lnTo>
                  <a:lnTo>
                    <a:pt x="3422916" y="409956"/>
                  </a:lnTo>
                  <a:lnTo>
                    <a:pt x="0" y="409956"/>
                  </a:lnTo>
                  <a:lnTo>
                    <a:pt x="0" y="422148"/>
                  </a:lnTo>
                  <a:lnTo>
                    <a:pt x="3422916" y="422148"/>
                  </a:lnTo>
                  <a:lnTo>
                    <a:pt x="3422916" y="1476756"/>
                  </a:lnTo>
                  <a:lnTo>
                    <a:pt x="0" y="1476756"/>
                  </a:lnTo>
                  <a:lnTo>
                    <a:pt x="0" y="1488948"/>
                  </a:lnTo>
                  <a:lnTo>
                    <a:pt x="3422916" y="1488948"/>
                  </a:lnTo>
                  <a:lnTo>
                    <a:pt x="3422916" y="2282964"/>
                  </a:lnTo>
                  <a:lnTo>
                    <a:pt x="3436632" y="2282964"/>
                  </a:lnTo>
                  <a:lnTo>
                    <a:pt x="3436632" y="1488948"/>
                  </a:lnTo>
                  <a:lnTo>
                    <a:pt x="6088392" y="1488948"/>
                  </a:lnTo>
                  <a:lnTo>
                    <a:pt x="6088392" y="2282952"/>
                  </a:lnTo>
                  <a:lnTo>
                    <a:pt x="6092964" y="2282952"/>
                  </a:lnTo>
                  <a:lnTo>
                    <a:pt x="6092964" y="1488948"/>
                  </a:lnTo>
                  <a:lnTo>
                    <a:pt x="6092964" y="422148"/>
                  </a:lnTo>
                  <a:lnTo>
                    <a:pt x="6092964" y="0"/>
                  </a:lnTo>
                  <a:close/>
                </a:path>
              </a:pathLst>
            </a:custGeom>
            <a:solidFill>
              <a:srgbClr val="8064A2"/>
            </a:solidFill>
          </p:spPr>
          <p:txBody>
            <a:bodyPr lIns="0" tIns="0" rIns="0" bIns="0"/>
            <a:lstStyle/>
            <a:p>
              <a:pPr>
                <a:defRPr/>
              </a:pPr>
              <a:endParaRPr sz="1350"/>
            </a:p>
          </p:txBody>
        </p:sp>
      </p:grpSp>
      <p:sp>
        <p:nvSpPr>
          <p:cNvPr id="73" name="object 73">
            <a:extLst>
              <a:ext uri="{FF2B5EF4-FFF2-40B4-BE49-F238E27FC236}">
                <a16:creationId xmlns:a16="http://schemas.microsoft.com/office/drawing/2014/main" id="{BCED4D4B-FFE4-5854-6069-21A1CC22FAB3}"/>
              </a:ext>
            </a:extLst>
          </p:cNvPr>
          <p:cNvSpPr txBox="1"/>
          <p:nvPr/>
        </p:nvSpPr>
        <p:spPr>
          <a:xfrm>
            <a:off x="4600575" y="4613275"/>
            <a:ext cx="2133600" cy="747713"/>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Promotion</a:t>
            </a:r>
            <a:r>
              <a:rPr sz="1200" spc="-4" dirty="0">
                <a:latin typeface="Calibri"/>
                <a:cs typeface="Calibri"/>
              </a:rPr>
              <a:t> of</a:t>
            </a:r>
            <a:r>
              <a:rPr sz="1200" dirty="0">
                <a:latin typeface="Calibri"/>
                <a:cs typeface="Calibri"/>
              </a:rPr>
              <a:t> </a:t>
            </a:r>
            <a:r>
              <a:rPr sz="1200" spc="-8" dirty="0">
                <a:latin typeface="Calibri"/>
                <a:cs typeface="Calibri"/>
              </a:rPr>
              <a:t>research</a:t>
            </a:r>
            <a:r>
              <a:rPr sz="1200" spc="11" dirty="0">
                <a:latin typeface="Calibri"/>
                <a:cs typeface="Calibri"/>
              </a:rPr>
              <a:t> </a:t>
            </a:r>
            <a:r>
              <a:rPr sz="1200" spc="-8" dirty="0">
                <a:latin typeface="Calibri"/>
                <a:cs typeface="Calibri"/>
              </a:rPr>
              <a:t>culture</a:t>
            </a:r>
            <a:endParaRPr sz="1200" dirty="0">
              <a:latin typeface="Calibri"/>
              <a:cs typeface="Calibri"/>
            </a:endParaRPr>
          </a:p>
          <a:p>
            <a:pPr marL="266224" indent="-257175">
              <a:buFont typeface="Arial MT"/>
              <a:buChar char="•"/>
              <a:tabLst>
                <a:tab pos="266224" algn="l"/>
                <a:tab pos="266700" algn="l"/>
              </a:tabLst>
              <a:defRPr/>
            </a:pPr>
            <a:r>
              <a:rPr sz="1200" spc="-4" dirty="0">
                <a:latin typeface="Calibri"/>
                <a:cs typeface="Calibri"/>
              </a:rPr>
              <a:t>Use</a:t>
            </a:r>
            <a:r>
              <a:rPr sz="1200" spc="-19" dirty="0">
                <a:latin typeface="Calibri"/>
                <a:cs typeface="Calibri"/>
              </a:rPr>
              <a:t> </a:t>
            </a:r>
            <a:r>
              <a:rPr sz="1200" spc="-4" dirty="0">
                <a:latin typeface="Calibri"/>
                <a:cs typeface="Calibri"/>
              </a:rPr>
              <a:t>of</a:t>
            </a:r>
            <a:r>
              <a:rPr sz="1200" dirty="0">
                <a:latin typeface="Calibri"/>
                <a:cs typeface="Calibri"/>
              </a:rPr>
              <a:t> </a:t>
            </a:r>
            <a:r>
              <a:rPr sz="1200" spc="-4" dirty="0">
                <a:latin typeface="Calibri"/>
                <a:cs typeface="Calibri"/>
              </a:rPr>
              <a:t>Digital</a:t>
            </a:r>
            <a:r>
              <a:rPr sz="1200" spc="-30" dirty="0">
                <a:latin typeface="Calibri"/>
                <a:cs typeface="Calibri"/>
              </a:rPr>
              <a:t> </a:t>
            </a:r>
            <a:r>
              <a:rPr sz="1200" spc="-8" dirty="0">
                <a:latin typeface="Calibri"/>
                <a:cs typeface="Calibri"/>
              </a:rPr>
              <a:t>Library</a:t>
            </a:r>
            <a:endParaRPr sz="1200" dirty="0">
              <a:latin typeface="Calibri"/>
              <a:cs typeface="Calibri"/>
            </a:endParaRPr>
          </a:p>
          <a:p>
            <a:pPr marL="266224" indent="-257175">
              <a:buFont typeface="Arial MT"/>
              <a:buChar char="•"/>
              <a:tabLst>
                <a:tab pos="266224" algn="l"/>
                <a:tab pos="266700" algn="l"/>
              </a:tabLst>
              <a:defRPr/>
            </a:pPr>
            <a:r>
              <a:rPr sz="1200" spc="-4" dirty="0">
                <a:latin typeface="Calibri"/>
                <a:cs typeface="Calibri"/>
              </a:rPr>
              <a:t>Critical</a:t>
            </a:r>
            <a:r>
              <a:rPr sz="1200" spc="-49" dirty="0">
                <a:latin typeface="Calibri"/>
                <a:cs typeface="Calibri"/>
              </a:rPr>
              <a:t> </a:t>
            </a:r>
            <a:r>
              <a:rPr sz="1200" spc="-4" dirty="0">
                <a:latin typeface="Calibri"/>
                <a:cs typeface="Calibri"/>
              </a:rPr>
              <a:t>Thinking</a:t>
            </a:r>
            <a:endParaRPr sz="1200" dirty="0">
              <a:latin typeface="Calibri"/>
              <a:cs typeface="Calibri"/>
            </a:endParaRPr>
          </a:p>
          <a:p>
            <a:pPr marL="266224" indent="-257175">
              <a:buFont typeface="Arial MT"/>
              <a:buChar char="•"/>
              <a:tabLst>
                <a:tab pos="266224" algn="l"/>
                <a:tab pos="266700" algn="l"/>
              </a:tabLst>
              <a:defRPr/>
            </a:pPr>
            <a:r>
              <a:rPr sz="1200" spc="-8" dirty="0">
                <a:latin typeface="Calibri"/>
                <a:cs typeface="Calibri"/>
              </a:rPr>
              <a:t>Self-directed</a:t>
            </a:r>
            <a:r>
              <a:rPr sz="1200" spc="-15" dirty="0">
                <a:latin typeface="Calibri"/>
                <a:cs typeface="Calibri"/>
              </a:rPr>
              <a:t> </a:t>
            </a:r>
            <a:r>
              <a:rPr sz="1200" spc="-4" dirty="0">
                <a:latin typeface="Calibri"/>
                <a:cs typeface="Calibri"/>
              </a:rPr>
              <a:t>Learning</a:t>
            </a:r>
            <a:endParaRPr sz="1200" dirty="0">
              <a:latin typeface="Calibri"/>
              <a:cs typeface="Calibri"/>
            </a:endParaRPr>
          </a:p>
        </p:txBody>
      </p:sp>
      <p:sp>
        <p:nvSpPr>
          <p:cNvPr id="74" name="object 74">
            <a:extLst>
              <a:ext uri="{FF2B5EF4-FFF2-40B4-BE49-F238E27FC236}">
                <a16:creationId xmlns:a16="http://schemas.microsoft.com/office/drawing/2014/main" id="{D9F0424C-ED68-3946-F62A-EB29201A5097}"/>
              </a:ext>
            </a:extLst>
          </p:cNvPr>
          <p:cNvSpPr txBox="1"/>
          <p:nvPr/>
        </p:nvSpPr>
        <p:spPr>
          <a:xfrm>
            <a:off x="8724900" y="4613275"/>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75" name="object 75">
            <a:extLst>
              <a:ext uri="{FF2B5EF4-FFF2-40B4-BE49-F238E27FC236}">
                <a16:creationId xmlns:a16="http://schemas.microsoft.com/office/drawing/2014/main" id="{C74E70C4-7373-FE0D-D8A3-22C43B4AAE9B}"/>
              </a:ext>
            </a:extLst>
          </p:cNvPr>
          <p:cNvSpPr txBox="1"/>
          <p:nvPr/>
        </p:nvSpPr>
        <p:spPr>
          <a:xfrm>
            <a:off x="4600575" y="5413375"/>
            <a:ext cx="1628775" cy="561975"/>
          </a:xfrm>
          <a:prstGeom prst="rect">
            <a:avLst/>
          </a:prstGeom>
        </p:spPr>
        <p:txBody>
          <a:bodyPr lIns="0" tIns="9049" rIns="0" bIns="0">
            <a:spAutoFit/>
          </a:bodyPr>
          <a:lstStyle/>
          <a:p>
            <a:pPr marL="266224" indent="-257175">
              <a:spcBef>
                <a:spcPts val="71"/>
              </a:spcBef>
              <a:buFont typeface="Arial MT"/>
              <a:buChar char="•"/>
              <a:tabLst>
                <a:tab pos="266224" algn="l"/>
                <a:tab pos="266700" algn="l"/>
              </a:tabLst>
              <a:defRPr/>
            </a:pPr>
            <a:r>
              <a:rPr sz="1200" spc="-8" dirty="0">
                <a:latin typeface="Calibri"/>
                <a:cs typeface="Calibri"/>
              </a:rPr>
              <a:t>Professional</a:t>
            </a:r>
            <a:r>
              <a:rPr sz="1200" spc="-26" dirty="0">
                <a:latin typeface="Calibri"/>
                <a:cs typeface="Calibri"/>
              </a:rPr>
              <a:t> </a:t>
            </a:r>
            <a:r>
              <a:rPr sz="1200" spc="-4" dirty="0">
                <a:latin typeface="Calibri"/>
                <a:cs typeface="Calibri"/>
              </a:rPr>
              <a:t>Ethics</a:t>
            </a:r>
            <a:endParaRPr sz="1200">
              <a:latin typeface="Calibri"/>
              <a:cs typeface="Calibri"/>
            </a:endParaRPr>
          </a:p>
          <a:p>
            <a:pPr marL="266224" indent="-257175">
              <a:buFont typeface="Arial MT"/>
              <a:buChar char="•"/>
              <a:tabLst>
                <a:tab pos="266224" algn="l"/>
                <a:tab pos="266700" algn="l"/>
              </a:tabLst>
              <a:defRPr/>
            </a:pPr>
            <a:r>
              <a:rPr sz="1200" spc="-8" dirty="0">
                <a:latin typeface="Calibri"/>
                <a:cs typeface="Calibri"/>
              </a:rPr>
              <a:t>Self-directed</a:t>
            </a:r>
            <a:r>
              <a:rPr sz="1200" spc="-23" dirty="0">
                <a:latin typeface="Calibri"/>
                <a:cs typeface="Calibri"/>
              </a:rPr>
              <a:t> </a:t>
            </a:r>
            <a:r>
              <a:rPr sz="1200" spc="-4" dirty="0">
                <a:latin typeface="Calibri"/>
                <a:cs typeface="Calibri"/>
              </a:rPr>
              <a:t>Learning</a:t>
            </a:r>
            <a:endParaRPr sz="1200">
              <a:latin typeface="Calibri"/>
              <a:cs typeface="Calibri"/>
            </a:endParaRPr>
          </a:p>
          <a:p>
            <a:pPr marL="266224" indent="-257175">
              <a:buFont typeface="Arial MT"/>
              <a:buChar char="•"/>
              <a:tabLst>
                <a:tab pos="266224" algn="l"/>
                <a:tab pos="266700" algn="l"/>
              </a:tabLst>
              <a:defRPr/>
            </a:pPr>
            <a:r>
              <a:rPr sz="1200" spc="-8" dirty="0">
                <a:latin typeface="Calibri"/>
                <a:cs typeface="Calibri"/>
              </a:rPr>
              <a:t>Interactive</a:t>
            </a:r>
            <a:endParaRPr sz="1200">
              <a:latin typeface="Calibri"/>
              <a:cs typeface="Calibri"/>
            </a:endParaRPr>
          </a:p>
        </p:txBody>
      </p:sp>
      <p:sp>
        <p:nvSpPr>
          <p:cNvPr id="76" name="object 76">
            <a:extLst>
              <a:ext uri="{FF2B5EF4-FFF2-40B4-BE49-F238E27FC236}">
                <a16:creationId xmlns:a16="http://schemas.microsoft.com/office/drawing/2014/main" id="{3F9C421D-B02E-C99D-A773-745E46EB3BA5}"/>
              </a:ext>
            </a:extLst>
          </p:cNvPr>
          <p:cNvSpPr txBox="1"/>
          <p:nvPr/>
        </p:nvSpPr>
        <p:spPr>
          <a:xfrm>
            <a:off x="8724900" y="5413375"/>
            <a:ext cx="204788" cy="193675"/>
          </a:xfrm>
          <a:prstGeom prst="rect">
            <a:avLst/>
          </a:prstGeom>
        </p:spPr>
        <p:txBody>
          <a:bodyPr lIns="0" tIns="9049" rIns="0" bIns="0">
            <a:spAutoFit/>
          </a:bodyPr>
          <a:lstStyle/>
          <a:p>
            <a:pPr marL="9525">
              <a:spcBef>
                <a:spcPts val="71"/>
              </a:spcBef>
              <a:defRPr/>
            </a:pPr>
            <a:r>
              <a:rPr sz="1200" spc="-4" dirty="0">
                <a:latin typeface="Calibri"/>
                <a:cs typeface="Calibri"/>
              </a:rPr>
              <a:t>5%</a:t>
            </a:r>
            <a:endParaRPr sz="1200">
              <a:latin typeface="Calibri"/>
              <a:cs typeface="Calibri"/>
            </a:endParaRPr>
          </a:p>
        </p:txBody>
      </p:sp>
      <p:sp>
        <p:nvSpPr>
          <p:cNvPr id="20521" name="Slide Number Placeholder 1">
            <a:extLst>
              <a:ext uri="{FF2B5EF4-FFF2-40B4-BE49-F238E27FC236}">
                <a16:creationId xmlns:a16="http://schemas.microsoft.com/office/drawing/2014/main" id="{072FE49D-8789-D4A9-0B2C-D3C3A3BD8D2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DC0ED9C-2872-1745-BD7B-DE6CA118D64E}" type="slidenum">
              <a:rPr lang="en-US" altLang="en-US" sz="1200" smtClean="0">
                <a:solidFill>
                  <a:srgbClr val="898989"/>
                </a:solidFill>
              </a:rPr>
              <a:pPr>
                <a:lnSpc>
                  <a:spcPct val="100000"/>
                </a:lnSpc>
                <a:spcBef>
                  <a:spcPct val="0"/>
                </a:spcBef>
                <a:buFontTx/>
                <a:buNone/>
              </a:pPr>
              <a:t>4</a:t>
            </a:fld>
            <a:endParaRPr lang="en-US" altLang="en-US" sz="1200">
              <a:solidFill>
                <a:srgbClr val="89898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40</a:t>
            </a:fld>
            <a:endParaRPr lang="en-US"/>
          </a:p>
        </p:txBody>
      </p:sp>
      <p:pic>
        <p:nvPicPr>
          <p:cNvPr id="4" name="Picture 3"/>
          <p:cNvPicPr>
            <a:picLocks noChangeAspect="1"/>
          </p:cNvPicPr>
          <p:nvPr/>
        </p:nvPicPr>
        <p:blipFill>
          <a:blip r:embed="rId2"/>
          <a:stretch>
            <a:fillRect/>
          </a:stretch>
        </p:blipFill>
        <p:spPr>
          <a:xfrm>
            <a:off x="577191" y="216041"/>
            <a:ext cx="8989454" cy="5391150"/>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19477"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982200" y="5321669"/>
            <a:ext cx="2034862"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pic>
        <p:nvPicPr>
          <p:cNvPr id="7" name="Picture 6"/>
          <p:cNvPicPr>
            <a:picLocks noChangeAspect="1"/>
          </p:cNvPicPr>
          <p:nvPr/>
        </p:nvPicPr>
        <p:blipFill>
          <a:blip r:embed="rId4"/>
          <a:stretch>
            <a:fillRect/>
          </a:stretch>
        </p:blipFill>
        <p:spPr>
          <a:xfrm>
            <a:off x="9566645" y="925848"/>
            <a:ext cx="2438611" cy="1444877"/>
          </a:xfrm>
          <a:prstGeom prst="rect">
            <a:avLst/>
          </a:prstGeom>
        </p:spPr>
      </p:pic>
      <p:sp>
        <p:nvSpPr>
          <p:cNvPr id="8" name="Rectangle 7"/>
          <p:cNvSpPr/>
          <p:nvPr/>
        </p:nvSpPr>
        <p:spPr>
          <a:xfrm>
            <a:off x="2378298" y="5658605"/>
            <a:ext cx="3777803" cy="646331"/>
          </a:xfrm>
          <a:prstGeom prst="rect">
            <a:avLst/>
          </a:prstGeom>
        </p:spPr>
        <p:txBody>
          <a:bodyPr wrap="square">
            <a:spAutoFit/>
          </a:bodyPr>
          <a:lstStyle/>
          <a:p>
            <a:r>
              <a:rPr lang="en-US" dirty="0"/>
              <a:t>704 Chapter 21 The Digestive System</a:t>
            </a:r>
          </a:p>
          <a:p>
            <a:r>
              <a:rPr lang="en-US" dirty="0" err="1"/>
              <a:t>Silverthorn</a:t>
            </a:r>
            <a:r>
              <a:rPr lang="en-US" dirty="0"/>
              <a:t> Physiology, 6th Edition</a:t>
            </a:r>
          </a:p>
        </p:txBody>
      </p:sp>
    </p:spTree>
    <p:extLst>
      <p:ext uri="{BB962C8B-B14F-4D97-AF65-F5344CB8AC3E}">
        <p14:creationId xmlns:p14="http://schemas.microsoft.com/office/powerpoint/2010/main" val="660529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41</a:t>
            </a:fld>
            <a:endParaRPr lang="en-US"/>
          </a:p>
        </p:txBody>
      </p:sp>
      <p:pic>
        <p:nvPicPr>
          <p:cNvPr id="11"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81675" y="1026666"/>
            <a:ext cx="8259651" cy="5016758"/>
          </a:xfrm>
          <a:prstGeom prst="rect">
            <a:avLst/>
          </a:prstGeom>
        </p:spPr>
        <p:txBody>
          <a:bodyPr wrap="square">
            <a:spAutoFit/>
          </a:bodyPr>
          <a:lstStyle/>
          <a:p>
            <a:pPr fontAlgn="ctr"/>
            <a:endParaRPr lang="en-US" sz="3200" dirty="0">
              <a:latin typeface="Arial" panose="020B0604020202020204" pitchFamily="34" charset="0"/>
            </a:endParaRPr>
          </a:p>
          <a:p>
            <a:pPr marL="457200" indent="-457200" fontAlgn="ctr">
              <a:buFont typeface="Arial" panose="020B0604020202020204" pitchFamily="34" charset="0"/>
              <a:buChar char="•"/>
            </a:pPr>
            <a:r>
              <a:rPr lang="en-US" sz="3200" dirty="0">
                <a:solidFill>
                  <a:srgbClr val="000000"/>
                </a:solidFill>
                <a:latin typeface="Calibri" panose="020F0502020204030204" pitchFamily="34" charset="0"/>
              </a:rPr>
              <a:t>Enteric nerves and in blood ,brain autonomic nerves.</a:t>
            </a:r>
            <a:endParaRPr lang="en-US" sz="3200" dirty="0">
              <a:latin typeface="Arial" panose="020B0604020202020204" pitchFamily="34" charset="0"/>
            </a:endParaRPr>
          </a:p>
          <a:p>
            <a:pPr marL="457200" indent="-457200" fontAlgn="ctr">
              <a:spcBef>
                <a:spcPts val="0"/>
              </a:spcBef>
              <a:buFont typeface="Arial" panose="020B0604020202020204" pitchFamily="34" charset="0"/>
              <a:buChar char="•"/>
            </a:pPr>
            <a:r>
              <a:rPr lang="en-US" sz="3200" dirty="0">
                <a:solidFill>
                  <a:srgbClr val="000000"/>
                </a:solidFill>
                <a:latin typeface="Calibri" panose="020F0502020204030204" pitchFamily="34" charset="0"/>
              </a:rPr>
              <a:t>Increases water and electrolyte secretion from pancreas and gut;</a:t>
            </a:r>
            <a:endParaRPr lang="en-US" sz="3200" dirty="0">
              <a:latin typeface="Arial" panose="020B0604020202020204" pitchFamily="34" charset="0"/>
            </a:endParaRPr>
          </a:p>
          <a:p>
            <a:pPr marL="457200" indent="-457200" fontAlgn="ctr">
              <a:spcBef>
                <a:spcPts val="0"/>
              </a:spcBef>
              <a:buFont typeface="Arial" panose="020B0604020202020204" pitchFamily="34" charset="0"/>
              <a:buChar char="•"/>
            </a:pPr>
            <a:r>
              <a:rPr lang="en-US" sz="3200" dirty="0">
                <a:solidFill>
                  <a:srgbClr val="000000"/>
                </a:solidFill>
                <a:latin typeface="Calibri" panose="020F0502020204030204" pitchFamily="34" charset="0"/>
              </a:rPr>
              <a:t>Releases hormones from pancreas, gut, and hypothalamus.</a:t>
            </a:r>
            <a:endParaRPr lang="en-US" sz="3200" dirty="0">
              <a:latin typeface="Arial" panose="020B0604020202020204" pitchFamily="34" charset="0"/>
            </a:endParaRPr>
          </a:p>
          <a:p>
            <a:pPr marL="457200" indent="-457200" fontAlgn="ctr">
              <a:spcBef>
                <a:spcPts val="0"/>
              </a:spcBef>
              <a:buFont typeface="Arial" panose="020B0604020202020204" pitchFamily="34" charset="0"/>
              <a:buChar char="•"/>
            </a:pPr>
            <a:r>
              <a:rPr lang="en-US" sz="3200" dirty="0">
                <a:solidFill>
                  <a:srgbClr val="000000"/>
                </a:solidFill>
                <a:latin typeface="Calibri" panose="020F0502020204030204" pitchFamily="34" charset="0"/>
              </a:rPr>
              <a:t>Relaxes smooth muscle of gut, blood, and genitourinary system.</a:t>
            </a:r>
          </a:p>
          <a:p>
            <a:pPr marL="457200" indent="-457200" fontAlgn="ctr">
              <a:spcBef>
                <a:spcPts val="0"/>
              </a:spcBef>
              <a:buFont typeface="Arial" panose="020B0604020202020204" pitchFamily="34" charset="0"/>
              <a:buChar char="•"/>
            </a:pPr>
            <a:r>
              <a:rPr lang="en-US" sz="3200" dirty="0">
                <a:solidFill>
                  <a:srgbClr val="000000"/>
                </a:solidFill>
                <a:latin typeface="Calibri" panose="020F0502020204030204" pitchFamily="34" charset="0"/>
              </a:rPr>
              <a:t>Decreases production of acid in stomach.</a:t>
            </a:r>
            <a:endParaRPr lang="en-US" sz="3200" dirty="0">
              <a:latin typeface="Arial" panose="020B0604020202020204" pitchFamily="34" charset="0"/>
            </a:endParaRPr>
          </a:p>
        </p:txBody>
      </p:sp>
      <p:sp>
        <p:nvSpPr>
          <p:cNvPr id="7" name="Oval 6"/>
          <p:cNvSpPr/>
          <p:nvPr/>
        </p:nvSpPr>
        <p:spPr>
          <a:xfrm>
            <a:off x="9814775" y="4971784"/>
            <a:ext cx="2034862"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sp>
        <p:nvSpPr>
          <p:cNvPr id="8" name="Rectangle 7"/>
          <p:cNvSpPr/>
          <p:nvPr/>
        </p:nvSpPr>
        <p:spPr>
          <a:xfrm>
            <a:off x="9254543" y="696130"/>
            <a:ext cx="2395995" cy="14165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Types Of Gastrointestinal Hormones</a:t>
            </a:r>
          </a:p>
        </p:txBody>
      </p:sp>
      <p:sp>
        <p:nvSpPr>
          <p:cNvPr id="3" name="Rectangle 2"/>
          <p:cNvSpPr/>
          <p:nvPr/>
        </p:nvSpPr>
        <p:spPr>
          <a:xfrm>
            <a:off x="1223493" y="296214"/>
            <a:ext cx="3335628" cy="118485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VASOACTIVE INTESTINAL PEPTIDE </a:t>
            </a:r>
          </a:p>
        </p:txBody>
      </p:sp>
    </p:spTree>
    <p:extLst>
      <p:ext uri="{BB962C8B-B14F-4D97-AF65-F5344CB8AC3E}">
        <p14:creationId xmlns:p14="http://schemas.microsoft.com/office/powerpoint/2010/main" val="12716466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42</a:t>
            </a:fld>
            <a:endParaRPr lang="en-US"/>
          </a:p>
        </p:txBody>
      </p:sp>
      <p:sp>
        <p:nvSpPr>
          <p:cNvPr id="4" name="Rectangle 3"/>
          <p:cNvSpPr/>
          <p:nvPr/>
        </p:nvSpPr>
        <p:spPr>
          <a:xfrm>
            <a:off x="167425" y="334849"/>
            <a:ext cx="3992451"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 Peptide YY    </a:t>
            </a:r>
          </a:p>
        </p:txBody>
      </p:sp>
      <p:sp>
        <p:nvSpPr>
          <p:cNvPr id="5" name="Rectangle 4"/>
          <p:cNvSpPr/>
          <p:nvPr/>
        </p:nvSpPr>
        <p:spPr>
          <a:xfrm>
            <a:off x="409977" y="1941001"/>
            <a:ext cx="11372045" cy="2677656"/>
          </a:xfrm>
          <a:prstGeom prst="rect">
            <a:avLst/>
          </a:prstGeom>
        </p:spPr>
        <p:txBody>
          <a:bodyPr wrap="square">
            <a:spAutoFit/>
          </a:bodyPr>
          <a:lstStyle/>
          <a:p>
            <a:r>
              <a:rPr lang="en-US" sz="2800" dirty="0"/>
              <a:t>Hormone that is produced by islets of pancreas and gut mucosa</a:t>
            </a:r>
          </a:p>
          <a:p>
            <a:r>
              <a:rPr lang="en-US" sz="2800" dirty="0"/>
              <a:t>It has 36 amino acids.</a:t>
            </a:r>
          </a:p>
          <a:p>
            <a:r>
              <a:rPr lang="en-US" sz="2800" dirty="0">
                <a:solidFill>
                  <a:srgbClr val="C00000"/>
                </a:solidFill>
              </a:rPr>
              <a:t>Its secretion is increased </a:t>
            </a:r>
            <a:r>
              <a:rPr lang="en-US" sz="2800" dirty="0"/>
              <a:t>by proteins, fasting, fats, exercise, acute hypoglycemia.</a:t>
            </a:r>
          </a:p>
          <a:p>
            <a:r>
              <a:rPr lang="en-US" sz="2800" dirty="0">
                <a:solidFill>
                  <a:srgbClr val="C00000"/>
                </a:solidFill>
              </a:rPr>
              <a:t>Secretion decreases by </a:t>
            </a:r>
            <a:r>
              <a:rPr lang="en-US" sz="2800" dirty="0"/>
              <a:t>somatostatin, intravenous glucose</a:t>
            </a:r>
          </a:p>
          <a:p>
            <a:r>
              <a:rPr lang="en-US" sz="2800" dirty="0"/>
              <a:t>It inhibit HCL production and gastric motility. </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982200" y="5321669"/>
            <a:ext cx="2034862"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sp>
        <p:nvSpPr>
          <p:cNvPr id="8" name="Rectangle 7"/>
          <p:cNvSpPr/>
          <p:nvPr/>
        </p:nvSpPr>
        <p:spPr>
          <a:xfrm>
            <a:off x="9492278" y="289168"/>
            <a:ext cx="2395995" cy="14165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Types Of Gastrointestinal Hormones</a:t>
            </a:r>
          </a:p>
        </p:txBody>
      </p:sp>
    </p:spTree>
    <p:extLst>
      <p:ext uri="{BB962C8B-B14F-4D97-AF65-F5344CB8AC3E}">
        <p14:creationId xmlns:p14="http://schemas.microsoft.com/office/powerpoint/2010/main" val="40314365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43</a:t>
            </a:fld>
            <a:endParaRPr lang="en-US"/>
          </a:p>
        </p:txBody>
      </p:sp>
      <p:sp>
        <p:nvSpPr>
          <p:cNvPr id="4" name="Rectangle 3"/>
          <p:cNvSpPr/>
          <p:nvPr/>
        </p:nvSpPr>
        <p:spPr>
          <a:xfrm>
            <a:off x="965915" y="1240314"/>
            <a:ext cx="2846231" cy="914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bg1"/>
                </a:solidFill>
              </a:rPr>
              <a:t>Ghrelin</a:t>
            </a:r>
            <a:r>
              <a:rPr lang="en-US" dirty="0"/>
              <a:t> </a:t>
            </a:r>
          </a:p>
        </p:txBody>
      </p:sp>
      <p:sp>
        <p:nvSpPr>
          <p:cNvPr id="5" name="Rectangle 4"/>
          <p:cNvSpPr/>
          <p:nvPr/>
        </p:nvSpPr>
        <p:spPr>
          <a:xfrm>
            <a:off x="1118315" y="2276555"/>
            <a:ext cx="8178085" cy="3416320"/>
          </a:xfrm>
          <a:prstGeom prst="rect">
            <a:avLst/>
          </a:prstGeom>
        </p:spPr>
        <p:txBody>
          <a:bodyPr wrap="square">
            <a:spAutoFit/>
          </a:bodyPr>
          <a:lstStyle/>
          <a:p>
            <a:pPr marL="342900" indent="-342900">
              <a:buFont typeface="Arial" panose="020B0604020202020204" pitchFamily="34" charset="0"/>
              <a:buChar char="•"/>
            </a:pPr>
            <a:r>
              <a:rPr lang="en-US" sz="2400" dirty="0"/>
              <a:t>is a peptide hormone</a:t>
            </a:r>
          </a:p>
          <a:p>
            <a:pPr marL="342900" indent="-342900">
              <a:buFont typeface="Arial" panose="020B0604020202020204" pitchFamily="34" charset="0"/>
              <a:buChar char="•"/>
            </a:pPr>
            <a:r>
              <a:rPr lang="en-US" sz="2400" dirty="0"/>
              <a:t> released from the stomach and liver </a:t>
            </a:r>
          </a:p>
          <a:p>
            <a:pPr marL="342900" indent="-342900">
              <a:buFont typeface="Arial" panose="020B0604020202020204" pitchFamily="34" charset="0"/>
              <a:buChar char="•"/>
            </a:pPr>
            <a:r>
              <a:rPr lang="en-US" sz="2400" dirty="0"/>
              <a:t>is often referred to as the "hunger hormone" since high levels of it are found in individuals that are fasting.</a:t>
            </a:r>
          </a:p>
          <a:p>
            <a:pPr marL="342900" indent="-342900">
              <a:buFont typeface="Arial" panose="020B0604020202020204" pitchFamily="34" charset="0"/>
              <a:buChar char="•"/>
            </a:pPr>
            <a:r>
              <a:rPr lang="en-US" sz="2400" dirty="0"/>
              <a:t> Ghrelin agonistic treatments can be used to treat illnesses such as anorexia and loss of appetites in cancer patients. </a:t>
            </a:r>
          </a:p>
          <a:p>
            <a:pPr marL="342900" indent="-342900">
              <a:buFont typeface="Arial" panose="020B0604020202020204" pitchFamily="34" charset="0"/>
              <a:buChar char="•"/>
            </a:pPr>
            <a:r>
              <a:rPr lang="en-US" sz="2400" dirty="0"/>
              <a:t>Ghrelin treatments for obesity are still under intense scrutiny and no conclusive evidence has been reached. </a:t>
            </a:r>
          </a:p>
          <a:p>
            <a:pPr marL="342900" indent="-342900">
              <a:buFont typeface="Arial" panose="020B0604020202020204" pitchFamily="34" charset="0"/>
              <a:buChar char="•"/>
            </a:pPr>
            <a:r>
              <a:rPr lang="en-US" sz="2400" dirty="0"/>
              <a:t>This hormone stimulates growth hormone release.</a:t>
            </a:r>
          </a:p>
        </p:txBody>
      </p:sp>
      <p:pic>
        <p:nvPicPr>
          <p:cNvPr id="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982200" y="5321669"/>
            <a:ext cx="2034862"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sp>
        <p:nvSpPr>
          <p:cNvPr id="8" name="Rectangle 7"/>
          <p:cNvSpPr/>
          <p:nvPr/>
        </p:nvSpPr>
        <p:spPr>
          <a:xfrm>
            <a:off x="9415005" y="281001"/>
            <a:ext cx="2395995" cy="14165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Types Of Gastrointestinal Hormones</a:t>
            </a:r>
          </a:p>
        </p:txBody>
      </p:sp>
    </p:spTree>
    <p:extLst>
      <p:ext uri="{BB962C8B-B14F-4D97-AF65-F5344CB8AC3E}">
        <p14:creationId xmlns:p14="http://schemas.microsoft.com/office/powerpoint/2010/main" val="631315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44</a:t>
            </a:fld>
            <a:endParaRPr lang="en-US"/>
          </a:p>
        </p:txBody>
      </p:sp>
      <p:pic>
        <p:nvPicPr>
          <p:cNvPr id="4" name="Picture 3"/>
          <p:cNvPicPr>
            <a:picLocks noChangeAspect="1"/>
          </p:cNvPicPr>
          <p:nvPr/>
        </p:nvPicPr>
        <p:blipFill>
          <a:blip r:embed="rId2"/>
          <a:stretch>
            <a:fillRect/>
          </a:stretch>
        </p:blipFill>
        <p:spPr>
          <a:xfrm>
            <a:off x="1589596" y="267139"/>
            <a:ext cx="9408962" cy="5340559"/>
          </a:xfrm>
          <a:prstGeom prst="rect">
            <a:avLst/>
          </a:prstGeom>
        </p:spPr>
      </p:pic>
      <p:pic>
        <p:nvPicPr>
          <p:cNvPr id="5"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9787944" y="5321669"/>
            <a:ext cx="2229117" cy="1164486"/>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Component </a:t>
            </a:r>
          </a:p>
        </p:txBody>
      </p:sp>
    </p:spTree>
    <p:extLst>
      <p:ext uri="{BB962C8B-B14F-4D97-AF65-F5344CB8AC3E}">
        <p14:creationId xmlns:p14="http://schemas.microsoft.com/office/powerpoint/2010/main" val="29408695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997EDF-C8DC-67F3-B4FF-71FBC2ADFDDD}"/>
              </a:ext>
            </a:extLst>
          </p:cNvPr>
          <p:cNvSpPr>
            <a:spLocks noGrp="1"/>
          </p:cNvSpPr>
          <p:nvPr>
            <p:ph type="body" idx="1"/>
          </p:nvPr>
        </p:nvSpPr>
        <p:spPr>
          <a:xfrm>
            <a:off x="2195513" y="2057400"/>
            <a:ext cx="7772400" cy="2438400"/>
          </a:xfrm>
        </p:spPr>
        <p:txBody>
          <a:bodyPr rtlCol="0">
            <a:normAutofit/>
          </a:bodyPr>
          <a:lstStyle/>
          <a:p>
            <a:pPr algn="ctr" eaLnBrk="1" fontAlgn="auto" hangingPunct="1">
              <a:spcAft>
                <a:spcPts val="0"/>
              </a:spcAft>
              <a:defRPr/>
            </a:pPr>
            <a:endParaRPr lang="en-US" sz="4400" dirty="0">
              <a:solidFill>
                <a:schemeClr val="tx1"/>
              </a:solidFill>
            </a:endParaRPr>
          </a:p>
          <a:p>
            <a:pPr algn="ctr" eaLnBrk="1" fontAlgn="auto" hangingPunct="1">
              <a:spcAft>
                <a:spcPts val="0"/>
              </a:spcAft>
              <a:defRPr/>
            </a:pPr>
            <a:r>
              <a:rPr lang="en-US" sz="5400" b="1" dirty="0">
                <a:solidFill>
                  <a:srgbClr val="002060"/>
                </a:solidFill>
              </a:rPr>
              <a:t>Brainstorming</a:t>
            </a:r>
          </a:p>
          <a:p>
            <a:pPr algn="ctr" eaLnBrk="1" fontAlgn="auto" hangingPunct="1">
              <a:spcAft>
                <a:spcPts val="0"/>
              </a:spcAft>
              <a:defRPr/>
            </a:pPr>
            <a:r>
              <a:rPr lang="en-US" sz="4400" dirty="0">
                <a:solidFill>
                  <a:schemeClr val="tx1"/>
                </a:solidFill>
              </a:rPr>
              <a:t>Question &amp; Answer</a:t>
            </a:r>
            <a:endParaRPr lang="en-US" sz="4000" dirty="0"/>
          </a:p>
          <a:p>
            <a:pPr algn="ctr" eaLnBrk="1" fontAlgn="auto" hangingPunct="1">
              <a:spcAft>
                <a:spcPts val="0"/>
              </a:spcAft>
              <a:defRPr/>
            </a:pPr>
            <a:endParaRPr lang="en-US" sz="4400" dirty="0">
              <a:solidFill>
                <a:schemeClr val="tx1"/>
              </a:solidFill>
            </a:endParaRPr>
          </a:p>
        </p:txBody>
      </p:sp>
      <p:sp>
        <p:nvSpPr>
          <p:cNvPr id="2" name="Oval 1">
            <a:extLst>
              <a:ext uri="{FF2B5EF4-FFF2-40B4-BE49-F238E27FC236}">
                <a16:creationId xmlns:a16="http://schemas.microsoft.com/office/drawing/2014/main" id="{F7D2745B-D4AC-6487-2078-2372E36F5E3D}"/>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AD2A91-3755-DB1F-DAF6-8A6FB1674E8E}"/>
              </a:ext>
            </a:extLst>
          </p:cNvPr>
          <p:cNvSpPr>
            <a:spLocks noGrp="1"/>
          </p:cNvSpPr>
          <p:nvPr>
            <p:ph type="ftr" sz="quarter" idx="11"/>
          </p:nvPr>
        </p:nvSpPr>
        <p:spPr/>
        <p:txBody>
          <a:bodyPr/>
          <a:lstStyle/>
          <a:p>
            <a:pPr>
              <a:defRPr/>
            </a:pPr>
            <a:r>
              <a:rPr lang="en-US"/>
              <a:t>Introduction To GIT, Electrical Activity In GIT, Enteric Nervous System</a:t>
            </a:r>
          </a:p>
        </p:txBody>
      </p:sp>
      <p:sp>
        <p:nvSpPr>
          <p:cNvPr id="53250" name="Slide Number Placeholder 2">
            <a:extLst>
              <a:ext uri="{FF2B5EF4-FFF2-40B4-BE49-F238E27FC236}">
                <a16:creationId xmlns:a16="http://schemas.microsoft.com/office/drawing/2014/main" id="{8338B3A6-094D-0761-2C30-8BE868BD192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381F55F-41A0-0A48-92F7-E7A9195EC660}" type="slidenum">
              <a:rPr lang="en-US" altLang="en-PK" sz="1200" smtClean="0">
                <a:solidFill>
                  <a:srgbClr val="898989"/>
                </a:solidFill>
              </a:rPr>
              <a:pPr>
                <a:lnSpc>
                  <a:spcPct val="100000"/>
                </a:lnSpc>
                <a:spcBef>
                  <a:spcPct val="0"/>
                </a:spcBef>
                <a:buFontTx/>
                <a:buNone/>
              </a:pPr>
              <a:t>46</a:t>
            </a:fld>
            <a:endParaRPr lang="en-US" altLang="en-PK" sz="1200">
              <a:solidFill>
                <a:srgbClr val="898989"/>
              </a:solidFill>
            </a:endParaRPr>
          </a:p>
        </p:txBody>
      </p:sp>
      <p:sp>
        <p:nvSpPr>
          <p:cNvPr id="53251" name="TextBox 4">
            <a:extLst>
              <a:ext uri="{FF2B5EF4-FFF2-40B4-BE49-F238E27FC236}">
                <a16:creationId xmlns:a16="http://schemas.microsoft.com/office/drawing/2014/main" id="{F8CAE291-31B8-2894-C1A9-54283A2331A7}"/>
              </a:ext>
            </a:extLst>
          </p:cNvPr>
          <p:cNvSpPr txBox="1">
            <a:spLocks noChangeArrowheads="1"/>
          </p:cNvSpPr>
          <p:nvPr/>
        </p:nvSpPr>
        <p:spPr bwMode="auto">
          <a:xfrm>
            <a:off x="652463" y="1371600"/>
            <a:ext cx="10887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PK" b="1">
                <a:latin typeface="LiberationSerif"/>
              </a:rPr>
              <a:t>Two medical students studying for their physiology final decide to take a break for a lunchtime hamburger. Before reaching the cafeteria, nervous impulses from the dorsal vagal complex will initiate gastric acid secretion by triggering release of which neurotransmitter from the enteric nervous system? </a:t>
            </a:r>
          </a:p>
          <a:p>
            <a:pPr lvl="1">
              <a:lnSpc>
                <a:spcPct val="100000"/>
              </a:lnSpc>
              <a:spcBef>
                <a:spcPct val="0"/>
              </a:spcBef>
              <a:buFont typeface="Calibri Light" panose="020F0302020204030204" pitchFamily="34" charset="0"/>
              <a:buAutoNum type="alphaUcPeriod"/>
            </a:pPr>
            <a:r>
              <a:rPr lang="en-US" altLang="en-PK" sz="2800" b="1">
                <a:latin typeface="LiberationSerif"/>
              </a:rPr>
              <a:t>Norepinephrine </a:t>
            </a:r>
          </a:p>
          <a:p>
            <a:pPr lvl="1">
              <a:lnSpc>
                <a:spcPct val="100000"/>
              </a:lnSpc>
              <a:spcBef>
                <a:spcPct val="0"/>
              </a:spcBef>
              <a:buFont typeface="Calibri Light" panose="020F0302020204030204" pitchFamily="34" charset="0"/>
              <a:buAutoNum type="alphaUcPeriod"/>
            </a:pPr>
            <a:r>
              <a:rPr lang="en-US" altLang="en-PK" sz="2800" b="1">
                <a:latin typeface="LiberationSerif"/>
              </a:rPr>
              <a:t>Vasoactive intestinal polypeptide </a:t>
            </a:r>
          </a:p>
          <a:p>
            <a:pPr lvl="1">
              <a:lnSpc>
                <a:spcPct val="100000"/>
              </a:lnSpc>
              <a:spcBef>
                <a:spcPct val="0"/>
              </a:spcBef>
              <a:buFont typeface="Calibri Light" panose="020F0302020204030204" pitchFamily="34" charset="0"/>
              <a:buAutoNum type="alphaUcPeriod"/>
            </a:pPr>
            <a:r>
              <a:rPr lang="en-US" altLang="en-PK" sz="2800" b="1">
                <a:latin typeface="LiberationSerif"/>
              </a:rPr>
              <a:t>Substance P </a:t>
            </a:r>
          </a:p>
          <a:p>
            <a:pPr lvl="1">
              <a:lnSpc>
                <a:spcPct val="100000"/>
              </a:lnSpc>
              <a:spcBef>
                <a:spcPct val="0"/>
              </a:spcBef>
              <a:buFont typeface="Calibri Light" panose="020F0302020204030204" pitchFamily="34" charset="0"/>
              <a:buAutoNum type="alphaUcPeriod"/>
            </a:pPr>
            <a:r>
              <a:rPr lang="en-US" altLang="en-PK" sz="2800" b="1">
                <a:latin typeface="LiberationSerif"/>
              </a:rPr>
              <a:t>Gastrin-releasing peptide </a:t>
            </a:r>
          </a:p>
          <a:p>
            <a:pPr lvl="1">
              <a:lnSpc>
                <a:spcPct val="100000"/>
              </a:lnSpc>
              <a:spcBef>
                <a:spcPct val="0"/>
              </a:spcBef>
              <a:buFont typeface="Calibri Light" panose="020F0302020204030204" pitchFamily="34" charset="0"/>
              <a:buAutoNum type="alphaUcPeriod"/>
            </a:pPr>
            <a:r>
              <a:rPr lang="en-US" altLang="en-PK" sz="2800" b="1">
                <a:latin typeface="LiberationSerif"/>
              </a:rPr>
              <a:t>Nitric oxide </a:t>
            </a:r>
          </a:p>
        </p:txBody>
      </p:sp>
      <p:sp>
        <p:nvSpPr>
          <p:cNvPr id="3" name="Oval 2">
            <a:extLst>
              <a:ext uri="{FF2B5EF4-FFF2-40B4-BE49-F238E27FC236}">
                <a16:creationId xmlns:a16="http://schemas.microsoft.com/office/drawing/2014/main" id="{1A40FA17-FF6C-2027-30A3-7B30F17AE1C3}"/>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15C0C6-AA87-D7E6-63D2-DA9ACFA5E50F}"/>
              </a:ext>
            </a:extLst>
          </p:cNvPr>
          <p:cNvSpPr>
            <a:spLocks noGrp="1"/>
          </p:cNvSpPr>
          <p:nvPr>
            <p:ph type="ftr" sz="quarter" idx="11"/>
          </p:nvPr>
        </p:nvSpPr>
        <p:spPr/>
        <p:txBody>
          <a:bodyPr/>
          <a:lstStyle/>
          <a:p>
            <a:pPr>
              <a:defRPr/>
            </a:pPr>
            <a:r>
              <a:rPr lang="en-US"/>
              <a:t>Introduction To GIT, Electrical Activity In GIT, Enteric Nervous System</a:t>
            </a:r>
          </a:p>
        </p:txBody>
      </p:sp>
      <p:sp>
        <p:nvSpPr>
          <p:cNvPr id="54274" name="Slide Number Placeholder 2">
            <a:extLst>
              <a:ext uri="{FF2B5EF4-FFF2-40B4-BE49-F238E27FC236}">
                <a16:creationId xmlns:a16="http://schemas.microsoft.com/office/drawing/2014/main" id="{F433EC19-5123-6624-256E-0820074C9A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9320C2F-559D-F344-B1C3-5DCC6A1DFE9D}" type="slidenum">
              <a:rPr lang="en-US" altLang="en-PK" sz="1200" smtClean="0">
                <a:solidFill>
                  <a:srgbClr val="898989"/>
                </a:solidFill>
              </a:rPr>
              <a:pPr>
                <a:lnSpc>
                  <a:spcPct val="100000"/>
                </a:lnSpc>
                <a:spcBef>
                  <a:spcPct val="0"/>
                </a:spcBef>
                <a:buFontTx/>
                <a:buNone/>
              </a:pPr>
              <a:t>47</a:t>
            </a:fld>
            <a:endParaRPr lang="en-US" altLang="en-PK" sz="1200">
              <a:solidFill>
                <a:srgbClr val="898989"/>
              </a:solidFill>
            </a:endParaRPr>
          </a:p>
        </p:txBody>
      </p:sp>
      <p:sp>
        <p:nvSpPr>
          <p:cNvPr id="54275" name="TextBox 4">
            <a:extLst>
              <a:ext uri="{FF2B5EF4-FFF2-40B4-BE49-F238E27FC236}">
                <a16:creationId xmlns:a16="http://schemas.microsoft.com/office/drawing/2014/main" id="{35D4DD9B-6F8A-59BF-CCB6-200A9011C54A}"/>
              </a:ext>
            </a:extLst>
          </p:cNvPr>
          <p:cNvSpPr txBox="1">
            <a:spLocks noChangeArrowheads="1"/>
          </p:cNvSpPr>
          <p:nvPr/>
        </p:nvSpPr>
        <p:spPr bwMode="auto">
          <a:xfrm>
            <a:off x="777875" y="1012825"/>
            <a:ext cx="106108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PK" b="1">
                <a:latin typeface="LiberationSerif"/>
              </a:rPr>
              <a:t>The correct answer is D. </a:t>
            </a:r>
          </a:p>
          <a:p>
            <a:pPr>
              <a:lnSpc>
                <a:spcPct val="100000"/>
              </a:lnSpc>
              <a:spcBef>
                <a:spcPct val="0"/>
              </a:spcBef>
              <a:buFontTx/>
              <a:buNone/>
            </a:pPr>
            <a:r>
              <a:rPr lang="en-US" altLang="en-PK">
                <a:latin typeface="LiberationSerif"/>
              </a:rPr>
              <a:t>The cephalic phase of the gastric secretory response is initiated by the release of gastrin-releasing peptide from enteric nerve endings adjacent to G cells in the antrum of the stomach. Gastric secretion during the cephalic phase, in common with most intestinal secretory responses, is not normally triggered by sympathetic nerve activity, nor is norepinephrine a transmitter expressed by the enteric nervous system (rules out option A). The remaining enteric neurotransmitters listed are predominantly involved in causing the contraction (substance P) or relaxation (vasoactive intestinal polypeptide, nitric oxide) of gastrointestinal smooth muscle (rules out options B, C, and E). </a:t>
            </a:r>
          </a:p>
        </p:txBody>
      </p:sp>
      <p:sp>
        <p:nvSpPr>
          <p:cNvPr id="3" name="Oval 2">
            <a:extLst>
              <a:ext uri="{FF2B5EF4-FFF2-40B4-BE49-F238E27FC236}">
                <a16:creationId xmlns:a16="http://schemas.microsoft.com/office/drawing/2014/main" id="{2A2E52D4-A14F-C9A6-7E9C-97140BC0A8F4}"/>
              </a:ext>
            </a:extLst>
          </p:cNvPr>
          <p:cNvSpPr/>
          <p:nvPr/>
        </p:nvSpPr>
        <p:spPr>
          <a:xfrm>
            <a:off x="1524000" y="76200"/>
            <a:ext cx="3276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dirty="0">
                <a:solidFill>
                  <a:srgbClr val="002060"/>
                </a:solidFill>
              </a:rPr>
              <a:t>Brainstorming/Review</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3">
            <a:extLst>
              <a:ext uri="{FF2B5EF4-FFF2-40B4-BE49-F238E27FC236}">
                <a16:creationId xmlns:a16="http://schemas.microsoft.com/office/drawing/2014/main" id="{9B260FE8-6692-4F7A-B1A7-5A97FCF26187}"/>
              </a:ext>
            </a:extLst>
          </p:cNvPr>
          <p:cNvSpPr>
            <a:spLocks noGrp="1" noChangeArrowheads="1"/>
          </p:cNvSpPr>
          <p:nvPr>
            <p:ph type="body" idx="1"/>
          </p:nvPr>
        </p:nvSpPr>
        <p:spPr>
          <a:xfrm>
            <a:off x="2195513" y="2057400"/>
            <a:ext cx="7772400" cy="1500188"/>
          </a:xfrm>
        </p:spPr>
        <p:txBody>
          <a:bodyPr>
            <a:normAutofit fontScale="85000" lnSpcReduction="10000"/>
          </a:bodyPr>
          <a:lstStyle/>
          <a:p>
            <a:pPr algn="ctr" eaLnBrk="1" hangingPunct="1">
              <a:defRPr/>
            </a:pPr>
            <a:r>
              <a:rPr lang="en-US" altLang="en-US" sz="8800" dirty="0">
                <a:solidFill>
                  <a:schemeClr val="tx1"/>
                </a:solidFill>
              </a:rPr>
              <a:t>Vertical Integration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Functional Movements of GIT,GIT Hormones and its Blood Flow</a:t>
            </a:r>
          </a:p>
        </p:txBody>
      </p:sp>
      <p:sp>
        <p:nvSpPr>
          <p:cNvPr id="3" name="Slide Number Placeholder 2"/>
          <p:cNvSpPr>
            <a:spLocks noGrp="1"/>
          </p:cNvSpPr>
          <p:nvPr>
            <p:ph type="sldNum" sz="quarter" idx="12"/>
          </p:nvPr>
        </p:nvSpPr>
        <p:spPr/>
        <p:txBody>
          <a:bodyPr/>
          <a:lstStyle/>
          <a:p>
            <a:fld id="{4F55DCC7-23D5-4269-8D4E-A45AD7E48DE5}" type="slidenum">
              <a:rPr lang="en-US" smtClean="0"/>
              <a:t>49</a:t>
            </a:fld>
            <a:endParaRPr lang="en-US"/>
          </a:p>
        </p:txBody>
      </p:sp>
      <p:sp>
        <p:nvSpPr>
          <p:cNvPr id="4" name="Rectangle 3"/>
          <p:cNvSpPr/>
          <p:nvPr/>
        </p:nvSpPr>
        <p:spPr>
          <a:xfrm>
            <a:off x="837127" y="1933651"/>
            <a:ext cx="8306873" cy="2677656"/>
          </a:xfrm>
          <a:prstGeom prst="rect">
            <a:avLst/>
          </a:prstGeom>
        </p:spPr>
        <p:txBody>
          <a:bodyPr wrap="square">
            <a:spAutoFit/>
          </a:bodyPr>
          <a:lstStyle/>
          <a:p>
            <a:pPr marL="347472" indent="-347472" fontAlgn="ctr">
              <a:spcBef>
                <a:spcPts val="0"/>
              </a:spcBef>
            </a:pPr>
            <a:r>
              <a:rPr lang="en-US" sz="2800" dirty="0"/>
              <a:t>     is a neuroendocrine neoplasm secreting vasoactive intestinal peptide (VIP), usually presenting with severe watery secretory diarrhea, which can result in hypokalemia and metabolic acidosis and with flushes. </a:t>
            </a:r>
            <a:r>
              <a:rPr lang="en-US" sz="2800" dirty="0" err="1"/>
              <a:t>Hypochlorhydria</a:t>
            </a:r>
            <a:r>
              <a:rPr lang="en-US" sz="2800" dirty="0"/>
              <a:t>, stimulation of glycogen lysis, and hypercalcemia can be also found in </a:t>
            </a:r>
            <a:r>
              <a:rPr lang="en-US" sz="2800" dirty="0" err="1"/>
              <a:t>VIPoma</a:t>
            </a:r>
            <a:r>
              <a:rPr lang="en-US" sz="2800" dirty="0"/>
              <a:t> patients.</a:t>
            </a:r>
            <a:r>
              <a:rPr lang="en-US" sz="2800" dirty="0">
                <a:solidFill>
                  <a:srgbClr val="000000"/>
                </a:solidFill>
                <a:latin typeface="Calibri" panose="020F0502020204030204" pitchFamily="34" charset="0"/>
              </a:rPr>
              <a:t> </a:t>
            </a:r>
          </a:p>
        </p:txBody>
      </p:sp>
      <p:sp>
        <p:nvSpPr>
          <p:cNvPr id="5" name="Rectangle 4"/>
          <p:cNvSpPr/>
          <p:nvPr/>
        </p:nvSpPr>
        <p:spPr>
          <a:xfrm>
            <a:off x="837127" y="592428"/>
            <a:ext cx="2511380" cy="96591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 Vipoma </a:t>
            </a:r>
          </a:p>
        </p:txBody>
      </p:sp>
      <p:sp>
        <p:nvSpPr>
          <p:cNvPr id="6" name="Oval 5"/>
          <p:cNvSpPr/>
          <p:nvPr/>
        </p:nvSpPr>
        <p:spPr>
          <a:xfrm>
            <a:off x="9144000" y="4367817"/>
            <a:ext cx="2248392" cy="144243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Vertical Integration With Medicine </a:t>
            </a:r>
          </a:p>
        </p:txBody>
      </p:sp>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76190"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2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a:extLst>
              <a:ext uri="{FF2B5EF4-FFF2-40B4-BE49-F238E27FC236}">
                <a16:creationId xmlns:a16="http://schemas.microsoft.com/office/drawing/2014/main" id="{198C8391-AF4D-AF15-B08B-6A64241B953E}"/>
              </a:ext>
            </a:extLst>
          </p:cNvPr>
          <p:cNvSpPr>
            <a:spLocks noGrp="1" noChangeArrowheads="1"/>
          </p:cNvSpPr>
          <p:nvPr>
            <p:ph type="ctrTitle"/>
          </p:nvPr>
        </p:nvSpPr>
        <p:spPr/>
        <p:txBody>
          <a:bodyPr/>
          <a:lstStyle/>
          <a:p>
            <a:pPr eaLnBrk="1" hangingPunct="1"/>
            <a:r>
              <a:rPr lang="en-US" altLang="en-US"/>
              <a:t>Physiology of Pancreas</a:t>
            </a:r>
            <a:br>
              <a:rPr lang="en-US" altLang="en-US"/>
            </a:br>
            <a:r>
              <a:rPr lang="en-US" altLang="en-US"/>
              <a:t> Pancreatic secretions</a:t>
            </a:r>
          </a:p>
        </p:txBody>
      </p:sp>
      <p:sp>
        <p:nvSpPr>
          <p:cNvPr id="21506" name="Subtitle 4">
            <a:extLst>
              <a:ext uri="{FF2B5EF4-FFF2-40B4-BE49-F238E27FC236}">
                <a16:creationId xmlns:a16="http://schemas.microsoft.com/office/drawing/2014/main" id="{1AC3B338-133E-9CE0-AC58-4585981081CF}"/>
              </a:ext>
            </a:extLst>
          </p:cNvPr>
          <p:cNvSpPr>
            <a:spLocks noGrp="1" noChangeArrowheads="1"/>
          </p:cNvSpPr>
          <p:nvPr>
            <p:ph type="subTitle" idx="1"/>
          </p:nvPr>
        </p:nvSpPr>
        <p:spPr/>
        <p:txBody>
          <a:bodyPr/>
          <a:lstStyle/>
          <a:p>
            <a:pPr eaLnBrk="1" hangingPunct="1"/>
            <a:r>
              <a:rPr lang="en-US" altLang="en-US"/>
              <a:t>LGIS Physiology </a:t>
            </a:r>
          </a:p>
        </p:txBody>
      </p:sp>
      <p:pic>
        <p:nvPicPr>
          <p:cNvPr id="21507" name="Picture 1">
            <a:extLst>
              <a:ext uri="{FF2B5EF4-FFF2-40B4-BE49-F238E27FC236}">
                <a16:creationId xmlns:a16="http://schemas.microsoft.com/office/drawing/2014/main" id="{AAFF4B75-349E-F121-79FB-F8992548E4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1089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18A20342-640E-8398-942E-9D653499E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Placeholder 3">
            <a:extLst>
              <a:ext uri="{FF2B5EF4-FFF2-40B4-BE49-F238E27FC236}">
                <a16:creationId xmlns:a16="http://schemas.microsoft.com/office/drawing/2014/main" id="{C53374B8-7C08-0FF2-959E-813614CDD803}"/>
              </a:ext>
            </a:extLst>
          </p:cNvPr>
          <p:cNvSpPr>
            <a:spLocks noGrp="1" noChangeArrowheads="1"/>
          </p:cNvSpPr>
          <p:nvPr>
            <p:ph type="body" idx="1"/>
          </p:nvPr>
        </p:nvSpPr>
        <p:spPr>
          <a:xfrm>
            <a:off x="2195513" y="2057400"/>
            <a:ext cx="7772400" cy="1500188"/>
          </a:xfrm>
        </p:spPr>
        <p:txBody>
          <a:bodyPr>
            <a:normAutofit fontScale="92500"/>
          </a:bodyPr>
          <a:lstStyle/>
          <a:p>
            <a:pPr algn="ctr" eaLnBrk="1" hangingPunct="1">
              <a:defRPr/>
            </a:pPr>
            <a:r>
              <a:rPr lang="en-US" altLang="en-US" sz="8800">
                <a:solidFill>
                  <a:schemeClr val="tx1"/>
                </a:solidFill>
              </a:rPr>
              <a:t>Biomedical Ethics</a:t>
            </a:r>
          </a:p>
        </p:txBody>
      </p:sp>
      <p:sp>
        <p:nvSpPr>
          <p:cNvPr id="6" name="Oval 5">
            <a:extLst>
              <a:ext uri="{FF2B5EF4-FFF2-40B4-BE49-F238E27FC236}">
                <a16:creationId xmlns:a16="http://schemas.microsoft.com/office/drawing/2014/main" id="{9283C988-1FC1-5B8A-C6BE-7C180BD17929}"/>
              </a:ext>
            </a:extLst>
          </p:cNvPr>
          <p:cNvSpPr/>
          <p:nvPr/>
        </p:nvSpPr>
        <p:spPr>
          <a:xfrm>
            <a:off x="1524000" y="9525"/>
            <a:ext cx="2667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prstClr val="white"/>
                </a:solidFill>
              </a:rPr>
              <a:t>Understanding Biomedical Ethics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838200" y="365125"/>
            <a:ext cx="10515600" cy="817563"/>
          </a:xfrm>
          <a:solidFill>
            <a:srgbClr val="7030A0"/>
          </a:solidFill>
        </p:spPr>
        <p:txBody>
          <a:bodyPr/>
          <a:lstStyle/>
          <a:p>
            <a:pPr algn="ctr" eaLnBrk="1" hangingPunct="1">
              <a:defRPr/>
            </a:pPr>
            <a:r>
              <a:rPr lang="en-US" altLang="en-US" b="1" dirty="0">
                <a:solidFill>
                  <a:schemeClr val="bg1"/>
                </a:solidFill>
                <a:latin typeface="+mn-lt"/>
              </a:rPr>
              <a:t>Bioethics</a:t>
            </a:r>
          </a:p>
        </p:txBody>
      </p:sp>
      <p:sp>
        <p:nvSpPr>
          <p:cNvPr id="419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82AF747-F848-4C90-A1A8-3936E1862D58}" type="slidenum">
              <a:rPr lang="en-US" altLang="en-US" sz="1200" smtClean="0">
                <a:solidFill>
                  <a:srgbClr val="898989"/>
                </a:solidFill>
              </a:rPr>
              <a:pPr>
                <a:lnSpc>
                  <a:spcPct val="100000"/>
                </a:lnSpc>
                <a:spcBef>
                  <a:spcPct val="0"/>
                </a:spcBef>
                <a:buFontTx/>
                <a:buNone/>
              </a:pPr>
              <a:t>51</a:t>
            </a:fld>
            <a:endParaRPr lang="en-US" altLang="en-US" sz="1200">
              <a:solidFill>
                <a:srgbClr val="898989"/>
              </a:solidFill>
            </a:endParaRPr>
          </a:p>
        </p:txBody>
      </p:sp>
      <p:sp>
        <p:nvSpPr>
          <p:cNvPr id="41988" name="Text Box 4"/>
          <p:cNvSpPr txBox="1">
            <a:spLocks noChangeArrowheads="1"/>
          </p:cNvSpPr>
          <p:nvPr/>
        </p:nvSpPr>
        <p:spPr bwMode="auto">
          <a:xfrm>
            <a:off x="990600" y="1981200"/>
            <a:ext cx="1021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3600" b="1" dirty="0">
                <a:cs typeface="Times New Roman" panose="02020603050405020304" pitchFamily="18" charset="0"/>
              </a:rPr>
              <a:t>Non-maleficence</a:t>
            </a:r>
            <a:endParaRPr lang="en-US" altLang="en-US" sz="3600" dirty="0">
              <a:latin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r>
              <a:rPr lang="en-US"/>
              <a:t>Functional Movements of GIT,GIT Hormones and its Blood Flow</a:t>
            </a:r>
          </a:p>
        </p:txBody>
      </p:sp>
      <p:pic>
        <p:nvPicPr>
          <p:cNvPr id="4199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190500" y="5896399"/>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3"/>
          <p:cNvSpPr>
            <a:spLocks noChangeArrowheads="1"/>
          </p:cNvSpPr>
          <p:nvPr/>
        </p:nvSpPr>
        <p:spPr bwMode="auto">
          <a:xfrm>
            <a:off x="1143000" y="2828925"/>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a:solidFill>
                  <a:srgbClr val="202124"/>
                </a:solidFill>
                <a:latin typeface="Google Sans"/>
              </a:rPr>
              <a:t>The principle of nonmaleficence holds that </a:t>
            </a:r>
            <a:r>
              <a:rPr lang="en-US" altLang="en-US" sz="2400">
                <a:solidFill>
                  <a:srgbClr val="040C28"/>
                </a:solidFill>
                <a:latin typeface="Google Sans"/>
              </a:rPr>
              <a:t>there is an obligation not to inflict harm on others</a:t>
            </a:r>
            <a:r>
              <a:rPr lang="en-US" altLang="en-US" sz="2400">
                <a:solidFill>
                  <a:srgbClr val="202124"/>
                </a:solidFill>
                <a:latin typeface="Google Sans"/>
              </a:rPr>
              <a:t>. It is closely associated with the maxim primum non nocere (first do no harm).</a:t>
            </a:r>
            <a:endParaRPr lang="en-US" altLang="en-US" sz="2400"/>
          </a:p>
        </p:txBody>
      </p:sp>
      <p:pic>
        <p:nvPicPr>
          <p:cNvPr id="4199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1600200"/>
            <a:ext cx="2951163"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276600" y="5105400"/>
            <a:ext cx="2667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rgbClr val="FF0000"/>
                </a:solidFill>
              </a:rPr>
              <a:t>Longitudinal bioethics Curriculum</a:t>
            </a:r>
            <a:endParaRPr lang="en-US" dirty="0"/>
          </a:p>
        </p:txBody>
      </p:sp>
    </p:spTree>
    <p:extLst>
      <p:ext uri="{BB962C8B-B14F-4D97-AF65-F5344CB8AC3E}">
        <p14:creationId xmlns:p14="http://schemas.microsoft.com/office/powerpoint/2010/main" val="3077179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Effect transition="in" filter="blinds(horizontal)">
                                      <p:cBhvr>
                                        <p:cTn id="7" dur="500"/>
                                        <p:tgtEl>
                                          <p:spTgt spid="419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E7E1B3-B524-1DC1-9DBB-7C3B0E33D1BD}"/>
              </a:ext>
            </a:extLst>
          </p:cNvPr>
          <p:cNvSpPr>
            <a:spLocks noGrp="1"/>
          </p:cNvSpPr>
          <p:nvPr>
            <p:ph type="body" idx="1"/>
          </p:nvPr>
        </p:nvSpPr>
        <p:spPr>
          <a:xfrm>
            <a:off x="2057400" y="2133600"/>
            <a:ext cx="7772400" cy="1500188"/>
          </a:xfrm>
        </p:spPr>
        <p:txBody>
          <a:bodyPr rtlCol="0">
            <a:normAutofit/>
          </a:bodyPr>
          <a:lstStyle/>
          <a:p>
            <a:pPr algn="ctr" eaLnBrk="1" fontAlgn="auto" hangingPunct="1">
              <a:spcAft>
                <a:spcPts val="0"/>
              </a:spcAft>
              <a:defRPr/>
            </a:pPr>
            <a:r>
              <a:rPr lang="en-US" dirty="0"/>
              <a:t> </a:t>
            </a:r>
            <a:r>
              <a:rPr lang="en-US" sz="4400" dirty="0">
                <a:solidFill>
                  <a:schemeClr val="tx1"/>
                </a:solidFill>
              </a:rPr>
              <a:t>Suggested Research Article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noChangeArrowheads="1"/>
          </p:cNvSpPr>
          <p:nvPr>
            <p:ph type="title"/>
          </p:nvPr>
        </p:nvSpPr>
        <p:spPr>
          <a:xfrm>
            <a:off x="685800" y="354013"/>
            <a:ext cx="10515600" cy="779462"/>
          </a:xfrm>
          <a:solidFill>
            <a:srgbClr val="7030A0"/>
          </a:solidFill>
        </p:spPr>
        <p:txBody>
          <a:bodyPr/>
          <a:lstStyle/>
          <a:p>
            <a:pPr algn="ctr" eaLnBrk="1" hangingPunct="1"/>
            <a:r>
              <a:rPr lang="en-US" altLang="en-US" b="1">
                <a:solidFill>
                  <a:schemeClr val="bg1"/>
                </a:solidFill>
                <a:latin typeface="Calibri" panose="020F0502020204030204" pitchFamily="34" charset="0"/>
              </a:rPr>
              <a:t>Research</a:t>
            </a:r>
          </a:p>
        </p:txBody>
      </p:sp>
      <p:sp>
        <p:nvSpPr>
          <p:cNvPr id="2" name="Footer Placeholder 1"/>
          <p:cNvSpPr>
            <a:spLocks noGrp="1"/>
          </p:cNvSpPr>
          <p:nvPr>
            <p:ph type="ftr" sz="quarter" idx="11"/>
          </p:nvPr>
        </p:nvSpPr>
        <p:spPr/>
        <p:txBody>
          <a:bodyPr/>
          <a:lstStyle/>
          <a:p>
            <a:pPr>
              <a:defRPr/>
            </a:pPr>
            <a:r>
              <a:rPr lang="en-US"/>
              <a:t>Functional Movements of GIT,GIT Hormones and its Blood Flow</a:t>
            </a: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6BA2D00-8F70-49D2-AF6A-6457016CB924}" type="slidenum">
              <a:rPr lang="en-US" altLang="en-US" sz="1200" smtClean="0">
                <a:solidFill>
                  <a:srgbClr val="898989"/>
                </a:solidFill>
              </a:rPr>
              <a:pPr>
                <a:lnSpc>
                  <a:spcPct val="100000"/>
                </a:lnSpc>
                <a:spcBef>
                  <a:spcPct val="0"/>
                </a:spcBef>
                <a:buFontTx/>
                <a:buNone/>
              </a:pPr>
              <a:t>53</a:t>
            </a:fld>
            <a:endParaRPr lang="en-US" altLang="en-US" sz="1200">
              <a:solidFill>
                <a:srgbClr val="898989"/>
              </a:solidFill>
            </a:endParaRPr>
          </a:p>
        </p:txBody>
      </p:sp>
      <p:pic>
        <p:nvPicPr>
          <p:cNvPr id="43013"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66859" y="5721351"/>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9892048" y="5215733"/>
            <a:ext cx="1981105" cy="9144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chemeClr val="bg1"/>
                </a:solidFill>
              </a:rPr>
              <a:t>Longitudinal Research Curriculum</a:t>
            </a:r>
            <a:endParaRPr lang="en-US" dirty="0">
              <a:solidFill>
                <a:schemeClr val="bg1"/>
              </a:solidFill>
            </a:endParaRPr>
          </a:p>
        </p:txBody>
      </p:sp>
      <p:pic>
        <p:nvPicPr>
          <p:cNvPr id="6" name="Content Placeholder 5"/>
          <p:cNvPicPr>
            <a:picLocks noGrp="1" noChangeAspect="1"/>
          </p:cNvPicPr>
          <p:nvPr>
            <p:ph idx="1"/>
          </p:nvPr>
        </p:nvPicPr>
        <p:blipFill>
          <a:blip r:embed="rId3"/>
          <a:stretch>
            <a:fillRect/>
          </a:stretch>
        </p:blipFill>
        <p:spPr>
          <a:xfrm>
            <a:off x="1539767" y="1146169"/>
            <a:ext cx="8341788" cy="4712496"/>
          </a:xfrm>
          <a:prstGeom prst="rect">
            <a:avLst/>
          </a:prstGeom>
        </p:spPr>
      </p:pic>
      <p:sp>
        <p:nvSpPr>
          <p:cNvPr id="3" name="Rectangle 3">
            <a:extLst>
              <a:ext uri="{FF2B5EF4-FFF2-40B4-BE49-F238E27FC236}">
                <a16:creationId xmlns:a16="http://schemas.microsoft.com/office/drawing/2014/main" id="{74D91B1B-ED3E-90EF-17A0-37E97181F4CD}"/>
              </a:ext>
            </a:extLst>
          </p:cNvPr>
          <p:cNvSpPr>
            <a:spLocks noChangeArrowheads="1"/>
          </p:cNvSpPr>
          <p:nvPr/>
        </p:nvSpPr>
        <p:spPr bwMode="auto">
          <a:xfrm>
            <a:off x="2850591" y="5922564"/>
            <a:ext cx="5610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dirty="0"/>
              <a:t>https: </a:t>
            </a:r>
            <a:r>
              <a:rPr lang="en-US" altLang="en-US" sz="1800" dirty="0">
                <a:hlinkClick r:id="rId4"/>
              </a:rPr>
              <a:t>www.ncbi.nlm.nih.gov/pmc/articles/PMC6850045/</a:t>
            </a:r>
            <a:r>
              <a:rPr lang="en-US" altLang="en-US" sz="1800" dirty="0"/>
              <a:t> </a:t>
            </a:r>
          </a:p>
        </p:txBody>
      </p:sp>
    </p:spTree>
    <p:extLst>
      <p:ext uri="{BB962C8B-B14F-4D97-AF65-F5344CB8AC3E}">
        <p14:creationId xmlns:p14="http://schemas.microsoft.com/office/powerpoint/2010/main" val="40204292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Functional Movements of GIT,GIT Hormones and its Blood Flow</a:t>
            </a:r>
          </a:p>
        </p:txBody>
      </p:sp>
      <p:sp>
        <p:nvSpPr>
          <p:cNvPr id="5" name="Slide Number Placeholder 4"/>
          <p:cNvSpPr>
            <a:spLocks noGrp="1"/>
          </p:cNvSpPr>
          <p:nvPr>
            <p:ph type="sldNum" sz="quarter" idx="12"/>
          </p:nvPr>
        </p:nvSpPr>
        <p:spPr/>
        <p:txBody>
          <a:bodyPr/>
          <a:lstStyle/>
          <a:p>
            <a:fld id="{4F55DCC7-23D5-4269-8D4E-A45AD7E48DE5}" type="slidenum">
              <a:rPr lang="en-US" smtClean="0"/>
              <a:t>54</a:t>
            </a:fld>
            <a:endParaRPr lang="en-US"/>
          </a:p>
        </p:txBody>
      </p:sp>
      <p:pic>
        <p:nvPicPr>
          <p:cNvPr id="6" name="Picture 5"/>
          <p:cNvPicPr>
            <a:picLocks noChangeAspect="1"/>
          </p:cNvPicPr>
          <p:nvPr/>
        </p:nvPicPr>
        <p:blipFill>
          <a:blip r:embed="rId2"/>
          <a:stretch>
            <a:fillRect/>
          </a:stretch>
        </p:blipFill>
        <p:spPr>
          <a:xfrm>
            <a:off x="1171978" y="683787"/>
            <a:ext cx="8322502" cy="4743450"/>
          </a:xfrm>
          <a:prstGeom prst="rect">
            <a:avLst/>
          </a:prstGeom>
        </p:spPr>
      </p:pic>
      <p:pic>
        <p:nvPicPr>
          <p:cNvPr id="7"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219478" y="54830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9892048" y="5215733"/>
            <a:ext cx="1981105" cy="914400"/>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n-US" b="1" dirty="0">
                <a:solidFill>
                  <a:schemeClr val="bg1"/>
                </a:solidFill>
              </a:rPr>
              <a:t>Longitudinal Research Curriculum</a:t>
            </a:r>
            <a:endParaRPr lang="en-US" dirty="0">
              <a:solidFill>
                <a:schemeClr val="bg1"/>
              </a:solidFill>
            </a:endParaRPr>
          </a:p>
        </p:txBody>
      </p:sp>
    </p:spTree>
    <p:extLst>
      <p:ext uri="{BB962C8B-B14F-4D97-AF65-F5344CB8AC3E}">
        <p14:creationId xmlns:p14="http://schemas.microsoft.com/office/powerpoint/2010/main" val="1282939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noChangeArrowheads="1"/>
          </p:cNvSpPr>
          <p:nvPr>
            <p:ph type="title"/>
          </p:nvPr>
        </p:nvSpPr>
        <p:spPr>
          <a:xfrm>
            <a:off x="838200" y="365125"/>
            <a:ext cx="10515600" cy="625475"/>
          </a:xfrm>
          <a:solidFill>
            <a:srgbClr val="7030A0"/>
          </a:solidFill>
        </p:spPr>
        <p:txBody>
          <a:bodyPr>
            <a:normAutofit fontScale="90000"/>
          </a:bodyPr>
          <a:lstStyle/>
          <a:p>
            <a:pPr algn="ctr" eaLnBrk="1" hangingPunct="1"/>
            <a:r>
              <a:rPr lang="en-US" altLang="en-US" b="1">
                <a:solidFill>
                  <a:schemeClr val="bg1"/>
                </a:solidFill>
                <a:latin typeface="Calibri" panose="020F0502020204030204" pitchFamily="34" charset="0"/>
              </a:rPr>
              <a:t>References</a:t>
            </a:r>
          </a:p>
        </p:txBody>
      </p:sp>
      <p:sp>
        <p:nvSpPr>
          <p:cNvPr id="44035" name="Content Placeholder 6"/>
          <p:cNvSpPr>
            <a:spLocks noGrp="1" noChangeArrowheads="1"/>
          </p:cNvSpPr>
          <p:nvPr>
            <p:ph idx="1"/>
          </p:nvPr>
        </p:nvSpPr>
        <p:spPr>
          <a:xfrm>
            <a:off x="838200" y="1143000"/>
            <a:ext cx="10515600" cy="5213350"/>
          </a:xfrm>
        </p:spPr>
        <p:txBody>
          <a:bodyPr/>
          <a:lstStyle/>
          <a:p>
            <a:pPr eaLnBrk="1" fontAlgn="auto" hangingPunct="1">
              <a:spcAft>
                <a:spcPts val="0"/>
              </a:spcAft>
              <a:defRPr/>
            </a:pPr>
            <a:r>
              <a:rPr lang="en-US" b="1" dirty="0"/>
              <a:t>Books </a:t>
            </a:r>
          </a:p>
          <a:p>
            <a:pPr>
              <a:defRPr/>
            </a:pPr>
            <a:r>
              <a:rPr lang="en-US" dirty="0">
                <a:solidFill>
                  <a:prstClr val="black"/>
                </a:solidFill>
              </a:rPr>
              <a:t>Guyton textbook of physiology</a:t>
            </a:r>
          </a:p>
          <a:p>
            <a:pPr eaLnBrk="1" fontAlgn="auto" hangingPunct="1">
              <a:spcAft>
                <a:spcPts val="0"/>
              </a:spcAft>
              <a:defRPr/>
            </a:pPr>
            <a:r>
              <a:rPr lang="en-US" dirty="0"/>
              <a:t>Human Physiology by Dee </a:t>
            </a:r>
            <a:r>
              <a:rPr lang="en-US" dirty="0" err="1"/>
              <a:t>Unglaub</a:t>
            </a:r>
            <a:r>
              <a:rPr lang="en-US" dirty="0"/>
              <a:t> Silver thorn. 8TH Edition. Muscle (Chapter 12,Page 444) </a:t>
            </a:r>
          </a:p>
          <a:p>
            <a:pPr eaLnBrk="1" fontAlgn="auto" hangingPunct="1">
              <a:spcAft>
                <a:spcPts val="0"/>
              </a:spcAft>
              <a:defRPr/>
            </a:pPr>
            <a:r>
              <a:rPr lang="en-US" dirty="0" err="1">
                <a:solidFill>
                  <a:prstClr val="black"/>
                </a:solidFill>
              </a:rPr>
              <a:t>Shrewood</a:t>
            </a:r>
            <a:r>
              <a:rPr lang="en-US" dirty="0">
                <a:solidFill>
                  <a:prstClr val="black"/>
                </a:solidFill>
              </a:rPr>
              <a:t> textbook of physiology</a:t>
            </a:r>
          </a:p>
          <a:p>
            <a:pPr eaLnBrk="1" fontAlgn="auto" hangingPunct="1">
              <a:spcAft>
                <a:spcPts val="0"/>
              </a:spcAft>
              <a:defRPr/>
            </a:pPr>
            <a:r>
              <a:rPr lang="en-US" dirty="0" err="1">
                <a:solidFill>
                  <a:prstClr val="black"/>
                </a:solidFill>
              </a:rPr>
              <a:t>Ganong</a:t>
            </a:r>
            <a:r>
              <a:rPr lang="en-US" dirty="0">
                <a:solidFill>
                  <a:prstClr val="black"/>
                </a:solidFill>
              </a:rPr>
              <a:t> textbook of physiology</a:t>
            </a:r>
          </a:p>
          <a:p>
            <a:pPr>
              <a:defRPr/>
            </a:pPr>
            <a:r>
              <a:rPr lang="en-US" b="1" dirty="0">
                <a:solidFill>
                  <a:prstClr val="black"/>
                </a:solidFill>
              </a:rPr>
              <a:t>Research </a:t>
            </a:r>
          </a:p>
          <a:p>
            <a:pPr>
              <a:defRPr/>
            </a:pPr>
            <a:r>
              <a:rPr lang="en-US" b="1" dirty="0">
                <a:solidFill>
                  <a:schemeClr val="accent1">
                    <a:lumMod val="75000"/>
                  </a:schemeClr>
                </a:solidFill>
              </a:rPr>
              <a:t>https://pubmed.ncbi.nlm.nih.gov/38096022/</a:t>
            </a:r>
          </a:p>
          <a:p>
            <a:pPr eaLnBrk="1" fontAlgn="auto" hangingPunct="1">
              <a:spcAft>
                <a:spcPts val="0"/>
              </a:spcAft>
              <a:defRPr/>
            </a:pPr>
            <a:r>
              <a:rPr lang="en-US" altLang="en-US" b="1" dirty="0"/>
              <a:t>Video link/</a:t>
            </a:r>
            <a:r>
              <a:rPr lang="en-US" altLang="en-US" b="1" dirty="0" err="1"/>
              <a:t>youtube</a:t>
            </a:r>
            <a:r>
              <a:rPr lang="en-US" altLang="en-US" b="1" dirty="0"/>
              <a:t>  </a:t>
            </a:r>
          </a:p>
          <a:p>
            <a:pPr>
              <a:defRPr/>
            </a:pPr>
            <a:r>
              <a:rPr lang="en-US" b="1" dirty="0">
                <a:solidFill>
                  <a:schemeClr val="accent1">
                    <a:lumMod val="75000"/>
                  </a:schemeClr>
                </a:solidFill>
              </a:rPr>
              <a:t>https://youtu.be/cCyTYsxECLw?si=6lcLehpq8OOvJC8K</a:t>
            </a:r>
          </a:p>
          <a:p>
            <a:pPr eaLnBrk="1" fontAlgn="auto" hangingPunct="1">
              <a:spcAft>
                <a:spcPts val="0"/>
              </a:spcAft>
              <a:defRPr/>
            </a:pPr>
            <a:endParaRPr lang="en-US" b="1" dirty="0">
              <a:solidFill>
                <a:prstClr val="black"/>
              </a:solidFill>
            </a:endParaRPr>
          </a:p>
          <a:p>
            <a:pPr marL="0" indent="0" eaLnBrk="1" hangingPunct="1">
              <a:buFont typeface="Arial" panose="020B0604020202020204" pitchFamily="34" charset="0"/>
              <a:buNone/>
              <a:defRPr/>
            </a:pPr>
            <a:endParaRPr lang="en-US" altLang="en-US" dirty="0"/>
          </a:p>
        </p:txBody>
      </p:sp>
      <p:sp>
        <p:nvSpPr>
          <p:cNvPr id="2" name="Footer Placeholder 1"/>
          <p:cNvSpPr>
            <a:spLocks noGrp="1"/>
          </p:cNvSpPr>
          <p:nvPr>
            <p:ph type="ftr" sz="quarter" idx="11"/>
          </p:nvPr>
        </p:nvSpPr>
        <p:spPr/>
        <p:txBody>
          <a:bodyPr/>
          <a:lstStyle/>
          <a:p>
            <a:pPr>
              <a:defRPr/>
            </a:pPr>
            <a:r>
              <a:rPr lang="en-US"/>
              <a:t>Functional Movements of GIT,GIT Hormones and its Blood Flow</a:t>
            </a:r>
          </a:p>
        </p:txBody>
      </p:sp>
      <p:sp>
        <p:nvSpPr>
          <p:cNvPr id="460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EC9BAA4-038A-42AF-B670-6E628796B085}" type="slidenum">
              <a:rPr lang="en-US" altLang="en-US" sz="1200" smtClean="0">
                <a:solidFill>
                  <a:srgbClr val="898989"/>
                </a:solidFill>
              </a:rPr>
              <a:pPr>
                <a:lnSpc>
                  <a:spcPct val="100000"/>
                </a:lnSpc>
                <a:spcBef>
                  <a:spcPct val="0"/>
                </a:spcBef>
                <a:buFontTx/>
                <a:buNone/>
              </a:pPr>
              <a:t>55</a:t>
            </a:fld>
            <a:endParaRPr lang="en-US" altLang="en-US" sz="1200">
              <a:solidFill>
                <a:srgbClr val="898989"/>
              </a:solidFill>
            </a:endParaRPr>
          </a:p>
        </p:txBody>
      </p:sp>
      <p:pic>
        <p:nvPicPr>
          <p:cNvPr id="4608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408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293B8607-B7B6-E566-58B9-3269572928E6}"/>
              </a:ext>
            </a:extLst>
          </p:cNvPr>
          <p:cNvSpPr>
            <a:spLocks noGrp="1" noChangeArrowheads="1"/>
          </p:cNvSpPr>
          <p:nvPr>
            <p:ph type="title"/>
          </p:nvPr>
        </p:nvSpPr>
        <p:spPr>
          <a:xfrm>
            <a:off x="838200" y="365125"/>
            <a:ext cx="10515600" cy="777875"/>
          </a:xfrm>
          <a:solidFill>
            <a:srgbClr val="7030A0"/>
          </a:solidFill>
        </p:spPr>
        <p:txBody>
          <a:bodyPr/>
          <a:lstStyle/>
          <a:p>
            <a:pPr algn="ctr" eaLnBrk="1" hangingPunct="1"/>
            <a:r>
              <a:rPr lang="en-US" altLang="en-US" b="1">
                <a:solidFill>
                  <a:schemeClr val="bg1"/>
                </a:solidFill>
                <a:latin typeface="Calibri" panose="020F0502020204030204" pitchFamily="34" charset="0"/>
              </a:rPr>
              <a:t>How To Access Digital Library</a:t>
            </a:r>
            <a:endParaRPr lang="en-US" altLang="en-US">
              <a:solidFill>
                <a:schemeClr val="bg1"/>
              </a:solidFill>
            </a:endParaRPr>
          </a:p>
        </p:txBody>
      </p:sp>
      <p:sp>
        <p:nvSpPr>
          <p:cNvPr id="3" name="Content Placeholder 2">
            <a:extLst>
              <a:ext uri="{FF2B5EF4-FFF2-40B4-BE49-F238E27FC236}">
                <a16:creationId xmlns:a16="http://schemas.microsoft.com/office/drawing/2014/main" id="{494166A7-6C9F-56A1-C225-52ACDE1861E7}"/>
              </a:ext>
            </a:extLst>
          </p:cNvPr>
          <p:cNvSpPr>
            <a:spLocks noGrp="1"/>
          </p:cNvSpPr>
          <p:nvPr>
            <p:ph idx="1"/>
          </p:nvPr>
        </p:nvSpPr>
        <p:spPr>
          <a:xfrm>
            <a:off x="838200" y="1143000"/>
            <a:ext cx="11201400" cy="5213350"/>
          </a:xfrm>
        </p:spPr>
        <p:txBody>
          <a:bodyPr>
            <a:normAutofit lnSpcReduction="10000"/>
          </a:bodyPr>
          <a:lstStyle/>
          <a:p>
            <a:pPr eaLnBrk="1" hangingPunct="1">
              <a:defRPr/>
            </a:pPr>
            <a:r>
              <a:rPr lang="en-US" sz="3200" b="1" dirty="0">
                <a:solidFill>
                  <a:srgbClr val="FF0000"/>
                </a:solidFill>
                <a:latin typeface="+mj-lt"/>
              </a:rPr>
              <a:t>Steps to Access HEC Digital Library:</a:t>
            </a:r>
            <a:endParaRPr lang="en-US" sz="3200" dirty="0">
              <a:solidFill>
                <a:srgbClr val="FF0000"/>
              </a:solidFill>
              <a:latin typeface="+mj-lt"/>
            </a:endParaRPr>
          </a:p>
          <a:p>
            <a:pPr eaLnBrk="1" hangingPunct="1">
              <a:buFont typeface="+mj-lt"/>
              <a:buAutoNum type="arabicPeriod"/>
              <a:defRPr/>
            </a:pPr>
            <a:r>
              <a:rPr lang="en-US" dirty="0">
                <a:solidFill>
                  <a:srgbClr val="202124"/>
                </a:solidFill>
              </a:rPr>
              <a:t> Go to the website of HEC National Digital Library.</a:t>
            </a:r>
          </a:p>
          <a:p>
            <a:pPr eaLnBrk="1" hangingPunct="1">
              <a:buFont typeface="+mj-lt"/>
              <a:buAutoNum type="arabicPeriod"/>
              <a:defRPr/>
            </a:pPr>
            <a:r>
              <a:rPr lang="en-US" dirty="0">
                <a:solidFill>
                  <a:srgbClr val="202124"/>
                </a:solidFill>
              </a:rPr>
              <a:t> On Home Page, click on the INSTITUTES.</a:t>
            </a:r>
          </a:p>
          <a:p>
            <a:pPr eaLnBrk="1" hangingPunct="1">
              <a:buFont typeface="+mj-lt"/>
              <a:buAutoNum type="arabicPeriod"/>
              <a:defRPr/>
            </a:pPr>
            <a:r>
              <a:rPr lang="en-US" dirty="0">
                <a:solidFill>
                  <a:srgbClr val="202124"/>
                </a:solidFill>
              </a:rPr>
              <a:t> A page will appear showing the universities from Public and Private Sector and other Institutes which have access to HEC National Digital Library HNDL.</a:t>
            </a:r>
          </a:p>
          <a:p>
            <a:pPr eaLnBrk="1" hangingPunct="1">
              <a:buFont typeface="+mj-lt"/>
              <a:buAutoNum type="arabicPeriod"/>
              <a:defRPr/>
            </a:pPr>
            <a:r>
              <a:rPr lang="en-US" dirty="0">
                <a:solidFill>
                  <a:srgbClr val="202124"/>
                </a:solidFill>
              </a:rPr>
              <a:t> Select your desired Institute.</a:t>
            </a:r>
          </a:p>
          <a:p>
            <a:pPr marL="0" indent="0" eaLnBrk="1" hangingPunct="1">
              <a:buFont typeface="Arial" panose="020B0604020202020204" pitchFamily="34" charset="0"/>
              <a:buNone/>
              <a:defRPr/>
            </a:pPr>
            <a:r>
              <a:rPr lang="en-US" altLang="en-US" dirty="0"/>
              <a:t>5.  </a:t>
            </a:r>
            <a:r>
              <a:rPr lang="en-US" altLang="en-US" dirty="0">
                <a:solidFill>
                  <a:srgbClr val="000000"/>
                </a:solidFill>
              </a:rPr>
              <a:t>A page will appear showing the resources of the institution</a:t>
            </a:r>
          </a:p>
          <a:p>
            <a:pPr marL="0" indent="0" eaLnBrk="1" hangingPunct="1">
              <a:buFont typeface="Arial" panose="020B0604020202020204" pitchFamily="34" charset="0"/>
              <a:buNone/>
              <a:defRPr/>
            </a:pPr>
            <a:r>
              <a:rPr lang="en-US" altLang="en-US" dirty="0">
                <a:solidFill>
                  <a:srgbClr val="000000"/>
                </a:solidFill>
              </a:rPr>
              <a:t>6. Journals and Researches will appear</a:t>
            </a:r>
          </a:p>
          <a:p>
            <a:pPr marL="0" indent="0" eaLnBrk="1" hangingPunct="1">
              <a:buFont typeface="Arial" panose="020B0604020202020204" pitchFamily="34" charset="0"/>
              <a:buNone/>
              <a:defRPr/>
            </a:pPr>
            <a:r>
              <a:rPr lang="en-US" altLang="en-US" dirty="0">
                <a:solidFill>
                  <a:srgbClr val="000000"/>
                </a:solidFill>
              </a:rPr>
              <a:t>7. You can find a Journal by clicking on JOURNALS AND DATABASE and enter a keyword to search for your desired journal.</a:t>
            </a:r>
            <a:endParaRPr lang="en-US" dirty="0">
              <a:solidFill>
                <a:srgbClr val="202124"/>
              </a:solidFill>
            </a:endParaRPr>
          </a:p>
          <a:p>
            <a:pPr marL="0" indent="0" eaLnBrk="1" hangingPunct="1">
              <a:buFont typeface="Arial" panose="020B0604020202020204" pitchFamily="34" charset="0"/>
              <a:buNone/>
              <a:defRPr/>
            </a:pPr>
            <a:endParaRPr lang="en-US" dirty="0"/>
          </a:p>
        </p:txBody>
      </p:sp>
      <p:pic>
        <p:nvPicPr>
          <p:cNvPr id="61443"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37AD066A-01A5-4294-89D9-F9E43BDDE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Slide Number Placeholder 1">
            <a:extLst>
              <a:ext uri="{FF2B5EF4-FFF2-40B4-BE49-F238E27FC236}">
                <a16:creationId xmlns:a16="http://schemas.microsoft.com/office/drawing/2014/main" id="{0314FA69-BD96-586A-8A97-501C610891D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1C9A183-B65C-FD48-A13C-570E0DAC771C}" type="slidenum">
              <a:rPr lang="en-US" altLang="en-US" sz="1200" smtClean="0">
                <a:solidFill>
                  <a:srgbClr val="898989"/>
                </a:solidFill>
              </a:rPr>
              <a:pPr>
                <a:lnSpc>
                  <a:spcPct val="100000"/>
                </a:lnSpc>
                <a:spcBef>
                  <a:spcPct val="0"/>
                </a:spcBef>
                <a:buFontTx/>
                <a:buNone/>
              </a:pPr>
              <a:t>56</a:t>
            </a:fld>
            <a:endParaRPr lang="en-US" altLang="en-US" sz="120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29163-467F-E42D-AC43-B6C63E84CBBD}"/>
              </a:ext>
            </a:extLst>
          </p:cNvPr>
          <p:cNvSpPr>
            <a:spLocks noGrp="1"/>
          </p:cNvSpPr>
          <p:nvPr>
            <p:ph type="title"/>
          </p:nvPr>
        </p:nvSpPr>
        <p:spPr>
          <a:xfrm>
            <a:off x="1295400" y="361950"/>
            <a:ext cx="4648200" cy="1066800"/>
          </a:xfrm>
          <a:solidFill>
            <a:srgbClr val="7030A0"/>
          </a:solidFill>
        </p:spPr>
        <p:txBody>
          <a:bodyPr/>
          <a:lstStyle/>
          <a:p>
            <a:pPr eaLnBrk="1" hangingPunct="1">
              <a:defRPr/>
            </a:pPr>
            <a:r>
              <a:rPr lang="en-US" b="1" dirty="0">
                <a:solidFill>
                  <a:schemeClr val="bg1"/>
                </a:solidFill>
                <a:latin typeface="+mn-lt"/>
              </a:rPr>
              <a:t> Vision; The Dream/Tomorrow</a:t>
            </a:r>
          </a:p>
        </p:txBody>
      </p:sp>
      <p:pic>
        <p:nvPicPr>
          <p:cNvPr id="22530" name="Picture Placeholder 8">
            <a:extLst>
              <a:ext uri="{FF2B5EF4-FFF2-40B4-BE49-F238E27FC236}">
                <a16:creationId xmlns:a16="http://schemas.microsoft.com/office/drawing/2014/main" id="{331EB974-060B-F054-B2C6-17E63CDBC371}"/>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4800" b="4800"/>
          <a:stretch>
            <a:fillRect/>
          </a:stretch>
        </p:blipFill>
        <p:spPr>
          <a:xfrm>
            <a:off x="6629400" y="685800"/>
            <a:ext cx="5411788" cy="5022850"/>
          </a:xfrm>
        </p:spPr>
      </p:pic>
      <p:sp>
        <p:nvSpPr>
          <p:cNvPr id="22531" name="Content Placeholder 5">
            <a:extLst>
              <a:ext uri="{FF2B5EF4-FFF2-40B4-BE49-F238E27FC236}">
                <a16:creationId xmlns:a16="http://schemas.microsoft.com/office/drawing/2014/main" id="{F2C30683-5C2D-2F2B-129D-98211151196F}"/>
              </a:ext>
            </a:extLst>
          </p:cNvPr>
          <p:cNvSpPr>
            <a:spLocks noGrp="1" noChangeArrowheads="1"/>
          </p:cNvSpPr>
          <p:nvPr>
            <p:ph type="body" sz="half" idx="2"/>
          </p:nvPr>
        </p:nvSpPr>
        <p:spPr>
          <a:xfrm>
            <a:off x="839788" y="2286000"/>
            <a:ext cx="6399212" cy="2667000"/>
          </a:xfrm>
        </p:spPr>
        <p:txBody>
          <a:bodyPr/>
          <a:lstStyle/>
          <a:p>
            <a:pPr eaLnBrk="1" hangingPunct="1"/>
            <a:r>
              <a:rPr lang="en-US" altLang="en-US" sz="2800"/>
              <a:t>To impart evidence-based research oriented medical education</a:t>
            </a:r>
          </a:p>
          <a:p>
            <a:pPr eaLnBrk="1" hangingPunct="1"/>
            <a:r>
              <a:rPr lang="en-US" altLang="en-US" sz="2800"/>
              <a:t>To provide best possible patient care</a:t>
            </a:r>
          </a:p>
          <a:p>
            <a:pPr eaLnBrk="1" hangingPunct="1"/>
            <a:r>
              <a:rPr lang="en-US" altLang="en-US" sz="2800"/>
              <a:t>To inculcate the values of mutual respect and ethical practice of medicine</a:t>
            </a:r>
          </a:p>
          <a:p>
            <a:pPr eaLnBrk="1" hangingPunct="1"/>
            <a:endParaRPr lang="en-US" altLang="en-US" sz="2000"/>
          </a:p>
        </p:txBody>
      </p:sp>
      <p:pic>
        <p:nvPicPr>
          <p:cNvPr id="2253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5DC9694E-3942-21A7-8C08-752BD41A6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42863"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3">
            <a:extLst>
              <a:ext uri="{FF2B5EF4-FFF2-40B4-BE49-F238E27FC236}">
                <a16:creationId xmlns:a16="http://schemas.microsoft.com/office/drawing/2014/main" id="{EFBE442B-722C-D4A3-2666-473CC615E9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FEAC392-857F-C848-A6BD-C85D40D6B2AA}" type="slidenum">
              <a:rPr lang="en-US" altLang="en-US" sz="1200" smtClean="0">
                <a:solidFill>
                  <a:srgbClr val="898989"/>
                </a:solidFill>
              </a:rPr>
              <a:pPr>
                <a:lnSpc>
                  <a:spcPct val="100000"/>
                </a:lnSpc>
                <a:spcBef>
                  <a:spcPct val="0"/>
                </a:spcBef>
                <a:buFontTx/>
                <a:buNone/>
              </a:pPr>
              <a:t>6</a:t>
            </a:fld>
            <a:endParaRPr lang="en-US" altLang="en-US" sz="12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ACB0158E-3B46-B04C-CF53-38C6FE84EC05}"/>
              </a:ext>
            </a:extLst>
          </p:cNvPr>
          <p:cNvSpPr>
            <a:spLocks noGrp="1" noChangeArrowheads="1"/>
          </p:cNvSpPr>
          <p:nvPr>
            <p:ph type="title" idx="4294967295"/>
          </p:nvPr>
        </p:nvSpPr>
        <p:spPr>
          <a:xfrm>
            <a:off x="762000" y="381000"/>
            <a:ext cx="10515600" cy="1325563"/>
          </a:xfrm>
          <a:solidFill>
            <a:srgbClr val="7030A0"/>
          </a:solidFill>
        </p:spPr>
        <p:txBody>
          <a:bodyPr/>
          <a:lstStyle/>
          <a:p>
            <a:r>
              <a:rPr lang="en-US" altLang="en-US" sz="4000" b="1">
                <a:solidFill>
                  <a:schemeClr val="bg1"/>
                </a:solidFill>
              </a:rPr>
              <a:t>BLOOM'S TAXONOMY : DOMAINS OF LEARNING</a:t>
            </a:r>
          </a:p>
        </p:txBody>
      </p:sp>
      <p:graphicFrame>
        <p:nvGraphicFramePr>
          <p:cNvPr id="3" name="Table 3">
            <a:extLst>
              <a:ext uri="{FF2B5EF4-FFF2-40B4-BE49-F238E27FC236}">
                <a16:creationId xmlns:a16="http://schemas.microsoft.com/office/drawing/2014/main" id="{21F71B19-D424-A483-EDD4-E845556DE4FB}"/>
              </a:ext>
            </a:extLst>
          </p:cNvPr>
          <p:cNvGraphicFramePr>
            <a:graphicFrameLocks noGrp="1"/>
          </p:cNvGraphicFramePr>
          <p:nvPr/>
        </p:nvGraphicFramePr>
        <p:xfrm>
          <a:off x="838200" y="1828800"/>
          <a:ext cx="10439400" cy="4572000"/>
        </p:xfrm>
        <a:graphic>
          <a:graphicData uri="http://schemas.openxmlformats.org/drawingml/2006/table">
            <a:tbl>
              <a:tblPr firstRow="1" bandRow="1">
                <a:tableStyleId>{5C22544A-7EE6-4342-B048-85BDC9FD1C3A}</a:tableStyleId>
              </a:tblPr>
              <a:tblGrid>
                <a:gridCol w="743562">
                  <a:extLst>
                    <a:ext uri="{9D8B030D-6E8A-4147-A177-3AD203B41FA5}">
                      <a16:colId xmlns:a16="http://schemas.microsoft.com/office/drawing/2014/main" val="20000"/>
                    </a:ext>
                  </a:extLst>
                </a:gridCol>
                <a:gridCol w="2135331">
                  <a:extLst>
                    <a:ext uri="{9D8B030D-6E8A-4147-A177-3AD203B41FA5}">
                      <a16:colId xmlns:a16="http://schemas.microsoft.com/office/drawing/2014/main" val="20001"/>
                    </a:ext>
                  </a:extLst>
                </a:gridCol>
                <a:gridCol w="1570097">
                  <a:extLst>
                    <a:ext uri="{9D8B030D-6E8A-4147-A177-3AD203B41FA5}">
                      <a16:colId xmlns:a16="http://schemas.microsoft.com/office/drawing/2014/main" val="20002"/>
                    </a:ext>
                  </a:extLst>
                </a:gridCol>
                <a:gridCol w="1491593">
                  <a:extLst>
                    <a:ext uri="{9D8B030D-6E8A-4147-A177-3AD203B41FA5}">
                      <a16:colId xmlns:a16="http://schemas.microsoft.com/office/drawing/2014/main" val="20003"/>
                    </a:ext>
                  </a:extLst>
                </a:gridCol>
                <a:gridCol w="4498817">
                  <a:extLst>
                    <a:ext uri="{9D8B030D-6E8A-4147-A177-3AD203B41FA5}">
                      <a16:colId xmlns:a16="http://schemas.microsoft.com/office/drawing/2014/main" val="20004"/>
                    </a:ext>
                  </a:extLst>
                </a:gridCol>
              </a:tblGrid>
              <a:tr h="757131">
                <a:tc>
                  <a:txBody>
                    <a:bodyPr/>
                    <a:lstStyle/>
                    <a:p>
                      <a:r>
                        <a:rPr lang="en-US" sz="1400" dirty="0"/>
                        <a:t>Sr. #</a:t>
                      </a:r>
                    </a:p>
                  </a:txBody>
                  <a:tcPr marL="68575" marR="68575" marT="34293" marB="34293"/>
                </a:tc>
                <a:tc>
                  <a:txBody>
                    <a:bodyPr/>
                    <a:lstStyle/>
                    <a:p>
                      <a:r>
                        <a:rPr lang="en-US" sz="1400" dirty="0"/>
                        <a:t>Domain of learning</a:t>
                      </a:r>
                    </a:p>
                  </a:txBody>
                  <a:tcPr marL="68575" marR="68575" marT="34293" marB="34293"/>
                </a:tc>
                <a:tc>
                  <a:txBody>
                    <a:bodyPr/>
                    <a:lstStyle/>
                    <a:p>
                      <a:r>
                        <a:rPr lang="en-US" sz="1400" dirty="0"/>
                        <a:t>Abbreviation</a:t>
                      </a:r>
                    </a:p>
                  </a:txBody>
                  <a:tcPr marL="68575" marR="68575" marT="34293" marB="34293"/>
                </a:tc>
                <a:tc>
                  <a:txBody>
                    <a:bodyPr/>
                    <a:lstStyle/>
                    <a:p>
                      <a:r>
                        <a:rPr lang="en-US" sz="1400" dirty="0"/>
                        <a:t>Levels of the domain</a:t>
                      </a:r>
                    </a:p>
                  </a:txBody>
                  <a:tcPr marL="68575" marR="68575" marT="34293" marB="34293"/>
                </a:tc>
                <a:tc>
                  <a:txBody>
                    <a:bodyPr/>
                    <a:lstStyle/>
                    <a:p>
                      <a:r>
                        <a:rPr lang="en-US" sz="1400" dirty="0"/>
                        <a:t>Meaning</a:t>
                      </a:r>
                    </a:p>
                  </a:txBody>
                  <a:tcPr marL="68575" marR="68575" marT="34293" marB="34293"/>
                </a:tc>
                <a:extLst>
                  <a:ext uri="{0D108BD9-81ED-4DB2-BD59-A6C34878D82A}">
                    <a16:rowId xmlns:a16="http://schemas.microsoft.com/office/drawing/2014/main" val="10000"/>
                  </a:ext>
                </a:extLst>
              </a:tr>
              <a:tr h="362854">
                <a:tc>
                  <a:txBody>
                    <a:bodyPr/>
                    <a:lstStyle/>
                    <a:p>
                      <a:r>
                        <a:rPr lang="en-US" sz="1400" dirty="0"/>
                        <a:t>1</a:t>
                      </a:r>
                    </a:p>
                  </a:txBody>
                  <a:tcPr marL="68575" marR="68575" marT="34293" marB="34293">
                    <a:solidFill>
                      <a:srgbClr val="FFC000"/>
                    </a:solidFill>
                  </a:tcPr>
                </a:tc>
                <a:tc rowSpan="3">
                  <a:txBody>
                    <a:bodyPr/>
                    <a:lstStyle/>
                    <a:p>
                      <a:r>
                        <a:rPr lang="en-US" sz="1400" dirty="0"/>
                        <a:t>cognition</a:t>
                      </a:r>
                    </a:p>
                  </a:txBody>
                  <a:tcPr marL="68575" marR="68575" marT="34293" marB="34293">
                    <a:solidFill>
                      <a:srgbClr val="FFC000"/>
                    </a:solidFill>
                  </a:tcPr>
                </a:tc>
                <a:tc rowSpan="3">
                  <a:txBody>
                    <a:bodyPr/>
                    <a:lstStyle/>
                    <a:p>
                      <a:r>
                        <a:rPr lang="en-US" sz="1400" dirty="0"/>
                        <a:t>C</a:t>
                      </a:r>
                    </a:p>
                  </a:txBody>
                  <a:tcPr marL="68575" marR="68575" marT="34293" marB="34293">
                    <a:solidFill>
                      <a:srgbClr val="FFC000"/>
                    </a:solidFill>
                  </a:tcPr>
                </a:tc>
                <a:tc>
                  <a:txBody>
                    <a:bodyPr/>
                    <a:lstStyle/>
                    <a:p>
                      <a:r>
                        <a:rPr lang="en-US" sz="1400" dirty="0"/>
                        <a:t>C1</a:t>
                      </a:r>
                    </a:p>
                  </a:txBody>
                  <a:tcPr marL="68575" marR="68575" marT="34293" marB="34293">
                    <a:solidFill>
                      <a:srgbClr val="FFC000"/>
                    </a:solidFill>
                  </a:tcPr>
                </a:tc>
                <a:tc>
                  <a:txBody>
                    <a:bodyPr/>
                    <a:lstStyle/>
                    <a:p>
                      <a:r>
                        <a:rPr lang="en-US" sz="1400" dirty="0"/>
                        <a:t>Recall / Remembering</a:t>
                      </a:r>
                    </a:p>
                  </a:txBody>
                  <a:tcPr marL="68575" marR="68575" marT="34293" marB="34293">
                    <a:solidFill>
                      <a:srgbClr val="FFC000"/>
                    </a:solidFill>
                  </a:tcPr>
                </a:tc>
                <a:extLst>
                  <a:ext uri="{0D108BD9-81ED-4DB2-BD59-A6C34878D82A}">
                    <a16:rowId xmlns:a16="http://schemas.microsoft.com/office/drawing/2014/main" val="10001"/>
                  </a:ext>
                </a:extLst>
              </a:tr>
              <a:tr h="362854">
                <a:tc>
                  <a:txBody>
                    <a:bodyPr/>
                    <a:lstStyle/>
                    <a:p>
                      <a:r>
                        <a:rPr lang="en-US" sz="1400" dirty="0"/>
                        <a:t>2</a:t>
                      </a:r>
                    </a:p>
                  </a:txBody>
                  <a:tcPr marL="68575" marR="68575" marT="34293" marB="34293">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C2</a:t>
                      </a:r>
                    </a:p>
                  </a:txBody>
                  <a:tcPr marL="68575" marR="68575" marT="34293" marB="34293">
                    <a:solidFill>
                      <a:srgbClr val="FFC000"/>
                    </a:solidFill>
                  </a:tcPr>
                </a:tc>
                <a:tc>
                  <a:txBody>
                    <a:bodyPr/>
                    <a:lstStyle/>
                    <a:p>
                      <a:r>
                        <a:rPr lang="en-US" sz="1400" dirty="0"/>
                        <a:t>Understanding</a:t>
                      </a:r>
                    </a:p>
                  </a:txBody>
                  <a:tcPr marL="68575" marR="68575" marT="34293" marB="34293">
                    <a:solidFill>
                      <a:srgbClr val="FFC000"/>
                    </a:solidFill>
                  </a:tcPr>
                </a:tc>
                <a:extLst>
                  <a:ext uri="{0D108BD9-81ED-4DB2-BD59-A6C34878D82A}">
                    <a16:rowId xmlns:a16="http://schemas.microsoft.com/office/drawing/2014/main" val="10002"/>
                  </a:ext>
                </a:extLst>
              </a:tr>
              <a:tr h="362854">
                <a:tc>
                  <a:txBody>
                    <a:bodyPr/>
                    <a:lstStyle/>
                    <a:p>
                      <a:r>
                        <a:rPr lang="en-US" sz="1400" dirty="0"/>
                        <a:t>3</a:t>
                      </a:r>
                    </a:p>
                  </a:txBody>
                  <a:tcPr marL="68575" marR="68575" marT="34293" marB="34293">
                    <a:solidFill>
                      <a:srgbClr val="FFC000"/>
                    </a:solidFill>
                  </a:tcPr>
                </a:tc>
                <a:tc vMerge="1">
                  <a:txBody>
                    <a:bodyPr/>
                    <a:lstStyle/>
                    <a:p>
                      <a:endParaRPr lang="en-US" dirty="0"/>
                    </a:p>
                  </a:txBody>
                  <a:tcPr/>
                </a:tc>
                <a:tc vMerge="1">
                  <a:txBody>
                    <a:bodyPr/>
                    <a:lstStyle/>
                    <a:p>
                      <a:endParaRPr lang="en-US" dirty="0"/>
                    </a:p>
                  </a:txBody>
                  <a:tcPr/>
                </a:tc>
                <a:tc>
                  <a:txBody>
                    <a:bodyPr/>
                    <a:lstStyle/>
                    <a:p>
                      <a:r>
                        <a:rPr lang="en-US" sz="1400" dirty="0"/>
                        <a:t>C3</a:t>
                      </a:r>
                    </a:p>
                  </a:txBody>
                  <a:tcPr marL="68575" marR="68575" marT="34293" marB="34293">
                    <a:solidFill>
                      <a:srgbClr val="FFC000"/>
                    </a:solidFill>
                  </a:tcPr>
                </a:tc>
                <a:tc>
                  <a:txBody>
                    <a:bodyPr/>
                    <a:lstStyle/>
                    <a:p>
                      <a:r>
                        <a:rPr lang="en-US" sz="1400" dirty="0"/>
                        <a:t>Applying / Problem solving</a:t>
                      </a:r>
                    </a:p>
                  </a:txBody>
                  <a:tcPr marL="68575" marR="68575" marT="34293" marB="34293">
                    <a:solidFill>
                      <a:srgbClr val="FFC000"/>
                    </a:solidFill>
                  </a:tcPr>
                </a:tc>
                <a:extLst>
                  <a:ext uri="{0D108BD9-81ED-4DB2-BD59-A6C34878D82A}">
                    <a16:rowId xmlns:a16="http://schemas.microsoft.com/office/drawing/2014/main" val="10003"/>
                  </a:ext>
                </a:extLst>
              </a:tr>
              <a:tr h="362854">
                <a:tc>
                  <a:txBody>
                    <a:bodyPr/>
                    <a:lstStyle/>
                    <a:p>
                      <a:r>
                        <a:rPr lang="en-US" sz="1400" dirty="0"/>
                        <a:t>4</a:t>
                      </a:r>
                    </a:p>
                  </a:txBody>
                  <a:tcPr marL="68575" marR="68575" marT="34293" marB="34293">
                    <a:solidFill>
                      <a:srgbClr val="92D050"/>
                    </a:solidFill>
                  </a:tcPr>
                </a:tc>
                <a:tc rowSpan="3">
                  <a:txBody>
                    <a:bodyPr/>
                    <a:lstStyle/>
                    <a:p>
                      <a:r>
                        <a:rPr lang="en-US" sz="1400" dirty="0"/>
                        <a:t>Psychomotor</a:t>
                      </a:r>
                    </a:p>
                  </a:txBody>
                  <a:tcPr marL="68575" marR="68575" marT="34293" marB="34293">
                    <a:solidFill>
                      <a:srgbClr val="92D050"/>
                    </a:solidFill>
                  </a:tcPr>
                </a:tc>
                <a:tc rowSpan="3">
                  <a:txBody>
                    <a:bodyPr/>
                    <a:lstStyle/>
                    <a:p>
                      <a:r>
                        <a:rPr lang="en-US" sz="1400" dirty="0"/>
                        <a:t>P</a:t>
                      </a:r>
                    </a:p>
                  </a:txBody>
                  <a:tcPr marL="68575" marR="68575" marT="34293" marB="34293">
                    <a:solidFill>
                      <a:srgbClr val="92D050"/>
                    </a:solidFill>
                  </a:tcPr>
                </a:tc>
                <a:tc>
                  <a:txBody>
                    <a:bodyPr/>
                    <a:lstStyle/>
                    <a:p>
                      <a:r>
                        <a:rPr lang="en-US" sz="1400" dirty="0"/>
                        <a:t>P1</a:t>
                      </a:r>
                    </a:p>
                  </a:txBody>
                  <a:tcPr marL="68575" marR="68575" marT="34293" marB="34293">
                    <a:solidFill>
                      <a:srgbClr val="92D050"/>
                    </a:solidFill>
                  </a:tcPr>
                </a:tc>
                <a:tc>
                  <a:txBody>
                    <a:bodyPr/>
                    <a:lstStyle/>
                    <a:p>
                      <a:r>
                        <a:rPr lang="en-US" sz="1400" dirty="0"/>
                        <a:t>Imitation / copying</a:t>
                      </a:r>
                    </a:p>
                  </a:txBody>
                  <a:tcPr marL="68575" marR="68575" marT="34293" marB="34293">
                    <a:solidFill>
                      <a:srgbClr val="92D050"/>
                    </a:solidFill>
                  </a:tcPr>
                </a:tc>
                <a:extLst>
                  <a:ext uri="{0D108BD9-81ED-4DB2-BD59-A6C34878D82A}">
                    <a16:rowId xmlns:a16="http://schemas.microsoft.com/office/drawing/2014/main" val="10004"/>
                  </a:ext>
                </a:extLst>
              </a:tr>
              <a:tr h="362854">
                <a:tc>
                  <a:txBody>
                    <a:bodyPr/>
                    <a:lstStyle/>
                    <a:p>
                      <a:r>
                        <a:rPr lang="en-US" sz="1400" dirty="0"/>
                        <a:t>5</a:t>
                      </a:r>
                    </a:p>
                  </a:txBody>
                  <a:tcPr marL="68575" marR="68575" marT="34293" marB="34293">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P2</a:t>
                      </a:r>
                    </a:p>
                  </a:txBody>
                  <a:tcPr marL="68575" marR="68575" marT="34293" marB="34293">
                    <a:solidFill>
                      <a:srgbClr val="92D050"/>
                    </a:solidFill>
                  </a:tcPr>
                </a:tc>
                <a:tc>
                  <a:txBody>
                    <a:bodyPr/>
                    <a:lstStyle/>
                    <a:p>
                      <a:r>
                        <a:rPr lang="en-US" sz="1400" dirty="0"/>
                        <a:t>Manipulation / Follows instructions</a:t>
                      </a:r>
                    </a:p>
                  </a:txBody>
                  <a:tcPr marL="68575" marR="68575" marT="34293" marB="34293">
                    <a:solidFill>
                      <a:srgbClr val="92D050"/>
                    </a:solidFill>
                  </a:tcPr>
                </a:tc>
                <a:extLst>
                  <a:ext uri="{0D108BD9-81ED-4DB2-BD59-A6C34878D82A}">
                    <a16:rowId xmlns:a16="http://schemas.microsoft.com/office/drawing/2014/main" val="10005"/>
                  </a:ext>
                </a:extLst>
              </a:tr>
              <a:tr h="362854">
                <a:tc>
                  <a:txBody>
                    <a:bodyPr/>
                    <a:lstStyle/>
                    <a:p>
                      <a:r>
                        <a:rPr lang="en-US" sz="1400" dirty="0"/>
                        <a:t>6</a:t>
                      </a:r>
                    </a:p>
                  </a:txBody>
                  <a:tcPr marL="68575" marR="68575" marT="34293" marB="34293">
                    <a:solidFill>
                      <a:srgbClr val="92D050"/>
                    </a:solidFill>
                  </a:tcPr>
                </a:tc>
                <a:tc vMerge="1">
                  <a:txBody>
                    <a:bodyPr/>
                    <a:lstStyle/>
                    <a:p>
                      <a:endParaRPr lang="en-US" dirty="0"/>
                    </a:p>
                  </a:txBody>
                  <a:tcPr/>
                </a:tc>
                <a:tc vMerge="1">
                  <a:txBody>
                    <a:bodyPr/>
                    <a:lstStyle/>
                    <a:p>
                      <a:endParaRPr lang="en-US" dirty="0"/>
                    </a:p>
                  </a:txBody>
                  <a:tcPr/>
                </a:tc>
                <a:tc>
                  <a:txBody>
                    <a:bodyPr/>
                    <a:lstStyle/>
                    <a:p>
                      <a:r>
                        <a:rPr lang="en-US" sz="1400" dirty="0"/>
                        <a:t>P3</a:t>
                      </a:r>
                    </a:p>
                  </a:txBody>
                  <a:tcPr marL="68575" marR="68575" marT="34293" marB="34293">
                    <a:solidFill>
                      <a:srgbClr val="92D050"/>
                    </a:solidFill>
                  </a:tcPr>
                </a:tc>
                <a:tc>
                  <a:txBody>
                    <a:bodyPr/>
                    <a:lstStyle/>
                    <a:p>
                      <a:r>
                        <a:rPr lang="en-US" sz="1400" dirty="0"/>
                        <a:t>Precision / Can perform accurately</a:t>
                      </a:r>
                    </a:p>
                  </a:txBody>
                  <a:tcPr marL="68575" marR="68575" marT="34293" marB="34293">
                    <a:solidFill>
                      <a:srgbClr val="92D050"/>
                    </a:solidFill>
                  </a:tcPr>
                </a:tc>
                <a:extLst>
                  <a:ext uri="{0D108BD9-81ED-4DB2-BD59-A6C34878D82A}">
                    <a16:rowId xmlns:a16="http://schemas.microsoft.com/office/drawing/2014/main" val="10006"/>
                  </a:ext>
                </a:extLst>
              </a:tr>
              <a:tr h="362854">
                <a:tc>
                  <a:txBody>
                    <a:bodyPr/>
                    <a:lstStyle/>
                    <a:p>
                      <a:r>
                        <a:rPr lang="en-US" sz="1400" dirty="0"/>
                        <a:t>7</a:t>
                      </a:r>
                    </a:p>
                  </a:txBody>
                  <a:tcPr marL="68575" marR="68575" marT="34293" marB="34293">
                    <a:solidFill>
                      <a:schemeClr val="accent2">
                        <a:lumMod val="60000"/>
                        <a:lumOff val="40000"/>
                      </a:schemeClr>
                    </a:solidFill>
                  </a:tcPr>
                </a:tc>
                <a:tc rowSpan="3">
                  <a:txBody>
                    <a:bodyPr/>
                    <a:lstStyle/>
                    <a:p>
                      <a:r>
                        <a:rPr lang="en-US" sz="1400" dirty="0"/>
                        <a:t>Attitude</a:t>
                      </a:r>
                    </a:p>
                  </a:txBody>
                  <a:tcPr marL="68575" marR="68575" marT="34293" marB="34293">
                    <a:solidFill>
                      <a:schemeClr val="accent2">
                        <a:lumMod val="60000"/>
                        <a:lumOff val="40000"/>
                      </a:schemeClr>
                    </a:solidFill>
                  </a:tcPr>
                </a:tc>
                <a:tc rowSpan="3">
                  <a:txBody>
                    <a:bodyPr/>
                    <a:lstStyle/>
                    <a:p>
                      <a:r>
                        <a:rPr lang="en-US" sz="1400" dirty="0"/>
                        <a:t>A</a:t>
                      </a:r>
                    </a:p>
                  </a:txBody>
                  <a:tcPr marL="68575" marR="68575" marT="34293" marB="34293">
                    <a:solidFill>
                      <a:schemeClr val="accent2">
                        <a:lumMod val="60000"/>
                        <a:lumOff val="40000"/>
                      </a:schemeClr>
                    </a:solidFill>
                  </a:tcPr>
                </a:tc>
                <a:tc>
                  <a:txBody>
                    <a:bodyPr/>
                    <a:lstStyle/>
                    <a:p>
                      <a:r>
                        <a:rPr lang="en-US" sz="1400" dirty="0"/>
                        <a:t>A1</a:t>
                      </a:r>
                    </a:p>
                  </a:txBody>
                  <a:tcPr marL="68575" marR="68575" marT="34293" marB="34293">
                    <a:solidFill>
                      <a:schemeClr val="accent2">
                        <a:lumMod val="60000"/>
                        <a:lumOff val="40000"/>
                      </a:schemeClr>
                    </a:solidFill>
                  </a:tcPr>
                </a:tc>
                <a:tc>
                  <a:txBody>
                    <a:bodyPr/>
                    <a:lstStyle/>
                    <a:p>
                      <a:r>
                        <a:rPr lang="en-US" sz="1400" dirty="0"/>
                        <a:t>Receiving / Learning</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7"/>
                  </a:ext>
                </a:extLst>
              </a:tr>
              <a:tr h="637446">
                <a:tc>
                  <a:txBody>
                    <a:bodyPr/>
                    <a:lstStyle/>
                    <a:p>
                      <a:r>
                        <a:rPr lang="en-US" sz="1400" dirty="0"/>
                        <a:t>8</a:t>
                      </a:r>
                    </a:p>
                  </a:txBody>
                  <a:tcPr marL="68575" marR="68575" marT="34293" marB="34293">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A2</a:t>
                      </a:r>
                    </a:p>
                  </a:txBody>
                  <a:tcPr marL="68575" marR="68575" marT="34293" marB="34293">
                    <a:solidFill>
                      <a:schemeClr val="accent2">
                        <a:lumMod val="60000"/>
                        <a:lumOff val="40000"/>
                      </a:schemeClr>
                    </a:solidFill>
                  </a:tcPr>
                </a:tc>
                <a:tc>
                  <a:txBody>
                    <a:bodyPr/>
                    <a:lstStyle/>
                    <a:p>
                      <a:r>
                        <a:rPr lang="en-US" sz="1400" dirty="0"/>
                        <a:t>Respond / Starts responding to the learned attitude</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8"/>
                  </a:ext>
                </a:extLst>
              </a:tr>
              <a:tr h="637446">
                <a:tc>
                  <a:txBody>
                    <a:bodyPr/>
                    <a:lstStyle/>
                    <a:p>
                      <a:r>
                        <a:rPr lang="en-US" sz="1400" dirty="0"/>
                        <a:t>9</a:t>
                      </a:r>
                    </a:p>
                  </a:txBody>
                  <a:tcPr marL="68575" marR="68575" marT="34293" marB="34293">
                    <a:solidFill>
                      <a:schemeClr val="accent2">
                        <a:lumMod val="60000"/>
                        <a:lumOff val="40000"/>
                      </a:schemeClr>
                    </a:solidFill>
                  </a:tcPr>
                </a:tc>
                <a:tc vMerge="1">
                  <a:txBody>
                    <a:bodyPr/>
                    <a:lstStyle/>
                    <a:p>
                      <a:endParaRPr lang="en-US" dirty="0"/>
                    </a:p>
                  </a:txBody>
                  <a:tcPr/>
                </a:tc>
                <a:tc vMerge="1">
                  <a:txBody>
                    <a:bodyPr/>
                    <a:lstStyle/>
                    <a:p>
                      <a:endParaRPr lang="en-US" dirty="0"/>
                    </a:p>
                  </a:txBody>
                  <a:tcPr/>
                </a:tc>
                <a:tc>
                  <a:txBody>
                    <a:bodyPr/>
                    <a:lstStyle/>
                    <a:p>
                      <a:r>
                        <a:rPr lang="en-US" sz="1400" dirty="0"/>
                        <a:t>A3</a:t>
                      </a:r>
                    </a:p>
                  </a:txBody>
                  <a:tcPr marL="68575" marR="68575" marT="34293" marB="34293">
                    <a:solidFill>
                      <a:schemeClr val="accent2">
                        <a:lumMod val="60000"/>
                        <a:lumOff val="40000"/>
                      </a:schemeClr>
                    </a:solidFill>
                  </a:tcPr>
                </a:tc>
                <a:tc>
                  <a:txBody>
                    <a:bodyPr/>
                    <a:lstStyle/>
                    <a:p>
                      <a:r>
                        <a:rPr lang="en-US" sz="1400" dirty="0"/>
                        <a:t>Valuing / starts behaving according to the learned attitude</a:t>
                      </a:r>
                    </a:p>
                  </a:txBody>
                  <a:tcPr marL="68575" marR="68575" marT="34293" marB="34293">
                    <a:solidFill>
                      <a:schemeClr val="accent2">
                        <a:lumMod val="60000"/>
                        <a:lumOff val="40000"/>
                      </a:schemeClr>
                    </a:solidFill>
                  </a:tcPr>
                </a:tc>
                <a:extLst>
                  <a:ext uri="{0D108BD9-81ED-4DB2-BD59-A6C34878D82A}">
                    <a16:rowId xmlns:a16="http://schemas.microsoft.com/office/drawing/2014/main" val="10009"/>
                  </a:ext>
                </a:extLst>
              </a:tr>
            </a:tbl>
          </a:graphicData>
        </a:graphic>
      </p:graphicFrame>
      <p:pic>
        <p:nvPicPr>
          <p:cNvPr id="2361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2EF60CE8-0C2E-C3AA-0F0F-E535E39D7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17" name="Slide Number Placeholder 3">
            <a:extLst>
              <a:ext uri="{FF2B5EF4-FFF2-40B4-BE49-F238E27FC236}">
                <a16:creationId xmlns:a16="http://schemas.microsoft.com/office/drawing/2014/main" id="{A3933E34-F8FE-21C9-15AD-4975E1188DF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AE44D62-A1AF-CF4B-A55D-92D517ACD2FB}" type="slidenum">
              <a:rPr lang="en-US" altLang="en-US" sz="1200" smtClean="0">
                <a:solidFill>
                  <a:srgbClr val="898989"/>
                </a:solidFill>
              </a:rPr>
              <a:pPr>
                <a:lnSpc>
                  <a:spcPct val="100000"/>
                </a:lnSpc>
                <a:spcBef>
                  <a:spcPct val="0"/>
                </a:spcBef>
                <a:buFontTx/>
                <a:buNone/>
              </a:pPr>
              <a:t>7</a:t>
            </a:fld>
            <a:endParaRPr lang="en-US" altLang="en-US" sz="1200">
              <a:solidFill>
                <a:srgbClr val="89898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12869F11-7387-6E30-1984-1341447F74C5}"/>
              </a:ext>
            </a:extLst>
          </p:cNvPr>
          <p:cNvSpPr>
            <a:spLocks noGrp="1" noChangeArrowheads="1"/>
          </p:cNvSpPr>
          <p:nvPr>
            <p:ph type="title"/>
          </p:nvPr>
        </p:nvSpPr>
        <p:spPr>
          <a:xfrm>
            <a:off x="1971675" y="400050"/>
            <a:ext cx="8229600" cy="1143000"/>
          </a:xfrm>
          <a:solidFill>
            <a:srgbClr val="7030A0"/>
          </a:solidFill>
        </p:spPr>
        <p:txBody>
          <a:bodyPr>
            <a:normAutofit fontScale="90000"/>
          </a:bodyPr>
          <a:lstStyle/>
          <a:p>
            <a:r>
              <a:rPr lang="en-US" altLang="en-US" b="1">
                <a:solidFill>
                  <a:schemeClr val="bg1"/>
                </a:solidFill>
              </a:rPr>
              <a:t>BLOOM'S TAXONOMY OF THE COGNITIVE DOMAIN</a:t>
            </a:r>
          </a:p>
        </p:txBody>
      </p:sp>
      <p:pic>
        <p:nvPicPr>
          <p:cNvPr id="24578" name="Picture 2" descr="Bloom's taxonomy">
            <a:extLst>
              <a:ext uri="{FF2B5EF4-FFF2-40B4-BE49-F238E27FC236}">
                <a16:creationId xmlns:a16="http://schemas.microsoft.com/office/drawing/2014/main" id="{17418378-B58E-6E73-FB0D-D84F4220C3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2057400"/>
            <a:ext cx="81248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8E39CB87-2C46-887F-BCB9-4294EF40B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0" y="6040438"/>
            <a:ext cx="952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Slide Number Placeholder 2">
            <a:extLst>
              <a:ext uri="{FF2B5EF4-FFF2-40B4-BE49-F238E27FC236}">
                <a16:creationId xmlns:a16="http://schemas.microsoft.com/office/drawing/2014/main" id="{66A9ED1C-FA27-91A0-AFA7-58D544AE68C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FA8CED4-CEE2-164C-9A62-855338CF9DDE}" type="slidenum">
              <a:rPr lang="en-US" altLang="en-US" sz="1200" smtClean="0">
                <a:solidFill>
                  <a:srgbClr val="898989"/>
                </a:solidFill>
              </a:rPr>
              <a:pPr>
                <a:lnSpc>
                  <a:spcPct val="100000"/>
                </a:lnSpc>
                <a:spcBef>
                  <a:spcPct val="0"/>
                </a:spcBef>
                <a:buFontTx/>
                <a:buNone/>
              </a:pPr>
              <a:t>8</a:t>
            </a:fld>
            <a:endParaRPr lang="en-US" altLang="en-US" sz="1200">
              <a:solidFill>
                <a:srgbClr val="89898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47751" y="31404"/>
            <a:ext cx="9925049" cy="871247"/>
          </a:xfrm>
          <a:solidFill>
            <a:srgbClr val="7030A0"/>
          </a:solidFill>
        </p:spPr>
        <p:txBody>
          <a:bodyPr/>
          <a:lstStyle/>
          <a:p>
            <a:r>
              <a:rPr lang="en-US" altLang="en-US" b="1" dirty="0">
                <a:solidFill>
                  <a:schemeClr val="bg1"/>
                </a:solidFill>
              </a:rPr>
              <a:t>    Learning objectives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3583078"/>
              </p:ext>
            </p:extLst>
          </p:nvPr>
        </p:nvGraphicFramePr>
        <p:xfrm>
          <a:off x="1047750" y="888365"/>
          <a:ext cx="9925049" cy="5390298"/>
        </p:xfrm>
        <a:graphic>
          <a:graphicData uri="http://schemas.openxmlformats.org/drawingml/2006/table">
            <a:tbl>
              <a:tblPr firstRow="1" bandRow="1">
                <a:tableStyleId>{5C22544A-7EE6-4342-B048-85BDC9FD1C3A}</a:tableStyleId>
              </a:tblPr>
              <a:tblGrid>
                <a:gridCol w="6113256">
                  <a:extLst>
                    <a:ext uri="{9D8B030D-6E8A-4147-A177-3AD203B41FA5}">
                      <a16:colId xmlns:a16="http://schemas.microsoft.com/office/drawing/2014/main" val="20000"/>
                    </a:ext>
                  </a:extLst>
                </a:gridCol>
                <a:gridCol w="3811793">
                  <a:extLst>
                    <a:ext uri="{9D8B030D-6E8A-4147-A177-3AD203B41FA5}">
                      <a16:colId xmlns:a16="http://schemas.microsoft.com/office/drawing/2014/main" val="20001"/>
                    </a:ext>
                  </a:extLst>
                </a:gridCol>
              </a:tblGrid>
              <a:tr h="9126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Understand the fundamental physiological processes involved in the gastrointestinal tract (GIT) during functional movements.</a:t>
                      </a:r>
                    </a:p>
                  </a:txBody>
                  <a:tcPr marT="45703" marB="45703" anchor="ctr"/>
                </a:tc>
                <a:tc>
                  <a:txBody>
                    <a:bodyPr/>
                    <a:lstStyle/>
                    <a:p>
                      <a:pPr marL="0" indent="0">
                        <a:buFontTx/>
                        <a:buNone/>
                      </a:pPr>
                      <a:r>
                        <a:rPr lang="en-US" sz="2000" dirty="0"/>
                        <a:t>C1 &amp; C2</a:t>
                      </a:r>
                    </a:p>
                  </a:txBody>
                  <a:tcPr marT="45703" marB="45703"/>
                </a:tc>
                <a:extLst>
                  <a:ext uri="{0D108BD9-81ED-4DB2-BD59-A6C34878D82A}">
                    <a16:rowId xmlns:a16="http://schemas.microsoft.com/office/drawing/2014/main" val="10000"/>
                  </a:ext>
                </a:extLst>
              </a:tr>
              <a:tr h="1186440">
                <a:tc>
                  <a:txBody>
                    <a:bodyPr/>
                    <a:lstStyle/>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Explain the neural control mechanisms that regulate peristalsis and other motor functions in the GIT.</a:t>
                      </a:r>
                    </a:p>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dirty="0">
                        <a:solidFill>
                          <a:schemeClr val="tx1"/>
                        </a:solidFill>
                      </a:endParaRPr>
                    </a:p>
                  </a:txBody>
                  <a:tcPr marT="45703" marB="45703" anchor="ctr"/>
                </a:tc>
                <a:tc>
                  <a:txBody>
                    <a:bodyPr/>
                    <a:lstStyle/>
                    <a:p>
                      <a:pPr marL="0" indent="0">
                        <a:buFontTx/>
                        <a:buNone/>
                      </a:pPr>
                      <a:r>
                        <a:rPr lang="en-US" sz="2000" dirty="0"/>
                        <a:t>C1</a:t>
                      </a:r>
                      <a:r>
                        <a:rPr lang="en-US" sz="2000" baseline="0" dirty="0"/>
                        <a:t> &amp; C2</a:t>
                      </a:r>
                      <a:endParaRPr lang="en-US" sz="2000" dirty="0"/>
                    </a:p>
                  </a:txBody>
                  <a:tcPr marT="45703" marB="45703"/>
                </a:tc>
                <a:extLst>
                  <a:ext uri="{0D108BD9-81ED-4DB2-BD59-A6C34878D82A}">
                    <a16:rowId xmlns:a16="http://schemas.microsoft.com/office/drawing/2014/main" val="10001"/>
                  </a:ext>
                </a:extLst>
              </a:tr>
              <a:tr h="912638">
                <a:tc>
                  <a:txBody>
                    <a:bodyPr/>
                    <a:lstStyle/>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Analyze the role of hormones in coordinating and modulating digestive processes during functional movements.</a:t>
                      </a:r>
                      <a:endParaRPr kumimoji="0" lang="en-US" altLang="en-US" sz="2000" b="0" i="0" u="none" strike="noStrike" kern="1200" cap="none" spc="0" normalizeH="0" baseline="0" noProof="0" dirty="0">
                        <a:ln>
                          <a:noFill/>
                        </a:ln>
                        <a:solidFill>
                          <a:schemeClr val="tx1"/>
                        </a:solidFill>
                        <a:effectLst/>
                        <a:uLnTx/>
                        <a:uFillTx/>
                        <a:latin typeface="+mn-lt"/>
                        <a:ea typeface="+mn-ea"/>
                        <a:cs typeface="+mn-cs"/>
                      </a:endParaRPr>
                    </a:p>
                  </a:txBody>
                  <a:tcPr marT="45703" marB="45703" anchor="ctr"/>
                </a:tc>
                <a:tc>
                  <a:txBody>
                    <a:bodyPr/>
                    <a:lstStyle/>
                    <a:p>
                      <a:pPr marL="0" indent="0">
                        <a:buFontTx/>
                        <a:buNone/>
                      </a:pPr>
                      <a:r>
                        <a:rPr lang="en-US" sz="2000" dirty="0"/>
                        <a:t>C2 &amp; C3</a:t>
                      </a:r>
                    </a:p>
                  </a:txBody>
                  <a:tcPr marT="45703" marB="45703"/>
                </a:tc>
                <a:extLst>
                  <a:ext uri="{0D108BD9-81ED-4DB2-BD59-A6C34878D82A}">
                    <a16:rowId xmlns:a16="http://schemas.microsoft.com/office/drawing/2014/main" val="10002"/>
                  </a:ext>
                </a:extLst>
              </a:tr>
              <a:tr h="1186440">
                <a:tc>
                  <a:txBody>
                    <a:bodyPr/>
                    <a:lstStyle/>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tx1"/>
                          </a:solidFill>
                        </a:rPr>
                        <a:t>Apply knowledge of GIT physiology to real-life scenarios, emphasizing the importance of maintaining digestive health.</a:t>
                      </a:r>
                    </a:p>
                  </a:txBody>
                  <a:tcPr marT="45703" marB="45703" anchor="ctr"/>
                </a:tc>
                <a:tc>
                  <a:txBody>
                    <a:bodyPr/>
                    <a:lstStyle/>
                    <a:p>
                      <a:pPr marL="0" indent="0">
                        <a:buFontTx/>
                        <a:buNone/>
                      </a:pPr>
                      <a:r>
                        <a:rPr lang="en-US" sz="2000" dirty="0"/>
                        <a:t>C3</a:t>
                      </a:r>
                    </a:p>
                  </a:txBody>
                  <a:tcPr marT="45703" marB="45703"/>
                </a:tc>
                <a:extLst>
                  <a:ext uri="{0D108BD9-81ED-4DB2-BD59-A6C34878D82A}">
                    <a16:rowId xmlns:a16="http://schemas.microsoft.com/office/drawing/2014/main" val="10003"/>
                  </a:ext>
                </a:extLst>
              </a:tr>
              <a:tr h="912638">
                <a:tc>
                  <a:txBody>
                    <a:bodyPr/>
                    <a:lstStyle/>
                    <a:p>
                      <a:pPr marL="400050" marR="0" lvl="0" indent="-4000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baseline="0" dirty="0">
                          <a:solidFill>
                            <a:schemeClr val="tx1"/>
                          </a:solidFill>
                        </a:rPr>
                        <a:t>Understand  the interactions between gastrointestinal hormones and neural control in coordinating digestive functions</a:t>
                      </a:r>
                      <a:endParaRPr lang="en-US" sz="2000" b="0" dirty="0">
                        <a:solidFill>
                          <a:schemeClr val="tx1"/>
                        </a:solidFill>
                      </a:endParaRPr>
                    </a:p>
                  </a:txBody>
                  <a:tcPr marT="45703" marB="457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C2</a:t>
                      </a:r>
                    </a:p>
                    <a:p>
                      <a:pPr marL="0" indent="0">
                        <a:buFontTx/>
                        <a:buNone/>
                      </a:pPr>
                      <a:endParaRPr lang="en-US" sz="2000" dirty="0"/>
                    </a:p>
                  </a:txBody>
                  <a:tcPr marT="45703" marB="45703"/>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pPr>
              <a:defRPr/>
            </a:pPr>
            <a:r>
              <a:rPr lang="en-US" dirty="0"/>
              <a:t>Functional Movements of GIT,GIT Hormones and its Blood Flow</a:t>
            </a:r>
          </a:p>
        </p:txBody>
      </p:sp>
      <p:sp>
        <p:nvSpPr>
          <p:cNvPr id="13339" name="Slide Number Placeholder 4"/>
          <p:cNvSpPr>
            <a:spLocks noGrp="1"/>
          </p:cNvSpPr>
          <p:nvPr>
            <p:ph type="sldNum" sz="quarter" idx="12"/>
          </p:nvPr>
        </p:nvSpPr>
        <p:spPr bwMode="auto">
          <a:xfrm>
            <a:off x="8610601" y="613013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FD97C7B-531F-4EBC-AC58-8758262089A7}" type="slidenum">
              <a:rPr lang="en-US" altLang="en-US" sz="1200" smtClean="0">
                <a:solidFill>
                  <a:srgbClr val="898989"/>
                </a:solidFill>
              </a:rPr>
              <a:pPr>
                <a:lnSpc>
                  <a:spcPct val="100000"/>
                </a:lnSpc>
                <a:spcBef>
                  <a:spcPct val="0"/>
                </a:spcBef>
                <a:buFontTx/>
                <a:buNone/>
              </a:pPr>
              <a:t>9</a:t>
            </a:fld>
            <a:endParaRPr lang="en-US" altLang="en-US" sz="1200">
              <a:solidFill>
                <a:srgbClr val="898989"/>
              </a:solidFill>
            </a:endParaRPr>
          </a:p>
        </p:txBody>
      </p:sp>
      <p:pic>
        <p:nvPicPr>
          <p:cNvPr id="1334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95251" y="5903912"/>
            <a:ext cx="9525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0489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3144</Words>
  <Application>Microsoft Macintosh PowerPoint</Application>
  <PresentationFormat>Widescreen</PresentationFormat>
  <Paragraphs>442</Paragraphs>
  <Slides>56</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56</vt:i4>
      </vt:variant>
    </vt:vector>
  </HeadingPairs>
  <TitlesOfParts>
    <vt:vector size="67" baseType="lpstr">
      <vt:lpstr>Arial</vt:lpstr>
      <vt:lpstr>Arial MT</vt:lpstr>
      <vt:lpstr>Calibri</vt:lpstr>
      <vt:lpstr>Calibri Light</vt:lpstr>
      <vt:lpstr>Google Sans</vt:lpstr>
      <vt:lpstr>LiberationSerif</vt:lpstr>
      <vt:lpstr>Tahoma</vt:lpstr>
      <vt:lpstr>Times New Roman</vt:lpstr>
      <vt:lpstr>Wingdings</vt:lpstr>
      <vt:lpstr>Office Theme</vt:lpstr>
      <vt:lpstr>1_Office Theme</vt:lpstr>
      <vt:lpstr>PowerPoint Presentation</vt:lpstr>
      <vt:lpstr>PowerPoint Presentation</vt:lpstr>
      <vt:lpstr>                         Table Of Contents</vt:lpstr>
      <vt:lpstr>General Format for Large Group Interactive Session of Physiology:</vt:lpstr>
      <vt:lpstr>Physiology of Pancreas  Pancreatic secretions</vt:lpstr>
      <vt:lpstr> Vision; The Dream/Tomorrow</vt:lpstr>
      <vt:lpstr>BLOOM'S TAXONOMY : DOMAINS OF LEARNING</vt:lpstr>
      <vt:lpstr>BLOOM'S TAXONOMY OF THE COGNITIVE DOMAIN</vt:lpstr>
      <vt:lpstr>    Learning objectives</vt:lpstr>
      <vt:lpstr>Horizontal integration  (Anatomy )</vt:lpstr>
      <vt:lpstr>Physiological anatomy of stomach</vt:lpstr>
      <vt:lpstr>Core Concept</vt:lpstr>
      <vt:lpstr>Functional Movements of GIT </vt:lpstr>
      <vt:lpstr>PowerPoint Presentation</vt:lpstr>
      <vt:lpstr>PowerPoint Presentation</vt:lpstr>
      <vt:lpstr>PowerPoint Presentation</vt:lpstr>
      <vt:lpstr>PowerPoint Presentation</vt:lpstr>
      <vt:lpstr>PowerPoint Presentation</vt:lpstr>
      <vt:lpstr>PowerPoint Presentation</vt:lpstr>
      <vt:lpstr>Role Of Neurotransmitters In Forward Direction Of Peristalsis </vt:lpstr>
      <vt:lpstr>PowerPoint Presentation</vt:lpstr>
      <vt:lpstr>PowerPoint Presentation</vt:lpstr>
      <vt:lpstr> Mixing Movements</vt:lpstr>
      <vt:lpstr>Migrating motor complex</vt:lpstr>
      <vt:lpstr>PowerPoint Presentation</vt:lpstr>
      <vt:lpstr>PowerPoint Presentation</vt:lpstr>
      <vt:lpstr>PowerPoint Presentation</vt:lpstr>
      <vt:lpstr>PowerPoint Presentation</vt:lpstr>
      <vt:lpstr>Possible Causes Of Increased Blood Flow During GIT Activity</vt:lpstr>
      <vt:lpstr>PowerPoint Presentation</vt:lpstr>
      <vt:lpstr>Nervous Control of GIT Blood 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Bioethics</vt:lpstr>
      <vt:lpstr>PowerPoint Presentation</vt:lpstr>
      <vt:lpstr>Research</vt:lpstr>
      <vt:lpstr>PowerPoint Presentation</vt:lpstr>
      <vt:lpstr>References</vt:lpstr>
      <vt:lpstr>How To Access Digital Library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Ali Hafeez</cp:lastModifiedBy>
  <cp:revision>56</cp:revision>
  <dcterms:created xsi:type="dcterms:W3CDTF">2023-08-23T05:31:48Z</dcterms:created>
  <dcterms:modified xsi:type="dcterms:W3CDTF">2025-02-10T06:34:58Z</dcterms:modified>
</cp:coreProperties>
</file>