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1"/>
    <p:sldMasterId id="2147483737" r:id="rId2"/>
  </p:sldMasterIdLst>
  <p:notesMasterIdLst>
    <p:notesMasterId r:id="rId32"/>
  </p:notesMasterIdLst>
  <p:sldIdLst>
    <p:sldId id="318" r:id="rId3"/>
    <p:sldId id="317" r:id="rId4"/>
    <p:sldId id="297" r:id="rId5"/>
    <p:sldId id="296" r:id="rId6"/>
    <p:sldId id="625" r:id="rId7"/>
    <p:sldId id="626" r:id="rId8"/>
    <p:sldId id="595" r:id="rId9"/>
    <p:sldId id="627" r:id="rId10"/>
    <p:sldId id="628" r:id="rId11"/>
    <p:sldId id="629" r:id="rId12"/>
    <p:sldId id="634" r:id="rId13"/>
    <p:sldId id="633" r:id="rId14"/>
    <p:sldId id="635" r:id="rId15"/>
    <p:sldId id="636" r:id="rId16"/>
    <p:sldId id="594" r:id="rId17"/>
    <p:sldId id="637" r:id="rId18"/>
    <p:sldId id="620" r:id="rId19"/>
    <p:sldId id="618" r:id="rId20"/>
    <p:sldId id="617" r:id="rId21"/>
    <p:sldId id="619" r:id="rId22"/>
    <p:sldId id="638" r:id="rId23"/>
    <p:sldId id="631" r:id="rId24"/>
    <p:sldId id="612" r:id="rId25"/>
    <p:sldId id="613" r:id="rId26"/>
    <p:sldId id="584" r:id="rId27"/>
    <p:sldId id="611" r:id="rId28"/>
    <p:sldId id="314" r:id="rId29"/>
    <p:sldId id="639" r:id="rId30"/>
    <p:sldId id="27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364" autoAdjust="0"/>
  </p:normalViewPr>
  <p:slideViewPr>
    <p:cSldViewPr>
      <p:cViewPr varScale="1">
        <p:scale>
          <a:sx n="80" d="100"/>
          <a:sy n="80" d="100"/>
        </p:scale>
        <p:origin x="1526" y="67"/>
      </p:cViewPr>
      <p:guideLst>
        <p:guide orient="horz" pos="2160"/>
        <p:guide pos="2880"/>
      </p:guideLst>
    </p:cSldViewPr>
  </p:slideViewPr>
  <p:outlineViewPr>
    <p:cViewPr>
      <p:scale>
        <a:sx n="33" d="100"/>
        <a:sy n="33" d="100"/>
      </p:scale>
      <p:origin x="0" y="-13248"/>
    </p:cViewPr>
  </p:outlineViewPr>
  <p:notesTextViewPr>
    <p:cViewPr>
      <p:scale>
        <a:sx n="100" d="100"/>
        <a:sy n="100" d="100"/>
      </p:scale>
      <p:origin x="0" y="0"/>
    </p:cViewPr>
  </p:notesTextViewPr>
  <p:sorterViewPr>
    <p:cViewPr>
      <p:scale>
        <a:sx n="100" d="100"/>
        <a:sy n="100" d="100"/>
      </p:scale>
      <p:origin x="0" y="-80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custLinFactNeighborX="-2197" custLinFactNeighborY="-4465">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BCD04705-36DD-4DD8-975E-17A8A8823C24}" type="presOf" srcId="{399ACE2F-90C5-48B1-9E65-700A32562848}" destId="{9815588C-16D0-4475-B64C-847FC87C8C32}" srcOrd="3" destOrd="0" presId="urn:microsoft.com/office/officeart/2005/8/layout/gear1#1"/>
    <dgm:cxn modelId="{B329D811-2DC0-428C-93F9-EC295334CB59}" type="presOf" srcId="{663C1E13-76F9-4B70-A2F2-CA23180743CE}" destId="{4822A78E-EAEC-401F-941A-3A84E13E2357}" srcOrd="2" destOrd="0" presId="urn:microsoft.com/office/officeart/2005/8/layout/gear1#1"/>
    <dgm:cxn modelId="{2A55751B-D612-4B51-AEC3-36D2858B3260}" type="presOf" srcId="{DA82EADB-2721-42A0-95EA-F9B5521A38A6}" destId="{A09CEA93-9338-4361-A5E6-CF85B6019F5A}" srcOrd="0" destOrd="0" presId="urn:microsoft.com/office/officeart/2005/8/layout/gear1#1"/>
    <dgm:cxn modelId="{DFCB2425-075A-4C6C-929E-F6097E5A1C9D}" type="presOf" srcId="{663C1E13-76F9-4B70-A2F2-CA23180743CE}" destId="{B9330EE9-43E4-4FD4-8144-E92B1DD0FCDF}" srcOrd="1" destOrd="0" presId="urn:microsoft.com/office/officeart/2005/8/layout/gear1#1"/>
    <dgm:cxn modelId="{3BCD072C-25C9-4250-8652-87FBCF0DABA6}" type="presOf" srcId="{399ACE2F-90C5-48B1-9E65-700A32562848}" destId="{7D3EFDB4-E5D1-439A-86D8-1FCF80D959BA}"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27D5C237-BD22-44BF-9950-F9F1FA679CDF}" type="presOf" srcId="{DACAB5BA-B8B4-4D66-8B11-1D02259E020B}" destId="{B6B6B41B-120B-4968-AB6A-FC6E7C8EF3C0}" srcOrd="1" destOrd="0" presId="urn:microsoft.com/office/officeart/2005/8/layout/gear1#1"/>
    <dgm:cxn modelId="{B964FB53-399D-4617-9215-CDB272640224}" type="presOf" srcId="{DACAB5BA-B8B4-4D66-8B11-1D02259E020B}" destId="{8BC64EA7-2794-42B6-96C9-F39A52CB985A}" srcOrd="2" destOrd="0" presId="urn:microsoft.com/office/officeart/2005/8/layout/gear1#1"/>
    <dgm:cxn modelId="{3110AE78-D6EA-4A38-86A7-AC99150FD766}" type="presOf" srcId="{188C389E-9423-41DE-9C5E-D4A7E95C7E62}" destId="{6DF3A3A0-5919-4E69-80DD-61760D6340A0}" srcOrd="0" destOrd="0" presId="urn:microsoft.com/office/officeart/2005/8/layout/gear1#1"/>
    <dgm:cxn modelId="{7D746359-E4F7-44A1-8BA0-EBB9D3BEF975}" type="presOf" srcId="{DACAB5BA-B8B4-4D66-8B11-1D02259E020B}" destId="{87622A90-D0D8-4EA3-BC0D-D537801AF2B1}" srcOrd="0" destOrd="0" presId="urn:microsoft.com/office/officeart/2005/8/layout/gear1#1"/>
    <dgm:cxn modelId="{94829459-B61C-404A-9C90-E05469EA5CE2}" type="presOf" srcId="{23718C41-0A1F-40BF-86BE-8A5476EC271E}" destId="{398423B3-DD54-4226-99D7-017EFC1488DF}" srcOrd="0" destOrd="0" presId="urn:microsoft.com/office/officeart/2005/8/layout/gear1#1"/>
    <dgm:cxn modelId="{3478D7B4-2DD6-40FE-BD2F-3917309833F2}" type="presOf" srcId="{F9CEBA05-2F10-437E-89B2-54F4D9FAF478}" destId="{5ED88519-AC6C-4AA3-B76D-812B93A167E4}" srcOrd="0"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E2FB4CD3-3C8A-4FB6-A753-257CB4D01EB0}" type="presOf" srcId="{663C1E13-76F9-4B70-A2F2-CA23180743CE}" destId="{93300324-D62F-4E58-B882-734182BDB462}" srcOrd="0" destOrd="0" presId="urn:microsoft.com/office/officeart/2005/8/layout/gear1#1"/>
    <dgm:cxn modelId="{78EC88D6-53DA-4707-A7D4-048F9BCC3A61}" type="presOf" srcId="{399ACE2F-90C5-48B1-9E65-700A32562848}" destId="{59EDF28D-6C67-49D0-B5A1-DE5C3CBA2292}" srcOrd="0" destOrd="0" presId="urn:microsoft.com/office/officeart/2005/8/layout/gear1#1"/>
    <dgm:cxn modelId="{9B2D6BF4-A0B8-4492-A59C-6D2D11F48737}" type="presOf" srcId="{399ACE2F-90C5-48B1-9E65-700A32562848}" destId="{23DC08E4-3725-4448-BFFF-1CCEA2F2987E}" srcOrd="1" destOrd="0" presId="urn:microsoft.com/office/officeart/2005/8/layout/gear1#1"/>
    <dgm:cxn modelId="{97DE9217-CF77-49C2-B978-A30F014886D7}" type="presParOf" srcId="{5ED88519-AC6C-4AA3-B76D-812B93A167E4}" destId="{87622A90-D0D8-4EA3-BC0D-D537801AF2B1}" srcOrd="0" destOrd="0" presId="urn:microsoft.com/office/officeart/2005/8/layout/gear1#1"/>
    <dgm:cxn modelId="{C5CD7F30-6D45-4736-B9F0-4F4BBE0D07F9}" type="presParOf" srcId="{5ED88519-AC6C-4AA3-B76D-812B93A167E4}" destId="{B6B6B41B-120B-4968-AB6A-FC6E7C8EF3C0}" srcOrd="1" destOrd="0" presId="urn:microsoft.com/office/officeart/2005/8/layout/gear1#1"/>
    <dgm:cxn modelId="{6FC4BF47-CD4C-4970-BEA7-200A2F834F47}" type="presParOf" srcId="{5ED88519-AC6C-4AA3-B76D-812B93A167E4}" destId="{8BC64EA7-2794-42B6-96C9-F39A52CB985A}" srcOrd="2" destOrd="0" presId="urn:microsoft.com/office/officeart/2005/8/layout/gear1#1"/>
    <dgm:cxn modelId="{454D4536-798D-411A-8205-327FC6B608D6}" type="presParOf" srcId="{5ED88519-AC6C-4AA3-B76D-812B93A167E4}" destId="{93300324-D62F-4E58-B882-734182BDB462}" srcOrd="3" destOrd="0" presId="urn:microsoft.com/office/officeart/2005/8/layout/gear1#1"/>
    <dgm:cxn modelId="{93CFAD20-517D-4683-A063-CE048BC54429}" type="presParOf" srcId="{5ED88519-AC6C-4AA3-B76D-812B93A167E4}" destId="{B9330EE9-43E4-4FD4-8144-E92B1DD0FCDF}" srcOrd="4" destOrd="0" presId="urn:microsoft.com/office/officeart/2005/8/layout/gear1#1"/>
    <dgm:cxn modelId="{9047844E-5652-48B9-80E2-79089FBE630F}" type="presParOf" srcId="{5ED88519-AC6C-4AA3-B76D-812B93A167E4}" destId="{4822A78E-EAEC-401F-941A-3A84E13E2357}" srcOrd="5" destOrd="0" presId="urn:microsoft.com/office/officeart/2005/8/layout/gear1#1"/>
    <dgm:cxn modelId="{7503660B-C8BD-4A6E-9FC7-BC0BC4EDC9DA}" type="presParOf" srcId="{5ED88519-AC6C-4AA3-B76D-812B93A167E4}" destId="{59EDF28D-6C67-49D0-B5A1-DE5C3CBA2292}" srcOrd="6" destOrd="0" presId="urn:microsoft.com/office/officeart/2005/8/layout/gear1#1"/>
    <dgm:cxn modelId="{B5A766CE-302E-4E31-878F-3E0A34FD895B}" type="presParOf" srcId="{5ED88519-AC6C-4AA3-B76D-812B93A167E4}" destId="{23DC08E4-3725-4448-BFFF-1CCEA2F2987E}" srcOrd="7" destOrd="0" presId="urn:microsoft.com/office/officeart/2005/8/layout/gear1#1"/>
    <dgm:cxn modelId="{F0BC6F87-1060-4E66-A9B4-2374F32F25AF}" type="presParOf" srcId="{5ED88519-AC6C-4AA3-B76D-812B93A167E4}" destId="{7D3EFDB4-E5D1-439A-86D8-1FCF80D959BA}" srcOrd="8" destOrd="0" presId="urn:microsoft.com/office/officeart/2005/8/layout/gear1#1"/>
    <dgm:cxn modelId="{07DE065A-EC92-4C19-A543-1977EF598B36}" type="presParOf" srcId="{5ED88519-AC6C-4AA3-B76D-812B93A167E4}" destId="{9815588C-16D0-4475-B64C-847FC87C8C32}" srcOrd="9" destOrd="0" presId="urn:microsoft.com/office/officeart/2005/8/layout/gear1#1"/>
    <dgm:cxn modelId="{F9C97360-1013-4730-A7B7-5737EDF9F81E}" type="presParOf" srcId="{5ED88519-AC6C-4AA3-B76D-812B93A167E4}" destId="{398423B3-DD54-4226-99D7-017EFC1488DF}" srcOrd="10" destOrd="0" presId="urn:microsoft.com/office/officeart/2005/8/layout/gear1#1"/>
    <dgm:cxn modelId="{92E44D6A-76E9-4865-9D0E-3F3B1BC520E7}" type="presParOf" srcId="{5ED88519-AC6C-4AA3-B76D-812B93A167E4}" destId="{6DF3A3A0-5919-4E69-80DD-61760D6340A0}" srcOrd="11" destOrd="0" presId="urn:microsoft.com/office/officeart/2005/8/layout/gear1#1"/>
    <dgm:cxn modelId="{8F556FC8-E143-4D8F-86C6-B91C6832F4D9}"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467355" y="2008233"/>
          <a:ext cx="1798270" cy="1798270"/>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Wisdom</a:t>
          </a:r>
        </a:p>
      </dsp:txBody>
      <dsp:txXfrm>
        <a:off x="1828887" y="2429469"/>
        <a:ext cx="1075206" cy="924348"/>
      </dsp:txXfrm>
    </dsp:sp>
    <dsp:sp modelId="{93300324-D62F-4E58-B882-734182BDB462}">
      <dsp:nvSpPr>
        <dsp:cNvPr id="0" name=""/>
        <dsp:cNvSpPr/>
      </dsp:nvSpPr>
      <dsp:spPr>
        <a:xfrm>
          <a:off x="396312" y="1528749"/>
          <a:ext cx="1307832" cy="1307832"/>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Black" pitchFamily="34" charset="0"/>
            </a:rPr>
            <a:t>Truth</a:t>
          </a:r>
          <a:r>
            <a:rPr lang="en-US" sz="1200" kern="1200" dirty="0"/>
            <a:t> </a:t>
          </a:r>
        </a:p>
      </dsp:txBody>
      <dsp:txXfrm>
        <a:off x="725563" y="1859990"/>
        <a:ext cx="649330" cy="645350"/>
      </dsp:txXfrm>
    </dsp:sp>
    <dsp:sp modelId="{59EDF28D-6C67-49D0-B5A1-DE5C3CBA2292}">
      <dsp:nvSpPr>
        <dsp:cNvPr id="0" name=""/>
        <dsp:cNvSpPr/>
      </dsp:nvSpPr>
      <dsp:spPr>
        <a:xfrm rot="20700000">
          <a:off x="1157565" y="684873"/>
          <a:ext cx="1281409" cy="1281409"/>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Servic</a:t>
          </a:r>
          <a:r>
            <a:rPr lang="en-US" sz="1200" kern="1200">
              <a:latin typeface="Arial Black" pitchFamily="34" charset="0"/>
            </a:rPr>
            <a:t>e</a:t>
          </a:r>
          <a:r>
            <a:rPr lang="en-US" sz="1200" kern="1200"/>
            <a:t> </a:t>
          </a:r>
        </a:p>
      </dsp:txBody>
      <dsp:txXfrm rot="-20700000">
        <a:off x="1438616" y="965923"/>
        <a:ext cx="719308" cy="719308"/>
      </dsp:txXfrm>
    </dsp:sp>
    <dsp:sp modelId="{398423B3-DD54-4226-99D7-017EFC1488DF}">
      <dsp:nvSpPr>
        <dsp:cNvPr id="0" name=""/>
        <dsp:cNvSpPr/>
      </dsp:nvSpPr>
      <dsp:spPr>
        <a:xfrm>
          <a:off x="1323153" y="1746409"/>
          <a:ext cx="2301785" cy="2301785"/>
        </a:xfrm>
        <a:prstGeom prst="circularArrow">
          <a:avLst>
            <a:gd name="adj1" fmla="val 4687"/>
            <a:gd name="adj2" fmla="val 299029"/>
            <a:gd name="adj3" fmla="val 2489219"/>
            <a:gd name="adj4" fmla="val 15920595"/>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93430" y="1301738"/>
          <a:ext cx="1672391" cy="167239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861162" y="408164"/>
          <a:ext cx="1803174" cy="1803174"/>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830D8-62A4-407D-AB11-1592EF9A9D31}" type="datetimeFigureOut">
              <a:rPr lang="en-US" smtClean="0"/>
              <a:t>2/5/2025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E803A-9B28-45B3-A89D-B0C58AF25D99}" type="slidenum">
              <a:rPr lang="en-US" smtClean="0"/>
              <a:t>‹#›</a:t>
            </a:fld>
            <a:endParaRPr lang="en-US"/>
          </a:p>
        </p:txBody>
      </p:sp>
    </p:spTree>
    <p:extLst>
      <p:ext uri="{BB962C8B-B14F-4D97-AF65-F5344CB8AC3E}">
        <p14:creationId xmlns:p14="http://schemas.microsoft.com/office/powerpoint/2010/main" val="3428080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D339B-1A0F-4DF1-B983-F5045D96488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9224E21-1EC0-4992-B383-396CA4E9DDA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a:extLst>
              <a:ext uri="{FF2B5EF4-FFF2-40B4-BE49-F238E27FC236}">
                <a16:creationId xmlns:a16="http://schemas.microsoft.com/office/drawing/2014/main" id="{0228A79A-0104-486C-BABB-AD47E2DC3D9C}"/>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39646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30FCE-1029-4286-A9B1-20E675F4F4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BF1AE6-7E4A-4CD3-A931-0BEF3435F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2EB9E-C9D4-4E0C-BA38-5477167C79AB}"/>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326B317-1D1C-44EF-90B1-59D42369E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B2743-622B-4376-B1C3-B2D9707C32E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9359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1A579C-298E-4186-ADFB-35382927262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ADD574-A4CB-4028-BBF8-DB26CE3E9A1F}"/>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0C697-2D1D-4BE7-ABA4-3FB39D5922B3}"/>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A10E6CC-1F03-4B53-A837-1D71242BCC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56AA1E-B6CE-4F81-AC77-6E80D1C5FDE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25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920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29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53056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6445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3354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6667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7760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1343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5269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25CD-6B15-4481-A70D-B3C0A31080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72CBDD-376F-43C6-874C-C003300609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FEB4810-4233-4C9A-AF6C-0E698013A9B8}"/>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1732445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4166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8809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5702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6145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DD0DA-8C8D-40C3-81A3-0FD4F8CFABE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F21A3D6-B0C8-4101-AB7E-1F2FECA4545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ACFBF271-4C8C-4C92-BCD2-73128F817D07}"/>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240962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9B71-8062-472A-AA84-60884DE282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7A111F-522C-429F-AF9F-169041294A99}"/>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A4AE87-C088-45A9-9D1B-3CA5B3C138F7}"/>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C6B131-9884-4401-808D-E49137FA77A8}"/>
              </a:ext>
            </a:extLst>
          </p:cNvPr>
          <p:cNvSpPr>
            <a:spLocks noGrp="1"/>
          </p:cNvSpPr>
          <p:nvPr>
            <p:ph type="dt" sz="half" idx="10"/>
          </p:nvPr>
        </p:nvSpPr>
        <p:spPr>
          <a:xfrm>
            <a:off x="628650" y="6356351"/>
            <a:ext cx="20574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71446E73-578E-44B4-870E-D34403BD3E3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9845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FB5F5-05A0-4725-9FFB-13C5E16F00F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41CF3A-E8B9-4FC3-A328-A4B5FECC98D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2E29D43E-BF9B-4E08-B150-D61FC59A0D6D}"/>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25A596-37FA-4645-8A28-53B1CBD917A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255CF2DD-9A80-47BE-9AB6-394A6BBC0CDD}"/>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87CF0D-D006-4121-AF66-7EAA45D52A08}"/>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9EB50719-FF02-4B5C-A2BD-6F9161E15F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D81457-CF38-4BF3-A83E-A45422BF75D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3436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4E945-7B58-414B-A22A-D052072443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9620FB-AFD7-4A13-9FC6-5198B2499F70}"/>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3367C7BD-2012-4ED5-8E80-921690C2A5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9FA745-F9CF-413F-9814-6983092EB8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4180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A5CFAB-1419-497B-BA4B-E1BAC92E8976}"/>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BCEB8459-21C6-4B02-9448-E21C815624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2F9980-1758-416C-9FEB-07778127234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1979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629F2-2149-49F4-B99E-AC437D62172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2A26C35-FC01-4EF8-B9E0-3DA76744EB2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898421-F48E-481D-9A23-71AF9319883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A15F0F8-DEB3-44DE-9CA5-EC67F37FBEB2}"/>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FBD38C0-112D-43DD-972B-0483913747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0F09AE-C087-49E2-A3A1-3D9916353F5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4599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7CE3-34F6-4A34-AEAF-20A9AB8A371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5467304-9ABF-4D55-8CB7-51A7D43CB8C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851C563-435A-4272-A7E2-EB976B48144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591702D-5572-4CF5-8A94-8866F636B18D}"/>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8B97477-8585-4545-84E9-3E52115A5C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CA439F-40D6-4F7E-A551-BDF2F1790F8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2036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A53D72-BF5F-4B63-B9E1-FA50183EBA7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7AEC91-12AC-400D-9E70-A85AEE3721D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2BC081B8-CDAD-4D4B-80CD-FB6D99ACB00E}"/>
              </a:ext>
            </a:extLst>
          </p:cNvPr>
          <p:cNvSpPr>
            <a:spLocks noGrp="1"/>
          </p:cNvSpPr>
          <p:nvPr>
            <p:ph type="sldNum" sz="quarter" idx="4"/>
          </p:nvPr>
        </p:nvSpPr>
        <p:spPr>
          <a:xfrm>
            <a:off x="8515350" y="6248400"/>
            <a:ext cx="552450" cy="609600"/>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9355153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Slide Number Placeholder 5">
            <a:extLst>
              <a:ext uri="{FF2B5EF4-FFF2-40B4-BE49-F238E27FC236}">
                <a16:creationId xmlns:a16="http://schemas.microsoft.com/office/drawing/2014/main" id="{AFEB4810-4233-4C9A-AF6C-0E698013A9B8}"/>
              </a:ext>
            </a:extLst>
          </p:cNvPr>
          <p:cNvSpPr>
            <a:spLocks noGrp="1"/>
          </p:cNvSpPr>
          <p:nvPr>
            <p:ph type="sldNum" sz="quarter" idx="4"/>
          </p:nvPr>
        </p:nvSpPr>
        <p:spPr>
          <a:xfrm>
            <a:off x="8591550" y="6324600"/>
            <a:ext cx="552450" cy="533400"/>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567885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4.jpe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hyperlink" Target="https://link.springer.com/article/10.1007/s10545-017-0029-3" TargetMode="Externa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58" t="9305" r="16271"/>
          <a:stretch/>
        </p:blipFill>
        <p:spPr bwMode="auto">
          <a:xfrm>
            <a:off x="-152400" y="-239305"/>
            <a:ext cx="9296400" cy="80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3677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6E0E7-2A62-CE3D-60BE-8475107DD673}"/>
              </a:ext>
            </a:extLst>
          </p:cNvPr>
          <p:cNvSpPr>
            <a:spLocks noGrp="1"/>
          </p:cNvSpPr>
          <p:nvPr>
            <p:ph type="title"/>
          </p:nvPr>
        </p:nvSpPr>
        <p:spPr>
          <a:xfrm>
            <a:off x="381000" y="457200"/>
            <a:ext cx="8229600" cy="1143000"/>
          </a:xfrm>
        </p:spPr>
        <p:txBody>
          <a:bodyPr>
            <a:normAutofit/>
          </a:bodyPr>
          <a:lstStyle/>
          <a:p>
            <a:r>
              <a:rPr lang="en-US" sz="4000" dirty="0">
                <a:latin typeface="Andalus" pitchFamily="18" charset="-78"/>
                <a:cs typeface="Andalus" pitchFamily="18" charset="-78"/>
              </a:rPr>
              <a:t>Galactose Metabolism </a:t>
            </a:r>
          </a:p>
        </p:txBody>
      </p:sp>
      <p:sp>
        <p:nvSpPr>
          <p:cNvPr id="3" name="Content Placeholder 2">
            <a:extLst>
              <a:ext uri="{FF2B5EF4-FFF2-40B4-BE49-F238E27FC236}">
                <a16:creationId xmlns:a16="http://schemas.microsoft.com/office/drawing/2014/main" id="{1F498F88-C2B1-73FB-521F-5D67CAF86812}"/>
              </a:ext>
            </a:extLst>
          </p:cNvPr>
          <p:cNvSpPr>
            <a:spLocks noGrp="1"/>
          </p:cNvSpPr>
          <p:nvPr>
            <p:ph idx="1"/>
          </p:nvPr>
        </p:nvSpPr>
        <p:spPr>
          <a:xfrm>
            <a:off x="533400" y="1371600"/>
            <a:ext cx="8229600" cy="4525963"/>
          </a:xfrm>
        </p:spPr>
        <p:txBody>
          <a:bodyPr>
            <a:normAutofit/>
          </a:bodyPr>
          <a:lstStyle/>
          <a:p>
            <a:pPr algn="just">
              <a:buNone/>
            </a:pPr>
            <a:endParaRPr lang="en-US" altLang="en-US" sz="2800" b="1" u="sng" dirty="0">
              <a:latin typeface="Andalus" panose="02020603050405020304" pitchFamily="18" charset="-78"/>
              <a:cs typeface="Andalus" panose="02020603050405020304" pitchFamily="18" charset="-78"/>
            </a:endParaRPr>
          </a:p>
          <a:p>
            <a:pPr marL="514350" indent="-514350" algn="just">
              <a:lnSpc>
                <a:spcPct val="150000"/>
              </a:lnSpc>
              <a:buFont typeface="+mj-lt"/>
              <a:buAutoNum type="arabicPeriod"/>
            </a:pPr>
            <a:r>
              <a:rPr lang="en-US" altLang="en-US" sz="2800" dirty="0">
                <a:latin typeface="Andalus" panose="02020603050405020304" pitchFamily="18" charset="-78"/>
                <a:cs typeface="Andalus" panose="02020603050405020304" pitchFamily="18" charset="-78"/>
              </a:rPr>
              <a:t>Phosphorylation of Galactose</a:t>
            </a:r>
          </a:p>
          <a:p>
            <a:pPr marL="514350" indent="-514350" algn="just">
              <a:lnSpc>
                <a:spcPct val="150000"/>
              </a:lnSpc>
              <a:buFont typeface="+mj-lt"/>
              <a:buAutoNum type="arabicPeriod"/>
            </a:pPr>
            <a:r>
              <a:rPr lang="en-US" altLang="en-US" sz="2800" dirty="0">
                <a:latin typeface="Andalus" panose="02020603050405020304" pitchFamily="18" charset="-78"/>
                <a:cs typeface="Andalus" panose="02020603050405020304" pitchFamily="18" charset="-78"/>
              </a:rPr>
              <a:t>Formation of UDP galactose</a:t>
            </a:r>
          </a:p>
          <a:p>
            <a:pPr marL="514350" indent="-514350" algn="just">
              <a:lnSpc>
                <a:spcPct val="150000"/>
              </a:lnSpc>
              <a:buFont typeface="+mj-lt"/>
              <a:buAutoNum type="arabicPeriod"/>
            </a:pPr>
            <a:r>
              <a:rPr lang="en-US" altLang="en-US" sz="2800" dirty="0">
                <a:latin typeface="Andalus" panose="02020603050405020304" pitchFamily="18" charset="-78"/>
                <a:cs typeface="Andalus" panose="02020603050405020304" pitchFamily="18" charset="-78"/>
              </a:rPr>
              <a:t>Conversion of UDP galactose to UDP glucose</a:t>
            </a:r>
          </a:p>
          <a:p>
            <a:pPr lvl="1" algn="just">
              <a:lnSpc>
                <a:spcPct val="150000"/>
              </a:lnSpc>
              <a:buFont typeface="Wingdings" panose="05000000000000000000" pitchFamily="2" charset="2"/>
              <a:buChar char="Ø"/>
            </a:pPr>
            <a:endParaRPr lang="en-US" altLang="en-US" dirty="0">
              <a:latin typeface="Andalus" panose="02020603050405020304" pitchFamily="18" charset="-78"/>
              <a:cs typeface="Andalus" panose="02020603050405020304" pitchFamily="18" charset="-78"/>
            </a:endParaRPr>
          </a:p>
          <a:p>
            <a:pPr>
              <a:lnSpc>
                <a:spcPct val="150000"/>
              </a:lnSpc>
            </a:pPr>
            <a:endParaRPr lang="en-US" altLang="en-US" sz="2800" dirty="0">
              <a:latin typeface="Andalus" panose="02020603050405020304" pitchFamily="18" charset="-78"/>
              <a:cs typeface="Andalus" panose="02020603050405020304" pitchFamily="18" charset="-78"/>
            </a:endParaRPr>
          </a:p>
        </p:txBody>
      </p:sp>
      <p:sp>
        <p:nvSpPr>
          <p:cNvPr id="5" name="Slide Number Placeholder 4">
            <a:extLst>
              <a:ext uri="{FF2B5EF4-FFF2-40B4-BE49-F238E27FC236}">
                <a16:creationId xmlns:a16="http://schemas.microsoft.com/office/drawing/2014/main" id="{FB4ACE64-5512-ED54-6F84-C72153233706}"/>
              </a:ext>
            </a:extLst>
          </p:cNvPr>
          <p:cNvSpPr>
            <a:spLocks noGrp="1"/>
          </p:cNvSpPr>
          <p:nvPr>
            <p:ph type="sldNum" sz="quarter" idx="12"/>
          </p:nvPr>
        </p:nvSpPr>
        <p:spPr/>
        <p:txBody>
          <a:bodyPr/>
          <a:lstStyle/>
          <a:p>
            <a:pPr>
              <a:defRPr/>
            </a:pPr>
            <a:fld id="{BDA394D7-9785-4BE5-AFD5-4F918A689025}" type="slidenum">
              <a:rPr lang="en-US" smtClean="0"/>
              <a:pPr>
                <a:defRPr/>
              </a:pPr>
              <a:t>10</a:t>
            </a:fld>
            <a:endParaRPr lang="en-US" dirty="0"/>
          </a:p>
        </p:txBody>
      </p:sp>
      <p:sp>
        <p:nvSpPr>
          <p:cNvPr id="6" name="Rectangle 5">
            <a:extLst>
              <a:ext uri="{FF2B5EF4-FFF2-40B4-BE49-F238E27FC236}">
                <a16:creationId xmlns:a16="http://schemas.microsoft.com/office/drawing/2014/main" id="{AE4F686F-A772-45F2-BA8B-B7DB413CC733}"/>
              </a:ext>
            </a:extLst>
          </p:cNvPr>
          <p:cNvSpPr/>
          <p:nvPr/>
        </p:nvSpPr>
        <p:spPr>
          <a:xfrm>
            <a:off x="76200" y="115568"/>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extLst>
      <p:ext uri="{BB962C8B-B14F-4D97-AF65-F5344CB8AC3E}">
        <p14:creationId xmlns:p14="http://schemas.microsoft.com/office/powerpoint/2010/main" val="4156203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Andalus" pitchFamily="18" charset="-78"/>
                <a:cs typeface="Andalus" pitchFamily="18" charset="-78"/>
              </a:rPr>
              <a:t>Galactose Metabolism </a:t>
            </a:r>
          </a:p>
        </p:txBody>
      </p:sp>
      <p:sp>
        <p:nvSpPr>
          <p:cNvPr id="4" name="Footer Placeholder 3"/>
          <p:cNvSpPr>
            <a:spLocks noGrp="1"/>
          </p:cNvSpPr>
          <p:nvPr>
            <p:ph type="ftr" sz="quarter" idx="11"/>
          </p:nvPr>
        </p:nvSpPr>
        <p:spPr>
          <a:xfrm>
            <a:off x="304800" y="282576"/>
            <a:ext cx="2895600" cy="365125"/>
          </a:xfrm>
        </p:spPr>
        <p:txBody>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11</a:t>
            </a:fld>
            <a:endParaRPr lang="en-US" dirty="0"/>
          </a:p>
        </p:txBody>
      </p:sp>
      <p:pic>
        <p:nvPicPr>
          <p:cNvPr id="6" name="Content Placeholder 5">
            <a:extLst>
              <a:ext uri="{FF2B5EF4-FFF2-40B4-BE49-F238E27FC236}">
                <a16:creationId xmlns:a16="http://schemas.microsoft.com/office/drawing/2014/main" id="{DFDD323F-9E5E-EA14-C67A-33E8497AB60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0152" y="1295400"/>
            <a:ext cx="7453418" cy="483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6E0E7-2A62-CE3D-60BE-8475107DD673}"/>
              </a:ext>
            </a:extLst>
          </p:cNvPr>
          <p:cNvSpPr>
            <a:spLocks noGrp="1"/>
          </p:cNvSpPr>
          <p:nvPr>
            <p:ph type="title"/>
          </p:nvPr>
        </p:nvSpPr>
        <p:spPr>
          <a:xfrm>
            <a:off x="381000" y="457200"/>
            <a:ext cx="8229600" cy="1143000"/>
          </a:xfrm>
        </p:spPr>
        <p:txBody>
          <a:bodyPr>
            <a:normAutofit/>
          </a:bodyPr>
          <a:lstStyle/>
          <a:p>
            <a:r>
              <a:rPr lang="en-US" sz="4000" dirty="0">
                <a:latin typeface="Andalus" pitchFamily="18" charset="-78"/>
                <a:cs typeface="Andalus" pitchFamily="18" charset="-78"/>
              </a:rPr>
              <a:t>Sorbitol Metabolism </a:t>
            </a:r>
          </a:p>
        </p:txBody>
      </p:sp>
      <p:sp>
        <p:nvSpPr>
          <p:cNvPr id="3" name="Content Placeholder 2">
            <a:extLst>
              <a:ext uri="{FF2B5EF4-FFF2-40B4-BE49-F238E27FC236}">
                <a16:creationId xmlns:a16="http://schemas.microsoft.com/office/drawing/2014/main" id="{1F498F88-C2B1-73FB-521F-5D67CAF86812}"/>
              </a:ext>
            </a:extLst>
          </p:cNvPr>
          <p:cNvSpPr>
            <a:spLocks noGrp="1"/>
          </p:cNvSpPr>
          <p:nvPr>
            <p:ph idx="1"/>
          </p:nvPr>
        </p:nvSpPr>
        <p:spPr>
          <a:xfrm>
            <a:off x="533400" y="1371600"/>
            <a:ext cx="8229600" cy="4525963"/>
          </a:xfrm>
        </p:spPr>
        <p:txBody>
          <a:bodyPr>
            <a:normAutofit/>
          </a:bodyPr>
          <a:lstStyle/>
          <a:p>
            <a:pPr algn="just">
              <a:buNone/>
            </a:pPr>
            <a:endParaRPr lang="en-US" altLang="en-US" sz="2800" b="1" u="sng" dirty="0">
              <a:latin typeface="Andalus" panose="02020603050405020304" pitchFamily="18" charset="-78"/>
              <a:cs typeface="Andalus" panose="02020603050405020304" pitchFamily="18" charset="-78"/>
            </a:endParaRPr>
          </a:p>
          <a:p>
            <a:pPr algn="just">
              <a:lnSpc>
                <a:spcPct val="90000"/>
              </a:lnSpc>
            </a:pPr>
            <a:r>
              <a:rPr lang="en-US" altLang="en-US" sz="2800" dirty="0">
                <a:latin typeface="Andalus" panose="02020603050405020304" pitchFamily="18" charset="-78"/>
                <a:cs typeface="Andalus" panose="02020603050405020304" pitchFamily="18" charset="-78"/>
              </a:rPr>
              <a:t>Aldose reductase </a:t>
            </a:r>
          </a:p>
          <a:p>
            <a:pPr lvl="1" algn="just">
              <a:lnSpc>
                <a:spcPct val="90000"/>
              </a:lnSpc>
              <a:buFont typeface="Wingdings" panose="05000000000000000000" pitchFamily="2" charset="2"/>
              <a:buChar char="Ø"/>
            </a:pPr>
            <a:r>
              <a:rPr lang="en-US" altLang="en-US" sz="2400" dirty="0">
                <a:latin typeface="Andalus" panose="02020603050405020304" pitchFamily="18" charset="-78"/>
                <a:cs typeface="Andalus" panose="02020603050405020304" pitchFamily="18" charset="-78"/>
              </a:rPr>
              <a:t>reduces glucose producing sorbitol</a:t>
            </a:r>
          </a:p>
          <a:p>
            <a:pPr lvl="1" algn="just">
              <a:lnSpc>
                <a:spcPct val="90000"/>
              </a:lnSpc>
              <a:buFont typeface="Wingdings" panose="05000000000000000000" pitchFamily="2" charset="2"/>
              <a:buChar char="Ø"/>
            </a:pPr>
            <a:r>
              <a:rPr lang="en-US" altLang="en-US" sz="2400" dirty="0">
                <a:latin typeface="Andalus" panose="02020603050405020304" pitchFamily="18" charset="-78"/>
                <a:cs typeface="Andalus" panose="02020603050405020304" pitchFamily="18" charset="-78"/>
              </a:rPr>
              <a:t>found in many tissues</a:t>
            </a:r>
          </a:p>
          <a:p>
            <a:pPr algn="just">
              <a:lnSpc>
                <a:spcPct val="90000"/>
              </a:lnSpc>
            </a:pPr>
            <a:endParaRPr lang="en-US" altLang="en-US" sz="2800" dirty="0">
              <a:latin typeface="Andalus" panose="02020603050405020304" pitchFamily="18" charset="-78"/>
              <a:cs typeface="Andalus" panose="02020603050405020304" pitchFamily="18" charset="-78"/>
            </a:endParaRPr>
          </a:p>
          <a:p>
            <a:pPr algn="just">
              <a:lnSpc>
                <a:spcPct val="90000"/>
              </a:lnSpc>
            </a:pPr>
            <a:r>
              <a:rPr lang="en-US" altLang="en-US" sz="2800" dirty="0">
                <a:latin typeface="Andalus" panose="02020603050405020304" pitchFamily="18" charset="-78"/>
                <a:cs typeface="Andalus" panose="02020603050405020304" pitchFamily="18" charset="-78"/>
              </a:rPr>
              <a:t>Sorbitol dehydrogenase</a:t>
            </a:r>
          </a:p>
          <a:p>
            <a:pPr lvl="1" algn="just">
              <a:lnSpc>
                <a:spcPct val="90000"/>
              </a:lnSpc>
              <a:buFont typeface="Wingdings" panose="05000000000000000000" pitchFamily="2" charset="2"/>
              <a:buChar char="Ø"/>
            </a:pPr>
            <a:r>
              <a:rPr lang="en-US" altLang="en-US" sz="2400" dirty="0">
                <a:latin typeface="Andalus" panose="02020603050405020304" pitchFamily="18" charset="-78"/>
                <a:cs typeface="Andalus" panose="02020603050405020304" pitchFamily="18" charset="-78"/>
              </a:rPr>
              <a:t>can oxidize sorbitol to produce fructose</a:t>
            </a:r>
          </a:p>
          <a:p>
            <a:pPr lvl="1" algn="just">
              <a:lnSpc>
                <a:spcPct val="90000"/>
              </a:lnSpc>
              <a:buFont typeface="Wingdings" panose="05000000000000000000" pitchFamily="2" charset="2"/>
              <a:buChar char="Ø"/>
            </a:pPr>
            <a:r>
              <a:rPr lang="en-US" altLang="en-US" sz="2400" dirty="0">
                <a:latin typeface="Andalus" panose="02020603050405020304" pitchFamily="18" charset="-78"/>
                <a:cs typeface="Andalus" panose="02020603050405020304" pitchFamily="18" charset="-78"/>
              </a:rPr>
              <a:t>in liver, ovaries, sperm &amp; seminal vesicles</a:t>
            </a:r>
          </a:p>
          <a:p>
            <a:endParaRPr lang="en-US" sz="2400" dirty="0"/>
          </a:p>
        </p:txBody>
      </p:sp>
      <p:sp>
        <p:nvSpPr>
          <p:cNvPr id="5" name="Slide Number Placeholder 4">
            <a:extLst>
              <a:ext uri="{FF2B5EF4-FFF2-40B4-BE49-F238E27FC236}">
                <a16:creationId xmlns:a16="http://schemas.microsoft.com/office/drawing/2014/main" id="{FB4ACE64-5512-ED54-6F84-C72153233706}"/>
              </a:ext>
            </a:extLst>
          </p:cNvPr>
          <p:cNvSpPr>
            <a:spLocks noGrp="1"/>
          </p:cNvSpPr>
          <p:nvPr>
            <p:ph type="sldNum" sz="quarter" idx="12"/>
          </p:nvPr>
        </p:nvSpPr>
        <p:spPr/>
        <p:txBody>
          <a:bodyPr/>
          <a:lstStyle/>
          <a:p>
            <a:pPr>
              <a:defRPr/>
            </a:pPr>
            <a:fld id="{BDA394D7-9785-4BE5-AFD5-4F918A689025}" type="slidenum">
              <a:rPr lang="en-US" smtClean="0"/>
              <a:pPr>
                <a:defRPr/>
              </a:pPr>
              <a:t>12</a:t>
            </a:fld>
            <a:endParaRPr lang="en-US" dirty="0"/>
          </a:p>
        </p:txBody>
      </p:sp>
      <p:sp>
        <p:nvSpPr>
          <p:cNvPr id="6" name="Rectangle 5">
            <a:extLst>
              <a:ext uri="{FF2B5EF4-FFF2-40B4-BE49-F238E27FC236}">
                <a16:creationId xmlns:a16="http://schemas.microsoft.com/office/drawing/2014/main" id="{C2F36FCD-5BD8-44EB-833F-A19804BFD5CC}"/>
              </a:ext>
            </a:extLst>
          </p:cNvPr>
          <p:cNvSpPr/>
          <p:nvPr/>
        </p:nvSpPr>
        <p:spPr>
          <a:xfrm>
            <a:off x="228600" y="125093"/>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extLst>
      <p:ext uri="{BB962C8B-B14F-4D97-AF65-F5344CB8AC3E}">
        <p14:creationId xmlns:p14="http://schemas.microsoft.com/office/powerpoint/2010/main" val="3408018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6E0E7-2A62-CE3D-60BE-8475107DD673}"/>
              </a:ext>
            </a:extLst>
          </p:cNvPr>
          <p:cNvSpPr>
            <a:spLocks noGrp="1"/>
          </p:cNvSpPr>
          <p:nvPr>
            <p:ph type="title"/>
          </p:nvPr>
        </p:nvSpPr>
        <p:spPr>
          <a:xfrm>
            <a:off x="381000" y="266700"/>
            <a:ext cx="8229600" cy="1143000"/>
          </a:xfrm>
        </p:spPr>
        <p:txBody>
          <a:bodyPr>
            <a:normAutofit/>
          </a:bodyPr>
          <a:lstStyle/>
          <a:p>
            <a:r>
              <a:rPr lang="en-US" sz="4000" dirty="0">
                <a:latin typeface="Andalus" pitchFamily="18" charset="-78"/>
                <a:cs typeface="Andalus" pitchFamily="18" charset="-78"/>
              </a:rPr>
              <a:t>Sorbitol Metabolism </a:t>
            </a:r>
          </a:p>
        </p:txBody>
      </p:sp>
      <p:sp>
        <p:nvSpPr>
          <p:cNvPr id="3" name="Content Placeholder 2">
            <a:extLst>
              <a:ext uri="{FF2B5EF4-FFF2-40B4-BE49-F238E27FC236}">
                <a16:creationId xmlns:a16="http://schemas.microsoft.com/office/drawing/2014/main" id="{1F498F88-C2B1-73FB-521F-5D67CAF86812}"/>
              </a:ext>
            </a:extLst>
          </p:cNvPr>
          <p:cNvSpPr>
            <a:spLocks noGrp="1"/>
          </p:cNvSpPr>
          <p:nvPr>
            <p:ph idx="1"/>
          </p:nvPr>
        </p:nvSpPr>
        <p:spPr>
          <a:xfrm>
            <a:off x="533400" y="1371600"/>
            <a:ext cx="8229600" cy="4525963"/>
          </a:xfrm>
        </p:spPr>
        <p:txBody>
          <a:bodyPr>
            <a:normAutofit/>
          </a:bodyPr>
          <a:lstStyle/>
          <a:p>
            <a:pPr algn="just">
              <a:buNone/>
            </a:pPr>
            <a:endParaRPr lang="en-US" altLang="en-US" sz="2800" b="1" u="sng" dirty="0">
              <a:latin typeface="Andalus" panose="02020603050405020304" pitchFamily="18" charset="-78"/>
              <a:cs typeface="Andalus" panose="02020603050405020304" pitchFamily="18" charset="-78"/>
            </a:endParaRPr>
          </a:p>
          <a:p>
            <a:endParaRPr lang="en-US" sz="2400" dirty="0"/>
          </a:p>
        </p:txBody>
      </p:sp>
      <p:sp>
        <p:nvSpPr>
          <p:cNvPr id="5" name="Slide Number Placeholder 4">
            <a:extLst>
              <a:ext uri="{FF2B5EF4-FFF2-40B4-BE49-F238E27FC236}">
                <a16:creationId xmlns:a16="http://schemas.microsoft.com/office/drawing/2014/main" id="{FB4ACE64-5512-ED54-6F84-C72153233706}"/>
              </a:ext>
            </a:extLst>
          </p:cNvPr>
          <p:cNvSpPr>
            <a:spLocks noGrp="1"/>
          </p:cNvSpPr>
          <p:nvPr>
            <p:ph type="sldNum" sz="quarter" idx="12"/>
          </p:nvPr>
        </p:nvSpPr>
        <p:spPr/>
        <p:txBody>
          <a:bodyPr/>
          <a:lstStyle/>
          <a:p>
            <a:pPr>
              <a:defRPr/>
            </a:pPr>
            <a:fld id="{BDA394D7-9785-4BE5-AFD5-4F918A689025}" type="slidenum">
              <a:rPr lang="en-US" smtClean="0"/>
              <a:pPr>
                <a:defRPr/>
              </a:pPr>
              <a:t>13</a:t>
            </a:fld>
            <a:endParaRPr lang="en-US" dirty="0"/>
          </a:p>
        </p:txBody>
      </p:sp>
      <p:pic>
        <p:nvPicPr>
          <p:cNvPr id="6" name="Picture 8">
            <a:extLst>
              <a:ext uri="{FF2B5EF4-FFF2-40B4-BE49-F238E27FC236}">
                <a16:creationId xmlns:a16="http://schemas.microsoft.com/office/drawing/2014/main" id="{AE5420DB-11DE-1295-645B-8C4AE67655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143000"/>
            <a:ext cx="407924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id="{F3235163-EF02-487F-B40C-B82B77DCF31A}"/>
              </a:ext>
            </a:extLst>
          </p:cNvPr>
          <p:cNvSpPr/>
          <p:nvPr/>
        </p:nvSpPr>
        <p:spPr>
          <a:xfrm>
            <a:off x="219075" y="95884"/>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extLst>
      <p:ext uri="{BB962C8B-B14F-4D97-AF65-F5344CB8AC3E}">
        <p14:creationId xmlns:p14="http://schemas.microsoft.com/office/powerpoint/2010/main" val="3660437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6E0E7-2A62-CE3D-60BE-8475107DD673}"/>
              </a:ext>
            </a:extLst>
          </p:cNvPr>
          <p:cNvSpPr>
            <a:spLocks noGrp="1"/>
          </p:cNvSpPr>
          <p:nvPr>
            <p:ph type="title"/>
          </p:nvPr>
        </p:nvSpPr>
        <p:spPr>
          <a:xfrm>
            <a:off x="381000" y="457200"/>
            <a:ext cx="8229600" cy="1143000"/>
          </a:xfrm>
        </p:spPr>
        <p:txBody>
          <a:bodyPr>
            <a:normAutofit/>
          </a:bodyPr>
          <a:lstStyle/>
          <a:p>
            <a:r>
              <a:rPr lang="en-US" sz="4000" dirty="0">
                <a:latin typeface="Andalus" pitchFamily="18" charset="-78"/>
                <a:cs typeface="Andalus" pitchFamily="18" charset="-78"/>
              </a:rPr>
              <a:t>Sorbitol Metabolism </a:t>
            </a:r>
          </a:p>
        </p:txBody>
      </p:sp>
      <p:sp>
        <p:nvSpPr>
          <p:cNvPr id="3" name="Content Placeholder 2">
            <a:extLst>
              <a:ext uri="{FF2B5EF4-FFF2-40B4-BE49-F238E27FC236}">
                <a16:creationId xmlns:a16="http://schemas.microsoft.com/office/drawing/2014/main" id="{1F498F88-C2B1-73FB-521F-5D67CAF86812}"/>
              </a:ext>
            </a:extLst>
          </p:cNvPr>
          <p:cNvSpPr>
            <a:spLocks noGrp="1"/>
          </p:cNvSpPr>
          <p:nvPr>
            <p:ph idx="1"/>
          </p:nvPr>
        </p:nvSpPr>
        <p:spPr>
          <a:xfrm>
            <a:off x="533400" y="1371600"/>
            <a:ext cx="8229600" cy="4525963"/>
          </a:xfrm>
        </p:spPr>
        <p:txBody>
          <a:bodyPr>
            <a:normAutofit/>
          </a:bodyPr>
          <a:lstStyle/>
          <a:p>
            <a:pPr algn="just">
              <a:buNone/>
            </a:pPr>
            <a:endParaRPr lang="en-US" altLang="en-US" sz="2800" b="1" u="sng" dirty="0">
              <a:latin typeface="Andalus" panose="02020603050405020304" pitchFamily="18" charset="-78"/>
              <a:cs typeface="Andalus" panose="02020603050405020304" pitchFamily="18" charset="-78"/>
            </a:endParaRPr>
          </a:p>
          <a:p>
            <a:pPr algn="just">
              <a:lnSpc>
                <a:spcPct val="90000"/>
              </a:lnSpc>
              <a:defRPr/>
            </a:pPr>
            <a:r>
              <a:rPr lang="en-US" sz="2800" dirty="0">
                <a:latin typeface="Andalus" pitchFamily="18" charset="-78"/>
                <a:cs typeface="Andalus" pitchFamily="18" charset="-78"/>
              </a:rPr>
              <a:t>In Seminal Vesicles</a:t>
            </a:r>
          </a:p>
          <a:p>
            <a:pPr lvl="1" algn="just">
              <a:lnSpc>
                <a:spcPct val="90000"/>
              </a:lnSpc>
              <a:buFont typeface="Wingdings" pitchFamily="2" charset="2"/>
              <a:buChar char="Ø"/>
              <a:defRPr/>
            </a:pPr>
            <a:r>
              <a:rPr lang="en-US" sz="2400" dirty="0">
                <a:latin typeface="Andalus" pitchFamily="18" charset="-78"/>
                <a:cs typeface="Andalus" pitchFamily="18" charset="-78"/>
              </a:rPr>
              <a:t>pathway from glucose to fructose </a:t>
            </a:r>
          </a:p>
          <a:p>
            <a:pPr lvl="1" algn="just">
              <a:lnSpc>
                <a:spcPct val="90000"/>
              </a:lnSpc>
              <a:buFont typeface="Wingdings" pitchFamily="2" charset="2"/>
              <a:buChar char="Ø"/>
              <a:defRPr/>
            </a:pPr>
            <a:r>
              <a:rPr lang="en-US" sz="2400" dirty="0">
                <a:latin typeface="Andalus" pitchFamily="18" charset="-78"/>
                <a:cs typeface="Andalus" pitchFamily="18" charset="-78"/>
              </a:rPr>
              <a:t>energy source for sperm cells</a:t>
            </a:r>
          </a:p>
          <a:p>
            <a:pPr algn="just">
              <a:lnSpc>
                <a:spcPct val="90000"/>
              </a:lnSpc>
              <a:defRPr/>
            </a:pPr>
            <a:endParaRPr lang="en-US" sz="2800" dirty="0">
              <a:latin typeface="Andalus" pitchFamily="18" charset="-78"/>
              <a:cs typeface="Andalus" pitchFamily="18" charset="-78"/>
            </a:endParaRPr>
          </a:p>
          <a:p>
            <a:pPr algn="just">
              <a:lnSpc>
                <a:spcPct val="90000"/>
              </a:lnSpc>
              <a:defRPr/>
            </a:pPr>
            <a:r>
              <a:rPr lang="en-US" sz="2800" dirty="0">
                <a:latin typeface="Andalus" pitchFamily="18" charset="-78"/>
                <a:cs typeface="Andalus" pitchFamily="18" charset="-78"/>
              </a:rPr>
              <a:t>In Liver</a:t>
            </a:r>
          </a:p>
          <a:p>
            <a:pPr lvl="1" algn="just">
              <a:lnSpc>
                <a:spcPct val="90000"/>
              </a:lnSpc>
              <a:buFont typeface="Wingdings" pitchFamily="2" charset="2"/>
              <a:buChar char="Ø"/>
              <a:defRPr/>
            </a:pPr>
            <a:r>
              <a:rPr lang="en-US" sz="2400" dirty="0">
                <a:latin typeface="Andalus" pitchFamily="18" charset="-78"/>
                <a:cs typeface="Andalus" pitchFamily="18" charset="-78"/>
              </a:rPr>
              <a:t>pathway from sorbitol to fructose </a:t>
            </a:r>
          </a:p>
          <a:p>
            <a:pPr lvl="1" algn="just">
              <a:lnSpc>
                <a:spcPct val="90000"/>
              </a:lnSpc>
              <a:buFont typeface="Wingdings" pitchFamily="2" charset="2"/>
              <a:buChar char="Ø"/>
              <a:defRPr/>
            </a:pPr>
            <a:r>
              <a:rPr lang="en-US" sz="2400" dirty="0">
                <a:latin typeface="Andalus" pitchFamily="18" charset="-78"/>
                <a:cs typeface="Andalus" pitchFamily="18" charset="-78"/>
              </a:rPr>
              <a:t>dietary sorbitol is converted into a substrate that can enter glycolysis or gluconeogenesis</a:t>
            </a:r>
          </a:p>
          <a:p>
            <a:endParaRPr lang="en-US" sz="2400" dirty="0"/>
          </a:p>
        </p:txBody>
      </p:sp>
      <p:sp>
        <p:nvSpPr>
          <p:cNvPr id="5" name="Slide Number Placeholder 4">
            <a:extLst>
              <a:ext uri="{FF2B5EF4-FFF2-40B4-BE49-F238E27FC236}">
                <a16:creationId xmlns:a16="http://schemas.microsoft.com/office/drawing/2014/main" id="{FB4ACE64-5512-ED54-6F84-C72153233706}"/>
              </a:ext>
            </a:extLst>
          </p:cNvPr>
          <p:cNvSpPr>
            <a:spLocks noGrp="1"/>
          </p:cNvSpPr>
          <p:nvPr>
            <p:ph type="sldNum" sz="quarter" idx="12"/>
          </p:nvPr>
        </p:nvSpPr>
        <p:spPr/>
        <p:txBody>
          <a:bodyPr/>
          <a:lstStyle/>
          <a:p>
            <a:pPr>
              <a:defRPr/>
            </a:pPr>
            <a:fld id="{BDA394D7-9785-4BE5-AFD5-4F918A689025}" type="slidenum">
              <a:rPr lang="en-US" smtClean="0"/>
              <a:pPr>
                <a:defRPr/>
              </a:pPr>
              <a:t>14</a:t>
            </a:fld>
            <a:endParaRPr lang="en-US" dirty="0"/>
          </a:p>
        </p:txBody>
      </p:sp>
      <p:sp>
        <p:nvSpPr>
          <p:cNvPr id="6" name="Rectangle 5">
            <a:extLst>
              <a:ext uri="{FF2B5EF4-FFF2-40B4-BE49-F238E27FC236}">
                <a16:creationId xmlns:a16="http://schemas.microsoft.com/office/drawing/2014/main" id="{C9E8F509-9A43-471E-957F-A7E642EC134D}"/>
              </a:ext>
            </a:extLst>
          </p:cNvPr>
          <p:cNvSpPr/>
          <p:nvPr/>
        </p:nvSpPr>
        <p:spPr>
          <a:xfrm>
            <a:off x="228600" y="115568"/>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extLst>
      <p:ext uri="{BB962C8B-B14F-4D97-AF65-F5344CB8AC3E}">
        <p14:creationId xmlns:p14="http://schemas.microsoft.com/office/powerpoint/2010/main" val="149081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6E0E7-2A62-CE3D-60BE-8475107DD673}"/>
              </a:ext>
            </a:extLst>
          </p:cNvPr>
          <p:cNvSpPr>
            <a:spLocks noGrp="1"/>
          </p:cNvSpPr>
          <p:nvPr>
            <p:ph type="title"/>
          </p:nvPr>
        </p:nvSpPr>
        <p:spPr>
          <a:xfrm>
            <a:off x="381000" y="419100"/>
            <a:ext cx="8229600" cy="1143000"/>
          </a:xfrm>
        </p:spPr>
        <p:txBody>
          <a:bodyPr>
            <a:normAutofit/>
          </a:bodyPr>
          <a:lstStyle/>
          <a:p>
            <a:pPr algn="ctr"/>
            <a:r>
              <a:rPr lang="en-US" sz="4000" dirty="0">
                <a:cs typeface="Andalus" pitchFamily="18" charset="-78"/>
              </a:rPr>
              <a:t>Anatomical &amp; Physiological Aspects </a:t>
            </a:r>
          </a:p>
        </p:txBody>
      </p:sp>
      <p:sp>
        <p:nvSpPr>
          <p:cNvPr id="3" name="Content Placeholder 2">
            <a:extLst>
              <a:ext uri="{FF2B5EF4-FFF2-40B4-BE49-F238E27FC236}">
                <a16:creationId xmlns:a16="http://schemas.microsoft.com/office/drawing/2014/main" id="{1F498F88-C2B1-73FB-521F-5D67CAF86812}"/>
              </a:ext>
            </a:extLst>
          </p:cNvPr>
          <p:cNvSpPr>
            <a:spLocks noGrp="1"/>
          </p:cNvSpPr>
          <p:nvPr>
            <p:ph idx="1"/>
          </p:nvPr>
        </p:nvSpPr>
        <p:spPr/>
        <p:txBody>
          <a:bodyPr>
            <a:normAutofit/>
          </a:bodyPr>
          <a:lstStyle/>
          <a:p>
            <a:pPr>
              <a:buNone/>
            </a:pPr>
            <a:r>
              <a:rPr lang="en-US" sz="2400" dirty="0"/>
              <a:t> </a:t>
            </a:r>
          </a:p>
        </p:txBody>
      </p:sp>
      <p:sp>
        <p:nvSpPr>
          <p:cNvPr id="5" name="Slide Number Placeholder 4">
            <a:extLst>
              <a:ext uri="{FF2B5EF4-FFF2-40B4-BE49-F238E27FC236}">
                <a16:creationId xmlns:a16="http://schemas.microsoft.com/office/drawing/2014/main" id="{FB4ACE64-5512-ED54-6F84-C72153233706}"/>
              </a:ext>
            </a:extLst>
          </p:cNvPr>
          <p:cNvSpPr>
            <a:spLocks noGrp="1"/>
          </p:cNvSpPr>
          <p:nvPr>
            <p:ph type="sldNum" sz="quarter" idx="12"/>
          </p:nvPr>
        </p:nvSpPr>
        <p:spPr>
          <a:xfrm>
            <a:off x="6629400" y="6324600"/>
            <a:ext cx="2133600" cy="365125"/>
          </a:xfrm>
        </p:spPr>
        <p:txBody>
          <a:bodyPr/>
          <a:lstStyle/>
          <a:p>
            <a:pPr>
              <a:defRPr/>
            </a:pPr>
            <a:fld id="{BDA394D7-9785-4BE5-AFD5-4F918A689025}" type="slidenum">
              <a:rPr lang="en-US" smtClean="0"/>
              <a:pPr>
                <a:defRPr/>
              </a:pPr>
              <a:t>15</a:t>
            </a:fld>
            <a:endParaRPr lang="en-US" dirty="0"/>
          </a:p>
        </p:txBody>
      </p:sp>
      <p:sp>
        <p:nvSpPr>
          <p:cNvPr id="6" name="Rectangle 5">
            <a:extLst>
              <a:ext uri="{FF2B5EF4-FFF2-40B4-BE49-F238E27FC236}">
                <a16:creationId xmlns:a16="http://schemas.microsoft.com/office/drawing/2014/main" id="{5C1BEC2F-FA69-42E3-8A82-1E0142E9FD2B}"/>
              </a:ext>
            </a:extLst>
          </p:cNvPr>
          <p:cNvSpPr/>
          <p:nvPr/>
        </p:nvSpPr>
        <p:spPr>
          <a:xfrm>
            <a:off x="76200" y="87947"/>
            <a:ext cx="2614818"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Horizontal Integration</a:t>
            </a:r>
            <a:endParaRPr lang="en-GB" dirty="0"/>
          </a:p>
        </p:txBody>
      </p:sp>
      <p:pic>
        <p:nvPicPr>
          <p:cNvPr id="11" name="Picture 2" descr="C:\Users\dell\Desktop\benefits-of-CBD-Oil-for-Liver-Diseases.jpg">
            <a:extLst>
              <a:ext uri="{FF2B5EF4-FFF2-40B4-BE49-F238E27FC236}">
                <a16:creationId xmlns:a16="http://schemas.microsoft.com/office/drawing/2014/main" id="{42EB386C-2307-4485-8B29-57056F06A702}"/>
              </a:ext>
            </a:extLst>
          </p:cNvPr>
          <p:cNvPicPr>
            <a:picLocks noChangeAspect="1" noChangeArrowheads="1"/>
          </p:cNvPicPr>
          <p:nvPr/>
        </p:nvPicPr>
        <p:blipFill>
          <a:blip r:embed="rId2"/>
          <a:srcRect/>
          <a:stretch>
            <a:fillRect/>
          </a:stretch>
        </p:blipFill>
        <p:spPr bwMode="auto">
          <a:xfrm>
            <a:off x="2209800" y="1676400"/>
            <a:ext cx="5029200" cy="3779084"/>
          </a:xfrm>
          <a:prstGeom prst="rect">
            <a:avLst/>
          </a:prstGeom>
          <a:noFill/>
        </p:spPr>
      </p:pic>
    </p:spTree>
    <p:extLst>
      <p:ext uri="{BB962C8B-B14F-4D97-AF65-F5344CB8AC3E}">
        <p14:creationId xmlns:p14="http://schemas.microsoft.com/office/powerpoint/2010/main" val="937801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52400" y="274638"/>
            <a:ext cx="8763000" cy="868362"/>
          </a:xfrm>
        </p:spPr>
        <p:txBody>
          <a:bodyPr>
            <a:normAutofit fontScale="90000"/>
          </a:bodyPr>
          <a:lstStyle/>
          <a:p>
            <a:pPr algn="ctr">
              <a:defRPr/>
            </a:pPr>
            <a:br>
              <a:rPr lang="en-US" sz="3200" b="1" dirty="0">
                <a:solidFill>
                  <a:schemeClr val="accent4">
                    <a:lumMod val="75000"/>
                  </a:schemeClr>
                </a:solidFill>
              </a:rPr>
            </a:br>
            <a:r>
              <a:rPr lang="en-US" dirty="0">
                <a:latin typeface="Andalus" pitchFamily="18" charset="-78"/>
                <a:cs typeface="Andalus" pitchFamily="18" charset="-78"/>
              </a:rPr>
              <a:t>Anatomical &amp; Physiological Aspects  </a:t>
            </a:r>
          </a:p>
        </p:txBody>
      </p:sp>
      <p:sp>
        <p:nvSpPr>
          <p:cNvPr id="4" name="AutoShape 2">
            <a:extLst>
              <a:ext uri="{FF2B5EF4-FFF2-40B4-BE49-F238E27FC236}">
                <a16:creationId xmlns:a16="http://schemas.microsoft.com/office/drawing/2014/main" id="{171C14F2-E827-23B8-2D63-10870E75BFAF}"/>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Footer Placeholder 1">
            <a:extLst>
              <a:ext uri="{FF2B5EF4-FFF2-40B4-BE49-F238E27FC236}">
                <a16:creationId xmlns:a16="http://schemas.microsoft.com/office/drawing/2014/main" id="{818AA836-5D74-877C-C0BA-7843088A1964}"/>
              </a:ext>
            </a:extLst>
          </p:cNvPr>
          <p:cNvSpPr>
            <a:spLocks noGrp="1"/>
          </p:cNvSpPr>
          <p:nvPr>
            <p:ph type="ftr" sz="quarter" idx="11"/>
          </p:nvPr>
        </p:nvSpPr>
        <p:spPr>
          <a:xfrm>
            <a:off x="228600" y="198438"/>
            <a:ext cx="2895600" cy="365125"/>
          </a:xfrm>
        </p:spPr>
        <p:txBody>
          <a:bodyPr/>
          <a:lstStyle/>
          <a:p>
            <a:pPr>
              <a:defRPr/>
            </a:pPr>
            <a:r>
              <a:rPr lang="en-US" sz="1800" b="1" dirty="0"/>
              <a:t>Horizontal Integration</a:t>
            </a:r>
          </a:p>
        </p:txBody>
      </p:sp>
      <p:sp>
        <p:nvSpPr>
          <p:cNvPr id="6" name="Slide Number Placeholder 5">
            <a:extLst>
              <a:ext uri="{FF2B5EF4-FFF2-40B4-BE49-F238E27FC236}">
                <a16:creationId xmlns:a16="http://schemas.microsoft.com/office/drawing/2014/main" id="{91B600A7-6B65-F382-CDAA-492D2885354C}"/>
              </a:ext>
            </a:extLst>
          </p:cNvPr>
          <p:cNvSpPr>
            <a:spLocks noGrp="1"/>
          </p:cNvSpPr>
          <p:nvPr>
            <p:ph type="sldNum" sz="quarter" idx="12"/>
          </p:nvPr>
        </p:nvSpPr>
        <p:spPr>
          <a:xfrm>
            <a:off x="6858000" y="6356350"/>
            <a:ext cx="2133600" cy="501650"/>
          </a:xfrm>
        </p:spPr>
        <p:txBody>
          <a:bodyPr/>
          <a:lstStyle/>
          <a:p>
            <a:pPr>
              <a:defRPr/>
            </a:pPr>
            <a:fld id="{BDA394D7-9785-4BE5-AFD5-4F918A689025}" type="slidenum">
              <a:rPr lang="en-US" smtClean="0"/>
              <a:pPr>
                <a:defRPr/>
              </a:pPr>
              <a:t>16</a:t>
            </a:fld>
            <a:endParaRPr lang="en-US" dirty="0"/>
          </a:p>
        </p:txBody>
      </p:sp>
      <p:sp>
        <p:nvSpPr>
          <p:cNvPr id="7" name="Content Placeholder 6"/>
          <p:cNvSpPr>
            <a:spLocks noGrp="1"/>
          </p:cNvSpPr>
          <p:nvPr>
            <p:ph idx="1"/>
          </p:nvPr>
        </p:nvSpPr>
        <p:spPr>
          <a:xfrm>
            <a:off x="457200" y="1524000"/>
            <a:ext cx="8229600" cy="4602163"/>
          </a:xfrm>
        </p:spPr>
        <p:txBody>
          <a:bodyPr/>
          <a:lstStyle/>
          <a:p>
            <a:pPr algn="just">
              <a:lnSpc>
                <a:spcPct val="90000"/>
              </a:lnSpc>
              <a:defRPr/>
            </a:pPr>
            <a:r>
              <a:rPr lang="en-US" sz="2800" dirty="0">
                <a:latin typeface="Andalus" pitchFamily="18" charset="-78"/>
                <a:cs typeface="Andalus" pitchFamily="18" charset="-78"/>
              </a:rPr>
              <a:t>Sources of fructose </a:t>
            </a:r>
          </a:p>
          <a:p>
            <a:pPr lvl="2" algn="just">
              <a:lnSpc>
                <a:spcPct val="90000"/>
              </a:lnSpc>
              <a:buFont typeface="Wingdings" pitchFamily="2" charset="2"/>
              <a:buChar char="Ø"/>
              <a:defRPr/>
            </a:pPr>
            <a:r>
              <a:rPr lang="en-US" sz="1800" dirty="0">
                <a:latin typeface="Andalus" pitchFamily="18" charset="-78"/>
                <a:cs typeface="Andalus" pitchFamily="18" charset="-78"/>
              </a:rPr>
              <a:t>sucrose (as disaccharide)</a:t>
            </a:r>
          </a:p>
          <a:p>
            <a:pPr lvl="2" algn="just">
              <a:lnSpc>
                <a:spcPct val="90000"/>
              </a:lnSpc>
              <a:buFont typeface="Wingdings" pitchFamily="2" charset="2"/>
              <a:buChar char="Ø"/>
              <a:defRPr/>
            </a:pPr>
            <a:r>
              <a:rPr lang="en-US" sz="1800" dirty="0">
                <a:latin typeface="Andalus" pitchFamily="18" charset="-78"/>
                <a:cs typeface="Andalus" pitchFamily="18" charset="-78"/>
              </a:rPr>
              <a:t>high-fructose corn syrup, many fruits &amp; honey (as a free monosaccharide)</a:t>
            </a:r>
          </a:p>
          <a:p>
            <a:pPr lvl="2" algn="just">
              <a:lnSpc>
                <a:spcPct val="90000"/>
              </a:lnSpc>
              <a:buFont typeface="Wingdings" pitchFamily="2" charset="2"/>
              <a:buChar char="Ø"/>
              <a:defRPr/>
            </a:pPr>
            <a:endParaRPr lang="en-US" sz="1800" dirty="0">
              <a:latin typeface="Andalus" pitchFamily="18" charset="-78"/>
              <a:cs typeface="Andalus" pitchFamily="18" charset="-78"/>
            </a:endParaRPr>
          </a:p>
          <a:p>
            <a:pPr algn="just">
              <a:lnSpc>
                <a:spcPct val="90000"/>
              </a:lnSpc>
            </a:pPr>
            <a:r>
              <a:rPr lang="en-US" altLang="en-US" sz="2800" dirty="0">
                <a:latin typeface="Andalus" panose="02020603050405020304" pitchFamily="18" charset="-78"/>
                <a:cs typeface="Andalus" panose="02020603050405020304" pitchFamily="18" charset="-78"/>
              </a:rPr>
              <a:t>Sources of galactose </a:t>
            </a:r>
          </a:p>
          <a:p>
            <a:pPr lvl="1" algn="just">
              <a:lnSpc>
                <a:spcPct val="90000"/>
              </a:lnSpc>
              <a:buFont typeface="Wingdings" panose="05000000000000000000" pitchFamily="2" charset="2"/>
              <a:buChar char="Ø"/>
            </a:pPr>
            <a:r>
              <a:rPr lang="en-US" altLang="en-US" sz="2400" dirty="0">
                <a:latin typeface="Andalus" panose="02020603050405020304" pitchFamily="18" charset="-78"/>
                <a:cs typeface="Andalus" panose="02020603050405020304" pitchFamily="18" charset="-78"/>
              </a:rPr>
              <a:t>lactose obtained from milk &amp; milk products</a:t>
            </a:r>
          </a:p>
          <a:p>
            <a:pPr lvl="1" algn="just">
              <a:lnSpc>
                <a:spcPct val="90000"/>
              </a:lnSpc>
              <a:buFont typeface="Wingdings" panose="05000000000000000000" pitchFamily="2" charset="2"/>
              <a:buChar char="Ø"/>
            </a:pPr>
            <a:r>
              <a:rPr lang="en-US" altLang="en-US" sz="2400" dirty="0">
                <a:latin typeface="Andalus" panose="02020603050405020304" pitchFamily="18" charset="-78"/>
                <a:cs typeface="Andalus" panose="02020603050405020304" pitchFamily="18" charset="-78"/>
              </a:rPr>
              <a:t>lysosomal degradation of complex CHOs</a:t>
            </a:r>
          </a:p>
          <a:p>
            <a:pPr lvl="2" algn="just">
              <a:lnSpc>
                <a:spcPct val="90000"/>
              </a:lnSpc>
              <a:buFont typeface="Wingdings" pitchFamily="2" charset="2"/>
              <a:buChar char="Ø"/>
              <a:defRPr/>
            </a:pPr>
            <a:endParaRPr lang="en-US" dirty="0">
              <a:latin typeface="Andalus" pitchFamily="18" charset="-78"/>
              <a:cs typeface="Andalus" pitchFamily="18" charset="-78"/>
            </a:endParaRPr>
          </a:p>
          <a:p>
            <a:endParaRPr lang="en-US" dirty="0"/>
          </a:p>
        </p:txBody>
      </p:sp>
      <p:pic>
        <p:nvPicPr>
          <p:cNvPr id="9" name="Picture 2">
            <a:extLst>
              <a:ext uri="{FF2B5EF4-FFF2-40B4-BE49-F238E27FC236}">
                <a16:creationId xmlns:a16="http://schemas.microsoft.com/office/drawing/2014/main" id="{D3694085-389B-BBA3-577E-0A995F4AE1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2319" t="12773" r="13046" b="56301"/>
          <a:stretch>
            <a:fillRect/>
          </a:stretch>
        </p:blipFill>
        <p:spPr bwMode="auto">
          <a:xfrm>
            <a:off x="6477000" y="4572000"/>
            <a:ext cx="1910178" cy="1258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02615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1000" fill="hold"/>
                                        <p:tgtEl>
                                          <p:spTgt spid="13314"/>
                                        </p:tgtEl>
                                        <p:attrNameLst>
                                          <p:attrName>ppt_w</p:attrName>
                                        </p:attrNameLst>
                                      </p:cBhvr>
                                      <p:tavLst>
                                        <p:tav tm="0">
                                          <p:val>
                                            <p:strVal val="#ppt_w*0.70"/>
                                          </p:val>
                                        </p:tav>
                                        <p:tav tm="100000">
                                          <p:val>
                                            <p:strVal val="#ppt_w"/>
                                          </p:val>
                                        </p:tav>
                                      </p:tavLst>
                                    </p:anim>
                                    <p:anim calcmode="lin" valueType="num">
                                      <p:cBhvr>
                                        <p:cTn id="8" dur="1000" fill="hold"/>
                                        <p:tgtEl>
                                          <p:spTgt spid="13314"/>
                                        </p:tgtEl>
                                        <p:attrNameLst>
                                          <p:attrName>ppt_h</p:attrName>
                                        </p:attrNameLst>
                                      </p:cBhvr>
                                      <p:tavLst>
                                        <p:tav tm="0">
                                          <p:val>
                                            <p:strVal val="#ppt_h"/>
                                          </p:val>
                                        </p:tav>
                                        <p:tav tm="100000">
                                          <p:val>
                                            <p:strVal val="#ppt_h"/>
                                          </p:val>
                                        </p:tav>
                                      </p:tavLst>
                                    </p:anim>
                                    <p:animEffect transition="in" filter="fade">
                                      <p:cBhvr>
                                        <p:cTn id="9" dur="1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Andalus" pitchFamily="18" charset="-78"/>
                <a:cs typeface="Andalus" pitchFamily="18" charset="-78"/>
              </a:rPr>
              <a:t>Disorders of Fructose Metabolism </a:t>
            </a:r>
          </a:p>
        </p:txBody>
      </p:sp>
      <p:sp>
        <p:nvSpPr>
          <p:cNvPr id="4" name="Footer Placeholder 3"/>
          <p:cNvSpPr>
            <a:spLocks noGrp="1"/>
          </p:cNvSpPr>
          <p:nvPr>
            <p:ph type="ftr" sz="quarter" idx="11"/>
          </p:nvPr>
        </p:nvSpPr>
        <p:spPr>
          <a:xfrm>
            <a:off x="76200" y="182563"/>
            <a:ext cx="2895600" cy="365125"/>
          </a:xfrm>
        </p:spPr>
        <p:txBody>
          <a:bodyPr/>
          <a:lstStyle/>
          <a:p>
            <a:pPr>
              <a:defRPr/>
            </a:pPr>
            <a:r>
              <a:rPr lang="en-US" dirty="0"/>
              <a:t>Vertical Integration </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17</a:t>
            </a:fld>
            <a:endParaRPr lang="en-US" dirty="0"/>
          </a:p>
        </p:txBody>
      </p:sp>
      <p:pic>
        <p:nvPicPr>
          <p:cNvPr id="8" name="Content Placeholder 7">
            <a:extLst>
              <a:ext uri="{FF2B5EF4-FFF2-40B4-BE49-F238E27FC236}">
                <a16:creationId xmlns:a16="http://schemas.microsoft.com/office/drawing/2014/main" id="{614BEBF2-DD89-9502-48B6-54C48561BBE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219200"/>
            <a:ext cx="7315200" cy="5013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Andalus" pitchFamily="18" charset="-78"/>
                <a:cs typeface="Andalus" pitchFamily="18" charset="-78"/>
              </a:rPr>
              <a:t>Hereditary Fructose Intolerance </a:t>
            </a:r>
          </a:p>
        </p:txBody>
      </p:sp>
      <p:sp>
        <p:nvSpPr>
          <p:cNvPr id="3" name="Content Placeholder 2"/>
          <p:cNvSpPr>
            <a:spLocks noGrp="1"/>
          </p:cNvSpPr>
          <p:nvPr>
            <p:ph idx="1"/>
          </p:nvPr>
        </p:nvSpPr>
        <p:spPr/>
        <p:txBody>
          <a:bodyPr>
            <a:normAutofit/>
          </a:bodyPr>
          <a:lstStyle/>
          <a:p>
            <a:r>
              <a:rPr lang="en-US" altLang="en-US" dirty="0">
                <a:latin typeface="Andalus" panose="02020603050405020304" pitchFamily="18" charset="-78"/>
                <a:cs typeface="Andalus" panose="02020603050405020304" pitchFamily="18" charset="-78"/>
              </a:rPr>
              <a:t>Phosphate sequestration </a:t>
            </a:r>
          </a:p>
          <a:p>
            <a:pPr lvl="1">
              <a:buFont typeface="Wingdings" panose="05000000000000000000" pitchFamily="2" charset="2"/>
              <a:buChar char="Ø"/>
            </a:pPr>
            <a:r>
              <a:rPr lang="en-US" altLang="en-US" sz="2400" dirty="0">
                <a:latin typeface="Andalus" panose="02020603050405020304" pitchFamily="18" charset="-78"/>
                <a:cs typeface="Andalus" panose="02020603050405020304" pitchFamily="18" charset="-78"/>
                <a:sym typeface="Wingdings" panose="05000000000000000000" pitchFamily="2" charset="2"/>
              </a:rPr>
              <a:t>decrease ATP</a:t>
            </a:r>
          </a:p>
          <a:p>
            <a:pPr lvl="1">
              <a:buFont typeface="Wingdings" panose="05000000000000000000" pitchFamily="2" charset="2"/>
              <a:buChar char="Ø"/>
            </a:pPr>
            <a:r>
              <a:rPr lang="en-US" altLang="en-US" sz="2400" dirty="0">
                <a:latin typeface="Andalus" panose="02020603050405020304" pitchFamily="18" charset="-78"/>
                <a:cs typeface="Andalus" panose="02020603050405020304" pitchFamily="18" charset="-78"/>
                <a:sym typeface="Wingdings" panose="05000000000000000000" pitchFamily="2" charset="2"/>
              </a:rPr>
              <a:t>increase AMP</a:t>
            </a:r>
          </a:p>
          <a:p>
            <a:pPr lvl="1">
              <a:buFont typeface="Wingdings" panose="05000000000000000000" pitchFamily="2" charset="2"/>
              <a:buChar char="Ø"/>
            </a:pPr>
            <a:r>
              <a:rPr lang="en-US" altLang="en-US" sz="2400" dirty="0">
                <a:latin typeface="Andalus" panose="02020603050405020304" pitchFamily="18" charset="-78"/>
                <a:cs typeface="Andalus" panose="02020603050405020304" pitchFamily="18" charset="-78"/>
                <a:sym typeface="Wingdings" panose="05000000000000000000" pitchFamily="2" charset="2"/>
              </a:rPr>
              <a:t>Hyperuricemia</a:t>
            </a:r>
          </a:p>
          <a:p>
            <a:pPr lvl="1">
              <a:buFont typeface="Wingdings" panose="05000000000000000000" pitchFamily="2" charset="2"/>
              <a:buChar char="Ø"/>
            </a:pPr>
            <a:endParaRPr lang="en-US" altLang="en-US" sz="2400" dirty="0">
              <a:latin typeface="Andalus" panose="02020603050405020304" pitchFamily="18" charset="-78"/>
              <a:cs typeface="Andalus" panose="02020603050405020304" pitchFamily="18" charset="-78"/>
              <a:sym typeface="Wingdings" panose="05000000000000000000" pitchFamily="2" charset="2"/>
            </a:endParaRPr>
          </a:p>
          <a:p>
            <a:pPr lvl="1">
              <a:buFont typeface="Wingdings" panose="05000000000000000000" pitchFamily="2" charset="2"/>
              <a:buChar char="Ø"/>
            </a:pPr>
            <a:endParaRPr lang="en-US" altLang="en-US" sz="2400" dirty="0">
              <a:latin typeface="Andalus" panose="02020603050405020304" pitchFamily="18" charset="-78"/>
              <a:cs typeface="Andalus" panose="02020603050405020304" pitchFamily="18" charset="-78"/>
              <a:sym typeface="Wingdings" panose="05000000000000000000" pitchFamily="2" charset="2"/>
            </a:endParaRPr>
          </a:p>
          <a:p>
            <a:r>
              <a:rPr lang="en-US" altLang="en-US" dirty="0">
                <a:latin typeface="Andalus" panose="02020603050405020304" pitchFamily="18" charset="-78"/>
                <a:cs typeface="Andalus" panose="02020603050405020304" pitchFamily="18" charset="-78"/>
              </a:rPr>
              <a:t>Decrease ATP</a:t>
            </a:r>
          </a:p>
          <a:p>
            <a:pPr lvl="1">
              <a:buFont typeface="Wingdings" panose="05000000000000000000" pitchFamily="2" charset="2"/>
              <a:buChar char="Ø"/>
            </a:pPr>
            <a:r>
              <a:rPr lang="en-US" altLang="en-US" sz="2400" dirty="0">
                <a:latin typeface="Andalus" panose="02020603050405020304" pitchFamily="18" charset="-78"/>
                <a:cs typeface="Andalus" panose="02020603050405020304" pitchFamily="18" charset="-78"/>
                <a:sym typeface="Wingdings" panose="05000000000000000000" pitchFamily="2" charset="2"/>
              </a:rPr>
              <a:t>hypoglycemia</a:t>
            </a:r>
          </a:p>
          <a:p>
            <a:pPr lvl="1">
              <a:buFont typeface="Wingdings" panose="05000000000000000000" pitchFamily="2" charset="2"/>
              <a:buChar char="Ø"/>
            </a:pPr>
            <a:r>
              <a:rPr lang="en-US" altLang="en-US" sz="2400" dirty="0">
                <a:latin typeface="Andalus" panose="02020603050405020304" pitchFamily="18" charset="-78"/>
                <a:cs typeface="Andalus" panose="02020603050405020304" pitchFamily="18" charset="-78"/>
              </a:rPr>
              <a:t>decrease synthesis of proteins (clotting factors)</a:t>
            </a:r>
          </a:p>
          <a:p>
            <a:pPr lvl="1">
              <a:buFont typeface="Wingdings" panose="05000000000000000000" pitchFamily="2" charset="2"/>
              <a:buChar char="Ø"/>
            </a:pPr>
            <a:r>
              <a:rPr lang="en-US" altLang="en-US" sz="2400" dirty="0">
                <a:latin typeface="Andalus" panose="02020603050405020304" pitchFamily="18" charset="-78"/>
                <a:cs typeface="Andalus" panose="02020603050405020304" pitchFamily="18" charset="-78"/>
              </a:rPr>
              <a:t>hemorrhages </a:t>
            </a:r>
          </a:p>
          <a:p>
            <a:endParaRPr lang="en-US" dirty="0"/>
          </a:p>
        </p:txBody>
      </p:sp>
      <p:sp>
        <p:nvSpPr>
          <p:cNvPr id="4" name="Footer Placeholder 3"/>
          <p:cNvSpPr>
            <a:spLocks noGrp="1"/>
          </p:cNvSpPr>
          <p:nvPr>
            <p:ph type="ftr" sz="quarter" idx="11"/>
          </p:nvPr>
        </p:nvSpPr>
        <p:spPr>
          <a:xfrm>
            <a:off x="304800" y="182563"/>
            <a:ext cx="2895600" cy="365125"/>
          </a:xfrm>
        </p:spPr>
        <p:txBody>
          <a:bodyPr/>
          <a:lstStyle/>
          <a:p>
            <a:pPr>
              <a:defRPr/>
            </a:pPr>
            <a:r>
              <a:rPr lang="en-US" dirty="0"/>
              <a:t>Vertical Integration </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p:txBody>
          <a:bodyPr/>
          <a:lstStyle/>
          <a:p>
            <a:pPr>
              <a:buNone/>
            </a:pPr>
            <a:r>
              <a:rPr lang="en-US" dirty="0"/>
              <a:t> </a:t>
            </a:r>
          </a:p>
        </p:txBody>
      </p:sp>
      <p:sp>
        <p:nvSpPr>
          <p:cNvPr id="4" name="Footer Placeholder 3"/>
          <p:cNvSpPr>
            <a:spLocks noGrp="1"/>
          </p:cNvSpPr>
          <p:nvPr>
            <p:ph type="ftr" sz="quarter" idx="11"/>
          </p:nvPr>
        </p:nvSpPr>
        <p:spPr>
          <a:xfrm>
            <a:off x="228600" y="193674"/>
            <a:ext cx="2895600" cy="365125"/>
          </a:xfrm>
        </p:spPr>
        <p:txBody>
          <a:bodyPr/>
          <a:lstStyle/>
          <a:p>
            <a:pPr>
              <a:defRPr/>
            </a:pPr>
            <a:r>
              <a:rPr lang="en-US" dirty="0"/>
              <a:t>Vertical Integration </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19</a:t>
            </a:fld>
            <a:endParaRPr lang="en-US" dirty="0"/>
          </a:p>
        </p:txBody>
      </p:sp>
      <p:pic>
        <p:nvPicPr>
          <p:cNvPr id="6" name="Picture 2">
            <a:extLst>
              <a:ext uri="{FF2B5EF4-FFF2-40B4-BE49-F238E27FC236}">
                <a16:creationId xmlns:a16="http://schemas.microsoft.com/office/drawing/2014/main" id="{ABA76D50-2459-B102-5DFD-DC1D832964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91440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676400"/>
            <a:ext cx="7772400" cy="1470025"/>
          </a:xfrm>
        </p:spPr>
        <p:txBody>
          <a:bodyPr>
            <a:normAutofit fontScale="90000"/>
          </a:bodyPr>
          <a:lstStyle/>
          <a:p>
            <a:r>
              <a:rPr lang="en-US" sz="4000" b="1" dirty="0">
                <a:cs typeface="Times New Roman" pitchFamily="18" charset="0"/>
              </a:rPr>
              <a:t>Gastrointestinal Tract (GIT) Module</a:t>
            </a:r>
            <a:br>
              <a:rPr lang="en-US" sz="4000" u="sng" dirty="0">
                <a:cs typeface="Times New Roman" pitchFamily="18" charset="0"/>
              </a:rPr>
            </a:br>
            <a:r>
              <a:rPr lang="en-US" sz="3200" dirty="0">
                <a:cs typeface="Times New Roman" pitchFamily="18" charset="0"/>
              </a:rPr>
              <a:t>2</a:t>
            </a:r>
            <a:r>
              <a:rPr lang="en-US" sz="3200" baseline="30000" dirty="0">
                <a:cs typeface="Times New Roman" pitchFamily="18" charset="0"/>
              </a:rPr>
              <a:t>nd</a:t>
            </a:r>
            <a:r>
              <a:rPr lang="en-US" sz="3200" dirty="0">
                <a:cs typeface="Times New Roman" pitchFamily="18" charset="0"/>
              </a:rPr>
              <a:t> Year MBBS(LGIS)</a:t>
            </a:r>
            <a:br>
              <a:rPr lang="en-US" sz="4000" u="sng" dirty="0">
                <a:cs typeface="Times New Roman" pitchFamily="18" charset="0"/>
              </a:rPr>
            </a:br>
            <a:r>
              <a:rPr lang="en-US" sz="4000" b="1" dirty="0">
                <a:cs typeface="Times New Roman" pitchFamily="18" charset="0"/>
              </a:rPr>
              <a:t>Metabolism of </a:t>
            </a:r>
            <a:r>
              <a:rPr lang="en-US" sz="4000" b="1">
                <a:cs typeface="Times New Roman" pitchFamily="18" charset="0"/>
              </a:rPr>
              <a:t>Individual Sugars </a:t>
            </a:r>
            <a:endParaRPr lang="en-US" dirty="0"/>
          </a:p>
        </p:txBody>
      </p:sp>
      <p:sp>
        <p:nvSpPr>
          <p:cNvPr id="3" name="Subtitle 2"/>
          <p:cNvSpPr>
            <a:spLocks noGrp="1"/>
          </p:cNvSpPr>
          <p:nvPr>
            <p:ph type="subTitle" idx="1"/>
          </p:nvPr>
        </p:nvSpPr>
        <p:spPr>
          <a:xfrm>
            <a:off x="381000" y="5153025"/>
            <a:ext cx="8534400" cy="762000"/>
          </a:xfrm>
        </p:spPr>
        <p:txBody>
          <a:bodyPr>
            <a:normAutofit fontScale="25000" lnSpcReduction="20000"/>
          </a:bodyPr>
          <a:lstStyle/>
          <a:p>
            <a:pPr algn="l"/>
            <a:r>
              <a:rPr lang="en-US" sz="7200" b="1" dirty="0">
                <a:cs typeface="Times New Roman" pitchFamily="18" charset="0"/>
              </a:rPr>
              <a:t>Presenter: Dr. Aneela Jamil					Date: 27-01-25</a:t>
            </a:r>
          </a:p>
          <a:p>
            <a:pPr algn="l"/>
            <a:r>
              <a:rPr lang="en-US" sz="7200" b="1" dirty="0">
                <a:cs typeface="Times New Roman" pitchFamily="18" charset="0"/>
              </a:rPr>
              <a:t>(Assistant Professor)                                         			</a:t>
            </a:r>
            <a:r>
              <a:rPr lang="en-US" sz="3300" b="1" dirty="0">
                <a:cs typeface="Times New Roman" pitchFamily="18" charset="0"/>
              </a:rPr>
              <a:t>			</a:t>
            </a:r>
            <a:r>
              <a:rPr lang="en-US" sz="2400" b="1" dirty="0">
                <a:cs typeface="Times New Roman" pitchFamily="18" charset="0"/>
              </a:rPr>
              <a:t>		</a:t>
            </a:r>
            <a:endParaRPr lang="en-US" sz="2400" b="1"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3028"/>
            <a:ext cx="914400" cy="9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logo with a skull and text&#10;&#10;Description automatically generated"/>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934200" y="283028"/>
            <a:ext cx="1204686" cy="1007405"/>
          </a:xfrm>
          <a:prstGeom prst="rect">
            <a:avLst/>
          </a:prstGeom>
          <a:noFill/>
          <a:ln>
            <a:noFill/>
          </a:ln>
        </p:spPr>
      </p:pic>
      <p:pic>
        <p:nvPicPr>
          <p:cNvPr id="6" name="Picture 5">
            <a:extLst>
              <a:ext uri="{FF2B5EF4-FFF2-40B4-BE49-F238E27FC236}">
                <a16:creationId xmlns:a16="http://schemas.microsoft.com/office/drawing/2014/main" id="{0AE48FA4-C56D-4BD8-8C30-0CA832317C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856" y="3711576"/>
            <a:ext cx="1977887" cy="1177461"/>
          </a:xfrm>
          <a:prstGeom prst="rect">
            <a:avLst/>
          </a:prstGeom>
        </p:spPr>
      </p:pic>
    </p:spTree>
    <p:extLst>
      <p:ext uri="{BB962C8B-B14F-4D97-AF65-F5344CB8AC3E}">
        <p14:creationId xmlns:p14="http://schemas.microsoft.com/office/powerpoint/2010/main" val="3771392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515350" cy="1325563"/>
          </a:xfrm>
        </p:spPr>
        <p:txBody>
          <a:bodyPr>
            <a:normAutofit/>
          </a:bodyPr>
          <a:lstStyle/>
          <a:p>
            <a:r>
              <a:rPr lang="en-US" sz="4000" dirty="0">
                <a:latin typeface="Andalus" pitchFamily="18" charset="-78"/>
                <a:cs typeface="Andalus" pitchFamily="18" charset="-78"/>
              </a:rPr>
              <a:t>Disorders of Galactose Metabolism </a:t>
            </a:r>
          </a:p>
        </p:txBody>
      </p:sp>
      <p:sp>
        <p:nvSpPr>
          <p:cNvPr id="4" name="Footer Placeholder 3"/>
          <p:cNvSpPr>
            <a:spLocks noGrp="1"/>
          </p:cNvSpPr>
          <p:nvPr>
            <p:ph type="ftr" sz="quarter" idx="11"/>
          </p:nvPr>
        </p:nvSpPr>
        <p:spPr>
          <a:xfrm>
            <a:off x="152400" y="182563"/>
            <a:ext cx="2895600" cy="365125"/>
          </a:xfrm>
        </p:spPr>
        <p:txBody>
          <a:bodyPr/>
          <a:lstStyle/>
          <a:p>
            <a:pPr>
              <a:defRPr/>
            </a:pPr>
            <a:r>
              <a:rPr lang="en-US" dirty="0"/>
              <a:t>Vertical Integration </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20</a:t>
            </a:fld>
            <a:endParaRPr lang="en-US" dirty="0"/>
          </a:p>
        </p:txBody>
      </p:sp>
      <p:pic>
        <p:nvPicPr>
          <p:cNvPr id="6" name="Content Placeholder 5">
            <a:extLst>
              <a:ext uri="{FF2B5EF4-FFF2-40B4-BE49-F238E27FC236}">
                <a16:creationId xmlns:a16="http://schemas.microsoft.com/office/drawing/2014/main" id="{DFDD323F-9E5E-EA14-C67A-33E8497AB60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0152" y="1295400"/>
            <a:ext cx="7453418" cy="483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Andalus" pitchFamily="18" charset="-78"/>
                <a:cs typeface="Andalus" pitchFamily="18" charset="-78"/>
              </a:rPr>
              <a:t>Classic Galactosemia </a:t>
            </a:r>
          </a:p>
        </p:txBody>
      </p:sp>
      <p:sp>
        <p:nvSpPr>
          <p:cNvPr id="4" name="Footer Placeholder 3"/>
          <p:cNvSpPr>
            <a:spLocks noGrp="1"/>
          </p:cNvSpPr>
          <p:nvPr>
            <p:ph type="ftr" sz="quarter" idx="11"/>
          </p:nvPr>
        </p:nvSpPr>
        <p:spPr>
          <a:xfrm>
            <a:off x="0" y="76200"/>
            <a:ext cx="2895600" cy="365125"/>
          </a:xfrm>
        </p:spPr>
        <p:txBody>
          <a:bodyPr/>
          <a:lstStyle/>
          <a:p>
            <a:pPr>
              <a:defRPr/>
            </a:pPr>
            <a:r>
              <a:rPr lang="en-US" dirty="0"/>
              <a:t>Vertical Integration </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21</a:t>
            </a:fld>
            <a:endParaRPr lang="en-US" dirty="0"/>
          </a:p>
        </p:txBody>
      </p:sp>
      <p:pic>
        <p:nvPicPr>
          <p:cNvPr id="8" name="Picture 2">
            <a:extLst>
              <a:ext uri="{FF2B5EF4-FFF2-40B4-BE49-F238E27FC236}">
                <a16:creationId xmlns:a16="http://schemas.microsoft.com/office/drawing/2014/main" id="{7B45EDD8-9967-B699-12C6-038EA24A61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538" t="17514" b="5553"/>
          <a:stretch>
            <a:fillRect/>
          </a:stretch>
        </p:blipFill>
        <p:spPr bwMode="auto">
          <a:xfrm>
            <a:off x="0" y="1447800"/>
            <a:ext cx="5160433"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a:extLst>
              <a:ext uri="{FF2B5EF4-FFF2-40B4-BE49-F238E27FC236}">
                <a16:creationId xmlns:a16="http://schemas.microsoft.com/office/drawing/2014/main" id="{4221319F-6B01-6A90-C6D1-70128104295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44465" y="1600201"/>
            <a:ext cx="4036268" cy="3657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Andalus" pitchFamily="18" charset="-78"/>
                <a:cs typeface="Andalus" pitchFamily="18" charset="-78"/>
              </a:rPr>
              <a:t>Sorbitol Pathway</a:t>
            </a:r>
          </a:p>
        </p:txBody>
      </p:sp>
      <p:sp>
        <p:nvSpPr>
          <p:cNvPr id="4" name="Footer Placeholder 3"/>
          <p:cNvSpPr>
            <a:spLocks noGrp="1"/>
          </p:cNvSpPr>
          <p:nvPr>
            <p:ph type="ftr" sz="quarter" idx="11"/>
          </p:nvPr>
        </p:nvSpPr>
        <p:spPr>
          <a:xfrm>
            <a:off x="76200" y="57946"/>
            <a:ext cx="2895600" cy="365125"/>
          </a:xfrm>
        </p:spPr>
        <p:txBody>
          <a:bodyPr/>
          <a:lstStyle/>
          <a:p>
            <a:pPr>
              <a:defRPr/>
            </a:pPr>
            <a:r>
              <a:rPr lang="en-US" dirty="0"/>
              <a:t>Vertical Integration </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22</a:t>
            </a:fld>
            <a:endParaRPr lang="en-US" dirty="0"/>
          </a:p>
        </p:txBody>
      </p:sp>
      <p:sp>
        <p:nvSpPr>
          <p:cNvPr id="7" name="Content Placeholder 6"/>
          <p:cNvSpPr>
            <a:spLocks noGrp="1"/>
          </p:cNvSpPr>
          <p:nvPr>
            <p:ph idx="1"/>
          </p:nvPr>
        </p:nvSpPr>
        <p:spPr/>
        <p:txBody>
          <a:bodyPr/>
          <a:lstStyle/>
          <a:p>
            <a:pPr algn="just">
              <a:lnSpc>
                <a:spcPct val="90000"/>
              </a:lnSpc>
              <a:defRPr/>
            </a:pPr>
            <a:r>
              <a:rPr lang="en-US" sz="2800" dirty="0">
                <a:latin typeface="Andalus" pitchFamily="18" charset="-78"/>
                <a:cs typeface="Andalus" pitchFamily="18" charset="-78"/>
              </a:rPr>
              <a:t>In Diabetes mellitus</a:t>
            </a:r>
          </a:p>
          <a:p>
            <a:pPr lvl="1" algn="just">
              <a:lnSpc>
                <a:spcPct val="90000"/>
              </a:lnSpc>
              <a:buFont typeface="Wingdings" pitchFamily="2" charset="2"/>
              <a:buChar char="Ø"/>
              <a:defRPr/>
            </a:pPr>
            <a:r>
              <a:rPr lang="en-US" sz="2400" dirty="0">
                <a:latin typeface="Andalus" pitchFamily="18" charset="-78"/>
                <a:cs typeface="Andalus" pitchFamily="18" charset="-78"/>
              </a:rPr>
              <a:t>excess glucose </a:t>
            </a:r>
            <a:endParaRPr lang="en-US" sz="2400" dirty="0">
              <a:latin typeface="Andalus" pitchFamily="18" charset="-78"/>
              <a:cs typeface="Andalus" pitchFamily="18" charset="-78"/>
              <a:sym typeface="Wingdings" pitchFamily="2" charset="2"/>
            </a:endParaRPr>
          </a:p>
          <a:p>
            <a:pPr lvl="1" algn="just">
              <a:lnSpc>
                <a:spcPct val="90000"/>
              </a:lnSpc>
              <a:buFont typeface="Wingdings" pitchFamily="2" charset="2"/>
              <a:buChar char="Ø"/>
              <a:defRPr/>
            </a:pPr>
            <a:r>
              <a:rPr lang="en-US" sz="2400" dirty="0">
                <a:latin typeface="Andalus" pitchFamily="18" charset="-78"/>
                <a:cs typeface="Andalus" pitchFamily="18" charset="-78"/>
                <a:sym typeface="Wingdings" pitchFamily="2" charset="2"/>
              </a:rPr>
              <a:t>increase sorbitol production</a:t>
            </a:r>
          </a:p>
          <a:p>
            <a:pPr lvl="1" algn="just">
              <a:lnSpc>
                <a:spcPct val="90000"/>
              </a:lnSpc>
              <a:buFont typeface="Wingdings" pitchFamily="2" charset="2"/>
              <a:buChar char="Ø"/>
              <a:defRPr/>
            </a:pPr>
            <a:r>
              <a:rPr lang="en-US" sz="2400" dirty="0">
                <a:latin typeface="Andalus" pitchFamily="18" charset="-78"/>
                <a:cs typeface="Andalus" pitchFamily="18" charset="-78"/>
                <a:sym typeface="Wingdings" pitchFamily="2" charset="2"/>
              </a:rPr>
              <a:t>sorbitol is trapped in the cell </a:t>
            </a:r>
          </a:p>
          <a:p>
            <a:pPr lvl="1" algn="just">
              <a:lnSpc>
                <a:spcPct val="90000"/>
              </a:lnSpc>
              <a:buFont typeface="Wingdings" pitchFamily="2" charset="2"/>
              <a:buChar char="Ø"/>
              <a:defRPr/>
            </a:pPr>
            <a:r>
              <a:rPr lang="en-US" sz="2400" dirty="0">
                <a:latin typeface="Andalus" pitchFamily="18" charset="-78"/>
                <a:cs typeface="Andalus" pitchFamily="18" charset="-78"/>
                <a:sym typeface="Wingdings" pitchFamily="2" charset="2"/>
              </a:rPr>
              <a:t>Osmotic effect &amp; cell swelling</a:t>
            </a:r>
          </a:p>
          <a:p>
            <a:pPr lvl="1" algn="just">
              <a:lnSpc>
                <a:spcPct val="90000"/>
              </a:lnSpc>
              <a:buFont typeface="Wingdings" pitchFamily="2" charset="2"/>
              <a:buChar char="Ø"/>
              <a:defRPr/>
            </a:pPr>
            <a:endParaRPr lang="en-US" sz="2400" dirty="0">
              <a:latin typeface="Andalus" pitchFamily="18" charset="-78"/>
              <a:cs typeface="Andalus" pitchFamily="18" charset="-78"/>
              <a:sym typeface="Wingdings" pitchFamily="2" charset="2"/>
            </a:endParaRPr>
          </a:p>
          <a:p>
            <a:pPr lvl="1" algn="just">
              <a:lnSpc>
                <a:spcPct val="90000"/>
              </a:lnSpc>
              <a:buFont typeface="Wingdings" pitchFamily="2" charset="2"/>
              <a:buChar char="Ø"/>
              <a:defRPr/>
            </a:pPr>
            <a:endParaRPr lang="en-US" sz="2400" dirty="0">
              <a:latin typeface="Andalus" pitchFamily="18" charset="-78"/>
              <a:cs typeface="Andalus" pitchFamily="18" charset="-78"/>
              <a:sym typeface="Wingdings" pitchFamily="2" charset="2"/>
            </a:endParaRPr>
          </a:p>
          <a:p>
            <a:pPr lvl="1" algn="just">
              <a:lnSpc>
                <a:spcPct val="90000"/>
              </a:lnSpc>
              <a:buFont typeface="Wingdings" pitchFamily="2" charset="2"/>
              <a:buChar char="Ø"/>
              <a:defRPr/>
            </a:pPr>
            <a:endParaRPr lang="en-US" sz="2400" dirty="0">
              <a:latin typeface="Andalus" pitchFamily="18" charset="-78"/>
              <a:cs typeface="Andalus" pitchFamily="18" charset="-78"/>
              <a:sym typeface="Wingdings" pitchFamily="2" charset="2"/>
            </a:endParaRPr>
          </a:p>
          <a:p>
            <a:pPr lvl="1" algn="just">
              <a:lnSpc>
                <a:spcPct val="90000"/>
              </a:lnSpc>
              <a:buFont typeface="Wingdings" pitchFamily="2" charset="2"/>
              <a:buChar char="Ø"/>
              <a:defRPr/>
            </a:pPr>
            <a:endParaRPr lang="en-US" sz="2400" dirty="0">
              <a:latin typeface="Andalus" pitchFamily="18" charset="-78"/>
              <a:cs typeface="Andalus" pitchFamily="18" charset="-78"/>
              <a:sym typeface="Wingdings" pitchFamily="2" charset="2"/>
            </a:endParaRPr>
          </a:p>
          <a:p>
            <a:pPr marL="457200" lvl="1" indent="0" algn="just">
              <a:lnSpc>
                <a:spcPct val="90000"/>
              </a:lnSpc>
              <a:buNone/>
              <a:defRPr/>
            </a:pPr>
            <a:r>
              <a:rPr lang="en-US" sz="2400" dirty="0">
                <a:latin typeface="Andalus" pitchFamily="18" charset="-78"/>
                <a:cs typeface="Andalus" pitchFamily="18" charset="-78"/>
                <a:sym typeface="Wingdings" pitchFamily="2" charset="2"/>
              </a:rPr>
              <a:t>diabetic cataract &amp; microvascular complications</a:t>
            </a:r>
            <a:endParaRPr lang="en-US" sz="2400" dirty="0">
              <a:latin typeface="Andalus" pitchFamily="18" charset="-78"/>
              <a:cs typeface="Andalus" pitchFamily="18" charset="-78"/>
            </a:endParaRPr>
          </a:p>
          <a:p>
            <a:endParaRPr lang="en-US" dirty="0"/>
          </a:p>
        </p:txBody>
      </p:sp>
      <p:pic>
        <p:nvPicPr>
          <p:cNvPr id="8" name="Picture 2">
            <a:extLst>
              <a:ext uri="{FF2B5EF4-FFF2-40B4-BE49-F238E27FC236}">
                <a16:creationId xmlns:a16="http://schemas.microsoft.com/office/drawing/2014/main" id="{45079344-9F2D-38B3-46A7-A2AD8BD09A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0228" y="1219200"/>
            <a:ext cx="3344436"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Down Arrow 8">
            <a:extLst>
              <a:ext uri="{FF2B5EF4-FFF2-40B4-BE49-F238E27FC236}">
                <a16:creationId xmlns:a16="http://schemas.microsoft.com/office/drawing/2014/main" id="{65BF6EA3-27FB-4F42-4DD3-3D233F4CDC2B}"/>
              </a:ext>
            </a:extLst>
          </p:cNvPr>
          <p:cNvSpPr/>
          <p:nvPr/>
        </p:nvSpPr>
        <p:spPr>
          <a:xfrm>
            <a:off x="2819400" y="3733800"/>
            <a:ext cx="4572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8DBD-DA22-D9BA-473A-4CAB46821F96}"/>
              </a:ext>
            </a:extLst>
          </p:cNvPr>
          <p:cNvSpPr>
            <a:spLocks noGrp="1"/>
          </p:cNvSpPr>
          <p:nvPr>
            <p:ph type="title"/>
          </p:nvPr>
        </p:nvSpPr>
        <p:spPr>
          <a:xfrm>
            <a:off x="457200" y="236538"/>
            <a:ext cx="8229600" cy="1143000"/>
          </a:xfrm>
        </p:spPr>
        <p:txBody>
          <a:bodyPr>
            <a:normAutofit/>
          </a:bodyPr>
          <a:lstStyle/>
          <a:p>
            <a:r>
              <a:rPr lang="en-US" sz="4000" dirty="0">
                <a:solidFill>
                  <a:schemeClr val="accent4"/>
                </a:solidFill>
              </a:rPr>
              <a:t>Family Medicine</a:t>
            </a:r>
          </a:p>
        </p:txBody>
      </p:sp>
      <p:sp>
        <p:nvSpPr>
          <p:cNvPr id="3" name="Content Placeholder 2">
            <a:extLst>
              <a:ext uri="{FF2B5EF4-FFF2-40B4-BE49-F238E27FC236}">
                <a16:creationId xmlns:a16="http://schemas.microsoft.com/office/drawing/2014/main" id="{06EEB396-A9CF-337D-6776-1C6637101734}"/>
              </a:ext>
            </a:extLst>
          </p:cNvPr>
          <p:cNvSpPr>
            <a:spLocks noGrp="1"/>
          </p:cNvSpPr>
          <p:nvPr>
            <p:ph idx="1"/>
          </p:nvPr>
        </p:nvSpPr>
        <p:spPr>
          <a:xfrm>
            <a:off x="457200" y="1219200"/>
            <a:ext cx="8001000" cy="5211762"/>
          </a:xfrm>
        </p:spPr>
        <p:txBody>
          <a:bodyPr>
            <a:normAutofit/>
          </a:bodyPr>
          <a:lstStyle/>
          <a:p>
            <a:pPr marL="0" indent="0" algn="just">
              <a:lnSpc>
                <a:spcPct val="150000"/>
              </a:lnSpc>
              <a:buNone/>
            </a:pPr>
            <a:r>
              <a:rPr lang="en-US" altLang="en-US" sz="2800" dirty="0">
                <a:latin typeface="Andalus" panose="02020603050405020304" pitchFamily="18" charset="-78"/>
                <a:cs typeface="Andalus" panose="02020603050405020304" pitchFamily="18" charset="-78"/>
              </a:rPr>
              <a:t>Family Medicine plays important role in following manner:</a:t>
            </a:r>
          </a:p>
          <a:p>
            <a:pPr algn="just">
              <a:lnSpc>
                <a:spcPct val="150000"/>
              </a:lnSpc>
            </a:pPr>
            <a:r>
              <a:rPr lang="en-US" altLang="en-US" sz="2800" dirty="0">
                <a:latin typeface="Andalus" panose="02020603050405020304" pitchFamily="18" charset="-78"/>
                <a:cs typeface="Andalus" panose="02020603050405020304" pitchFamily="18" charset="-78"/>
              </a:rPr>
              <a:t>Early Diagnosis</a:t>
            </a:r>
          </a:p>
          <a:p>
            <a:pPr algn="just">
              <a:lnSpc>
                <a:spcPct val="150000"/>
              </a:lnSpc>
            </a:pPr>
            <a:r>
              <a:rPr lang="en-US" altLang="en-US" sz="2800" dirty="0">
                <a:latin typeface="Andalus" panose="02020603050405020304" pitchFamily="18" charset="-78"/>
                <a:cs typeface="Andalus" panose="02020603050405020304" pitchFamily="18" charset="-78"/>
              </a:rPr>
              <a:t>Education</a:t>
            </a:r>
          </a:p>
          <a:p>
            <a:pPr algn="just">
              <a:lnSpc>
                <a:spcPct val="150000"/>
              </a:lnSpc>
            </a:pPr>
            <a:r>
              <a:rPr lang="en-US" altLang="en-US" sz="2800" dirty="0">
                <a:latin typeface="Andalus" panose="02020603050405020304" pitchFamily="18" charset="-78"/>
                <a:cs typeface="Andalus" panose="02020603050405020304" pitchFamily="18" charset="-78"/>
              </a:rPr>
              <a:t>Dietary Guidance</a:t>
            </a:r>
          </a:p>
          <a:p>
            <a:pPr algn="just">
              <a:lnSpc>
                <a:spcPct val="150000"/>
              </a:lnSpc>
            </a:pPr>
            <a:r>
              <a:rPr lang="en-US" altLang="en-US" sz="2800" dirty="0">
                <a:latin typeface="Andalus" panose="02020603050405020304" pitchFamily="18" charset="-78"/>
                <a:cs typeface="Andalus" panose="02020603050405020304" pitchFamily="18" charset="-78"/>
              </a:rPr>
              <a:t>Monitoring</a:t>
            </a:r>
          </a:p>
          <a:p>
            <a:pPr algn="just">
              <a:lnSpc>
                <a:spcPct val="150000"/>
              </a:lnSpc>
            </a:pPr>
            <a:r>
              <a:rPr lang="en-US" altLang="en-US" sz="2800" dirty="0">
                <a:latin typeface="Andalus" panose="02020603050405020304" pitchFamily="18" charset="-78"/>
                <a:cs typeface="Andalus" panose="02020603050405020304" pitchFamily="18" charset="-78"/>
              </a:rPr>
              <a:t>Refer to Specialists </a:t>
            </a:r>
          </a:p>
        </p:txBody>
      </p:sp>
      <p:sp>
        <p:nvSpPr>
          <p:cNvPr id="8" name="Slide Number Placeholder 7">
            <a:extLst>
              <a:ext uri="{FF2B5EF4-FFF2-40B4-BE49-F238E27FC236}">
                <a16:creationId xmlns:a16="http://schemas.microsoft.com/office/drawing/2014/main" id="{FB205C1A-1D56-2179-22DA-E4F3399F8D4A}"/>
              </a:ext>
            </a:extLst>
          </p:cNvPr>
          <p:cNvSpPr>
            <a:spLocks noGrp="1"/>
          </p:cNvSpPr>
          <p:nvPr>
            <p:ph type="sldNum" sz="quarter" idx="12"/>
          </p:nvPr>
        </p:nvSpPr>
        <p:spPr/>
        <p:txBody>
          <a:bodyPr/>
          <a:lstStyle/>
          <a:p>
            <a:pPr>
              <a:defRPr/>
            </a:pPr>
            <a:fld id="{BDA394D7-9785-4BE5-AFD5-4F918A689025}" type="slidenum">
              <a:rPr lang="en-US" smtClean="0"/>
              <a:pPr>
                <a:defRPr/>
              </a:pPr>
              <a:t>23</a:t>
            </a:fld>
            <a:endParaRPr lang="en-US" dirty="0"/>
          </a:p>
        </p:txBody>
      </p:sp>
      <p:sp>
        <p:nvSpPr>
          <p:cNvPr id="5" name="Rectangle 4">
            <a:extLst>
              <a:ext uri="{FF2B5EF4-FFF2-40B4-BE49-F238E27FC236}">
                <a16:creationId xmlns:a16="http://schemas.microsoft.com/office/drawing/2014/main" id="{BC308DE0-ED53-4552-93DC-3221A55A37C3}"/>
              </a:ext>
            </a:extLst>
          </p:cNvPr>
          <p:cNvSpPr/>
          <p:nvPr/>
        </p:nvSpPr>
        <p:spPr>
          <a:xfrm>
            <a:off x="228600" y="104456"/>
            <a:ext cx="2088136"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Spiral Integration</a:t>
            </a:r>
            <a:endParaRPr lang="en-GB" dirty="0"/>
          </a:p>
        </p:txBody>
      </p:sp>
    </p:spTree>
    <p:extLst>
      <p:ext uri="{BB962C8B-B14F-4D97-AF65-F5344CB8AC3E}">
        <p14:creationId xmlns:p14="http://schemas.microsoft.com/office/powerpoint/2010/main" val="3901179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64DFC-03FE-461B-18C2-CAB7DCC6A3E0}"/>
              </a:ext>
            </a:extLst>
          </p:cNvPr>
          <p:cNvSpPr>
            <a:spLocks noGrp="1"/>
          </p:cNvSpPr>
          <p:nvPr>
            <p:ph type="title"/>
          </p:nvPr>
        </p:nvSpPr>
        <p:spPr>
          <a:xfrm>
            <a:off x="457200" y="236538"/>
            <a:ext cx="8229600" cy="1143000"/>
          </a:xfrm>
        </p:spPr>
        <p:txBody>
          <a:bodyPr>
            <a:normAutofit/>
          </a:bodyPr>
          <a:lstStyle/>
          <a:p>
            <a:r>
              <a:rPr lang="en-US" sz="4000" dirty="0">
                <a:solidFill>
                  <a:schemeClr val="accent4"/>
                </a:solidFill>
              </a:rPr>
              <a:t>Artificial Intelligence</a:t>
            </a:r>
            <a:endParaRPr lang="en-US" sz="4000" dirty="0"/>
          </a:p>
        </p:txBody>
      </p:sp>
      <p:sp>
        <p:nvSpPr>
          <p:cNvPr id="3" name="Content Placeholder 2">
            <a:extLst>
              <a:ext uri="{FF2B5EF4-FFF2-40B4-BE49-F238E27FC236}">
                <a16:creationId xmlns:a16="http://schemas.microsoft.com/office/drawing/2014/main" id="{42D31C9E-DDD1-7EFD-0C3D-B064BE975BBF}"/>
              </a:ext>
            </a:extLst>
          </p:cNvPr>
          <p:cNvSpPr>
            <a:spLocks noGrp="1"/>
          </p:cNvSpPr>
          <p:nvPr>
            <p:ph sz="half" idx="1"/>
          </p:nvPr>
        </p:nvSpPr>
        <p:spPr>
          <a:xfrm>
            <a:off x="457200" y="1600200"/>
            <a:ext cx="8077200" cy="4525963"/>
          </a:xfrm>
        </p:spPr>
        <p:txBody>
          <a:bodyPr>
            <a:normAutofit lnSpcReduction="10000"/>
          </a:bodyPr>
          <a:lstStyle/>
          <a:p>
            <a:pPr marL="0" indent="0" algn="just">
              <a:buNone/>
            </a:pPr>
            <a:r>
              <a:rPr lang="en-US" altLang="en-US" dirty="0">
                <a:latin typeface="Andalus" panose="02020603050405020304" pitchFamily="18" charset="-78"/>
                <a:cs typeface="Andalus" panose="02020603050405020304" pitchFamily="18" charset="-78"/>
              </a:rPr>
              <a:t>Artificial Intelligence </a:t>
            </a:r>
            <a:r>
              <a:rPr lang="en-GB" altLang="en-US" dirty="0">
                <a:latin typeface="Andalus" panose="02020603050405020304" pitchFamily="18" charset="-78"/>
                <a:cs typeface="Andalus" panose="02020603050405020304" pitchFamily="18" charset="-78"/>
              </a:rPr>
              <a:t>plays role </a:t>
            </a:r>
            <a:r>
              <a:rPr lang="en-US" altLang="en-US" dirty="0">
                <a:latin typeface="Andalus" panose="02020603050405020304" pitchFamily="18" charset="-78"/>
                <a:cs typeface="Andalus" panose="02020603050405020304" pitchFamily="18" charset="-78"/>
              </a:rPr>
              <a:t>in following </a:t>
            </a:r>
            <a:r>
              <a:rPr lang="en-GB" altLang="en-US" dirty="0">
                <a:latin typeface="Andalus" panose="02020603050405020304" pitchFamily="18" charset="-78"/>
                <a:cs typeface="Andalus" panose="02020603050405020304" pitchFamily="18" charset="-78"/>
              </a:rPr>
              <a:t>aspects:</a:t>
            </a:r>
            <a:endParaRPr lang="en-US" altLang="en-US" dirty="0">
              <a:latin typeface="Andalus" panose="02020603050405020304" pitchFamily="18" charset="-78"/>
              <a:cs typeface="Andalus" panose="02020603050405020304" pitchFamily="18" charset="-78"/>
            </a:endParaRPr>
          </a:p>
          <a:p>
            <a:pPr algn="just">
              <a:lnSpc>
                <a:spcPct val="120000"/>
              </a:lnSpc>
            </a:pPr>
            <a:r>
              <a:rPr lang="en-US" altLang="en-US" dirty="0">
                <a:latin typeface="Andalus" panose="02020603050405020304" pitchFamily="18" charset="-78"/>
                <a:cs typeface="Andalus" panose="02020603050405020304" pitchFamily="18" charset="-78"/>
              </a:rPr>
              <a:t>Decoding DNA sequences to </a:t>
            </a:r>
          </a:p>
          <a:p>
            <a:pPr lvl="2" algn="just">
              <a:lnSpc>
                <a:spcPct val="120000"/>
              </a:lnSpc>
              <a:buFont typeface="Wingdings" pitchFamily="2" charset="2"/>
              <a:buChar char="Ø"/>
            </a:pPr>
            <a:r>
              <a:rPr lang="en-US" altLang="en-US" sz="2400" dirty="0">
                <a:latin typeface="Andalus" panose="02020603050405020304" pitchFamily="18" charset="-78"/>
                <a:cs typeface="Andalus" panose="02020603050405020304" pitchFamily="18" charset="-78"/>
              </a:rPr>
              <a:t>pinpoint genetic variations </a:t>
            </a:r>
          </a:p>
          <a:p>
            <a:pPr lvl="2" algn="just">
              <a:lnSpc>
                <a:spcPct val="120000"/>
              </a:lnSpc>
              <a:buFont typeface="Wingdings" pitchFamily="2" charset="2"/>
              <a:buChar char="Ø"/>
            </a:pPr>
            <a:r>
              <a:rPr lang="en-US" altLang="en-US" sz="2400" dirty="0">
                <a:latin typeface="Andalus" panose="02020603050405020304" pitchFamily="18" charset="-78"/>
                <a:cs typeface="Andalus" panose="02020603050405020304" pitchFamily="18" charset="-78"/>
              </a:rPr>
              <a:t>identify genetic abnormalities </a:t>
            </a:r>
          </a:p>
          <a:p>
            <a:pPr algn="just"/>
            <a:r>
              <a:rPr lang="en-US" altLang="en-US" dirty="0">
                <a:latin typeface="Andalus" panose="02020603050405020304" pitchFamily="18" charset="-78"/>
                <a:cs typeface="Andalus" panose="02020603050405020304" pitchFamily="18" charset="-78"/>
              </a:rPr>
              <a:t>Utilizes extensive data from patient thereby enhancing prevention, diagnosis &amp; treatment based on individual genetic profiles</a:t>
            </a:r>
          </a:p>
          <a:p>
            <a:pPr algn="just"/>
            <a:r>
              <a:rPr lang="en-US" altLang="en-US" dirty="0">
                <a:latin typeface="Andalus" panose="02020603050405020304" pitchFamily="18" charset="-78"/>
                <a:cs typeface="Andalus" panose="02020603050405020304" pitchFamily="18" charset="-78"/>
              </a:rPr>
              <a:t>Food Recommendations</a:t>
            </a:r>
          </a:p>
          <a:p>
            <a:pPr marL="0" indent="0" algn="just">
              <a:buNone/>
            </a:pPr>
            <a:r>
              <a:rPr lang="en-US" sz="2400" dirty="0"/>
              <a:t> </a:t>
            </a:r>
          </a:p>
          <a:p>
            <a:pPr marL="0" indent="0">
              <a:buNone/>
            </a:pPr>
            <a:endParaRPr lang="en-US" dirty="0"/>
          </a:p>
        </p:txBody>
      </p:sp>
      <p:sp>
        <p:nvSpPr>
          <p:cNvPr id="14" name="Slide Number Placeholder 13">
            <a:extLst>
              <a:ext uri="{FF2B5EF4-FFF2-40B4-BE49-F238E27FC236}">
                <a16:creationId xmlns:a16="http://schemas.microsoft.com/office/drawing/2014/main" id="{E6B40C29-8044-12B7-8372-6ADC55BAC2C1}"/>
              </a:ext>
            </a:extLst>
          </p:cNvPr>
          <p:cNvSpPr>
            <a:spLocks noGrp="1"/>
          </p:cNvSpPr>
          <p:nvPr>
            <p:ph type="sldNum" sz="quarter" idx="12"/>
          </p:nvPr>
        </p:nvSpPr>
        <p:spPr/>
        <p:txBody>
          <a:bodyPr/>
          <a:lstStyle/>
          <a:p>
            <a:pPr>
              <a:defRPr/>
            </a:pPr>
            <a:fld id="{7A259807-4E02-4090-954C-8862AE38006D}" type="slidenum">
              <a:rPr lang="en-US" smtClean="0"/>
              <a:pPr>
                <a:defRPr/>
              </a:pPr>
              <a:t>24</a:t>
            </a:fld>
            <a:endParaRPr lang="en-US"/>
          </a:p>
        </p:txBody>
      </p:sp>
      <p:sp>
        <p:nvSpPr>
          <p:cNvPr id="4" name="Rectangle 3">
            <a:extLst>
              <a:ext uri="{FF2B5EF4-FFF2-40B4-BE49-F238E27FC236}">
                <a16:creationId xmlns:a16="http://schemas.microsoft.com/office/drawing/2014/main" id="{A891923C-78E3-4C35-9C3A-3598632CE359}"/>
              </a:ext>
            </a:extLst>
          </p:cNvPr>
          <p:cNvSpPr/>
          <p:nvPr/>
        </p:nvSpPr>
        <p:spPr>
          <a:xfrm>
            <a:off x="228600" y="65722"/>
            <a:ext cx="2088136"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Spiral Integration</a:t>
            </a:r>
            <a:endParaRPr lang="en-GB" dirty="0"/>
          </a:p>
        </p:txBody>
      </p:sp>
    </p:spTree>
    <p:extLst>
      <p:ext uri="{BB962C8B-B14F-4D97-AF65-F5344CB8AC3E}">
        <p14:creationId xmlns:p14="http://schemas.microsoft.com/office/powerpoint/2010/main" val="10035245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E2660-18E5-686E-013B-A559E1FD1A3B}"/>
              </a:ext>
            </a:extLst>
          </p:cNvPr>
          <p:cNvSpPr>
            <a:spLocks noGrp="1"/>
          </p:cNvSpPr>
          <p:nvPr>
            <p:ph type="title"/>
          </p:nvPr>
        </p:nvSpPr>
        <p:spPr/>
        <p:txBody>
          <a:bodyPr>
            <a:normAutofit/>
          </a:bodyPr>
          <a:lstStyle/>
          <a:p>
            <a:r>
              <a:rPr lang="en-US" sz="4000" dirty="0">
                <a:solidFill>
                  <a:schemeClr val="accent4">
                    <a:lumMod val="75000"/>
                  </a:schemeClr>
                </a:solidFill>
                <a:latin typeface="Andalus" pitchFamily="18" charset="-78"/>
                <a:cs typeface="Andalus" pitchFamily="18" charset="-78"/>
              </a:rPr>
              <a:t>Suggested Research Article</a:t>
            </a:r>
            <a:endParaRPr lang="en-US" sz="4000" dirty="0">
              <a:latin typeface="Andalus" pitchFamily="18" charset="-78"/>
              <a:cs typeface="Andalus" pitchFamily="18" charset="-78"/>
            </a:endParaRPr>
          </a:p>
        </p:txBody>
      </p:sp>
      <p:sp>
        <p:nvSpPr>
          <p:cNvPr id="3" name="Content Placeholder 2">
            <a:extLst>
              <a:ext uri="{FF2B5EF4-FFF2-40B4-BE49-F238E27FC236}">
                <a16:creationId xmlns:a16="http://schemas.microsoft.com/office/drawing/2014/main" id="{3A9B65BA-AA02-07DB-52F5-74C703F7CEE2}"/>
              </a:ext>
            </a:extLst>
          </p:cNvPr>
          <p:cNvSpPr>
            <a:spLocks noGrp="1"/>
          </p:cNvSpPr>
          <p:nvPr>
            <p:ph sz="half" idx="1"/>
          </p:nvPr>
        </p:nvSpPr>
        <p:spPr>
          <a:xfrm>
            <a:off x="457200" y="1676400"/>
            <a:ext cx="4038600" cy="4449763"/>
          </a:xfrm>
        </p:spPr>
        <p:txBody>
          <a:bodyPr>
            <a:normAutofit fontScale="47500" lnSpcReduction="20000"/>
          </a:bodyPr>
          <a:lstStyle/>
          <a:p>
            <a:pPr marL="0" indent="0">
              <a:buNone/>
            </a:pPr>
            <a:r>
              <a:rPr lang="en-US" sz="3800" dirty="0"/>
              <a:t>Link: </a:t>
            </a:r>
            <a:r>
              <a:rPr lang="en-US" sz="3800" dirty="0">
                <a:hlinkClick r:id="rId2"/>
              </a:rPr>
              <a:t>https://link.springer.com/article/10.1007/s10545-017-0029-3</a:t>
            </a:r>
            <a:endParaRPr lang="en-US" sz="3800" dirty="0"/>
          </a:p>
          <a:p>
            <a:pPr marL="0" indent="0">
              <a:buNone/>
            </a:pPr>
            <a:endParaRPr lang="en-US" sz="3800" dirty="0"/>
          </a:p>
          <a:p>
            <a:pPr marL="0" indent="0">
              <a:buNone/>
            </a:pPr>
            <a:endParaRPr lang="en-US" sz="3800" dirty="0"/>
          </a:p>
          <a:p>
            <a:pPr marL="0" indent="0">
              <a:buNone/>
            </a:pPr>
            <a:r>
              <a:rPr lang="en-US" sz="3800" dirty="0"/>
              <a:t>Journal Name: </a:t>
            </a:r>
          </a:p>
          <a:p>
            <a:pPr>
              <a:buNone/>
            </a:pPr>
            <a:r>
              <a:rPr lang="en-US" sz="3800" dirty="0"/>
              <a:t>Journal of Inherited Metabolic Disease</a:t>
            </a:r>
          </a:p>
          <a:p>
            <a:pPr marL="0" indent="0">
              <a:buNone/>
            </a:pPr>
            <a:endParaRPr lang="en-US" sz="3800" dirty="0"/>
          </a:p>
          <a:p>
            <a:pPr marL="0" indent="0">
              <a:buNone/>
            </a:pPr>
            <a:endParaRPr lang="en-US" sz="3800" dirty="0"/>
          </a:p>
          <a:p>
            <a:pPr marL="0" indent="0">
              <a:buNone/>
            </a:pPr>
            <a:r>
              <a:rPr lang="en-US" sz="3800" dirty="0"/>
              <a:t>Title:</a:t>
            </a:r>
          </a:p>
          <a:p>
            <a:pPr marL="0" indent="0">
              <a:buNone/>
            </a:pPr>
            <a:r>
              <a:rPr lang="en-US" sz="3800" dirty="0"/>
              <a:t>Sweet and sour: an update on classic galactosemia</a:t>
            </a:r>
          </a:p>
          <a:p>
            <a:pPr marL="0" indent="0">
              <a:buNone/>
            </a:pPr>
            <a:endParaRPr lang="en-US" sz="3800" dirty="0"/>
          </a:p>
          <a:p>
            <a:pPr marL="0" indent="0">
              <a:buNone/>
            </a:pPr>
            <a:r>
              <a:rPr lang="en-US" sz="3800" dirty="0"/>
              <a:t>Author Name:</a:t>
            </a:r>
          </a:p>
          <a:p>
            <a:pPr marL="0" indent="0">
              <a:buNone/>
            </a:pPr>
            <a:r>
              <a:rPr lang="pt-BR" sz="3800" dirty="0"/>
              <a:t>Ana I. Coelho, M. Estela Rubio-Gozalbo, João B. Vicente &amp; Isabel Rivera </a:t>
            </a:r>
            <a:br>
              <a:rPr lang="en-US" dirty="0"/>
            </a:br>
            <a:endParaRPr lang="en-US" dirty="0"/>
          </a:p>
        </p:txBody>
      </p:sp>
      <p:sp>
        <p:nvSpPr>
          <p:cNvPr id="4" name="Content Placeholder 3">
            <a:extLst>
              <a:ext uri="{FF2B5EF4-FFF2-40B4-BE49-F238E27FC236}">
                <a16:creationId xmlns:a16="http://schemas.microsoft.com/office/drawing/2014/main" id="{19F370F6-C32D-2F2E-BC26-CEB3F52C05CE}"/>
              </a:ext>
            </a:extLst>
          </p:cNvPr>
          <p:cNvSpPr>
            <a:spLocks noGrp="1"/>
          </p:cNvSpPr>
          <p:nvPr>
            <p:ph sz="half" idx="2"/>
          </p:nvPr>
        </p:nvSpPr>
        <p:spPr>
          <a:xfrm>
            <a:off x="4648200" y="1600200"/>
            <a:ext cx="4267200" cy="4983162"/>
          </a:xfrm>
        </p:spPr>
        <p:txBody>
          <a:bodyPr>
            <a:noAutofit/>
          </a:bodyPr>
          <a:lstStyle/>
          <a:p>
            <a:pPr marL="0" indent="0" algn="l">
              <a:buNone/>
            </a:pPr>
            <a:r>
              <a:rPr lang="en-US" sz="2400" i="0" dirty="0">
                <a:solidFill>
                  <a:srgbClr val="000000"/>
                </a:solidFill>
                <a:effectLst/>
                <a:latin typeface="Times New Roman" panose="02020603050405020304" pitchFamily="18" charset="0"/>
              </a:rPr>
              <a:t>Abstract:</a:t>
            </a:r>
          </a:p>
          <a:p>
            <a:pPr marL="0" indent="0" algn="just">
              <a:buNone/>
            </a:pPr>
            <a:r>
              <a:rPr lang="en-US" sz="1600" dirty="0"/>
              <a:t>Classic galactosemia is a rare inherited disorder of galactose metabolism caused by </a:t>
            </a:r>
            <a:r>
              <a:rPr lang="en-US" sz="1600" dirty="0">
                <a:solidFill>
                  <a:srgbClr val="FF0000"/>
                </a:solidFill>
              </a:rPr>
              <a:t>deficient activity of galactose-1-phosphate </a:t>
            </a:r>
            <a:r>
              <a:rPr lang="en-US" sz="1600" dirty="0" err="1">
                <a:solidFill>
                  <a:srgbClr val="FF0000"/>
                </a:solidFill>
              </a:rPr>
              <a:t>uridylyl</a:t>
            </a:r>
            <a:r>
              <a:rPr lang="en-US" sz="1600" dirty="0">
                <a:solidFill>
                  <a:srgbClr val="FF0000"/>
                </a:solidFill>
              </a:rPr>
              <a:t> transferase (GALT), </a:t>
            </a:r>
            <a:r>
              <a:rPr lang="en-US" sz="1600" dirty="0"/>
              <a:t>the second enzyme of the Leloir pathway. </a:t>
            </a:r>
            <a:r>
              <a:rPr lang="en-US" sz="1600" dirty="0">
                <a:solidFill>
                  <a:srgbClr val="FF0000"/>
                </a:solidFill>
              </a:rPr>
              <a:t>It presents in the newborn period </a:t>
            </a:r>
            <a:r>
              <a:rPr lang="en-US" sz="1600" dirty="0"/>
              <a:t>as a life-threatening disease, whose clinical picture </a:t>
            </a:r>
            <a:r>
              <a:rPr lang="en-US" sz="1600" dirty="0">
                <a:solidFill>
                  <a:srgbClr val="FF0000"/>
                </a:solidFill>
              </a:rPr>
              <a:t>can be resolved by a galactose-restricted diet.</a:t>
            </a:r>
            <a:r>
              <a:rPr lang="en-US" sz="1600" dirty="0"/>
              <a:t> The dietary treatment proves, however, insufficient in preventing severe long-term complications, such as cognitive, social and reproductive impairments. Classic galactosemia represents a heavy burden on patients’ and their families’ lives. After its first description in 1908 and despite intense research in the past century, the exact pathogenic mechanisms underlying galactosemia are still not fully understood. </a:t>
            </a:r>
          </a:p>
        </p:txBody>
      </p:sp>
      <p:sp>
        <p:nvSpPr>
          <p:cNvPr id="5" name="Rectangle 4">
            <a:extLst>
              <a:ext uri="{FF2B5EF4-FFF2-40B4-BE49-F238E27FC236}">
                <a16:creationId xmlns:a16="http://schemas.microsoft.com/office/drawing/2014/main" id="{31915434-EB8B-4989-96DE-872B195C4215}"/>
              </a:ext>
            </a:extLst>
          </p:cNvPr>
          <p:cNvSpPr/>
          <p:nvPr/>
        </p:nvSpPr>
        <p:spPr>
          <a:xfrm>
            <a:off x="152400" y="92076"/>
            <a:ext cx="2088136"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Spiral Integration</a:t>
            </a:r>
            <a:endParaRPr lang="en-GB" dirty="0"/>
          </a:p>
        </p:txBody>
      </p:sp>
    </p:spTree>
    <p:extLst>
      <p:ext uri="{BB962C8B-B14F-4D97-AF65-F5344CB8AC3E}">
        <p14:creationId xmlns:p14="http://schemas.microsoft.com/office/powerpoint/2010/main" val="22650615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C9579-8F2A-586B-93E3-8061CF00F0F3}"/>
              </a:ext>
            </a:extLst>
          </p:cNvPr>
          <p:cNvSpPr>
            <a:spLocks noGrp="1"/>
          </p:cNvSpPr>
          <p:nvPr>
            <p:ph type="title"/>
          </p:nvPr>
        </p:nvSpPr>
        <p:spPr/>
        <p:txBody>
          <a:bodyPr>
            <a:normAutofit/>
          </a:bodyPr>
          <a:lstStyle/>
          <a:p>
            <a:r>
              <a:rPr lang="en-US" sz="4000" dirty="0">
                <a:solidFill>
                  <a:schemeClr val="accent4"/>
                </a:solidFill>
                <a:latin typeface="Andalus" pitchFamily="18" charset="-78"/>
                <a:cs typeface="Andalus" pitchFamily="18" charset="-78"/>
              </a:rPr>
              <a:t>Bioethics</a:t>
            </a:r>
          </a:p>
        </p:txBody>
      </p:sp>
      <p:sp>
        <p:nvSpPr>
          <p:cNvPr id="3" name="Content Placeholder 2">
            <a:extLst>
              <a:ext uri="{FF2B5EF4-FFF2-40B4-BE49-F238E27FC236}">
                <a16:creationId xmlns:a16="http://schemas.microsoft.com/office/drawing/2014/main" id="{6AFB51A8-F386-B13E-5CA8-44BEE1C148DF}"/>
              </a:ext>
            </a:extLst>
          </p:cNvPr>
          <p:cNvSpPr>
            <a:spLocks noGrp="1"/>
          </p:cNvSpPr>
          <p:nvPr>
            <p:ph idx="1"/>
          </p:nvPr>
        </p:nvSpPr>
        <p:spPr/>
        <p:txBody>
          <a:bodyPr>
            <a:normAutofit/>
          </a:bodyPr>
          <a:lstStyle/>
          <a:p>
            <a:pPr marL="342900" lvl="2" indent="-342900">
              <a:lnSpc>
                <a:spcPct val="150000"/>
              </a:lnSpc>
            </a:pPr>
            <a:r>
              <a:rPr lang="en-US" altLang="en-US" sz="2600" dirty="0">
                <a:latin typeface="Andalus" panose="02020603050405020304" pitchFamily="18" charset="-78"/>
                <a:cs typeface="Andalus" panose="02020603050405020304" pitchFamily="18" charset="-78"/>
              </a:rPr>
              <a:t>Appropriate information</a:t>
            </a:r>
          </a:p>
          <a:p>
            <a:pPr marL="800100" lvl="3" indent="-342900">
              <a:lnSpc>
                <a:spcPct val="150000"/>
              </a:lnSpc>
              <a:buFont typeface="Wingdings" pitchFamily="2" charset="2"/>
              <a:buChar char="Ø"/>
            </a:pPr>
            <a:r>
              <a:rPr lang="en-US" altLang="en-US" dirty="0">
                <a:latin typeface="Andalus" panose="02020603050405020304" pitchFamily="18" charset="-78"/>
                <a:cs typeface="Andalus" panose="02020603050405020304" pitchFamily="18" charset="-78"/>
              </a:rPr>
              <a:t>Explain to patient or his family the genetic aspects of the condition </a:t>
            </a:r>
          </a:p>
          <a:p>
            <a:pPr>
              <a:lnSpc>
                <a:spcPct val="150000"/>
              </a:lnSpc>
            </a:pPr>
            <a:r>
              <a:rPr lang="en-US" altLang="en-US" sz="2600" dirty="0">
                <a:latin typeface="Andalus" panose="02020603050405020304" pitchFamily="18" charset="-78"/>
                <a:cs typeface="Andalus" panose="02020603050405020304" pitchFamily="18" charset="-78"/>
              </a:rPr>
              <a:t>Counselling </a:t>
            </a:r>
          </a:p>
          <a:p>
            <a:pPr>
              <a:lnSpc>
                <a:spcPct val="150000"/>
              </a:lnSpc>
            </a:pPr>
            <a:endParaRPr lang="en-US" altLang="en-US" sz="2600" dirty="0">
              <a:latin typeface="Andalus" panose="02020603050405020304" pitchFamily="18" charset="-78"/>
              <a:cs typeface="Andalus" panose="02020603050405020304" pitchFamily="18" charset="-78"/>
            </a:endParaRPr>
          </a:p>
          <a:p>
            <a:endParaRPr lang="en-US" altLang="en-US" sz="2600" dirty="0">
              <a:latin typeface="Andalus" panose="02020603050405020304" pitchFamily="18" charset="-78"/>
              <a:cs typeface="Andalus" panose="02020603050405020304" pitchFamily="18" charset="-78"/>
            </a:endParaRPr>
          </a:p>
        </p:txBody>
      </p:sp>
      <p:sp>
        <p:nvSpPr>
          <p:cNvPr id="5" name="Slide Number Placeholder 4">
            <a:extLst>
              <a:ext uri="{FF2B5EF4-FFF2-40B4-BE49-F238E27FC236}">
                <a16:creationId xmlns:a16="http://schemas.microsoft.com/office/drawing/2014/main" id="{D1C05CAA-4CE1-407C-83DF-847CBF646666}"/>
              </a:ext>
            </a:extLst>
          </p:cNvPr>
          <p:cNvSpPr>
            <a:spLocks noGrp="1"/>
          </p:cNvSpPr>
          <p:nvPr>
            <p:ph type="sldNum" sz="quarter" idx="12"/>
          </p:nvPr>
        </p:nvSpPr>
        <p:spPr/>
        <p:txBody>
          <a:bodyPr/>
          <a:lstStyle/>
          <a:p>
            <a:pPr>
              <a:defRPr/>
            </a:pPr>
            <a:fld id="{BDA394D7-9785-4BE5-AFD5-4F918A689025}" type="slidenum">
              <a:rPr lang="en-US" smtClean="0"/>
              <a:pPr>
                <a:defRPr/>
              </a:pPr>
              <a:t>26</a:t>
            </a:fld>
            <a:endParaRPr lang="en-US" dirty="0"/>
          </a:p>
        </p:txBody>
      </p:sp>
      <p:sp>
        <p:nvSpPr>
          <p:cNvPr id="4" name="Rectangle 3">
            <a:extLst>
              <a:ext uri="{FF2B5EF4-FFF2-40B4-BE49-F238E27FC236}">
                <a16:creationId xmlns:a16="http://schemas.microsoft.com/office/drawing/2014/main" id="{5ACDD5CB-95F6-4CA4-82C2-86DE4CEA9440}"/>
              </a:ext>
            </a:extLst>
          </p:cNvPr>
          <p:cNvSpPr/>
          <p:nvPr/>
        </p:nvSpPr>
        <p:spPr>
          <a:xfrm>
            <a:off x="152400" y="53976"/>
            <a:ext cx="2088136"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Spiral Integration</a:t>
            </a:r>
            <a:endParaRPr lang="en-GB" dirty="0"/>
          </a:p>
        </p:txBody>
      </p:sp>
    </p:spTree>
    <p:extLst>
      <p:ext uri="{BB962C8B-B14F-4D97-AF65-F5344CB8AC3E}">
        <p14:creationId xmlns:p14="http://schemas.microsoft.com/office/powerpoint/2010/main" val="1938551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28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How To Access Digital Library</a:t>
            </a:r>
          </a:p>
        </p:txBody>
      </p:sp>
      <p:sp>
        <p:nvSpPr>
          <p:cNvPr id="7" name="Content Placeholder 5"/>
          <p:cNvSpPr txBox="1">
            <a:spLocks/>
          </p:cNvSpPr>
          <p:nvPr/>
        </p:nvSpPr>
        <p:spPr>
          <a:xfrm>
            <a:off x="762000" y="1219200"/>
            <a:ext cx="7986486" cy="6143172"/>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800" b="1" dirty="0">
                <a:solidFill>
                  <a:srgbClr val="202124"/>
                </a:solidFill>
              </a:rPr>
              <a:t>Steps to Access HEC Digital Library</a:t>
            </a:r>
            <a:endParaRPr lang="en-US" sz="2800" dirty="0">
              <a:solidFill>
                <a:srgbClr val="202124"/>
              </a:solidFill>
            </a:endParaRPr>
          </a:p>
          <a:p>
            <a:pPr marL="514350" indent="-514350">
              <a:buFont typeface="+mj-lt"/>
              <a:buAutoNum type="alphaLcParenR"/>
            </a:pPr>
            <a:r>
              <a:rPr lang="en-US" sz="2800" dirty="0">
                <a:solidFill>
                  <a:srgbClr val="202124"/>
                </a:solidFill>
              </a:rPr>
              <a:t>Go to the website of HEC National Digital Library</a:t>
            </a:r>
          </a:p>
          <a:p>
            <a:pPr marL="514350" indent="-514350">
              <a:buFont typeface="+mj-lt"/>
              <a:buAutoNum type="alphaLcParenR"/>
            </a:pPr>
            <a:r>
              <a:rPr lang="en-US" sz="2800" dirty="0">
                <a:solidFill>
                  <a:srgbClr val="202124"/>
                </a:solidFill>
              </a:rPr>
              <a:t>On Home Page, click on the INSTITUTES</a:t>
            </a:r>
          </a:p>
          <a:p>
            <a:pPr marL="514350" indent="-514350">
              <a:buFont typeface="+mj-lt"/>
              <a:buAutoNum type="alphaLcParenR"/>
            </a:pPr>
            <a:r>
              <a:rPr lang="en-US" sz="2800" dirty="0">
                <a:solidFill>
                  <a:srgbClr val="202124"/>
                </a:solidFill>
              </a:rPr>
              <a:t>A page will appear showing the universities from Public and Private Sector and other Institutes which have access to HEC National Digital Library HNDL</a:t>
            </a:r>
          </a:p>
          <a:p>
            <a:pPr marL="514350" indent="-514350">
              <a:buFont typeface="+mj-lt"/>
              <a:buAutoNum type="alphaLcParenR"/>
            </a:pPr>
            <a:r>
              <a:rPr lang="en-US" sz="2800" dirty="0">
                <a:solidFill>
                  <a:srgbClr val="202124"/>
                </a:solidFill>
              </a:rPr>
              <a:t>Select your desired Institute</a:t>
            </a:r>
          </a:p>
          <a:p>
            <a:pPr marL="514350" indent="-514350">
              <a:buFont typeface="+mj-lt"/>
              <a:buAutoNum type="alphaLcParenR"/>
            </a:pPr>
            <a:r>
              <a:rPr lang="en-US" sz="2800" dirty="0">
                <a:solidFill>
                  <a:srgbClr val="000000"/>
                </a:solidFill>
              </a:rPr>
              <a:t>A page will appear showing the resources of the institution</a:t>
            </a:r>
          </a:p>
          <a:p>
            <a:pPr marL="514350" indent="-514350">
              <a:buFont typeface="+mj-lt"/>
              <a:buAutoNum type="alphaLcParenR"/>
            </a:pPr>
            <a:r>
              <a:rPr lang="en-US" sz="2800" dirty="0">
                <a:solidFill>
                  <a:srgbClr val="000000"/>
                </a:solidFill>
              </a:rPr>
              <a:t>Journals and Researches will appear</a:t>
            </a:r>
          </a:p>
          <a:p>
            <a:pPr marL="514350" indent="-514350">
              <a:buFont typeface="+mj-lt"/>
              <a:buAutoNum type="alphaLcParenR"/>
            </a:pPr>
            <a:r>
              <a:rPr lang="en-US" sz="2800" dirty="0">
                <a:solidFill>
                  <a:srgbClr val="000000"/>
                </a:solidFill>
              </a:rPr>
              <a:t>You can find a Journal by clicking on JOURNALS AND DATABASE and enter a keyword to search for your desired journal</a:t>
            </a: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7774317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accent4">
                    <a:lumMod val="75000"/>
                  </a:schemeClr>
                </a:solidFill>
                <a:latin typeface="Andalus" pitchFamily="18" charset="-78"/>
                <a:cs typeface="Andalus" pitchFamily="18" charset="-78"/>
              </a:rPr>
              <a:t>Learning Resources</a:t>
            </a:r>
          </a:p>
        </p:txBody>
      </p:sp>
      <p:sp>
        <p:nvSpPr>
          <p:cNvPr id="3" name="Content Placeholder 2"/>
          <p:cNvSpPr>
            <a:spLocks noGrp="1"/>
          </p:cNvSpPr>
          <p:nvPr>
            <p:ph idx="1"/>
          </p:nvPr>
        </p:nvSpPr>
        <p:spPr/>
        <p:txBody>
          <a:bodyPr/>
          <a:lstStyle/>
          <a:p>
            <a:pPr>
              <a:lnSpc>
                <a:spcPct val="150000"/>
              </a:lnSpc>
            </a:pPr>
            <a:r>
              <a:rPr lang="en-US" altLang="en-US" sz="2600" dirty="0" err="1">
                <a:latin typeface="Andalus" panose="02020603050405020304" pitchFamily="18" charset="-78"/>
                <a:cs typeface="Andalus" panose="02020603050405020304" pitchFamily="18" charset="-78"/>
              </a:rPr>
              <a:t>Tex</a:t>
            </a:r>
            <a:r>
              <a:rPr lang="en-GB" altLang="en-US" sz="2600" dirty="0">
                <a:latin typeface="Andalus" panose="02020603050405020304" pitchFamily="18" charset="-78"/>
                <a:cs typeface="Andalus" panose="02020603050405020304" pitchFamily="18" charset="-78"/>
              </a:rPr>
              <a:t>tb</a:t>
            </a:r>
            <a:r>
              <a:rPr lang="en-US" altLang="en-US" sz="2600" dirty="0">
                <a:latin typeface="Andalus" panose="02020603050405020304" pitchFamily="18" charset="-78"/>
                <a:cs typeface="Andalus" panose="02020603050405020304" pitchFamily="18" charset="-78"/>
              </a:rPr>
              <a:t>ook of Biochemistry, Lippincott Illustrated Reviews 8th edition</a:t>
            </a:r>
            <a:r>
              <a:rPr lang="en-GB" altLang="en-US" sz="2600" dirty="0">
                <a:latin typeface="Andalus" panose="02020603050405020304" pitchFamily="18" charset="-78"/>
                <a:cs typeface="Andalus" panose="02020603050405020304" pitchFamily="18" charset="-78"/>
              </a:rPr>
              <a:t>, chapter no. 12, page no. 293-303</a:t>
            </a:r>
            <a:endParaRPr lang="en-US" altLang="en-US" sz="2600" dirty="0">
              <a:latin typeface="Andalus" panose="02020603050405020304" pitchFamily="18" charset="-78"/>
              <a:cs typeface="Andalus" panose="02020603050405020304" pitchFamily="18" charset="-78"/>
            </a:endParaRPr>
          </a:p>
          <a:p>
            <a:pPr>
              <a:lnSpc>
                <a:spcPct val="150000"/>
              </a:lnSpc>
            </a:pPr>
            <a:r>
              <a:rPr lang="en-US" altLang="en-US" sz="2600" dirty="0">
                <a:latin typeface="Andalus" panose="02020603050405020304" pitchFamily="18" charset="-78"/>
                <a:cs typeface="Andalus" panose="02020603050405020304" pitchFamily="18" charset="-78"/>
              </a:rPr>
              <a:t>Google scholar</a:t>
            </a:r>
          </a:p>
          <a:p>
            <a:pPr>
              <a:lnSpc>
                <a:spcPct val="150000"/>
              </a:lnSpc>
            </a:pPr>
            <a:r>
              <a:rPr lang="en-US" altLang="en-US" sz="2600" dirty="0">
                <a:latin typeface="Andalus" panose="02020603050405020304" pitchFamily="18" charset="-78"/>
                <a:cs typeface="Andalus" panose="02020603050405020304" pitchFamily="18" charset="-78"/>
              </a:rPr>
              <a:t>Google images</a:t>
            </a:r>
          </a:p>
          <a:p>
            <a:endParaRPr lang="en-US" dirty="0"/>
          </a:p>
          <a:p>
            <a:endParaRPr lang="en-US" dirty="0"/>
          </a:p>
        </p:txBody>
      </p:sp>
      <p:sp>
        <p:nvSpPr>
          <p:cNvPr id="9" name="Slide Number Placeholder 8">
            <a:extLst>
              <a:ext uri="{FF2B5EF4-FFF2-40B4-BE49-F238E27FC236}">
                <a16:creationId xmlns:a16="http://schemas.microsoft.com/office/drawing/2014/main" id="{AFA1E52D-D55D-CDB3-35AB-2433C222412D}"/>
              </a:ext>
            </a:extLst>
          </p:cNvPr>
          <p:cNvSpPr>
            <a:spLocks noGrp="1"/>
          </p:cNvSpPr>
          <p:nvPr>
            <p:ph type="sldNum" sz="quarter" idx="12"/>
          </p:nvPr>
        </p:nvSpPr>
        <p:spPr/>
        <p:txBody>
          <a:bodyPr/>
          <a:lstStyle/>
          <a:p>
            <a:pPr>
              <a:defRPr/>
            </a:pPr>
            <a:fld id="{BDA394D7-9785-4BE5-AFD5-4F918A689025}" type="slidenum">
              <a:rPr lang="en-US" smtClean="0"/>
              <a:pPr>
                <a:defRPr/>
              </a:pPr>
              <a:t>28</a:t>
            </a:fld>
            <a:endParaRPr lang="en-US" dirty="0"/>
          </a:p>
        </p:txBody>
      </p:sp>
    </p:spTree>
    <p:extLst>
      <p:ext uri="{BB962C8B-B14F-4D97-AF65-F5344CB8AC3E}">
        <p14:creationId xmlns:p14="http://schemas.microsoft.com/office/powerpoint/2010/main" val="7841258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F15528-21DE-4FAA-801E-634DDDAF4B2B}" type="slidenum">
              <a:rPr lang="en-US" smtClean="0"/>
              <a:pPr/>
              <a:t>29</a:t>
            </a:fld>
            <a:endParaRPr lang="en-US"/>
          </a:p>
        </p:txBody>
      </p:sp>
      <p:sp>
        <p:nvSpPr>
          <p:cNvPr id="4" name="Title 3">
            <a:extLst>
              <a:ext uri="{FF2B5EF4-FFF2-40B4-BE49-F238E27FC236}">
                <a16:creationId xmlns:a16="http://schemas.microsoft.com/office/drawing/2014/main" id="{0310D2D6-D333-4C63-B40A-A5A892A718DB}"/>
              </a:ext>
            </a:extLst>
          </p:cNvPr>
          <p:cNvSpPr>
            <a:spLocks noGrp="1"/>
          </p:cNvSpPr>
          <p:nvPr>
            <p:ph type="title"/>
          </p:nvPr>
        </p:nvSpPr>
        <p:spPr/>
        <p:txBody>
          <a:bodyPr/>
          <a:lstStyle/>
          <a:p>
            <a:r>
              <a:rPr lang="en-US" dirty="0"/>
              <a:t> </a:t>
            </a:r>
            <a:endParaRPr lang="en-PK" dirty="0"/>
          </a:p>
        </p:txBody>
      </p:sp>
      <p:pic>
        <p:nvPicPr>
          <p:cNvPr id="7" name="Picture 2" descr="Image result for THANKS">
            <a:extLst>
              <a:ext uri="{FF2B5EF4-FFF2-40B4-BE49-F238E27FC236}">
                <a16:creationId xmlns:a16="http://schemas.microsoft.com/office/drawing/2014/main" id="{1EEEC2D6-8D42-441E-95E2-4E75E5F4C24C}"/>
              </a:ext>
            </a:extLst>
          </p:cNvPr>
          <p:cNvPicPr>
            <a:picLocks noChangeAspect="1" noChangeArrowheads="1"/>
          </p:cNvPicPr>
          <p:nvPr/>
        </p:nvPicPr>
        <p:blipFill>
          <a:blip r:embed="rId2" cstate="print"/>
          <a:srcRect/>
          <a:stretch>
            <a:fillRect/>
          </a:stretch>
        </p:blipFill>
        <p:spPr bwMode="auto">
          <a:xfrm>
            <a:off x="1682246" y="1676400"/>
            <a:ext cx="5632954" cy="3559943"/>
          </a:xfrm>
          <a:prstGeom prst="rect">
            <a:avLst/>
          </a:prstGeom>
          <a:ln>
            <a:noFill/>
          </a:ln>
          <a:effectLst>
            <a:softEdge rad="112500"/>
          </a:effectLst>
        </p:spPr>
      </p:pic>
    </p:spTree>
    <p:extLst>
      <p:ext uri="{BB962C8B-B14F-4D97-AF65-F5344CB8AC3E}">
        <p14:creationId xmlns:p14="http://schemas.microsoft.com/office/powerpoint/2010/main" val="1354827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a:latin typeface="+mn-lt"/>
              </a:rPr>
              <a:t>Motto, Vision, Dream</a:t>
            </a:r>
          </a:p>
        </p:txBody>
      </p:sp>
      <p:graphicFrame>
        <p:nvGraphicFramePr>
          <p:cNvPr id="4" name="Content Placeholder 3">
            <a:extLst>
              <a:ext uri="{FF2B5EF4-FFF2-40B4-BE49-F238E27FC236}">
                <a16:creationId xmlns:a16="http://schemas.microsoft.com/office/drawing/2014/main" id="{A267C48E-C722-45BA-ABA8-7A339C617CBD}"/>
              </a:ext>
            </a:extLst>
          </p:cNvPr>
          <p:cNvGraphicFramePr>
            <a:graphicFrameLocks noGrp="1"/>
          </p:cNvGraphicFramePr>
          <p:nvPr>
            <p:ph idx="1"/>
          </p:nvPr>
        </p:nvGraphicFramePr>
        <p:xfrm>
          <a:off x="628650" y="1825625"/>
          <a:ext cx="326958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572000" y="1295400"/>
            <a:ext cx="4114799" cy="526297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impart evidence based research oriented medical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provide best possible patient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inculcate the values of mutual respect and ethical practice of medicine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886851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04900"/>
            <a:ext cx="80010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mn-lt"/>
              </a:rPr>
              <a:t>Professor Umar Model of Integrated Lecture</a:t>
            </a:r>
          </a:p>
        </p:txBody>
      </p:sp>
      <p:sp>
        <p:nvSpPr>
          <p:cNvPr id="8" name="Slide Number Placeholder 7"/>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66079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299434" y="762000"/>
            <a:ext cx="8625625" cy="6096000"/>
          </a:xfrm>
          <a:prstGeom prst="rect">
            <a:avLst/>
          </a:prstGeom>
        </p:spPr>
        <p:txBody>
          <a:bodyPr>
            <a:normAutofit/>
          </a:bodyPr>
          <a:lstStyle/>
          <a:p>
            <a:pPr marL="0" indent="0" algn="ctr">
              <a:buNone/>
            </a:pPr>
            <a:r>
              <a:rPr lang="en-US" sz="4000" dirty="0">
                <a:latin typeface="Andalus" pitchFamily="18" charset="-78"/>
                <a:cs typeface="Andalus" pitchFamily="18" charset="-78"/>
              </a:rPr>
              <a:t>Learning Objectives</a:t>
            </a:r>
          </a:p>
          <a:p>
            <a:pPr marL="0" indent="0">
              <a:buNone/>
            </a:pPr>
            <a:endParaRPr lang="en-US" sz="1800" dirty="0"/>
          </a:p>
          <a:p>
            <a:pPr algn="just">
              <a:lnSpc>
                <a:spcPct val="150000"/>
              </a:lnSpc>
              <a:buFont typeface="Arial" charset="0"/>
              <a:buChar char="•"/>
              <a:defRPr/>
            </a:pPr>
            <a:r>
              <a:rPr lang="en-US" sz="2400" dirty="0">
                <a:latin typeface="Andalus" pitchFamily="18" charset="-78"/>
                <a:cs typeface="Andalus" pitchFamily="18" charset="-78"/>
              </a:rPr>
              <a:t>At the end of this lecture students will be able to </a:t>
            </a:r>
          </a:p>
          <a:p>
            <a:pPr lvl="2" algn="just">
              <a:lnSpc>
                <a:spcPct val="150000"/>
              </a:lnSpc>
              <a:buFont typeface="Wingdings" panose="05000000000000000000" pitchFamily="2" charset="2"/>
              <a:buChar char="Ø"/>
            </a:pPr>
            <a:r>
              <a:rPr lang="en-US" altLang="en-US" sz="2400" dirty="0">
                <a:latin typeface="Andalus" panose="02020603050405020304" pitchFamily="18" charset="-78"/>
                <a:cs typeface="Andalus" panose="02020603050405020304" pitchFamily="18" charset="-78"/>
              </a:rPr>
              <a:t>Explain Fructose metabolism and related disorders</a:t>
            </a:r>
          </a:p>
          <a:p>
            <a:pPr lvl="2" algn="just">
              <a:lnSpc>
                <a:spcPct val="150000"/>
              </a:lnSpc>
              <a:buFont typeface="Wingdings" panose="05000000000000000000" pitchFamily="2" charset="2"/>
              <a:buChar char="Ø"/>
            </a:pPr>
            <a:r>
              <a:rPr lang="en-US" altLang="en-US" sz="2400" dirty="0">
                <a:latin typeface="Andalus" panose="02020603050405020304" pitchFamily="18" charset="-78"/>
                <a:cs typeface="Andalus" panose="02020603050405020304" pitchFamily="18" charset="-78"/>
              </a:rPr>
              <a:t>Describe the metabolism of Galactose with related disorders</a:t>
            </a:r>
          </a:p>
          <a:p>
            <a:pPr lvl="2" algn="just">
              <a:lnSpc>
                <a:spcPct val="150000"/>
              </a:lnSpc>
              <a:buFont typeface="Wingdings" panose="05000000000000000000" pitchFamily="2" charset="2"/>
              <a:buChar char="Ø"/>
            </a:pPr>
            <a:r>
              <a:rPr lang="en-US" altLang="en-US" sz="2400" dirty="0">
                <a:latin typeface="Andalus" panose="02020603050405020304" pitchFamily="18" charset="-78"/>
                <a:cs typeface="Andalus" panose="02020603050405020304" pitchFamily="18" charset="-78"/>
              </a:rPr>
              <a:t>Discuss the Sorbitol pathway and its importance </a:t>
            </a:r>
            <a:endParaRPr lang="en-US" altLang="en-US" sz="2400" dirty="0"/>
          </a:p>
          <a:p>
            <a:pPr>
              <a:lnSpc>
                <a:spcPct val="150000"/>
              </a:lnSpc>
            </a:pPr>
            <a:endParaRPr lang="en-US" sz="2400" dirty="0"/>
          </a:p>
        </p:txBody>
      </p:sp>
      <p:sp>
        <p:nvSpPr>
          <p:cNvPr id="9" name="Slide Number Placeholder 8">
            <a:extLst>
              <a:ext uri="{FF2B5EF4-FFF2-40B4-BE49-F238E27FC236}">
                <a16:creationId xmlns:a16="http://schemas.microsoft.com/office/drawing/2014/main" id="{D42BD85A-21F8-9D50-AC01-8943F13144B0}"/>
              </a:ext>
            </a:extLst>
          </p:cNvPr>
          <p:cNvSpPr>
            <a:spLocks noGrp="1"/>
          </p:cNvSpPr>
          <p:nvPr>
            <p:ph type="sldNum" sz="quarter" idx="12"/>
          </p:nvPr>
        </p:nvSpPr>
        <p:spPr/>
        <p:txBody>
          <a:bodyPr/>
          <a:lstStyle/>
          <a:p>
            <a:pPr>
              <a:defRPr/>
            </a:pPr>
            <a:fld id="{BDA394D7-9785-4BE5-AFD5-4F918A689025}" type="slidenum">
              <a:rPr lang="en-US" smtClean="0"/>
              <a:pPr>
                <a:defRPr/>
              </a:pPr>
              <a:t>5</a:t>
            </a:fld>
            <a:endParaRPr lang="en-US" dirty="0"/>
          </a:p>
        </p:txBody>
      </p:sp>
    </p:spTree>
    <p:extLst>
      <p:ext uri="{BB962C8B-B14F-4D97-AF65-F5344CB8AC3E}">
        <p14:creationId xmlns:p14="http://schemas.microsoft.com/office/powerpoint/2010/main" val="1148322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6E0E7-2A62-CE3D-60BE-8475107DD673}"/>
              </a:ext>
            </a:extLst>
          </p:cNvPr>
          <p:cNvSpPr>
            <a:spLocks noGrp="1"/>
          </p:cNvSpPr>
          <p:nvPr>
            <p:ph type="title"/>
          </p:nvPr>
        </p:nvSpPr>
        <p:spPr>
          <a:xfrm>
            <a:off x="381000" y="457200"/>
            <a:ext cx="8229600" cy="1143000"/>
          </a:xfrm>
        </p:spPr>
        <p:txBody>
          <a:bodyPr>
            <a:normAutofit/>
          </a:bodyPr>
          <a:lstStyle/>
          <a:p>
            <a:r>
              <a:rPr lang="en-US" sz="4000" dirty="0">
                <a:latin typeface="Andalus" pitchFamily="18" charset="-78"/>
                <a:cs typeface="Andalus" pitchFamily="18" charset="-78"/>
              </a:rPr>
              <a:t>Metabolism of Fructose  </a:t>
            </a:r>
          </a:p>
        </p:txBody>
      </p:sp>
      <p:sp>
        <p:nvSpPr>
          <p:cNvPr id="3" name="Content Placeholder 2">
            <a:extLst>
              <a:ext uri="{FF2B5EF4-FFF2-40B4-BE49-F238E27FC236}">
                <a16:creationId xmlns:a16="http://schemas.microsoft.com/office/drawing/2014/main" id="{1F498F88-C2B1-73FB-521F-5D67CAF86812}"/>
              </a:ext>
            </a:extLst>
          </p:cNvPr>
          <p:cNvSpPr>
            <a:spLocks noGrp="1"/>
          </p:cNvSpPr>
          <p:nvPr>
            <p:ph idx="1"/>
          </p:nvPr>
        </p:nvSpPr>
        <p:spPr/>
        <p:txBody>
          <a:bodyPr>
            <a:normAutofit/>
          </a:bodyPr>
          <a:lstStyle/>
          <a:p>
            <a:pPr algn="just"/>
            <a:endParaRPr lang="en-US" altLang="en-US" sz="2800" dirty="0">
              <a:latin typeface="Andalus" panose="02020603050405020304" pitchFamily="18" charset="-78"/>
              <a:cs typeface="Andalus" panose="02020603050405020304" pitchFamily="18" charset="-78"/>
            </a:endParaRPr>
          </a:p>
          <a:p>
            <a:pPr algn="just">
              <a:buNone/>
            </a:pPr>
            <a:r>
              <a:rPr lang="en-US" altLang="en-US" sz="2400" dirty="0">
                <a:latin typeface="Andalus" panose="02020603050405020304" pitchFamily="18" charset="-78"/>
                <a:cs typeface="Andalus" panose="02020603050405020304" pitchFamily="18" charset="-78"/>
              </a:rPr>
              <a:t>   </a:t>
            </a:r>
          </a:p>
          <a:p>
            <a:pPr marL="514350" indent="-514350" algn="just">
              <a:lnSpc>
                <a:spcPct val="150000"/>
              </a:lnSpc>
              <a:buFont typeface="+mj-lt"/>
              <a:buAutoNum type="arabicPeriod"/>
            </a:pPr>
            <a:r>
              <a:rPr lang="en-US" altLang="en-US" sz="2800" dirty="0">
                <a:latin typeface="Andalus" panose="02020603050405020304" pitchFamily="18" charset="-78"/>
                <a:cs typeface="Andalus" panose="02020603050405020304" pitchFamily="18" charset="-78"/>
              </a:rPr>
              <a:t>Phosphorylation of fructose </a:t>
            </a:r>
          </a:p>
          <a:p>
            <a:pPr marL="514350" indent="-514350" algn="just">
              <a:lnSpc>
                <a:spcPct val="150000"/>
              </a:lnSpc>
              <a:buFont typeface="+mj-lt"/>
              <a:buAutoNum type="arabicPeriod"/>
            </a:pPr>
            <a:r>
              <a:rPr lang="en-US" altLang="en-US" sz="2800" dirty="0">
                <a:latin typeface="Andalus" panose="02020603050405020304" pitchFamily="18" charset="-78"/>
                <a:cs typeface="Andalus" panose="02020603050405020304" pitchFamily="18" charset="-78"/>
              </a:rPr>
              <a:t>Cleavage of fructose 1-Phosphate </a:t>
            </a:r>
          </a:p>
          <a:p>
            <a:pPr marL="457200" indent="-457200">
              <a:lnSpc>
                <a:spcPct val="150000"/>
              </a:lnSpc>
              <a:buFont typeface="+mj-lt"/>
              <a:buAutoNum type="arabicPeriod"/>
            </a:pPr>
            <a:endParaRPr lang="en-US" sz="2400" dirty="0"/>
          </a:p>
        </p:txBody>
      </p:sp>
      <p:sp>
        <p:nvSpPr>
          <p:cNvPr id="5" name="Slide Number Placeholder 4">
            <a:extLst>
              <a:ext uri="{FF2B5EF4-FFF2-40B4-BE49-F238E27FC236}">
                <a16:creationId xmlns:a16="http://schemas.microsoft.com/office/drawing/2014/main" id="{FB4ACE64-5512-ED54-6F84-C72153233706}"/>
              </a:ext>
            </a:extLst>
          </p:cNvPr>
          <p:cNvSpPr>
            <a:spLocks noGrp="1"/>
          </p:cNvSpPr>
          <p:nvPr>
            <p:ph type="sldNum" sz="quarter" idx="12"/>
          </p:nvPr>
        </p:nvSpPr>
        <p:spPr/>
        <p:txBody>
          <a:bodyPr/>
          <a:lstStyle/>
          <a:p>
            <a:pPr>
              <a:defRPr/>
            </a:pPr>
            <a:fld id="{BDA394D7-9785-4BE5-AFD5-4F918A689025}" type="slidenum">
              <a:rPr lang="en-US" smtClean="0"/>
              <a:pPr>
                <a:defRPr/>
              </a:pPr>
              <a:t>6</a:t>
            </a:fld>
            <a:endParaRPr lang="en-US" dirty="0"/>
          </a:p>
        </p:txBody>
      </p:sp>
      <p:sp>
        <p:nvSpPr>
          <p:cNvPr id="6" name="Rectangle 5">
            <a:extLst>
              <a:ext uri="{FF2B5EF4-FFF2-40B4-BE49-F238E27FC236}">
                <a16:creationId xmlns:a16="http://schemas.microsoft.com/office/drawing/2014/main" id="{13F5F850-9408-4A5D-B77D-656B147790C7}"/>
              </a:ext>
            </a:extLst>
          </p:cNvPr>
          <p:cNvSpPr/>
          <p:nvPr/>
        </p:nvSpPr>
        <p:spPr>
          <a:xfrm>
            <a:off x="228600" y="173672"/>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extLst>
      <p:ext uri="{BB962C8B-B14F-4D97-AF65-F5344CB8AC3E}">
        <p14:creationId xmlns:p14="http://schemas.microsoft.com/office/powerpoint/2010/main" val="3563003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6E0E7-2A62-CE3D-60BE-8475107DD673}"/>
              </a:ext>
            </a:extLst>
          </p:cNvPr>
          <p:cNvSpPr>
            <a:spLocks noGrp="1"/>
          </p:cNvSpPr>
          <p:nvPr>
            <p:ph type="title"/>
          </p:nvPr>
        </p:nvSpPr>
        <p:spPr>
          <a:xfrm>
            <a:off x="381000" y="457200"/>
            <a:ext cx="8229600" cy="1143000"/>
          </a:xfrm>
        </p:spPr>
        <p:txBody>
          <a:bodyPr>
            <a:normAutofit/>
          </a:bodyPr>
          <a:lstStyle/>
          <a:p>
            <a:r>
              <a:rPr lang="en-US" sz="4000" dirty="0">
                <a:latin typeface="Andalus" pitchFamily="18" charset="-78"/>
                <a:cs typeface="Andalus" pitchFamily="18" charset="-78"/>
              </a:rPr>
              <a:t>1. Phosphorylation of Fructose </a:t>
            </a:r>
          </a:p>
        </p:txBody>
      </p:sp>
      <p:sp>
        <p:nvSpPr>
          <p:cNvPr id="3" name="Content Placeholder 2">
            <a:extLst>
              <a:ext uri="{FF2B5EF4-FFF2-40B4-BE49-F238E27FC236}">
                <a16:creationId xmlns:a16="http://schemas.microsoft.com/office/drawing/2014/main" id="{1F498F88-C2B1-73FB-521F-5D67CAF86812}"/>
              </a:ext>
            </a:extLst>
          </p:cNvPr>
          <p:cNvSpPr>
            <a:spLocks noGrp="1"/>
          </p:cNvSpPr>
          <p:nvPr>
            <p:ph idx="1"/>
          </p:nvPr>
        </p:nvSpPr>
        <p:spPr>
          <a:xfrm>
            <a:off x="533400" y="1371600"/>
            <a:ext cx="8229600" cy="4525963"/>
          </a:xfrm>
        </p:spPr>
        <p:txBody>
          <a:bodyPr>
            <a:normAutofit fontScale="92500" lnSpcReduction="10000"/>
          </a:bodyPr>
          <a:lstStyle/>
          <a:p>
            <a:pPr algn="just">
              <a:buNone/>
            </a:pPr>
            <a:endParaRPr lang="en-US" altLang="en-US" sz="2800" b="1" u="sng" dirty="0">
              <a:latin typeface="Andalus" panose="02020603050405020304" pitchFamily="18" charset="-78"/>
              <a:cs typeface="Andalus" panose="02020603050405020304" pitchFamily="18" charset="-78"/>
            </a:endParaRPr>
          </a:p>
          <a:p>
            <a:pPr algn="just">
              <a:lnSpc>
                <a:spcPct val="80000"/>
              </a:lnSpc>
            </a:pPr>
            <a:r>
              <a:rPr lang="en-US" altLang="en-US" sz="2800" dirty="0">
                <a:latin typeface="Andalus" panose="02020603050405020304" pitchFamily="18" charset="-78"/>
                <a:cs typeface="Andalus" panose="02020603050405020304" pitchFamily="18" charset="-78"/>
              </a:rPr>
              <a:t>By either hexokinase or fructokinase</a:t>
            </a:r>
          </a:p>
          <a:p>
            <a:pPr algn="just">
              <a:lnSpc>
                <a:spcPct val="80000"/>
              </a:lnSpc>
            </a:pPr>
            <a:endParaRPr lang="en-US" altLang="en-US" sz="2800" dirty="0">
              <a:latin typeface="Andalus" panose="02020603050405020304" pitchFamily="18" charset="-78"/>
              <a:cs typeface="Andalus" panose="02020603050405020304" pitchFamily="18" charset="-78"/>
            </a:endParaRPr>
          </a:p>
          <a:p>
            <a:pPr algn="just">
              <a:lnSpc>
                <a:spcPct val="80000"/>
              </a:lnSpc>
            </a:pPr>
            <a:r>
              <a:rPr lang="en-US" altLang="en-US" sz="2800" dirty="0">
                <a:latin typeface="Andalus" panose="02020603050405020304" pitchFamily="18" charset="-78"/>
                <a:cs typeface="Andalus" panose="02020603050405020304" pitchFamily="18" charset="-78"/>
              </a:rPr>
              <a:t>Hexokinase </a:t>
            </a:r>
          </a:p>
          <a:p>
            <a:pPr lvl="1" algn="just">
              <a:lnSpc>
                <a:spcPct val="80000"/>
              </a:lnSpc>
              <a:buFont typeface="Wingdings" panose="05000000000000000000" pitchFamily="2" charset="2"/>
              <a:buChar char="Ø"/>
            </a:pPr>
            <a:r>
              <a:rPr lang="en-US" altLang="en-US" sz="2400" dirty="0">
                <a:latin typeface="Andalus" panose="02020603050405020304" pitchFamily="18" charset="-78"/>
                <a:cs typeface="Andalus" panose="02020603050405020304" pitchFamily="18" charset="-78"/>
              </a:rPr>
              <a:t>produces fructose 6-phosphate</a:t>
            </a:r>
          </a:p>
          <a:p>
            <a:pPr lvl="1" algn="just">
              <a:lnSpc>
                <a:spcPct val="80000"/>
              </a:lnSpc>
              <a:buFont typeface="Wingdings" panose="05000000000000000000" pitchFamily="2" charset="2"/>
              <a:buChar char="Ø"/>
            </a:pPr>
            <a:r>
              <a:rPr lang="en-US" altLang="en-US" sz="2400" dirty="0">
                <a:latin typeface="Andalus" panose="02020603050405020304" pitchFamily="18" charset="-78"/>
                <a:cs typeface="Andalus" panose="02020603050405020304" pitchFamily="18" charset="-78"/>
              </a:rPr>
              <a:t>has a low affinity (high Km) for fructose</a:t>
            </a:r>
          </a:p>
          <a:p>
            <a:pPr algn="just">
              <a:lnSpc>
                <a:spcPct val="80000"/>
              </a:lnSpc>
            </a:pPr>
            <a:endParaRPr lang="en-US" altLang="en-US" sz="2800" dirty="0">
              <a:latin typeface="Andalus" panose="02020603050405020304" pitchFamily="18" charset="-78"/>
              <a:cs typeface="Andalus" panose="02020603050405020304" pitchFamily="18" charset="-78"/>
            </a:endParaRPr>
          </a:p>
          <a:p>
            <a:pPr algn="just">
              <a:lnSpc>
                <a:spcPct val="80000"/>
              </a:lnSpc>
            </a:pPr>
            <a:r>
              <a:rPr lang="en-US" altLang="en-US" sz="2800" dirty="0">
                <a:latin typeface="Andalus" panose="02020603050405020304" pitchFamily="18" charset="-78"/>
                <a:cs typeface="Andalus" panose="02020603050405020304" pitchFamily="18" charset="-78"/>
              </a:rPr>
              <a:t>Fructokinase </a:t>
            </a:r>
          </a:p>
          <a:p>
            <a:pPr lvl="1" algn="just">
              <a:lnSpc>
                <a:spcPct val="80000"/>
              </a:lnSpc>
              <a:buFont typeface="Wingdings" panose="05000000000000000000" pitchFamily="2" charset="2"/>
              <a:buChar char="Ø"/>
            </a:pPr>
            <a:r>
              <a:rPr lang="en-US" altLang="en-US" sz="2400" dirty="0">
                <a:latin typeface="Andalus" panose="02020603050405020304" pitchFamily="18" charset="-78"/>
                <a:cs typeface="Andalus" panose="02020603050405020304" pitchFamily="18" charset="-78"/>
              </a:rPr>
              <a:t>produces fructose 1-phosphate </a:t>
            </a:r>
          </a:p>
          <a:p>
            <a:pPr lvl="1" algn="just">
              <a:lnSpc>
                <a:spcPct val="80000"/>
              </a:lnSpc>
              <a:buFont typeface="Wingdings" panose="05000000000000000000" pitchFamily="2" charset="2"/>
              <a:buChar char="Ø"/>
            </a:pPr>
            <a:r>
              <a:rPr lang="en-US" altLang="en-US" sz="2400" dirty="0">
                <a:latin typeface="Andalus" panose="02020603050405020304" pitchFamily="18" charset="-78"/>
                <a:cs typeface="Andalus" panose="02020603050405020304" pitchFamily="18" charset="-78"/>
              </a:rPr>
              <a:t>has high affinity for fructose</a:t>
            </a:r>
          </a:p>
          <a:p>
            <a:pPr lvl="1" algn="just">
              <a:lnSpc>
                <a:spcPct val="80000"/>
              </a:lnSpc>
              <a:buFont typeface="Wingdings" panose="05000000000000000000" pitchFamily="2" charset="2"/>
              <a:buChar char="Ø"/>
            </a:pPr>
            <a:r>
              <a:rPr lang="en-US" altLang="en-US" sz="2400" dirty="0">
                <a:latin typeface="Andalus" panose="02020603050405020304" pitchFamily="18" charset="-78"/>
                <a:cs typeface="Andalus" panose="02020603050405020304" pitchFamily="18" charset="-78"/>
              </a:rPr>
              <a:t>provides the primary mechanism for fructose phosphorylation</a:t>
            </a:r>
          </a:p>
          <a:p>
            <a:pPr lvl="1" algn="just">
              <a:lnSpc>
                <a:spcPct val="80000"/>
              </a:lnSpc>
              <a:buFont typeface="Wingdings" panose="05000000000000000000" pitchFamily="2" charset="2"/>
              <a:buChar char="Ø"/>
            </a:pPr>
            <a:r>
              <a:rPr lang="en-US" altLang="en-US" sz="2400" dirty="0">
                <a:latin typeface="Andalus" panose="02020603050405020304" pitchFamily="18" charset="-78"/>
                <a:cs typeface="Andalus" panose="02020603050405020304" pitchFamily="18" charset="-78"/>
              </a:rPr>
              <a:t>found in liver, kidney &amp; small intestinal mucosa</a:t>
            </a:r>
            <a:endParaRPr lang="en-US" altLang="en-US" dirty="0">
              <a:latin typeface="Andalus" panose="02020603050405020304" pitchFamily="18" charset="-78"/>
              <a:cs typeface="Andalus" panose="02020603050405020304" pitchFamily="18" charset="-78"/>
            </a:endParaRPr>
          </a:p>
          <a:p>
            <a:endParaRPr lang="en-US" sz="2400" dirty="0"/>
          </a:p>
        </p:txBody>
      </p:sp>
      <p:sp>
        <p:nvSpPr>
          <p:cNvPr id="5" name="Slide Number Placeholder 4">
            <a:extLst>
              <a:ext uri="{FF2B5EF4-FFF2-40B4-BE49-F238E27FC236}">
                <a16:creationId xmlns:a16="http://schemas.microsoft.com/office/drawing/2014/main" id="{FB4ACE64-5512-ED54-6F84-C72153233706}"/>
              </a:ext>
            </a:extLst>
          </p:cNvPr>
          <p:cNvSpPr>
            <a:spLocks noGrp="1"/>
          </p:cNvSpPr>
          <p:nvPr>
            <p:ph type="sldNum" sz="quarter" idx="12"/>
          </p:nvPr>
        </p:nvSpPr>
        <p:spPr/>
        <p:txBody>
          <a:bodyPr/>
          <a:lstStyle/>
          <a:p>
            <a:pPr>
              <a:defRPr/>
            </a:pPr>
            <a:fld id="{BDA394D7-9785-4BE5-AFD5-4F918A689025}" type="slidenum">
              <a:rPr lang="en-US" smtClean="0"/>
              <a:pPr>
                <a:defRPr/>
              </a:pPr>
              <a:t>7</a:t>
            </a:fld>
            <a:endParaRPr lang="en-US" dirty="0"/>
          </a:p>
        </p:txBody>
      </p:sp>
      <p:sp>
        <p:nvSpPr>
          <p:cNvPr id="6" name="Rectangle 5">
            <a:extLst>
              <a:ext uri="{FF2B5EF4-FFF2-40B4-BE49-F238E27FC236}">
                <a16:creationId xmlns:a16="http://schemas.microsoft.com/office/drawing/2014/main" id="{F07A39E2-77E7-4DC9-B728-31466367FB62}"/>
              </a:ext>
            </a:extLst>
          </p:cNvPr>
          <p:cNvSpPr/>
          <p:nvPr/>
        </p:nvSpPr>
        <p:spPr>
          <a:xfrm>
            <a:off x="361950" y="115568"/>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extLst>
      <p:ext uri="{BB962C8B-B14F-4D97-AF65-F5344CB8AC3E}">
        <p14:creationId xmlns:p14="http://schemas.microsoft.com/office/powerpoint/2010/main" val="4037889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6E0E7-2A62-CE3D-60BE-8475107DD673}"/>
              </a:ext>
            </a:extLst>
          </p:cNvPr>
          <p:cNvSpPr>
            <a:spLocks noGrp="1"/>
          </p:cNvSpPr>
          <p:nvPr>
            <p:ph type="title"/>
          </p:nvPr>
        </p:nvSpPr>
        <p:spPr>
          <a:xfrm>
            <a:off x="381000" y="457200"/>
            <a:ext cx="8229600" cy="1143000"/>
          </a:xfrm>
        </p:spPr>
        <p:txBody>
          <a:bodyPr>
            <a:normAutofit/>
          </a:bodyPr>
          <a:lstStyle/>
          <a:p>
            <a:r>
              <a:rPr lang="en-US" sz="4000" dirty="0">
                <a:latin typeface="Andalus" pitchFamily="18" charset="-78"/>
                <a:cs typeface="Andalus" pitchFamily="18" charset="-78"/>
              </a:rPr>
              <a:t>2. Cleavage of Fructose 1-P</a:t>
            </a:r>
          </a:p>
        </p:txBody>
      </p:sp>
      <p:sp>
        <p:nvSpPr>
          <p:cNvPr id="3" name="Content Placeholder 2">
            <a:extLst>
              <a:ext uri="{FF2B5EF4-FFF2-40B4-BE49-F238E27FC236}">
                <a16:creationId xmlns:a16="http://schemas.microsoft.com/office/drawing/2014/main" id="{1F498F88-C2B1-73FB-521F-5D67CAF86812}"/>
              </a:ext>
            </a:extLst>
          </p:cNvPr>
          <p:cNvSpPr>
            <a:spLocks noGrp="1"/>
          </p:cNvSpPr>
          <p:nvPr>
            <p:ph idx="1"/>
          </p:nvPr>
        </p:nvSpPr>
        <p:spPr>
          <a:xfrm>
            <a:off x="533400" y="1371600"/>
            <a:ext cx="8229600" cy="4525963"/>
          </a:xfrm>
        </p:spPr>
        <p:txBody>
          <a:bodyPr>
            <a:normAutofit/>
          </a:bodyPr>
          <a:lstStyle/>
          <a:p>
            <a:pPr algn="just">
              <a:buNone/>
            </a:pPr>
            <a:endParaRPr lang="en-US" altLang="en-US" sz="2800" b="1" u="sng" dirty="0">
              <a:latin typeface="Andalus" panose="02020603050405020304" pitchFamily="18" charset="-78"/>
              <a:cs typeface="Andalus" panose="02020603050405020304" pitchFamily="18" charset="-78"/>
            </a:endParaRPr>
          </a:p>
          <a:p>
            <a:pPr algn="just">
              <a:lnSpc>
                <a:spcPct val="80000"/>
              </a:lnSpc>
            </a:pPr>
            <a:endParaRPr lang="en-US" altLang="en-US" sz="2800" dirty="0">
              <a:latin typeface="Andalus" panose="02020603050405020304" pitchFamily="18" charset="-78"/>
              <a:cs typeface="Andalus" panose="02020603050405020304" pitchFamily="18" charset="-78"/>
            </a:endParaRPr>
          </a:p>
          <a:p>
            <a:pPr algn="just">
              <a:lnSpc>
                <a:spcPct val="150000"/>
              </a:lnSpc>
              <a:spcBef>
                <a:spcPct val="50000"/>
              </a:spcBef>
            </a:pPr>
            <a:r>
              <a:rPr lang="en-US" altLang="en-US" sz="2800" dirty="0">
                <a:latin typeface="Andalus" panose="02020603050405020304" pitchFamily="18" charset="-78"/>
                <a:cs typeface="Andalus" panose="02020603050405020304" pitchFamily="18" charset="-78"/>
              </a:rPr>
              <a:t>Fructose 1-P is cleaved by Aldolase B to Dihydroxyacetone phosphate &amp; Glyceraldehyde</a:t>
            </a:r>
          </a:p>
          <a:p>
            <a:pPr lvl="1" algn="just">
              <a:lnSpc>
                <a:spcPct val="150000"/>
              </a:lnSpc>
              <a:spcBef>
                <a:spcPct val="50000"/>
              </a:spcBef>
              <a:buFont typeface="Wingdings" panose="05000000000000000000" pitchFamily="2" charset="2"/>
              <a:buChar char="Ø"/>
            </a:pPr>
            <a:r>
              <a:rPr lang="en-US" altLang="en-US" sz="2400" dirty="0">
                <a:latin typeface="Andalus" panose="02020603050405020304" pitchFamily="18" charset="-78"/>
                <a:cs typeface="Andalus" panose="02020603050405020304" pitchFamily="18" charset="-78"/>
              </a:rPr>
              <a:t>can enter glycolysis or gluconeogenesis </a:t>
            </a:r>
          </a:p>
          <a:p>
            <a:endParaRPr lang="en-US" sz="2400" dirty="0"/>
          </a:p>
        </p:txBody>
      </p:sp>
      <p:sp>
        <p:nvSpPr>
          <p:cNvPr id="4" name="Footer Placeholder 3">
            <a:extLst>
              <a:ext uri="{FF2B5EF4-FFF2-40B4-BE49-F238E27FC236}">
                <a16:creationId xmlns:a16="http://schemas.microsoft.com/office/drawing/2014/main" id="{D239D57D-D775-AAB0-C2B0-9EF67ED81D17}"/>
              </a:ext>
            </a:extLst>
          </p:cNvPr>
          <p:cNvSpPr>
            <a:spLocks noGrp="1"/>
          </p:cNvSpPr>
          <p:nvPr>
            <p:ph type="ftr" sz="quarter" idx="11"/>
          </p:nvPr>
        </p:nvSpPr>
        <p:spPr>
          <a:xfrm>
            <a:off x="228600" y="92075"/>
            <a:ext cx="2895600" cy="365125"/>
          </a:xfrm>
        </p:spPr>
        <p:txBody>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
        <p:nvSpPr>
          <p:cNvPr id="5" name="Slide Number Placeholder 4">
            <a:extLst>
              <a:ext uri="{FF2B5EF4-FFF2-40B4-BE49-F238E27FC236}">
                <a16:creationId xmlns:a16="http://schemas.microsoft.com/office/drawing/2014/main" id="{FB4ACE64-5512-ED54-6F84-C72153233706}"/>
              </a:ext>
            </a:extLst>
          </p:cNvPr>
          <p:cNvSpPr>
            <a:spLocks noGrp="1"/>
          </p:cNvSpPr>
          <p:nvPr>
            <p:ph type="sldNum" sz="quarter" idx="12"/>
          </p:nvPr>
        </p:nvSpPr>
        <p:spPr/>
        <p:txBody>
          <a:bodyPr/>
          <a:lstStyle/>
          <a:p>
            <a:pPr>
              <a:defRPr/>
            </a:pPr>
            <a:fld id="{BDA394D7-9785-4BE5-AFD5-4F918A689025}" type="slidenum">
              <a:rPr lang="en-US" smtClean="0"/>
              <a:pPr>
                <a:defRPr/>
              </a:pPr>
              <a:t>8</a:t>
            </a:fld>
            <a:endParaRPr lang="en-US" dirty="0"/>
          </a:p>
        </p:txBody>
      </p:sp>
    </p:spTree>
    <p:extLst>
      <p:ext uri="{BB962C8B-B14F-4D97-AF65-F5344CB8AC3E}">
        <p14:creationId xmlns:p14="http://schemas.microsoft.com/office/powerpoint/2010/main" val="3987502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6E0E7-2A62-CE3D-60BE-8475107DD673}"/>
              </a:ext>
            </a:extLst>
          </p:cNvPr>
          <p:cNvSpPr>
            <a:spLocks noGrp="1"/>
          </p:cNvSpPr>
          <p:nvPr>
            <p:ph type="title"/>
          </p:nvPr>
        </p:nvSpPr>
        <p:spPr>
          <a:xfrm>
            <a:off x="381000" y="457200"/>
            <a:ext cx="8229600" cy="1143000"/>
          </a:xfrm>
        </p:spPr>
        <p:txBody>
          <a:bodyPr>
            <a:normAutofit fontScale="90000"/>
          </a:bodyPr>
          <a:lstStyle/>
          <a:p>
            <a:r>
              <a:rPr lang="en-US" sz="4000" dirty="0">
                <a:latin typeface="Andalus" pitchFamily="18" charset="-78"/>
                <a:cs typeface="Andalus" pitchFamily="18" charset="-78"/>
              </a:rPr>
              <a:t> </a:t>
            </a:r>
            <a:br>
              <a:rPr lang="en-US" sz="4000" dirty="0">
                <a:latin typeface="Andalus" pitchFamily="18" charset="-78"/>
                <a:cs typeface="Andalus" pitchFamily="18" charset="-78"/>
              </a:rPr>
            </a:br>
            <a:endParaRPr lang="en-US" sz="4000" dirty="0">
              <a:latin typeface="Andalus" pitchFamily="18" charset="-78"/>
              <a:cs typeface="Andalus" pitchFamily="18" charset="-78"/>
            </a:endParaRPr>
          </a:p>
        </p:txBody>
      </p:sp>
      <p:sp>
        <p:nvSpPr>
          <p:cNvPr id="3" name="Content Placeholder 2">
            <a:extLst>
              <a:ext uri="{FF2B5EF4-FFF2-40B4-BE49-F238E27FC236}">
                <a16:creationId xmlns:a16="http://schemas.microsoft.com/office/drawing/2014/main" id="{1F498F88-C2B1-73FB-521F-5D67CAF86812}"/>
              </a:ext>
            </a:extLst>
          </p:cNvPr>
          <p:cNvSpPr>
            <a:spLocks noGrp="1"/>
          </p:cNvSpPr>
          <p:nvPr>
            <p:ph idx="1"/>
          </p:nvPr>
        </p:nvSpPr>
        <p:spPr/>
        <p:txBody>
          <a:bodyPr>
            <a:normAutofit/>
          </a:bodyPr>
          <a:lstStyle/>
          <a:p>
            <a:pPr algn="just">
              <a:buNone/>
            </a:pPr>
            <a:r>
              <a:rPr lang="en-US" altLang="en-US" sz="2400" b="1" u="sng" dirty="0">
                <a:latin typeface="Andalus" panose="02020603050405020304" pitchFamily="18" charset="-78"/>
                <a:cs typeface="Andalus" panose="02020603050405020304" pitchFamily="18" charset="-78"/>
              </a:rPr>
              <a:t> </a:t>
            </a:r>
            <a:endParaRPr lang="en-US" altLang="en-US" sz="2800" b="1" u="sng" dirty="0">
              <a:latin typeface="Andalus" panose="02020603050405020304" pitchFamily="18" charset="-78"/>
              <a:cs typeface="Andalus" panose="02020603050405020304" pitchFamily="18" charset="-78"/>
            </a:endParaRPr>
          </a:p>
        </p:txBody>
      </p:sp>
      <p:sp>
        <p:nvSpPr>
          <p:cNvPr id="5" name="Slide Number Placeholder 4">
            <a:extLst>
              <a:ext uri="{FF2B5EF4-FFF2-40B4-BE49-F238E27FC236}">
                <a16:creationId xmlns:a16="http://schemas.microsoft.com/office/drawing/2014/main" id="{FB4ACE64-5512-ED54-6F84-C72153233706}"/>
              </a:ext>
            </a:extLst>
          </p:cNvPr>
          <p:cNvSpPr>
            <a:spLocks noGrp="1"/>
          </p:cNvSpPr>
          <p:nvPr>
            <p:ph type="sldNum" sz="quarter" idx="12"/>
          </p:nvPr>
        </p:nvSpPr>
        <p:spPr/>
        <p:txBody>
          <a:bodyPr/>
          <a:lstStyle/>
          <a:p>
            <a:pPr>
              <a:defRPr/>
            </a:pPr>
            <a:fld id="{BDA394D7-9785-4BE5-AFD5-4F918A689025}" type="slidenum">
              <a:rPr lang="en-US" smtClean="0"/>
              <a:pPr>
                <a:defRPr/>
              </a:pPr>
              <a:t>9</a:t>
            </a:fld>
            <a:endParaRPr lang="en-US" dirty="0"/>
          </a:p>
        </p:txBody>
      </p:sp>
      <p:pic>
        <p:nvPicPr>
          <p:cNvPr id="7" name="Picture 2">
            <a:extLst>
              <a:ext uri="{FF2B5EF4-FFF2-40B4-BE49-F238E27FC236}">
                <a16:creationId xmlns:a16="http://schemas.microsoft.com/office/drawing/2014/main" id="{5C32F2D8-1967-ADA6-DF03-FC3BAAC5EB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7098"/>
          <a:stretch>
            <a:fillRect/>
          </a:stretch>
        </p:blipFill>
        <p:spPr bwMode="auto">
          <a:xfrm>
            <a:off x="914400" y="609600"/>
            <a:ext cx="6477000" cy="5762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989FCE78-4FEA-4E20-8313-CFBE5C5053DE}"/>
              </a:ext>
            </a:extLst>
          </p:cNvPr>
          <p:cNvSpPr/>
          <p:nvPr/>
        </p:nvSpPr>
        <p:spPr>
          <a:xfrm>
            <a:off x="228600" y="90920"/>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extLst>
      <p:ext uri="{BB962C8B-B14F-4D97-AF65-F5344CB8AC3E}">
        <p14:creationId xmlns:p14="http://schemas.microsoft.com/office/powerpoint/2010/main" val="27125369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1099</TotalTime>
  <Words>839</Words>
  <Application>Microsoft Office PowerPoint</Application>
  <PresentationFormat>On-screen Show (4:3)</PresentationFormat>
  <Paragraphs>201</Paragraphs>
  <Slides>29</Slides>
  <Notes>0</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Office Theme</vt:lpstr>
      <vt:lpstr>1_Office Theme</vt:lpstr>
      <vt:lpstr>PowerPoint Presentation</vt:lpstr>
      <vt:lpstr>Gastrointestinal Tract (GIT) Module 2nd Year MBBS(LGIS) Metabolism of Individual Sugars </vt:lpstr>
      <vt:lpstr>Motto, Vision, Dream</vt:lpstr>
      <vt:lpstr>PowerPoint Presentation</vt:lpstr>
      <vt:lpstr>PowerPoint Presentation</vt:lpstr>
      <vt:lpstr>Metabolism of Fructose  </vt:lpstr>
      <vt:lpstr>1. Phosphorylation of Fructose </vt:lpstr>
      <vt:lpstr>2. Cleavage of Fructose 1-P</vt:lpstr>
      <vt:lpstr>  </vt:lpstr>
      <vt:lpstr>Galactose Metabolism </vt:lpstr>
      <vt:lpstr>Galactose Metabolism </vt:lpstr>
      <vt:lpstr>Sorbitol Metabolism </vt:lpstr>
      <vt:lpstr>Sorbitol Metabolism </vt:lpstr>
      <vt:lpstr>Sorbitol Metabolism </vt:lpstr>
      <vt:lpstr>Anatomical &amp; Physiological Aspects </vt:lpstr>
      <vt:lpstr> Anatomical &amp; Physiological Aspects  </vt:lpstr>
      <vt:lpstr>Disorders of Fructose Metabolism </vt:lpstr>
      <vt:lpstr>Hereditary Fructose Intolerance </vt:lpstr>
      <vt:lpstr> </vt:lpstr>
      <vt:lpstr>Disorders of Galactose Metabolism </vt:lpstr>
      <vt:lpstr>Classic Galactosemia </vt:lpstr>
      <vt:lpstr>Sorbitol Pathway</vt:lpstr>
      <vt:lpstr>Family Medicine</vt:lpstr>
      <vt:lpstr>Artificial Intelligence</vt:lpstr>
      <vt:lpstr>Suggested Research Article</vt:lpstr>
      <vt:lpstr>Bioethics</vt:lpstr>
      <vt:lpstr>PowerPoint Presentation</vt:lpstr>
      <vt:lpstr>Learning Resources</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Histology of Tongue</dc:title>
  <dc:creator>hp</dc:creator>
  <cp:lastModifiedBy>Dell</cp:lastModifiedBy>
  <cp:revision>98</cp:revision>
  <dcterms:created xsi:type="dcterms:W3CDTF">2006-08-16T00:00:00Z</dcterms:created>
  <dcterms:modified xsi:type="dcterms:W3CDTF">2025-02-06T05:59:16Z</dcterms:modified>
</cp:coreProperties>
</file>