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319" r:id="rId3"/>
    <p:sldId id="320" r:id="rId4"/>
    <p:sldId id="366" r:id="rId5"/>
    <p:sldId id="367" r:id="rId6"/>
    <p:sldId id="368" r:id="rId7"/>
    <p:sldId id="369" r:id="rId8"/>
    <p:sldId id="257" r:id="rId9"/>
    <p:sldId id="278" r:id="rId10"/>
    <p:sldId id="352" r:id="rId12"/>
    <p:sldId id="259" r:id="rId13"/>
    <p:sldId id="260" r:id="rId14"/>
    <p:sldId id="262" r:id="rId15"/>
    <p:sldId id="266" r:id="rId16"/>
    <p:sldId id="263" r:id="rId17"/>
    <p:sldId id="264" r:id="rId18"/>
    <p:sldId id="261" r:id="rId19"/>
    <p:sldId id="279" r:id="rId20"/>
    <p:sldId id="273" r:id="rId21"/>
    <p:sldId id="274" r:id="rId22"/>
    <p:sldId id="275" r:id="rId23"/>
    <p:sldId id="276" r:id="rId24"/>
    <p:sldId id="277" r:id="rId25"/>
    <p:sldId id="370" r:id="rId26"/>
    <p:sldId id="371" r:id="rId27"/>
    <p:sldId id="372" r:id="rId28"/>
    <p:sldId id="373" r:id="rId29"/>
    <p:sldId id="3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890" autoAdjust="0"/>
  </p:normalViewPr>
  <p:slideViewPr>
    <p:cSldViewPr snapToGrid="0">
      <p:cViewPr varScale="1">
        <p:scale>
          <a:sx n="54" d="100"/>
          <a:sy n="54" d="100"/>
        </p:scale>
        <p:origin x="1338" y="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6A654-362B-4341-BD77-8DF2DB98B7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63C2C-7173-4E91-8A3E-CCDF8B4C371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phase----</a:t>
            </a:r>
            <a:r>
              <a:rPr lang="en-US" baseline="0" dirty="0"/>
              <a:t> membrane rupture--- vertigo</a:t>
            </a:r>
            <a:endParaRPr lang="en-US" baseline="0" dirty="0"/>
          </a:p>
          <a:p>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Autoimmune more in familial type</a:t>
            </a:r>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dirty="0"/>
              <a:t>Post mortem</a:t>
            </a:r>
            <a:endParaRPr lang="en-GB" dirty="0"/>
          </a:p>
          <a:p>
            <a:pPr marL="0" marR="0" lvl="0" indent="0" algn="l" defTabSz="914400" rtl="0" eaLnBrk="1" fontAlgn="auto" latinLnBrk="0" hangingPunct="1">
              <a:lnSpc>
                <a:spcPct val="100000"/>
              </a:lnSpc>
              <a:spcBef>
                <a:spcPts val="0"/>
              </a:spcBef>
              <a:spcAft>
                <a:spcPts val="0"/>
              </a:spcAft>
              <a:buClrTx/>
              <a:buSzTx/>
              <a:buFontTx/>
              <a:buNone/>
              <a:defRPr/>
            </a:pPr>
            <a:r>
              <a:rPr lang="en-GB" dirty="0"/>
              <a:t>DELAYED MRI AFTER INTRATYMPANIC OR </a:t>
            </a:r>
            <a:r>
              <a:rPr lang="en-US" dirty="0"/>
              <a:t>INTRAVENOUS INJECTION OF GADLINIUM</a:t>
            </a:r>
            <a:endParaRPr lang="en-US" dirty="0"/>
          </a:p>
          <a:p>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dirty="0"/>
              <a:t>The 1995 guidelines also mention trauma or surgery, infection (syphilis) and inflammatory disorders (Cogan’s syndrome) as potential causes of endolymphatic </a:t>
            </a:r>
            <a:r>
              <a:rPr lang="en-US" dirty="0"/>
              <a:t>hydrops</a:t>
            </a:r>
            <a:endParaRPr lang="en-US" dirty="0"/>
          </a:p>
          <a:p>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SabonLTStd-Roman"/>
              </a:rPr>
              <a:t>To exclude these Meniere-like diseases any diagnostic</a:t>
            </a:r>
            <a:endParaRPr lang="en-GB" sz="1200" dirty="0">
              <a:latin typeface="SabonLTStd-Roman"/>
            </a:endParaRPr>
          </a:p>
          <a:p>
            <a:r>
              <a:rPr lang="en-GB" sz="1200" dirty="0">
                <a:latin typeface="SabonLTStd-Roman"/>
              </a:rPr>
              <a:t>technique available to the clinician should be used</a:t>
            </a:r>
            <a:endParaRPr lang="en-GB" sz="1200" dirty="0">
              <a:latin typeface="SabonLTStd-Roman"/>
            </a:endParaRPr>
          </a:p>
          <a:p>
            <a:endParaRPr lang="en-GB" sz="1200" dirty="0">
              <a:latin typeface="SabonLTStd-Roman"/>
            </a:endParaRPr>
          </a:p>
          <a:p>
            <a:pPr marL="0" marR="0" lvl="0" indent="0" algn="l" defTabSz="914400" rtl="0" eaLnBrk="1" fontAlgn="auto" latinLnBrk="0" hangingPunct="1">
              <a:lnSpc>
                <a:spcPct val="100000"/>
              </a:lnSpc>
              <a:spcBef>
                <a:spcPts val="0"/>
              </a:spcBef>
              <a:spcAft>
                <a:spcPts val="0"/>
              </a:spcAft>
              <a:buClrTx/>
              <a:buSzTx/>
              <a:buFontTx/>
              <a:buNone/>
              <a:defRPr/>
            </a:pPr>
            <a:r>
              <a:rPr lang="en-GB" sz="1200" u="sng" dirty="0">
                <a:latin typeface="SabonLTStd-Roman"/>
              </a:rPr>
              <a:t>The posterior fossa MRI with intravenous administration of gadolinium is the most </a:t>
            </a:r>
            <a:r>
              <a:rPr lang="en-US" sz="1200" u="sng" dirty="0">
                <a:latin typeface="SabonLTStd-Roman"/>
              </a:rPr>
              <a:t>sensitive examination to exclude cerebellopontine angle </a:t>
            </a:r>
            <a:r>
              <a:rPr lang="en-GB" sz="1200" u="sng" dirty="0">
                <a:latin typeface="SabonLTStd-Roman"/>
              </a:rPr>
              <a:t>and inner ear pathology</a:t>
            </a:r>
            <a:endParaRPr lang="en-US" u="sng" dirty="0"/>
          </a:p>
          <a:p>
            <a:endParaRPr lang="en-US" dirty="0"/>
          </a:p>
          <a:p>
            <a:r>
              <a:rPr lang="en-GB" sz="1200" b="1" i="0" kern="1200" dirty="0">
                <a:solidFill>
                  <a:schemeClr val="tx1"/>
                </a:solidFill>
                <a:effectLst/>
                <a:latin typeface="+mn-lt"/>
                <a:ea typeface="+mn-ea"/>
                <a:cs typeface="+mn-cs"/>
              </a:rPr>
              <a:t>Liminal</a:t>
            </a:r>
            <a:r>
              <a:rPr lang="en-GB" sz="1200" b="0" i="0" kern="1200" dirty="0">
                <a:solidFill>
                  <a:schemeClr val="tx1"/>
                </a:solidFill>
                <a:effectLst/>
                <a:latin typeface="+mn-lt"/>
                <a:ea typeface="+mn-ea"/>
                <a:cs typeface="+mn-cs"/>
              </a:rPr>
              <a:t> or threshold pure-tone </a:t>
            </a:r>
            <a:r>
              <a:rPr lang="en-GB" sz="1200" b="1" i="0" kern="1200" dirty="0">
                <a:solidFill>
                  <a:schemeClr val="tx1"/>
                </a:solidFill>
                <a:effectLst/>
                <a:latin typeface="+mn-lt"/>
                <a:ea typeface="+mn-ea"/>
                <a:cs typeface="+mn-cs"/>
              </a:rPr>
              <a:t>audiometry</a:t>
            </a:r>
            <a:r>
              <a:rPr lang="en-GB" sz="1200" b="0" i="0" kern="1200" dirty="0">
                <a:solidFill>
                  <a:schemeClr val="tx1"/>
                </a:solidFill>
                <a:effectLst/>
                <a:latin typeface="+mn-lt"/>
                <a:ea typeface="+mn-ea"/>
                <a:cs typeface="+mn-cs"/>
              </a:rPr>
              <a:t>: this test determines the subject's capacity to perceive a specific frequency or volume</a:t>
            </a:r>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Documented</a:t>
            </a:r>
            <a:r>
              <a:rPr lang="en-US" baseline="0" dirty="0"/>
              <a:t> SNHL </a:t>
            </a:r>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Beta</a:t>
            </a:r>
            <a:r>
              <a:rPr lang="en-US" baseline="0" dirty="0" err="1"/>
              <a:t>histine</a:t>
            </a:r>
            <a:r>
              <a:rPr lang="en-US" baseline="0" dirty="0"/>
              <a:t> </a:t>
            </a:r>
            <a:r>
              <a:rPr lang="en-US" baseline="0" dirty="0" err="1"/>
              <a:t>increaseblood</a:t>
            </a:r>
            <a:r>
              <a:rPr lang="en-US" baseline="0" dirty="0"/>
              <a:t> supply to inner ear SERC DVERT</a:t>
            </a:r>
            <a:endParaRPr lang="en-US" dirty="0"/>
          </a:p>
          <a:p>
            <a:endParaRPr lang="en-US" dirty="0"/>
          </a:p>
          <a:p>
            <a:r>
              <a:rPr lang="en-US" dirty="0"/>
              <a:t>Fluctuations of hearing</a:t>
            </a:r>
            <a:r>
              <a:rPr lang="en-US" baseline="0" dirty="0"/>
              <a:t> loss = Frustration </a:t>
            </a:r>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600" dirty="0"/>
              <a:t>aims to destroy</a:t>
            </a:r>
            <a:endParaRPr lang="en-GB" sz="9600" dirty="0"/>
          </a:p>
          <a:p>
            <a:r>
              <a:rPr lang="en-GB" sz="9600" dirty="0"/>
              <a:t>vestibular hair cell function (therefore also called partial</a:t>
            </a:r>
            <a:endParaRPr lang="en-GB" sz="9600" dirty="0"/>
          </a:p>
          <a:p>
            <a:r>
              <a:rPr lang="en-US" sz="9600" dirty="0" err="1"/>
              <a:t>chemolabyrinthectomy</a:t>
            </a:r>
            <a:r>
              <a:rPr lang="en-US" sz="9600" dirty="0"/>
              <a:t>). The typical Meniere’s disease vertigo</a:t>
            </a:r>
            <a:endParaRPr lang="en-US" sz="9600" dirty="0"/>
          </a:p>
          <a:p>
            <a:r>
              <a:rPr lang="en-GB" sz="9600" dirty="0"/>
              <a:t>attacks are not detected </a:t>
            </a:r>
            <a:endParaRPr lang="en-US" dirty="0"/>
          </a:p>
        </p:txBody>
      </p:sp>
      <p:sp>
        <p:nvSpPr>
          <p:cNvPr id="4" name="Slide Number Placeholder 3"/>
          <p:cNvSpPr>
            <a:spLocks noGrp="1"/>
          </p:cNvSpPr>
          <p:nvPr>
            <p:ph type="sldNum" sz="quarter" idx="10"/>
          </p:nvPr>
        </p:nvSpPr>
        <p:spPr/>
        <p:txBody>
          <a:bodyPr/>
          <a:lstStyle/>
          <a:p>
            <a:fld id="{16063C2C-7173-4E91-8A3E-CCDF8B4C371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atin typeface="Franklin Gothic Medium" panose="020B0603020102020204" charset="0"/>
                <a:cs typeface="Franklin Gothic Medium" panose="020B0603020102020204" charset="0"/>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latin typeface="Franklin Gothic Medium" panose="020B0603020102020204" charset="0"/>
                <a:cs typeface="Franklin Gothic Medium" panose="020B060302010202020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Medium" panose="020B0603020102020204" charset="0"/>
                <a:cs typeface="Franklin Gothic Medium" panose="020B060302010202020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charset="0"/>
                <a:cs typeface="Times New Roman" panose="02020603050405020304" charset="0"/>
              </a:defRPr>
            </a:lvl1pPr>
            <a:lvl2pPr>
              <a:defRPr>
                <a:latin typeface="Times New Roman" panose="02020603050405020304" charset="0"/>
                <a:cs typeface="Times New Roman" panose="02020603050405020304" charset="0"/>
              </a:defRPr>
            </a:lvl2pPr>
            <a:lvl3pPr>
              <a:defRPr>
                <a:latin typeface="Times New Roman" panose="02020603050405020304" charset="0"/>
                <a:cs typeface="Times New Roman" panose="02020603050405020304" charset="0"/>
              </a:defRPr>
            </a:lvl3pPr>
            <a:lvl4pPr>
              <a:defRPr>
                <a:latin typeface="Times New Roman" panose="02020603050405020304" charset="0"/>
                <a:cs typeface="Times New Roman" panose="02020603050405020304" charset="0"/>
              </a:defRPr>
            </a:lvl4pPr>
            <a:lvl5pPr>
              <a:defRPr>
                <a:latin typeface="Times New Roman" panose="02020603050405020304" charset="0"/>
                <a:cs typeface="Times New Roman" panose="02020603050405020304"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atin typeface="Franklin Gothic Medium" panose="020B0603020102020204" charset="0"/>
                <a:cs typeface="Franklin Gothic Medium" panose="020B0603020102020204" charset="0"/>
              </a:defRPr>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latin typeface="Franklin Gothic Medium" panose="020B0603020102020204" charset="0"/>
                <a:cs typeface="Franklin Gothic Medium" panose="020B060302010202020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0578ACC-22D6-47C1-A373-4FD133E34F3C}"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9720072" cy="1499616"/>
          </a:xfrm>
        </p:spPr>
        <p:txBody>
          <a:bodyPr/>
          <a:lstStyle/>
          <a:p>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endParaRPr lang="en-US"/>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Medium" panose="020B0603020102020204" charset="0"/>
                <a:cs typeface="Franklin Gothic Medium" panose="020B060302010202020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331444B-B92B-4E27-8C94-BB93EAF5CB18}"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atin typeface="Franklin Gothic Medium" panose="020B0603020102020204" charset="0"/>
                <a:cs typeface="Franklin Gothic Medium" panose="020B060302010202020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latin typeface="Franklin Gothic Medium" panose="020B0603020102020204" charset="0"/>
                <a:cs typeface="Franklin Gothic Medium" panose="020B060302010202020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63EFA5E-FA76-400D-B3DC-F0BA90E6D10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D6E9DEC-419B-4CC5-A080-3B06BD5A8291}" type="datetimeFigureOut">
              <a:rPr lang="en-US" smtClean="0"/>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microsoft.com/office/2007/relationships/media" Target="../media/media2.mp4"/><Relationship Id="rId1" Type="http://schemas.openxmlformats.org/officeDocument/2006/relationships/video" Target="../media/media2.mp4"/></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ncbi.nlm.nih.gov/pmc/articles/PMC1024134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microsoft.com/office/2007/relationships/media" Target="../media/media1.mp4"/><Relationship Id="rId1"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400" y="1674495"/>
            <a:ext cx="9719945" cy="4293235"/>
          </a:xfrm>
        </p:spPr>
        <p:txBody>
          <a:bodyPr>
            <a:noAutofit/>
          </a:bodyPr>
          <a:lstStyle/>
          <a:p>
            <a:pPr algn="ctr"/>
            <a:r>
              <a:rPr lang="en-US" sz="3600" dirty="0"/>
              <a:t>A 42-year-old male presents to physician with symptoms that have been</a:t>
            </a:r>
            <a:r>
              <a:rPr lang="en-US" sz="3600" b="1" dirty="0"/>
              <a:t> progressively worsening </a:t>
            </a:r>
            <a:r>
              <a:rPr lang="en-US" sz="3600" dirty="0"/>
              <a:t>over the past year. He describes </a:t>
            </a:r>
            <a:r>
              <a:rPr lang="en-US" sz="3600" b="1" dirty="0"/>
              <a:t>recurrent episodes of vertigo </a:t>
            </a:r>
            <a:r>
              <a:rPr lang="en-US" sz="3600" dirty="0"/>
              <a:t>that</a:t>
            </a:r>
            <a:r>
              <a:rPr lang="en-US" sz="3600" b="1" dirty="0"/>
              <a:t> last for several hours </a:t>
            </a:r>
            <a:r>
              <a:rPr lang="en-US" sz="3600" dirty="0"/>
              <a:t>and are accompanied by a </a:t>
            </a:r>
            <a:r>
              <a:rPr lang="en-US" sz="3600" b="1" dirty="0"/>
              <a:t>feeling of fullness in his right ear</a:t>
            </a:r>
            <a:r>
              <a:rPr lang="en-US" sz="3600" dirty="0"/>
              <a:t>. He also reports </a:t>
            </a:r>
            <a:r>
              <a:rPr lang="en-US" sz="3600" b="1" dirty="0"/>
              <a:t>fluctuating hearing loss in his right ear</a:t>
            </a:r>
            <a:r>
              <a:rPr lang="en-US" sz="3600" dirty="0"/>
              <a:t> and </a:t>
            </a:r>
            <a:r>
              <a:rPr lang="en-US" sz="3600" b="1" dirty="0"/>
              <a:t>persistent tinnitus</a:t>
            </a:r>
            <a:r>
              <a:rPr lang="en-US" sz="3600" dirty="0"/>
              <a:t>.</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u="sng" dirty="0"/>
              <a:t>Endolymphatic hydrops</a:t>
            </a:r>
            <a:endParaRPr lang="en-US" b="1" u="sng" dirty="0"/>
          </a:p>
          <a:p>
            <a:r>
              <a:rPr lang="en-GB" dirty="0">
                <a:solidFill>
                  <a:srgbClr val="FF0000"/>
                </a:solidFill>
              </a:rPr>
              <a:t>The cause of Meniere’s disease is unknown.</a:t>
            </a:r>
            <a:endParaRPr lang="en-GB" dirty="0">
              <a:solidFill>
                <a:srgbClr val="FF0000"/>
              </a:solidFill>
            </a:endParaRPr>
          </a:p>
          <a:p>
            <a:r>
              <a:rPr lang="en-US" dirty="0"/>
              <a:t>Endolymphatic </a:t>
            </a:r>
            <a:r>
              <a:rPr lang="en-GB" dirty="0"/>
              <a:t>hydrops was observed in a significant number of temporal bones from patients with hearing loss, without the classical </a:t>
            </a:r>
            <a:r>
              <a:rPr lang="en-US" dirty="0"/>
              <a:t>symptoms of Meniere’s disease.</a:t>
            </a:r>
            <a:endParaRPr lang="en-US" dirty="0"/>
          </a:p>
          <a:p>
            <a:r>
              <a:rPr lang="en-GB" dirty="0"/>
              <a:t>Membrane ruptures have been suggested to cause the acute episodes of vertigo.</a:t>
            </a:r>
            <a:endParaRPr lang="en-GB" dirty="0"/>
          </a:p>
          <a:p>
            <a:pPr marL="457200" indent="-457200">
              <a:buFont typeface="+mj-lt"/>
              <a:buAutoNum type="arabicPeriod" startAt="2"/>
            </a:pPr>
            <a:r>
              <a:rPr lang="en-US" b="1" u="sng" dirty="0"/>
              <a:t>Autoimmune factor</a:t>
            </a:r>
            <a:endParaRPr lang="en-US" b="1" u="sng" dirty="0"/>
          </a:p>
          <a:p>
            <a:r>
              <a:rPr lang="en-GB" dirty="0"/>
              <a:t>In approximately 1 in 3 patients with Meniere’s disease there seems to be an autoimmune factor.</a:t>
            </a:r>
            <a:endParaRPr lang="en-GB"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200" b="1" u="sng" dirty="0"/>
              <a:t>Viral factor</a:t>
            </a:r>
            <a:endParaRPr lang="en-US" sz="2200" b="1" u="sng" dirty="0"/>
          </a:p>
          <a:p>
            <a:r>
              <a:rPr lang="en-US" dirty="0"/>
              <a:t>A viral etiology has been suggested as well, most often involving the herpes simplex virus. (HSV)</a:t>
            </a:r>
            <a:endParaRPr lang="en-US" dirty="0"/>
          </a:p>
          <a:p>
            <a:r>
              <a:rPr lang="en-US" dirty="0"/>
              <a:t>Vertigo control in 91% of Meniere’s disease patients by means of acyclovir treatment also supports the potential viral etiology.</a:t>
            </a:r>
            <a:endParaRPr lang="en-US" dirty="0"/>
          </a:p>
          <a:p>
            <a:endParaRPr lang="en-US" b="1" u="sng" dirty="0"/>
          </a:p>
          <a:p>
            <a:pPr marL="514350" indent="-514350">
              <a:buFont typeface="+mj-lt"/>
              <a:buAutoNum type="arabicPeriod" startAt="4"/>
            </a:pPr>
            <a:r>
              <a:rPr lang="en-US" sz="2200" b="1" u="sng" dirty="0"/>
              <a:t>Allergic factor</a:t>
            </a:r>
            <a:endParaRPr lang="en-US" sz="2200" b="1" u="sng" dirty="0"/>
          </a:p>
          <a:p>
            <a:r>
              <a:rPr lang="en-US" dirty="0"/>
              <a:t>An association with allergy has been observed by Derebery. Vertigo control (Class A and B) was achieved in 47.9% (n = 137) accepting allergy treatment.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typical attack of Meniere’s disease</a:t>
            </a:r>
            <a:endParaRPr lang="en-US" dirty="0"/>
          </a:p>
        </p:txBody>
      </p:sp>
      <p:sp>
        <p:nvSpPr>
          <p:cNvPr id="3" name="Content Placeholder 2"/>
          <p:cNvSpPr>
            <a:spLocks noGrp="1"/>
          </p:cNvSpPr>
          <p:nvPr>
            <p:ph idx="1"/>
          </p:nvPr>
        </p:nvSpPr>
        <p:spPr/>
        <p:txBody>
          <a:bodyPr>
            <a:normAutofit fontScale="92500"/>
          </a:bodyPr>
          <a:lstStyle/>
          <a:p>
            <a:r>
              <a:rPr lang="en-GB" sz="2800" b="1" cap="all" dirty="0"/>
              <a:t>direction of the spontaneous nystagmus</a:t>
            </a:r>
            <a:r>
              <a:rPr lang="en-GB" dirty="0"/>
              <a:t> </a:t>
            </a:r>
            <a:endParaRPr lang="en-GB" dirty="0"/>
          </a:p>
          <a:p>
            <a:pPr>
              <a:buFont typeface="Wingdings" panose="05000000000000000000" pitchFamily="2" charset="2"/>
              <a:buChar char="Ø"/>
            </a:pPr>
            <a:r>
              <a:rPr lang="en-GB" cap="all" dirty="0" err="1">
                <a:solidFill>
                  <a:srgbClr val="FF0000"/>
                </a:solidFill>
              </a:rPr>
              <a:t>Irritative</a:t>
            </a:r>
            <a:r>
              <a:rPr lang="en-GB" cap="all" dirty="0">
                <a:solidFill>
                  <a:srgbClr val="FF0000"/>
                </a:solidFill>
              </a:rPr>
              <a:t> phase </a:t>
            </a:r>
            <a:r>
              <a:rPr lang="en-GB" dirty="0"/>
              <a:t>the nystagmus will beat towards the affected ear in a horizontal or horizontal–torsional direction, a finding which </a:t>
            </a:r>
            <a:r>
              <a:rPr lang="en-GB" u="sng" dirty="0"/>
              <a:t>usually lasts less than 1 hour</a:t>
            </a:r>
            <a:r>
              <a:rPr lang="en-GB" dirty="0"/>
              <a:t>.  </a:t>
            </a:r>
            <a:endParaRPr lang="en-GB" dirty="0"/>
          </a:p>
          <a:p>
            <a:pPr>
              <a:buFont typeface="Wingdings" panose="05000000000000000000" pitchFamily="2" charset="2"/>
              <a:buChar char="Ø"/>
            </a:pPr>
            <a:r>
              <a:rPr lang="en-GB" u="sng" cap="all" dirty="0">
                <a:solidFill>
                  <a:srgbClr val="FF0000"/>
                </a:solidFill>
              </a:rPr>
              <a:t>paretic phase</a:t>
            </a:r>
            <a:r>
              <a:rPr lang="en-GB" u="sng" cap="all" dirty="0"/>
              <a:t>, </a:t>
            </a:r>
            <a:r>
              <a:rPr lang="en-GB" dirty="0"/>
              <a:t>the nystagmus will beat away from the affected ear and </a:t>
            </a:r>
            <a:r>
              <a:rPr lang="en-GB" u="sng" dirty="0"/>
              <a:t>last hours to days</a:t>
            </a:r>
            <a:r>
              <a:rPr lang="en-GB" dirty="0"/>
              <a:t>. </a:t>
            </a:r>
            <a:endParaRPr lang="en-GB" dirty="0"/>
          </a:p>
          <a:p>
            <a:pPr>
              <a:buFont typeface="Wingdings" panose="05000000000000000000" pitchFamily="2" charset="2"/>
              <a:buChar char="Ø"/>
            </a:pPr>
            <a:r>
              <a:rPr lang="en-GB" u="sng" cap="all" dirty="0">
                <a:solidFill>
                  <a:srgbClr val="FF0000"/>
                </a:solidFill>
              </a:rPr>
              <a:t>recovery phase </a:t>
            </a:r>
            <a:r>
              <a:rPr lang="en-GB" dirty="0"/>
              <a:t>the nystagmus again beats towards the affected side because peripheral </a:t>
            </a:r>
            <a:r>
              <a:rPr lang="en-US" dirty="0"/>
              <a:t>vestibular function recovers.</a:t>
            </a:r>
            <a:endParaRPr lang="en-US" dirty="0"/>
          </a:p>
          <a:p>
            <a:pPr>
              <a:buFont typeface="Wingdings" panose="05000000000000000000" pitchFamily="2" charset="2"/>
              <a:buChar char="Ø"/>
            </a:pPr>
            <a:r>
              <a:rPr lang="en-US" u="sng" cap="all" dirty="0">
                <a:solidFill>
                  <a:srgbClr val="FF0000"/>
                </a:solidFill>
              </a:rPr>
              <a:t>drop attacks (</a:t>
            </a:r>
            <a:r>
              <a:rPr lang="en-US" dirty="0" err="1"/>
              <a:t>Tumarkin</a:t>
            </a:r>
            <a:r>
              <a:rPr lang="en-US" dirty="0"/>
              <a:t> crises)</a:t>
            </a:r>
            <a:endParaRPr lang="en-US" dirty="0"/>
          </a:p>
          <a:p>
            <a:r>
              <a:rPr lang="en-US" dirty="0"/>
              <a:t>Due to acute </a:t>
            </a:r>
            <a:r>
              <a:rPr lang="en-US" dirty="0" err="1"/>
              <a:t>otolythic</a:t>
            </a:r>
            <a:r>
              <a:rPr lang="en-US" dirty="0"/>
              <a:t> dysfunction</a:t>
            </a:r>
            <a:endParaRPr lang="en-US" dirty="0"/>
          </a:p>
          <a:p>
            <a:r>
              <a:rPr lang="en-GB" dirty="0"/>
              <a:t>patient suddenly drops to the ground (</a:t>
            </a:r>
            <a:r>
              <a:rPr lang="en-GB" u="sng" dirty="0"/>
              <a:t>without</a:t>
            </a:r>
            <a:r>
              <a:rPr lang="en-GB" dirty="0"/>
              <a:t> losing consciousness) </a:t>
            </a:r>
            <a:r>
              <a:rPr lang="en-US" u="sng" dirty="0"/>
              <a:t>without</a:t>
            </a:r>
            <a:r>
              <a:rPr lang="en-US" dirty="0"/>
              <a:t> associated vertigo.</a:t>
            </a:r>
            <a:endParaRPr lang="en-US" u="sng" cap="all"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tools to detect endolymphatic hydrops</a:t>
            </a:r>
            <a:endParaRPr lang="en-US" dirty="0"/>
          </a:p>
        </p:txBody>
      </p:sp>
      <p:sp>
        <p:nvSpPr>
          <p:cNvPr id="3" name="Content Placeholder 2"/>
          <p:cNvSpPr>
            <a:spLocks noGrp="1"/>
          </p:cNvSpPr>
          <p:nvPr>
            <p:ph idx="1"/>
          </p:nvPr>
        </p:nvSpPr>
        <p:spPr/>
        <p:txBody>
          <a:bodyPr/>
          <a:lstStyle/>
          <a:p>
            <a:r>
              <a:rPr lang="en-GB" dirty="0"/>
              <a:t>Evidence supplementary to the diagnostic criteria (which are in fact based only on history and audiometry)</a:t>
            </a:r>
            <a:endParaRPr lang="en-GB" dirty="0"/>
          </a:p>
          <a:p>
            <a:pPr marL="457200" indent="-457200">
              <a:buFont typeface="+mj-lt"/>
              <a:buAutoNum type="arabicPeriod"/>
            </a:pPr>
            <a:r>
              <a:rPr lang="en-US" dirty="0"/>
              <a:t>ELECTROCOCHLEOGRAPHY</a:t>
            </a:r>
            <a:endParaRPr lang="en-GB" dirty="0"/>
          </a:p>
          <a:p>
            <a:pPr marL="457200" indent="-457200">
              <a:buFont typeface="+mj-lt"/>
              <a:buAutoNum type="arabicPeriod"/>
            </a:pPr>
            <a:r>
              <a:rPr lang="en-US" dirty="0"/>
              <a:t>COCHLEAR HYDROPS ANALYSIS MASKING PROCEDURE (CHAMP)</a:t>
            </a:r>
            <a:endParaRPr lang="en-GB" dirty="0"/>
          </a:p>
          <a:p>
            <a:pPr marL="457200" indent="-457200">
              <a:buFont typeface="+mj-lt"/>
              <a:buAutoNum type="arabicPeriod"/>
            </a:pPr>
            <a:r>
              <a:rPr lang="en-GB" dirty="0"/>
              <a:t>DELAYED MRI AFTER INTRATYMPANIC OR </a:t>
            </a:r>
            <a:r>
              <a:rPr lang="en-US" dirty="0"/>
              <a:t>INTRAVENOUS INJECTION OF GADLINIUM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95569"/>
            <a:ext cx="9720072" cy="1499616"/>
          </a:xfrm>
        </p:spPr>
        <p:txBody>
          <a:bodyPr/>
          <a:lstStyle/>
          <a:p>
            <a:r>
              <a:rPr lang="en-US" dirty="0"/>
              <a:t>A diagnosis of exclusion</a:t>
            </a:r>
            <a:endParaRPr lang="en-US" dirty="0"/>
          </a:p>
        </p:txBody>
      </p:sp>
      <p:sp>
        <p:nvSpPr>
          <p:cNvPr id="3" name="Content Placeholder 2"/>
          <p:cNvSpPr>
            <a:spLocks noGrp="1"/>
          </p:cNvSpPr>
          <p:nvPr>
            <p:ph idx="1"/>
          </p:nvPr>
        </p:nvSpPr>
        <p:spPr>
          <a:xfrm>
            <a:off x="1024128" y="1995185"/>
            <a:ext cx="9720073" cy="4572000"/>
          </a:xfrm>
        </p:spPr>
        <p:txBody>
          <a:bodyPr>
            <a:normAutofit/>
          </a:bodyPr>
          <a:lstStyle/>
          <a:p>
            <a:r>
              <a:rPr lang="en-GB" sz="2000" dirty="0"/>
              <a:t>The 2015 guidelines define Meniere’s disease as an</a:t>
            </a:r>
            <a:r>
              <a:rPr lang="en-GB" sz="2000" u="sng" dirty="0">
                <a:solidFill>
                  <a:srgbClr val="FF0000"/>
                </a:solidFill>
              </a:rPr>
              <a:t> idiopathic syndrome of endolymphatic hydrops</a:t>
            </a:r>
            <a:r>
              <a:rPr lang="en-GB" sz="2000" dirty="0"/>
              <a:t> and therefore other causes have to be excluded. The following conditions are explicitly</a:t>
            </a:r>
            <a:r>
              <a:rPr lang="en-GB" dirty="0"/>
              <a:t> mentioned: </a:t>
            </a:r>
            <a:endParaRPr lang="en-GB" dirty="0"/>
          </a:p>
          <a:p>
            <a:pPr marL="457200" indent="-457200">
              <a:buFont typeface="+mj-lt"/>
              <a:buAutoNum type="arabicPeriod"/>
            </a:pPr>
            <a:r>
              <a:rPr lang="en-GB" dirty="0"/>
              <a:t>Transient ischemic attack</a:t>
            </a:r>
            <a:endParaRPr lang="en-GB" dirty="0"/>
          </a:p>
          <a:p>
            <a:pPr marL="457200" indent="-457200">
              <a:buFont typeface="+mj-lt"/>
              <a:buAutoNum type="arabicPeriod"/>
            </a:pPr>
            <a:r>
              <a:rPr lang="en-US" altLang="en-GB" dirty="0"/>
              <a:t>vestibular neuritis</a:t>
            </a:r>
            <a:endParaRPr lang="en-GB" dirty="0"/>
          </a:p>
          <a:p>
            <a:pPr marL="457200" indent="-457200">
              <a:buFont typeface="+mj-lt"/>
              <a:buAutoNum type="arabicPeriod"/>
            </a:pPr>
            <a:r>
              <a:rPr lang="pt-BR" dirty="0"/>
              <a:t>Vestibular migraine </a:t>
            </a:r>
            <a:r>
              <a:rPr lang="en-US" altLang="pt-BR" dirty="0"/>
              <a:t>- no auditory symptoms</a:t>
            </a:r>
            <a:endParaRPr lang="pt-BR" dirty="0"/>
          </a:p>
          <a:p>
            <a:pPr marL="457200" indent="-457200">
              <a:buFont typeface="+mj-lt"/>
              <a:buAutoNum type="arabicPeriod"/>
            </a:pPr>
            <a:r>
              <a:rPr lang="en-US" dirty="0" err="1"/>
              <a:t>Vestibulopathy - postural imbalance &amp; oscillopsia</a:t>
            </a:r>
            <a:endParaRPr lang="en-US" dirty="0"/>
          </a:p>
          <a:p>
            <a:pPr marL="457200" indent="-457200">
              <a:buFont typeface="+mj-lt"/>
              <a:buAutoNum type="arabicPeriod"/>
            </a:pPr>
            <a:r>
              <a:rPr lang="en-US" dirty="0"/>
              <a:t>Vestibular </a:t>
            </a:r>
            <a:r>
              <a:rPr lang="en-US" dirty="0" err="1"/>
              <a:t>schwannoma</a:t>
            </a:r>
            <a:r>
              <a:rPr lang="en-US" dirty="0"/>
              <a:t> </a:t>
            </a:r>
            <a:endParaRPr lang="en-US" dirty="0"/>
          </a:p>
          <a:p>
            <a:pPr marL="457200" indent="-457200">
              <a:buFont typeface="+mj-lt"/>
              <a:buAutoNum type="arabicPeriod"/>
            </a:pPr>
            <a:r>
              <a:rPr lang="en-US" dirty="0"/>
              <a:t>Endolymphatic sac </a:t>
            </a:r>
            <a:r>
              <a:rPr lang="en-US" dirty="0" err="1"/>
              <a:t>tumour</a:t>
            </a:r>
            <a:r>
              <a:rPr lang="en-US" dirty="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Diagnosis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2000" dirty="0"/>
              <a:t>Full clinical examination of the head and neck region (including vestibular examination) </a:t>
            </a:r>
            <a:endParaRPr lang="en-GB" sz="2000" dirty="0"/>
          </a:p>
          <a:p>
            <a:pPr>
              <a:buFont typeface="Wingdings" panose="05000000000000000000" pitchFamily="2" charset="2"/>
              <a:buChar char="q"/>
            </a:pPr>
            <a:r>
              <a:rPr lang="en-US" altLang="en-GB" sz="2000" dirty="0"/>
              <a:t>S</a:t>
            </a:r>
            <a:r>
              <a:rPr lang="en-GB" sz="2000" dirty="0"/>
              <a:t>peech audiometry </a:t>
            </a:r>
            <a:endParaRPr lang="en-GB" sz="2000" dirty="0"/>
          </a:p>
          <a:p>
            <a:pPr>
              <a:buFont typeface="Wingdings" panose="05000000000000000000" pitchFamily="2" charset="2"/>
              <a:buChar char="q"/>
            </a:pPr>
            <a:r>
              <a:rPr lang="en-GB" sz="2000" dirty="0"/>
              <a:t>Tympanometry </a:t>
            </a:r>
            <a:endParaRPr lang="en-GB" sz="2000" dirty="0"/>
          </a:p>
          <a:p>
            <a:pPr>
              <a:buFont typeface="Wingdings" panose="05000000000000000000" pitchFamily="2" charset="2"/>
              <a:buChar char="q"/>
            </a:pPr>
            <a:r>
              <a:rPr lang="en-GB" sz="2000" dirty="0"/>
              <a:t>CT scan of the temporal bone (with or without intravenous injection of iodine-containing contrast),</a:t>
            </a:r>
            <a:endParaRPr lang="en-GB" sz="2000" dirty="0"/>
          </a:p>
          <a:p>
            <a:pPr>
              <a:buFont typeface="Wingdings" panose="05000000000000000000" pitchFamily="2" charset="2"/>
              <a:buChar char="q"/>
            </a:pPr>
            <a:r>
              <a:rPr lang="en-GB" sz="2000" dirty="0"/>
              <a:t>MRI of the posterior fossa (with intravenous injection of gadolinium), </a:t>
            </a:r>
            <a:endParaRPr lang="en-GB" sz="2000" dirty="0"/>
          </a:p>
          <a:p>
            <a:pPr>
              <a:buFont typeface="Wingdings" panose="05000000000000000000" pitchFamily="2" charset="2"/>
              <a:buChar char="q"/>
            </a:pPr>
            <a:r>
              <a:rPr lang="en-GB" sz="2000" dirty="0"/>
              <a:t>Blood analysis (haematology, thyroid, biochemical and genetic testing). </a:t>
            </a:r>
            <a:endParaRPr lang="en-GB"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72007" y="2238233"/>
            <a:ext cx="12119993" cy="35059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2881638" y="748566"/>
            <a:ext cx="6005051" cy="55740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51" y="110431"/>
            <a:ext cx="9720072" cy="1499616"/>
          </a:xfrm>
        </p:spPr>
        <p:txBody>
          <a:bodyPr/>
          <a:lstStyle/>
          <a:p>
            <a:r>
              <a:rPr lang="en-US" dirty="0"/>
              <a:t>MANAGEMENT</a:t>
            </a:r>
            <a:endParaRPr lang="en-US" dirty="0"/>
          </a:p>
        </p:txBody>
      </p:sp>
      <p:sp>
        <p:nvSpPr>
          <p:cNvPr id="3" name="Content Placeholder 2"/>
          <p:cNvSpPr>
            <a:spLocks noGrp="1"/>
          </p:cNvSpPr>
          <p:nvPr>
            <p:ph idx="1"/>
          </p:nvPr>
        </p:nvSpPr>
        <p:spPr>
          <a:xfrm>
            <a:off x="1024127" y="1610047"/>
            <a:ext cx="9720073" cy="4773168"/>
          </a:xfrm>
        </p:spPr>
        <p:txBody>
          <a:bodyPr>
            <a:noAutofit/>
          </a:bodyPr>
          <a:lstStyle/>
          <a:p>
            <a:pPr>
              <a:buFont typeface="Wingdings" panose="05000000000000000000" pitchFamily="2" charset="2"/>
              <a:buChar char="Ø"/>
            </a:pPr>
            <a:r>
              <a:rPr lang="en-US" sz="2800" u="sng" dirty="0"/>
              <a:t>Management of Acute Phase : Vestibular </a:t>
            </a:r>
            <a:r>
              <a:rPr lang="en-US" sz="2800" u="sng" dirty="0" err="1"/>
              <a:t>suppressents</a:t>
            </a:r>
            <a:r>
              <a:rPr lang="en-US" sz="2800" u="sng" dirty="0"/>
              <a:t> + </a:t>
            </a:r>
            <a:r>
              <a:rPr lang="en-US" sz="2800" u="sng" dirty="0" err="1"/>
              <a:t>Antiemetics</a:t>
            </a:r>
            <a:r>
              <a:rPr lang="en-US" sz="2800" u="sng" dirty="0"/>
              <a:t> </a:t>
            </a:r>
            <a:endParaRPr lang="en-US" sz="2800" u="sng" dirty="0"/>
          </a:p>
          <a:p>
            <a:pPr algn="l">
              <a:buSzTx/>
            </a:pPr>
            <a:r>
              <a:rPr lang="en-US" sz="2400" u="sng" cap="all" dirty="0"/>
              <a:t>DIETARY RESTRICTIONS</a:t>
            </a:r>
            <a:endParaRPr lang="en-US" sz="2400" u="sng" cap="all" dirty="0"/>
          </a:p>
          <a:p>
            <a:r>
              <a:rPr lang="en-US" sz="2000" dirty="0"/>
              <a:t>Low-sodium and caffeine-free diet</a:t>
            </a:r>
            <a:endParaRPr lang="en-US" sz="1800" u="sng" dirty="0"/>
          </a:p>
          <a:p>
            <a:r>
              <a:rPr lang="en-US" sz="2400" u="sng" cap="all" dirty="0"/>
              <a:t>Medication</a:t>
            </a:r>
            <a:endParaRPr lang="en-US" sz="2400" u="sng" cap="all" dirty="0"/>
          </a:p>
          <a:p>
            <a:pPr>
              <a:buFont typeface="Wingdings" panose="05000000000000000000" pitchFamily="2" charset="2"/>
              <a:buChar char="v"/>
            </a:pPr>
            <a:r>
              <a:rPr lang="en-US" sz="2000" dirty="0"/>
              <a:t>DIURETICS</a:t>
            </a:r>
            <a:endParaRPr lang="en-US" sz="2000" dirty="0"/>
          </a:p>
          <a:p>
            <a:pPr algn="l">
              <a:buSzTx/>
              <a:buChar char=" "/>
            </a:pPr>
            <a:r>
              <a:rPr lang="en-US" sz="2000" dirty="0"/>
              <a:t>reduce endolymphatic volume and pressure</a:t>
            </a:r>
            <a:endParaRPr lang="en-US" sz="2000" dirty="0"/>
          </a:p>
          <a:p>
            <a:pPr algn="l">
              <a:buSzTx/>
            </a:pPr>
            <a:r>
              <a:rPr lang="en-US" sz="2000" dirty="0"/>
              <a:t>Hydrochlorothiazide, acetazolamide or a combination of hydrochlorothiazide and triamterene, are still the first-line medical therapy</a:t>
            </a:r>
            <a:endParaRPr lang="en-US" sz="2000" dirty="0"/>
          </a:p>
          <a:p>
            <a:pPr algn="l">
              <a:buSzTx/>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BETAHISTINE DIHYDROCHLORIDE</a:t>
            </a:r>
            <a:endParaRPr lang="en-US" sz="2400" u="sng" dirty="0"/>
          </a:p>
          <a:p>
            <a:r>
              <a:rPr lang="en-GB" dirty="0"/>
              <a:t>Recommendation:</a:t>
            </a:r>
            <a:endParaRPr lang="en-GB" dirty="0"/>
          </a:p>
          <a:p>
            <a:pPr>
              <a:buFont typeface="Arial" panose="020B0604020202020204" pitchFamily="34" charset="0"/>
              <a:buChar char="•"/>
            </a:pPr>
            <a:r>
              <a:rPr lang="en-GB" dirty="0"/>
              <a:t> First-line medical treatment to prevent recurrence of vertigo may include </a:t>
            </a:r>
            <a:r>
              <a:rPr lang="en-GB" dirty="0" err="1"/>
              <a:t>betahistine</a:t>
            </a:r>
            <a:r>
              <a:rPr lang="en-GB" dirty="0"/>
              <a:t> </a:t>
            </a:r>
            <a:r>
              <a:rPr lang="en-GB" dirty="0" err="1"/>
              <a:t>dihydrochloride</a:t>
            </a:r>
            <a:r>
              <a:rPr lang="en-GB" dirty="0"/>
              <a:t> </a:t>
            </a:r>
            <a:r>
              <a:rPr lang="en-GB" u="sng" dirty="0">
                <a:solidFill>
                  <a:srgbClr val="FF0000"/>
                </a:solidFill>
              </a:rPr>
              <a:t>16 mg thrice daily </a:t>
            </a:r>
            <a:r>
              <a:rPr lang="en-GB" dirty="0"/>
              <a:t>and/or diuretics. </a:t>
            </a:r>
            <a:endParaRPr lang="en-GB" dirty="0"/>
          </a:p>
          <a:p>
            <a:pPr>
              <a:buFont typeface="Arial" panose="020B0604020202020204" pitchFamily="34" charset="0"/>
              <a:buChar char="•"/>
            </a:pPr>
            <a:endParaRPr lang="en-GB" dirty="0"/>
          </a:p>
          <a:p>
            <a:pPr>
              <a:buFont typeface="Arial" panose="020B0604020202020204" pitchFamily="34" charset="0"/>
              <a:buChar char="•"/>
            </a:pPr>
            <a:r>
              <a:rPr lang="en-GB" dirty="0"/>
              <a:t> </a:t>
            </a:r>
            <a:r>
              <a:rPr lang="en-GB" dirty="0" err="1">
                <a:solidFill>
                  <a:srgbClr val="FF0000"/>
                </a:solidFill>
              </a:rPr>
              <a:t>Betahistine</a:t>
            </a:r>
            <a:r>
              <a:rPr lang="en-GB" dirty="0">
                <a:solidFill>
                  <a:srgbClr val="FF0000"/>
                </a:solidFill>
              </a:rPr>
              <a:t> has a limited side effect profile </a:t>
            </a:r>
            <a:r>
              <a:rPr lang="en-GB" dirty="0"/>
              <a:t>while diuretics can cause electrolyte disturbances, potentially interact with patient-specific drugs and </a:t>
            </a:r>
            <a:r>
              <a:rPr lang="en-US" dirty="0"/>
              <a:t>conditions.</a:t>
            </a:r>
            <a:endParaRPr lang="en-US" dirty="0"/>
          </a:p>
          <a:p>
            <a:pPr>
              <a:buFont typeface="Arial" panose="020B0604020202020204" pitchFamily="34" charset="0"/>
              <a:buChar char="•"/>
            </a:pPr>
            <a:endParaRPr lang="en-US" b="1" dirty="0"/>
          </a:p>
          <a:p>
            <a:pPr>
              <a:buFont typeface="Wingdings" panose="05000000000000000000" pitchFamily="2" charset="2"/>
              <a:buChar char="Ø"/>
            </a:pPr>
            <a:r>
              <a:rPr lang="en-US" b="1" dirty="0"/>
              <a:t>HEARING AMPLIFICATION with Hearing aids</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341235" y="878840"/>
            <a:ext cx="4417695" cy="3148330"/>
          </a:xfrm>
        </p:spPr>
      </p:pic>
      <p:sp>
        <p:nvSpPr>
          <p:cNvPr id="2" name="Title 1"/>
          <p:cNvSpPr>
            <a:spLocks noGrp="1"/>
          </p:cNvSpPr>
          <p:nvPr>
            <p:ph type="title"/>
          </p:nvPr>
        </p:nvSpPr>
        <p:spPr>
          <a:xfrm>
            <a:off x="2691276" y="2368931"/>
            <a:ext cx="6231597" cy="1499616"/>
          </a:xfrm>
        </p:spPr>
        <p:txBody>
          <a:bodyPr/>
          <a:lstStyle/>
          <a:p>
            <a:r>
              <a:rPr lang="en-US" sz="5400" b="1" dirty="0"/>
              <a:t>MÉNIÈRE’S DISEASE</a:t>
            </a:r>
            <a:endParaRPr lang="en-US" b="1" dirty="0"/>
          </a:p>
        </p:txBody>
      </p:sp>
      <p:pic>
        <p:nvPicPr>
          <p:cNvPr id="3" name="Picture 2"/>
          <p:cNvPicPr>
            <a:picLocks noChangeAspect="1"/>
          </p:cNvPicPr>
          <p:nvPr/>
        </p:nvPicPr>
        <p:blipFill>
          <a:blip r:embed="rId2"/>
          <a:stretch>
            <a:fillRect/>
          </a:stretch>
        </p:blipFill>
        <p:spPr>
          <a:xfrm>
            <a:off x="2072640" y="4522470"/>
            <a:ext cx="8515350" cy="18383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Transtympanic</a:t>
            </a:r>
            <a:r>
              <a:rPr lang="en-US" dirty="0"/>
              <a:t> therapies</a:t>
            </a:r>
            <a:endParaRPr lang="en-US" dirty="0"/>
          </a:p>
        </p:txBody>
      </p:sp>
      <p:sp>
        <p:nvSpPr>
          <p:cNvPr id="3" name="Content Placeholder 2"/>
          <p:cNvSpPr>
            <a:spLocks noGrp="1"/>
          </p:cNvSpPr>
          <p:nvPr>
            <p:ph idx="1"/>
          </p:nvPr>
        </p:nvSpPr>
        <p:spPr>
          <a:xfrm>
            <a:off x="1024255" y="2286000"/>
            <a:ext cx="5090160" cy="4023360"/>
          </a:xfrm>
        </p:spPr>
        <p:txBody>
          <a:bodyPr/>
          <a:lstStyle/>
          <a:p>
            <a:r>
              <a:rPr lang="en-US" dirty="0"/>
              <a:t>TRANSTYMPANIC LOW-PRESSURE THERAPY </a:t>
            </a:r>
            <a:endParaRPr lang="en-US" dirty="0"/>
          </a:p>
          <a:p>
            <a:r>
              <a:rPr lang="en-US" dirty="0"/>
              <a:t>(MENIETT)</a:t>
            </a:r>
            <a:endParaRPr lang="en-US" dirty="0"/>
          </a:p>
        </p:txBody>
      </p:sp>
      <p:pic>
        <p:nvPicPr>
          <p:cNvPr id="4" name="Picture 3"/>
          <p:cNvPicPr>
            <a:picLocks noChangeAspect="1"/>
          </p:cNvPicPr>
          <p:nvPr/>
        </p:nvPicPr>
        <p:blipFill>
          <a:blip r:embed="rId1"/>
          <a:stretch>
            <a:fillRect/>
          </a:stretch>
        </p:blipFill>
        <p:spPr>
          <a:xfrm>
            <a:off x="1242492" y="3600947"/>
            <a:ext cx="3810000" cy="2276475"/>
          </a:xfrm>
          <a:prstGeom prst="rect">
            <a:avLst/>
          </a:prstGeom>
        </p:spPr>
      </p:pic>
      <p:pic>
        <p:nvPicPr>
          <p:cNvPr id="5" name="Picture 4"/>
          <p:cNvPicPr>
            <a:picLocks noChangeAspect="1"/>
          </p:cNvPicPr>
          <p:nvPr/>
        </p:nvPicPr>
        <p:blipFill>
          <a:blip r:embed="rId2"/>
          <a:stretch>
            <a:fillRect/>
          </a:stretch>
        </p:blipFill>
        <p:spPr>
          <a:xfrm>
            <a:off x="6115050" y="2285365"/>
            <a:ext cx="5512435" cy="40239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698543" y="327546"/>
            <a:ext cx="8126033" cy="3125337"/>
          </a:xfrm>
          <a:prstGeom prst="rect">
            <a:avLst/>
          </a:prstGeom>
        </p:spPr>
      </p:pic>
      <p:sp>
        <p:nvSpPr>
          <p:cNvPr id="2" name="Title 1"/>
          <p:cNvSpPr>
            <a:spLocks noGrp="1"/>
          </p:cNvSpPr>
          <p:nvPr>
            <p:ph type="title"/>
          </p:nvPr>
        </p:nvSpPr>
        <p:spPr/>
        <p:txBody>
          <a:bodyPr/>
          <a:lstStyle/>
          <a:p>
            <a:r>
              <a:rPr lang="en-US" dirty="0" err="1"/>
              <a:t>intratympanic</a:t>
            </a:r>
            <a:r>
              <a:rPr lang="en-US" dirty="0"/>
              <a:t> therapies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4900" dirty="0"/>
              <a:t>Salvage treatment </a:t>
            </a:r>
            <a:endParaRPr lang="en-US" sz="4900" dirty="0"/>
          </a:p>
          <a:p>
            <a:pPr marL="0" indent="0">
              <a:buNone/>
            </a:pPr>
            <a:endParaRPr lang="en-US" sz="4900" dirty="0"/>
          </a:p>
          <a:p>
            <a:pPr>
              <a:buFont typeface="Courier New" panose="02070309020205020404" pitchFamily="49" charset="0"/>
              <a:buChar char="o"/>
            </a:pPr>
            <a:r>
              <a:rPr lang="en-US" sz="4900" u="sng" dirty="0"/>
              <a:t>INTRATYMPANIC INJECTION OF CORTICOSTEROIDS</a:t>
            </a:r>
            <a:endParaRPr lang="en-US" sz="4900" u="sng" dirty="0"/>
          </a:p>
          <a:p>
            <a:pPr marL="0" indent="0">
              <a:buNone/>
            </a:pPr>
            <a:r>
              <a:rPr lang="en-GB" sz="4900" dirty="0"/>
              <a:t>Vertigo control in 80% of refractory cases without significant hearing loss. </a:t>
            </a:r>
            <a:endParaRPr lang="en-GB" sz="4900" dirty="0"/>
          </a:p>
          <a:p>
            <a:pPr marL="0" indent="0">
              <a:buNone/>
            </a:pPr>
            <a:endParaRPr lang="en-US" sz="4900" dirty="0"/>
          </a:p>
          <a:p>
            <a:pPr>
              <a:buFont typeface="Courier New" panose="02070309020205020404" pitchFamily="49" charset="0"/>
              <a:buChar char="o"/>
            </a:pPr>
            <a:r>
              <a:rPr lang="en-US" sz="4900" u="sng" dirty="0"/>
              <a:t>INTRATYMPANIC INJECTION OF GENTAMICIN</a:t>
            </a:r>
            <a:r>
              <a:rPr lang="en-GB" sz="4900" u="sng" dirty="0"/>
              <a:t> </a:t>
            </a:r>
            <a:endParaRPr lang="en-GB" sz="4900" u="sng" dirty="0"/>
          </a:p>
          <a:p>
            <a:pPr marL="0" indent="0">
              <a:buNone/>
            </a:pPr>
            <a:r>
              <a:rPr lang="en-GB" sz="4900" dirty="0"/>
              <a:t>Partial </a:t>
            </a:r>
            <a:r>
              <a:rPr lang="en-US" sz="4900" dirty="0"/>
              <a:t>Chemo-</a:t>
            </a:r>
            <a:r>
              <a:rPr lang="en-US" sz="4900" dirty="0" err="1"/>
              <a:t>labyrinthectomy</a:t>
            </a:r>
            <a:r>
              <a:rPr lang="en-US" sz="4900" dirty="0"/>
              <a:t> </a:t>
            </a:r>
            <a:endParaRPr lang="en-US" sz="4900" dirty="0"/>
          </a:p>
          <a:p>
            <a:pPr marL="0" indent="0">
              <a:buNone/>
            </a:pPr>
            <a:r>
              <a:rPr lang="en-GB" sz="4900" dirty="0"/>
              <a:t>‘End-stage’ patients who develop drop attacks </a:t>
            </a:r>
            <a:endParaRPr lang="en-GB" sz="4900" dirty="0"/>
          </a:p>
          <a:p>
            <a:pPr marL="0" indent="0">
              <a:buNone/>
            </a:pPr>
            <a:r>
              <a:rPr lang="en-GB" sz="4900" dirty="0"/>
              <a:t>Sensorineural hearing loss often seen</a:t>
            </a:r>
            <a:endParaRPr lang="en-US" sz="4900" dirty="0"/>
          </a:p>
          <a:p>
            <a:pPr marL="514350" indent="-514350">
              <a:buFont typeface="+mj-lt"/>
              <a:buAutoNum type="arabicPeriod"/>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Surgery</a:t>
            </a:r>
            <a:endParaRPr lang="en-US"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400" u="sng" dirty="0"/>
              <a:t>ENDOLYMPHATIC SAC SURGERY</a:t>
            </a:r>
            <a:endParaRPr lang="en-US" sz="2400" u="sng" dirty="0"/>
          </a:p>
          <a:p>
            <a:pPr lvl="5">
              <a:buFont typeface="Arial" panose="020B0604020202020204" pitchFamily="34" charset="0"/>
              <a:buChar char="•"/>
            </a:pPr>
            <a:r>
              <a:rPr lang="en-GB" sz="2400" dirty="0">
                <a:latin typeface="Times New Roman" panose="02020603050405020304" charset="0"/>
                <a:cs typeface="Times New Roman" panose="02020603050405020304" charset="0"/>
              </a:rPr>
              <a:t>Endolymphatic sac decompression </a:t>
            </a:r>
            <a:endParaRPr lang="en-GB" sz="2400" dirty="0">
              <a:latin typeface="Times New Roman" panose="02020603050405020304" charset="0"/>
              <a:cs typeface="Times New Roman" panose="02020603050405020304" charset="0"/>
            </a:endParaRPr>
          </a:p>
          <a:p>
            <a:pPr lvl="5">
              <a:buFont typeface="Arial" panose="020B0604020202020204" pitchFamily="34" charset="0"/>
              <a:buChar char="•"/>
            </a:pPr>
            <a:r>
              <a:rPr lang="en-GB" sz="2400" dirty="0">
                <a:latin typeface="Times New Roman" panose="02020603050405020304" charset="0"/>
                <a:cs typeface="Times New Roman" panose="02020603050405020304" charset="0"/>
              </a:rPr>
              <a:t>Mastoid </a:t>
            </a:r>
            <a:r>
              <a:rPr lang="en-US" sz="2400" dirty="0">
                <a:latin typeface="Times New Roman" panose="02020603050405020304" charset="0"/>
                <a:cs typeface="Times New Roman" panose="02020603050405020304" charset="0"/>
              </a:rPr>
              <a:t>shunting</a:t>
            </a:r>
            <a:endParaRPr lang="en-US" sz="2400" dirty="0">
              <a:latin typeface="Times New Roman" panose="02020603050405020304" charset="0"/>
              <a:cs typeface="Times New Roman" panose="02020603050405020304" charset="0"/>
            </a:endParaRPr>
          </a:p>
          <a:p>
            <a:pPr lvl="5">
              <a:buFont typeface="Arial" panose="020B0604020202020204" pitchFamily="34" charset="0"/>
              <a:buChar char="•"/>
            </a:pPr>
            <a:endParaRPr lang="en-US" sz="2400" dirty="0"/>
          </a:p>
          <a:p>
            <a:pPr>
              <a:buFont typeface="Courier New" panose="02070309020205020404" pitchFamily="49" charset="0"/>
              <a:buChar char="o"/>
            </a:pPr>
            <a:r>
              <a:rPr lang="en-GB" sz="2400" u="sng" dirty="0"/>
              <a:t>TENOTOMY OF THE TENSOR TYMPANI </a:t>
            </a:r>
            <a:r>
              <a:rPr lang="en-US" sz="2400" u="sng" dirty="0"/>
              <a:t>AND STAPEDIAL MUSCLE TENDONS</a:t>
            </a:r>
            <a:endParaRPr lang="en-US" sz="2400" u="sng" dirty="0"/>
          </a:p>
          <a:p>
            <a:pPr>
              <a:buFont typeface="Courier New" panose="02070309020205020404" pitchFamily="49" charset="0"/>
              <a:buChar char="o"/>
            </a:pPr>
            <a:endParaRPr lang="en-US" sz="2400" dirty="0"/>
          </a:p>
          <a:p>
            <a:pPr>
              <a:buFont typeface="Courier New" panose="02070309020205020404" pitchFamily="49" charset="0"/>
              <a:buChar char="o"/>
            </a:pPr>
            <a:r>
              <a:rPr lang="en-US" sz="2400" u="sng" dirty="0"/>
              <a:t>SELECTIVE VESTIBULAR NERVE SECTION</a:t>
            </a:r>
            <a:endParaRPr lang="en-US" sz="2400" u="sng" dirty="0"/>
          </a:p>
          <a:p>
            <a:r>
              <a:rPr lang="en-GB" sz="2400" dirty="0"/>
              <a:t>Surgical section of the vestibular nerve while preserving the facial and cochlear nerve.</a:t>
            </a:r>
            <a:endParaRPr lang="en-US" sz="2400" dirty="0"/>
          </a:p>
        </p:txBody>
      </p:sp>
      <p:pic>
        <p:nvPicPr>
          <p:cNvPr id="4" name="WhatsApp Video 2024-07-31 at 17.31.40_50690f60">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8352155" y="381000"/>
            <a:ext cx="3217545"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50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0">
              <p:cMediaNode vol="0" mute="1">
                <p:cTn id="7" repeatCount="indefinite" fill="hold" display="1">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Research</a:t>
            </a:r>
            <a:endParaRPr lang="en-US"/>
          </a:p>
        </p:txBody>
      </p:sp>
      <p:sp>
        <p:nvSpPr>
          <p:cNvPr id="3" name="Content Placeholder 2"/>
          <p:cNvSpPr>
            <a:spLocks noGrp="1"/>
          </p:cNvSpPr>
          <p:nvPr>
            <p:ph idx="1"/>
          </p:nvPr>
        </p:nvSpPr>
        <p:spPr/>
        <p:txBody>
          <a:bodyPr/>
          <a:p>
            <a:pPr eaLnBrk="1" hangingPunct="1"/>
            <a:r>
              <a:rPr lang="en-US" altLang="en-US" dirty="0" smtClean="0">
                <a:sym typeface="+mn-ea"/>
                <a:hlinkClick r:id="rId1"/>
              </a:rPr>
              <a:t>https://www.ncbi.nlm.nih.gov/pmc/articles/PMC10241347/</a:t>
            </a:r>
            <a:endParaRPr lang="en-US" altLang="en-US" dirty="0" smtClean="0"/>
          </a:p>
          <a:p>
            <a:pPr eaLnBrk="1" hangingPunct="1"/>
            <a:r>
              <a:rPr lang="en-US" altLang="en-US" dirty="0" smtClean="0">
                <a:sym typeface="+mn-ea"/>
              </a:rPr>
              <a:t>https://www.american-hearing.org/disease/menieres-disease/</a:t>
            </a:r>
            <a:endParaRPr lang="en-US" altLang="en-US" dirty="0" smtClean="0"/>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Biomedical Ethics</a:t>
            </a:r>
            <a:endParaRPr lang="en-US"/>
          </a:p>
        </p:txBody>
      </p:sp>
      <p:sp>
        <p:nvSpPr>
          <p:cNvPr id="3" name="Content Placeholder 2"/>
          <p:cNvSpPr>
            <a:spLocks noGrp="1"/>
          </p:cNvSpPr>
          <p:nvPr>
            <p:ph idx="1"/>
          </p:nvPr>
        </p:nvSpPr>
        <p:spPr/>
        <p:txBody>
          <a:bodyPr/>
          <a:p>
            <a:pPr eaLnBrk="1" hangingPunct="1"/>
            <a:r>
              <a:rPr lang="en-US" altLang="en-US">
                <a:sym typeface="+mn-ea"/>
              </a:rPr>
              <a:t>Before doing any medical and surgical treatment, informed consent must be taken </a:t>
            </a:r>
            <a:endParaRPr lang="en-US" altLang="en-US"/>
          </a:p>
          <a:p>
            <a:pPr eaLnBrk="1" hangingPunct="1"/>
            <a:r>
              <a:rPr lang="en-US" altLang="en-US">
                <a:sym typeface="+mn-ea"/>
              </a:rPr>
              <a:t>Prognosis should be explained to patients and attendants</a:t>
            </a:r>
            <a:endParaRPr lang="en-US" altLang="en-US"/>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Artificial Intelligence</a:t>
            </a:r>
            <a:endParaRPr lang="en-US"/>
          </a:p>
        </p:txBody>
      </p:sp>
      <p:sp>
        <p:nvSpPr>
          <p:cNvPr id="3" name="Content Placeholder 2"/>
          <p:cNvSpPr>
            <a:spLocks noGrp="1"/>
          </p:cNvSpPr>
          <p:nvPr>
            <p:ph idx="1"/>
          </p:nvPr>
        </p:nvSpPr>
        <p:spPr/>
        <p:txBody>
          <a:bodyPr/>
          <a:p>
            <a:r>
              <a:rPr lang="en-US" dirty="0" smtClean="0">
                <a:sym typeface="+mn-ea"/>
              </a:rPr>
              <a:t>The Future of Artificial Intelligence in </a:t>
            </a:r>
            <a:r>
              <a:rPr lang="en-US" dirty="0" err="1" smtClean="0">
                <a:sym typeface="+mn-ea"/>
              </a:rPr>
              <a:t>Ménière's</a:t>
            </a:r>
            <a:r>
              <a:rPr lang="en-US" dirty="0" smtClean="0">
                <a:sym typeface="+mn-ea"/>
              </a:rPr>
              <a:t> </a:t>
            </a:r>
            <a:r>
              <a:rPr lang="en-US" dirty="0" err="1" smtClean="0">
                <a:sym typeface="+mn-ea"/>
              </a:rPr>
              <a:t>DiseaseWhile</a:t>
            </a:r>
            <a:r>
              <a:rPr lang="en-US" dirty="0" smtClean="0">
                <a:sym typeface="+mn-ea"/>
              </a:rPr>
              <a:t> these technologies can be helpful for diagnosis and treatment of inexperienced physicians, they can lower the barrier to medical knowledge at the same time, making it much easier for patients to have a diagnostic approach to their disease.</a:t>
            </a:r>
            <a:endParaRPr lang="en-US" dirty="0"/>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Family Medicine</a:t>
            </a:r>
            <a:endParaRPr lang="en-US"/>
          </a:p>
        </p:txBody>
      </p:sp>
      <p:sp>
        <p:nvSpPr>
          <p:cNvPr id="3" name="Content Placeholder 2"/>
          <p:cNvSpPr>
            <a:spLocks noGrp="1"/>
          </p:cNvSpPr>
          <p:nvPr>
            <p:ph idx="1"/>
          </p:nvPr>
        </p:nvSpPr>
        <p:spPr/>
        <p:txBody>
          <a:bodyPr/>
          <a:p>
            <a:r>
              <a:rPr lang="en-US" altLang="en-US">
                <a:sym typeface="+mn-ea"/>
              </a:rPr>
              <a:t>Any patient who presents with progressive hearing loss in middle age should be referred to ENT specialist and tested for audiological assessment</a:t>
            </a:r>
            <a:endParaRPr lang="en-US" altLang="en-US"/>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REFERENCES</a:t>
            </a:r>
            <a:endParaRPr lang="en-US"/>
          </a:p>
        </p:txBody>
      </p:sp>
      <p:sp>
        <p:nvSpPr>
          <p:cNvPr id="3" name="Content Placeholder 2"/>
          <p:cNvSpPr>
            <a:spLocks noGrp="1"/>
          </p:cNvSpPr>
          <p:nvPr>
            <p:ph idx="1"/>
          </p:nvPr>
        </p:nvSpPr>
        <p:spPr/>
        <p:txBody>
          <a:bodyPr/>
          <a:p>
            <a:pPr eaLnBrk="1" hangingPunct="1"/>
            <a:r>
              <a:rPr lang="en-US" altLang="en-US">
                <a:sym typeface="+mn-ea"/>
              </a:rPr>
              <a:t>SCOTT BROWN OTOLARYNGOLOGY 8</a:t>
            </a:r>
            <a:r>
              <a:rPr lang="en-US" altLang="en-US" baseline="30000">
                <a:sym typeface="+mn-ea"/>
              </a:rPr>
              <a:t>th</a:t>
            </a:r>
            <a:r>
              <a:rPr lang="en-US" altLang="en-US">
                <a:sym typeface="+mn-ea"/>
              </a:rPr>
              <a:t> edition</a:t>
            </a:r>
            <a:endParaRPr lang="en-US" altLang="en-US"/>
          </a:p>
          <a:p>
            <a:pPr eaLnBrk="1" hangingPunct="1"/>
            <a:r>
              <a:rPr lang="en-US" altLang="en-US">
                <a:sym typeface="+mn-ea"/>
              </a:rPr>
              <a:t>Disease of ENT Saleem Iqbal Bhutta</a:t>
            </a:r>
            <a:endParaRPr lang="en-US" altLang="en-US"/>
          </a:p>
          <a:p>
            <a:pPr eaLnBrk="1" hangingPunct="1"/>
            <a:r>
              <a:rPr lang="en-US" altLang="en-US">
                <a:sym typeface="+mn-ea"/>
              </a:rPr>
              <a:t>PL Dhingra, 7th edition</a:t>
            </a:r>
            <a:endParaRPr lang="en-US" alt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a:solidFill>
                  <a:srgbClr val="01153E"/>
                </a:solidFill>
                <a:cs typeface="Times New Roman" panose="02020603050405020304" charset="0"/>
                <a:sym typeface="+mn-ea"/>
              </a:rPr>
              <a:t>University Motto, Vision, Values &amp; Goals</a:t>
            </a:r>
            <a:endParaRPr lang="en-US"/>
          </a:p>
        </p:txBody>
      </p:sp>
      <p:sp>
        <p:nvSpPr>
          <p:cNvPr id="3" name="Content Placeholder 2"/>
          <p:cNvSpPr>
            <a:spLocks noGrp="1"/>
          </p:cNvSpPr>
          <p:nvPr>
            <p:ph idx="1"/>
          </p:nvPr>
        </p:nvSpPr>
        <p:spPr/>
        <p:txBody>
          <a:bodyPr>
            <a:normAutofit fontScale="80000"/>
          </a:bodyPr>
          <a:p>
            <a:pPr marL="236855" marR="0" lvl="0" indent="0" algn="l" defTabSz="457200" rtl="0" eaLnBrk="1" fontAlgn="base" latinLnBrk="0" hangingPunct="1">
              <a:lnSpc>
                <a:spcPts val="1550"/>
              </a:lnSpc>
              <a:spcBef>
                <a:spcPct val="0"/>
              </a:spcBef>
              <a:spcAft>
                <a:spcPct val="0"/>
              </a:spcAft>
              <a:buClrTx/>
              <a:buSzTx/>
              <a:buFontTx/>
              <a:buNone/>
            </a:pPr>
            <a:r>
              <a:rPr lang="en-US" altLang="en-US" b="1" dirty="0">
                <a:ln>
                  <a:noFill/>
                </a:ln>
                <a:solidFill>
                  <a:schemeClr val="tx1"/>
                </a:solidFill>
                <a:effectLst/>
                <a:latin typeface="Century Gothic" panose="020B0502020202020204" pitchFamily="34" charset="0"/>
                <a:sym typeface="+mn-ea"/>
              </a:rPr>
              <a:t>Mission Statement</a:t>
            </a:r>
            <a:endParaRPr kumimoji="0" lang="en-US" altLang="en-US" b="1"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ts val="1550"/>
              </a:lnSpc>
              <a:spcBef>
                <a:spcPct val="0"/>
              </a:spcBef>
              <a:spcAft>
                <a:spcPct val="0"/>
              </a:spcAft>
              <a:buClrTx/>
              <a:buSzTx/>
              <a:buFontTx/>
              <a:buNone/>
            </a:pPr>
            <a:r>
              <a:rPr lang="en-US" altLang="en-US" dirty="0">
                <a:ln>
                  <a:noFill/>
                </a:ln>
                <a:solidFill>
                  <a:schemeClr val="tx1"/>
                </a:solidFill>
                <a:effectLst/>
                <a:latin typeface="Century Gothic" panose="020B0502020202020204" pitchFamily="34" charset="0"/>
                <a:sym typeface="+mn-ea"/>
              </a:rPr>
              <a:t>To impart evidence-based research-oriented health professional education </a:t>
            </a:r>
            <a:endParaRPr kumimoji="0" lang="en-US" altLang="en-US"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ts val="1550"/>
              </a:lnSpc>
              <a:spcBef>
                <a:spcPct val="0"/>
              </a:spcBef>
              <a:spcAft>
                <a:spcPct val="0"/>
              </a:spcAft>
              <a:buClrTx/>
              <a:buSzTx/>
              <a:buFontTx/>
              <a:buNone/>
            </a:pPr>
            <a:r>
              <a:rPr lang="en-US" altLang="en-US" dirty="0">
                <a:ln>
                  <a:noFill/>
                </a:ln>
                <a:solidFill>
                  <a:schemeClr val="tx1"/>
                </a:solidFill>
                <a:effectLst/>
                <a:latin typeface="Century Gothic" panose="020B0502020202020204" pitchFamily="34" charset="0"/>
                <a:sym typeface="+mn-ea"/>
              </a:rPr>
              <a:t>Best possible patient care</a:t>
            </a:r>
            <a:endParaRPr kumimoji="0" lang="en-US" altLang="en-US"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ts val="1550"/>
              </a:lnSpc>
              <a:spcBef>
                <a:spcPct val="0"/>
              </a:spcBef>
              <a:spcAft>
                <a:spcPct val="0"/>
              </a:spcAft>
              <a:buClrTx/>
              <a:buSzTx/>
              <a:buFontTx/>
              <a:buNone/>
            </a:pPr>
            <a:r>
              <a:rPr lang="en-US" altLang="en-US" dirty="0">
                <a:ln>
                  <a:noFill/>
                </a:ln>
                <a:solidFill>
                  <a:schemeClr val="tx1"/>
                </a:solidFill>
                <a:effectLst/>
                <a:latin typeface="Century Gothic" panose="020B0502020202020204" pitchFamily="34" charset="0"/>
                <a:sym typeface="+mn-ea"/>
              </a:rPr>
              <a:t>Mutual respect, ethical practice of healthcare and social accountability.</a:t>
            </a:r>
            <a:endParaRPr kumimoji="0" lang="en-US" altLang="en-US"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ts val="1600"/>
              </a:lnSpc>
              <a:spcBef>
                <a:spcPct val="0"/>
              </a:spcBef>
              <a:spcAft>
                <a:spcPct val="0"/>
              </a:spcAft>
              <a:buClrTx/>
              <a:buSzTx/>
              <a:buFontTx/>
              <a:buNone/>
            </a:pPr>
            <a:endParaRPr kumimoji="0" lang="en-US" altLang="en-US" b="1"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ts val="1600"/>
              </a:lnSpc>
              <a:spcBef>
                <a:spcPct val="0"/>
              </a:spcBef>
              <a:spcAft>
                <a:spcPct val="0"/>
              </a:spcAft>
              <a:buClrTx/>
              <a:buSzTx/>
              <a:buFontTx/>
              <a:buNone/>
            </a:pPr>
            <a:r>
              <a:rPr lang="en-US" altLang="en-US" b="1" dirty="0">
                <a:ln>
                  <a:noFill/>
                </a:ln>
                <a:solidFill>
                  <a:schemeClr val="tx1"/>
                </a:solidFill>
                <a:effectLst/>
                <a:latin typeface="Century Gothic" panose="020B0502020202020204" pitchFamily="34" charset="0"/>
                <a:sym typeface="+mn-ea"/>
              </a:rPr>
              <a:t>Vision and Values</a:t>
            </a:r>
            <a:endParaRPr kumimoji="0" lang="en-US" altLang="en-US" b="1"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ct val="150000"/>
              </a:lnSpc>
              <a:spcBef>
                <a:spcPct val="0"/>
              </a:spcBef>
              <a:spcAft>
                <a:spcPct val="0"/>
              </a:spcAft>
              <a:buClrTx/>
              <a:buSzTx/>
              <a:buFontTx/>
              <a:buNone/>
            </a:pPr>
            <a:r>
              <a:rPr lang="en-US" altLang="en-US" dirty="0">
                <a:ln>
                  <a:noFill/>
                </a:ln>
                <a:solidFill>
                  <a:schemeClr val="tx1"/>
                </a:solidFill>
                <a:effectLst/>
                <a:latin typeface="Century Gothic" panose="020B0502020202020204" pitchFamily="34" charset="0"/>
                <a:sym typeface="+mn-ea"/>
              </a:rPr>
              <a:t>Highly recognized and accredited </a:t>
            </a:r>
            <a:r>
              <a:rPr lang="en-US" altLang="en-US" dirty="0" err="1">
                <a:ln>
                  <a:noFill/>
                </a:ln>
                <a:solidFill>
                  <a:schemeClr val="tx1"/>
                </a:solidFill>
                <a:effectLst/>
                <a:latin typeface="Century Gothic" panose="020B0502020202020204" pitchFamily="34" charset="0"/>
                <a:sym typeface="+mn-ea"/>
              </a:rPr>
              <a:t>centre</a:t>
            </a:r>
            <a:r>
              <a:rPr lang="en-US" altLang="en-US" dirty="0">
                <a:ln>
                  <a:noFill/>
                </a:ln>
                <a:solidFill>
                  <a:schemeClr val="tx1"/>
                </a:solidFill>
                <a:effectLst/>
                <a:latin typeface="Century Gothic" panose="020B0502020202020204" pitchFamily="34" charset="0"/>
                <a:sym typeface="+mn-ea"/>
              </a:rPr>
              <a:t> of excellence in Medical Education, using evidence-based training techniques for development of highly competent health professionals, who are lifelong experiential learner and are socially accountable.</a:t>
            </a:r>
            <a:endParaRPr kumimoji="0" lang="en-US" altLang="en-US"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ct val="100000"/>
              </a:lnSpc>
              <a:spcBef>
                <a:spcPts val="25"/>
              </a:spcBef>
              <a:spcAft>
                <a:spcPct val="0"/>
              </a:spcAft>
              <a:buClrTx/>
              <a:buSzTx/>
              <a:buFontTx/>
              <a:buNone/>
            </a:pPr>
            <a:r>
              <a:rPr lang="en-US" altLang="en-US" b="1" dirty="0">
                <a:ln>
                  <a:noFill/>
                </a:ln>
                <a:solidFill>
                  <a:schemeClr val="tx1"/>
                </a:solidFill>
                <a:effectLst/>
                <a:latin typeface="Century Gothic" panose="020B0502020202020204" pitchFamily="34" charset="0"/>
                <a:sym typeface="+mn-ea"/>
              </a:rPr>
              <a:t>Goals</a:t>
            </a:r>
            <a:endParaRPr kumimoji="0" lang="en-US" altLang="en-US" b="1" i="0" u="none" strike="noStrike" cap="none" normalizeH="0" baseline="0" dirty="0">
              <a:ln>
                <a:noFill/>
              </a:ln>
              <a:solidFill>
                <a:schemeClr val="tx1"/>
              </a:solidFill>
              <a:effectLst/>
              <a:latin typeface="Century Gothic" panose="020B0502020202020204" pitchFamily="34" charset="0"/>
            </a:endParaRPr>
          </a:p>
          <a:p>
            <a:pPr marL="236855" marR="0" lvl="0" indent="0" algn="l" defTabSz="457200" rtl="0" eaLnBrk="1" fontAlgn="base" latinLnBrk="0" hangingPunct="1">
              <a:lnSpc>
                <a:spcPct val="150000"/>
              </a:lnSpc>
              <a:spcBef>
                <a:spcPts val="775"/>
              </a:spcBef>
              <a:spcAft>
                <a:spcPct val="0"/>
              </a:spcAft>
              <a:buClrTx/>
              <a:buSzTx/>
              <a:buFontTx/>
              <a:buNone/>
            </a:pPr>
            <a:r>
              <a:rPr lang="en-US" altLang="en-US" dirty="0">
                <a:ln>
                  <a:noFill/>
                </a:ln>
                <a:solidFill>
                  <a:schemeClr val="tx1"/>
                </a:solidFill>
                <a:effectLst/>
                <a:latin typeface="Century Gothic" panose="020B0502020202020204" pitchFamily="34" charset="0"/>
                <a:sym typeface="+mn-ea"/>
              </a:rPr>
              <a:t>The Undergraduate Integrated Learning Program is geared to provide you with quality medical education in an environment designed to</a:t>
            </a:r>
            <a:endParaRPr lang="en-US" altLang="en-US" dirty="0">
              <a:ln>
                <a:noFill/>
              </a:ln>
              <a:solidFill>
                <a:schemeClr val="tx1"/>
              </a:solidFill>
              <a:effectLst/>
              <a:latin typeface="Century Gothic" panose="020B0502020202020204" pitchFamily="34" charset="0"/>
              <a:sym typeface="+mn-ea"/>
            </a:endParaRPr>
          </a:p>
        </p:txBody>
      </p:sp>
      <p:pic>
        <p:nvPicPr>
          <p:cNvPr id="20488" name="image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68790" y="756920"/>
            <a:ext cx="2133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Sequence of LGIS</a:t>
            </a:r>
            <a:endParaRPr lang="en-US"/>
          </a:p>
        </p:txBody>
      </p:sp>
      <p:sp>
        <p:nvSpPr>
          <p:cNvPr id="3" name="Content Placeholder 2"/>
          <p:cNvSpPr>
            <a:spLocks noGrp="1"/>
          </p:cNvSpPr>
          <p:nvPr>
            <p:ph idx="1"/>
          </p:nvPr>
        </p:nvSpPr>
        <p:spPr/>
        <p:txBody>
          <a:bodyPr/>
          <a:p>
            <a:pPr algn="just" eaLnBrk="1" hangingPunct="1"/>
            <a:r>
              <a:rPr lang="en-US" altLang="en-US" dirty="0">
                <a:sym typeface="+mn-ea"/>
              </a:rPr>
              <a:t>Learning objectives</a:t>
            </a:r>
            <a:endParaRPr lang="en-US" altLang="en-US" dirty="0"/>
          </a:p>
          <a:p>
            <a:pPr algn="just" eaLnBrk="1" hangingPunct="1"/>
            <a:r>
              <a:rPr lang="en-US" altLang="en-US" dirty="0">
                <a:sym typeface="+mn-ea"/>
              </a:rPr>
              <a:t>Development of cochlea (core concept = 60%)</a:t>
            </a:r>
            <a:endParaRPr lang="en-US" altLang="en-US" dirty="0"/>
          </a:p>
          <a:p>
            <a:pPr algn="just" eaLnBrk="1" hangingPunct="1"/>
            <a:r>
              <a:rPr lang="en-US" altLang="en-US" dirty="0">
                <a:sym typeface="+mn-ea"/>
              </a:rPr>
              <a:t>Anatomy, physiology, biochemistry (spiral integration 8%)</a:t>
            </a:r>
            <a:endParaRPr lang="en-US" altLang="en-US" dirty="0"/>
          </a:p>
          <a:p>
            <a:pPr algn="just" eaLnBrk="1" hangingPunct="1"/>
            <a:r>
              <a:rPr lang="en-US" altLang="en-US" dirty="0">
                <a:sym typeface="+mn-ea"/>
              </a:rPr>
              <a:t>Pathology and community medicine (horizontal integration 20%)</a:t>
            </a:r>
            <a:endParaRPr lang="en-US" altLang="en-US" dirty="0"/>
          </a:p>
          <a:p>
            <a:pPr algn="just" eaLnBrk="1" hangingPunct="1"/>
            <a:r>
              <a:rPr lang="en-US" altLang="en-US" dirty="0">
                <a:sym typeface="+mn-ea"/>
              </a:rPr>
              <a:t>Related clinical medical surgical (vertical integration – 7%)</a:t>
            </a:r>
            <a:endParaRPr lang="en-US" altLang="en-US" dirty="0"/>
          </a:p>
          <a:p>
            <a:pPr algn="just" eaLnBrk="1" hangingPunct="1"/>
            <a:r>
              <a:rPr lang="en-US" altLang="en-US" dirty="0">
                <a:sym typeface="+mn-ea"/>
              </a:rPr>
              <a:t>Research, family medicine, bioethics, artificial intelligence (5%)</a:t>
            </a:r>
            <a:endParaRPr lang="en-US" altLang="en-US" dirty="0"/>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Learning Objectives</a:t>
            </a:r>
            <a:endParaRPr lang="en-US"/>
          </a:p>
        </p:txBody>
      </p:sp>
      <p:sp>
        <p:nvSpPr>
          <p:cNvPr id="3" name="Content Placeholder 2"/>
          <p:cNvSpPr>
            <a:spLocks noGrp="1"/>
          </p:cNvSpPr>
          <p:nvPr>
            <p:ph idx="1"/>
          </p:nvPr>
        </p:nvSpPr>
        <p:spPr/>
        <p:txBody>
          <a:bodyPr/>
          <a:p>
            <a:pPr marL="0" indent="0" algn="just" eaLnBrk="1" hangingPunct="1">
              <a:buFont typeface="Wingdings 3" pitchFamily="18" charset="2"/>
              <a:buNone/>
              <a:defRPr/>
            </a:pPr>
            <a:r>
              <a:rPr lang="en-US" altLang="en-US" dirty="0">
                <a:sym typeface="+mn-ea"/>
              </a:rPr>
              <a:t>At the end of this lecture students shall be able to learn</a:t>
            </a:r>
            <a:r>
              <a:rPr lang="en-US" altLang="en-US" dirty="0" smtClean="0">
                <a:sym typeface="+mn-ea"/>
              </a:rPr>
              <a:t>:</a:t>
            </a:r>
            <a:endParaRPr lang="en-US" altLang="en-US" dirty="0" smtClean="0"/>
          </a:p>
          <a:p>
            <a:pPr marL="0" indent="0" algn="just" eaLnBrk="1" hangingPunct="1">
              <a:defRPr/>
            </a:pPr>
            <a:r>
              <a:rPr lang="en-US" altLang="en-US" dirty="0" smtClean="0">
                <a:sym typeface="+mn-ea"/>
              </a:rPr>
              <a:t>definition</a:t>
            </a:r>
            <a:endParaRPr lang="en-US" altLang="en-US" dirty="0"/>
          </a:p>
          <a:p>
            <a:pPr algn="just" eaLnBrk="1" hangingPunct="1">
              <a:defRPr/>
            </a:pPr>
            <a:r>
              <a:rPr lang="en-US" altLang="en-US" dirty="0">
                <a:sym typeface="+mn-ea"/>
              </a:rPr>
              <a:t>Etiology of </a:t>
            </a:r>
            <a:r>
              <a:rPr lang="en-US" altLang="en-US" dirty="0" err="1" smtClean="0">
                <a:sym typeface="+mn-ea"/>
              </a:rPr>
              <a:t>meniere</a:t>
            </a:r>
            <a:r>
              <a:rPr lang="en-US" altLang="en-US" dirty="0" smtClean="0">
                <a:sym typeface="+mn-ea"/>
              </a:rPr>
              <a:t> disease</a:t>
            </a:r>
            <a:endParaRPr lang="en-US" altLang="en-US" dirty="0"/>
          </a:p>
          <a:p>
            <a:pPr algn="just" eaLnBrk="1" hangingPunct="1">
              <a:defRPr/>
            </a:pPr>
            <a:r>
              <a:rPr lang="en-US" altLang="en-US" dirty="0">
                <a:sym typeface="+mn-ea"/>
              </a:rPr>
              <a:t>Signs and Symptoms</a:t>
            </a:r>
            <a:endParaRPr lang="en-US" altLang="en-US" dirty="0"/>
          </a:p>
          <a:p>
            <a:pPr algn="just" eaLnBrk="1" hangingPunct="1">
              <a:defRPr/>
            </a:pPr>
            <a:r>
              <a:rPr lang="en-US" altLang="en-US" dirty="0">
                <a:sym typeface="+mn-ea"/>
              </a:rPr>
              <a:t>Examination</a:t>
            </a:r>
            <a:endParaRPr lang="en-US" altLang="en-US" dirty="0"/>
          </a:p>
          <a:p>
            <a:pPr algn="just" eaLnBrk="1" hangingPunct="1">
              <a:defRPr/>
            </a:pPr>
            <a:r>
              <a:rPr lang="en-US" altLang="en-US" dirty="0">
                <a:sym typeface="+mn-ea"/>
              </a:rPr>
              <a:t>Investigations</a:t>
            </a:r>
            <a:endParaRPr lang="en-US" altLang="en-US" dirty="0"/>
          </a:p>
          <a:p>
            <a:pPr algn="just" eaLnBrk="1" hangingPunct="1">
              <a:defRPr/>
            </a:pPr>
            <a:r>
              <a:rPr lang="en-US" altLang="en-US" dirty="0">
                <a:sym typeface="+mn-ea"/>
              </a:rPr>
              <a:t>Medical and Surgical Management</a:t>
            </a:r>
            <a:endParaRPr lang="en-US" altLang="en-US" dirty="0"/>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dirty="0">
                <a:sym typeface="+mn-ea"/>
              </a:rPr>
              <a:t>Prof </a:t>
            </a:r>
            <a:r>
              <a:rPr lang="en-US" altLang="en-US" dirty="0" err="1">
                <a:sym typeface="+mn-ea"/>
              </a:rPr>
              <a:t>Umer</a:t>
            </a:r>
            <a:r>
              <a:rPr lang="en-US" altLang="en-US" dirty="0">
                <a:sym typeface="+mn-ea"/>
              </a:rPr>
              <a:t> Model Of Integrated Lecture</a:t>
            </a:r>
            <a:endParaRPr lang="en-US"/>
          </a:p>
        </p:txBody>
      </p:sp>
      <p:sp>
        <p:nvSpPr>
          <p:cNvPr id="3" name="Content Placeholder 2"/>
          <p:cNvSpPr>
            <a:spLocks noGrp="1"/>
          </p:cNvSpPr>
          <p:nvPr>
            <p:ph idx="1"/>
          </p:nvPr>
        </p:nvSpPr>
        <p:spPr/>
        <p:txBody>
          <a:bodyPr/>
          <a:p>
            <a:endParaRPr lang="en-US"/>
          </a:p>
        </p:txBody>
      </p:sp>
      <p:pic>
        <p:nvPicPr>
          <p:cNvPr id="4" name="Picture 3"/>
          <p:cNvPicPr>
            <a:picLocks noChangeAspect="1"/>
          </p:cNvPicPr>
          <p:nvPr/>
        </p:nvPicPr>
        <p:blipFill>
          <a:blip r:embed="rId1"/>
          <a:stretch>
            <a:fillRect/>
          </a:stretch>
        </p:blipFill>
        <p:spPr>
          <a:xfrm>
            <a:off x="1567815" y="1906270"/>
            <a:ext cx="8632825" cy="45256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p>
        </p:txBody>
      </p:sp>
      <p:sp>
        <p:nvSpPr>
          <p:cNvPr id="3" name="Content Placeholder 2"/>
          <p:cNvSpPr>
            <a:spLocks noGrp="1"/>
          </p:cNvSpPr>
          <p:nvPr>
            <p:ph idx="1"/>
          </p:nvPr>
        </p:nvSpPr>
        <p:spPr/>
        <p:txBody>
          <a:bodyPr/>
          <a:lstStyle/>
          <a:p>
            <a:r>
              <a:rPr lang="en-GB" dirty="0" err="1"/>
              <a:t>Ménière’s</a:t>
            </a:r>
            <a:r>
              <a:rPr lang="en-GB" dirty="0"/>
              <a:t> disease is an </a:t>
            </a:r>
            <a:r>
              <a:rPr lang="en-GB" dirty="0">
                <a:solidFill>
                  <a:srgbClr val="FF0000"/>
                </a:solidFill>
              </a:rPr>
              <a:t>idiopathic</a:t>
            </a:r>
            <a:r>
              <a:rPr lang="en-GB" dirty="0"/>
              <a:t> inner ear disorder characterized</a:t>
            </a:r>
            <a:endParaRPr lang="en-GB" dirty="0"/>
          </a:p>
          <a:p>
            <a:r>
              <a:rPr lang="en-GB" dirty="0"/>
              <a:t>by recurrent spontaneous </a:t>
            </a:r>
            <a:r>
              <a:rPr lang="en-GB" dirty="0">
                <a:solidFill>
                  <a:srgbClr val="FF0000"/>
                </a:solidFill>
              </a:rPr>
              <a:t>vertigo</a:t>
            </a:r>
            <a:r>
              <a:rPr lang="en-GB" dirty="0"/>
              <a:t> accompanied</a:t>
            </a:r>
            <a:endParaRPr lang="en-GB" dirty="0"/>
          </a:p>
          <a:p>
            <a:r>
              <a:rPr lang="en-GB" dirty="0"/>
              <a:t>by fluctuating or progressive </a:t>
            </a:r>
            <a:r>
              <a:rPr lang="en-GB" dirty="0">
                <a:solidFill>
                  <a:srgbClr val="FF0000"/>
                </a:solidFill>
              </a:rPr>
              <a:t>sensorineural hearing loss</a:t>
            </a:r>
            <a:r>
              <a:rPr lang="en-GB" dirty="0"/>
              <a:t>,</a:t>
            </a:r>
            <a:endParaRPr lang="en-GB" dirty="0"/>
          </a:p>
          <a:p>
            <a:r>
              <a:rPr lang="en-GB" dirty="0">
                <a:solidFill>
                  <a:srgbClr val="FF0000"/>
                </a:solidFill>
              </a:rPr>
              <a:t>tinnitus</a:t>
            </a:r>
            <a:r>
              <a:rPr lang="en-GB" dirty="0"/>
              <a:t> and </a:t>
            </a:r>
            <a:r>
              <a:rPr lang="en-GB" dirty="0">
                <a:solidFill>
                  <a:srgbClr val="FF0000"/>
                </a:solidFill>
              </a:rPr>
              <a:t>aural fullness </a:t>
            </a:r>
            <a:r>
              <a:rPr lang="en-GB" dirty="0"/>
              <a:t>in the affected ear</a:t>
            </a:r>
            <a:endParaRPr lang="en-GB" dirty="0"/>
          </a:p>
          <a:p>
            <a:endParaRPr lang="en-GB" dirty="0"/>
          </a:p>
          <a:p>
            <a:r>
              <a:rPr lang="en-GB" dirty="0"/>
              <a:t>Meniere’s disease affects the quality of life significantly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906195" y="2084832"/>
            <a:ext cx="9955938" cy="39846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WhatsApp Video 2024-07-31 at 17.19.16_22da1932"/>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3191765" y="2773680"/>
            <a:ext cx="53848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4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 repeatCount="indefinite" fill="hold" display="1">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6535</Words>
  <Application>WPS Presentation</Application>
  <PresentationFormat>Widescreen</PresentationFormat>
  <Paragraphs>179</Paragraphs>
  <Slides>27</Slides>
  <Notes>11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SimSun</vt:lpstr>
      <vt:lpstr>Wingdings</vt:lpstr>
      <vt:lpstr>Tw Cen MT</vt:lpstr>
      <vt:lpstr>Segoe Print</vt:lpstr>
      <vt:lpstr>Wingdings 3</vt:lpstr>
      <vt:lpstr>Symbol</vt:lpstr>
      <vt:lpstr>Franklin Gothic Medium</vt:lpstr>
      <vt:lpstr>Times New Roman</vt:lpstr>
      <vt:lpstr>Century Gothic</vt:lpstr>
      <vt:lpstr>Microsoft YaHei</vt:lpstr>
      <vt:lpstr>Arial Unicode MS</vt:lpstr>
      <vt:lpstr>Tw Cen MT Condensed</vt:lpstr>
      <vt:lpstr>Calibri</vt:lpstr>
      <vt:lpstr>SabonLTStd-Roman</vt:lpstr>
      <vt:lpstr>Courier New</vt:lpstr>
      <vt:lpstr>Integral</vt:lpstr>
      <vt:lpstr>PowerPoint 演示文稿</vt:lpstr>
      <vt:lpstr>MÉNIÈRE’S DISEASE</vt:lpstr>
      <vt:lpstr>University Motto, Vision, Values &amp; Goals</vt:lpstr>
      <vt:lpstr>Sequence of LGIS</vt:lpstr>
      <vt:lpstr>Learning Objectives</vt:lpstr>
      <vt:lpstr>Prof Umer Model Of Integrated Lecture</vt:lpstr>
      <vt:lpstr>INTRODUCTION</vt:lpstr>
      <vt:lpstr>PowerPoint 演示文稿</vt:lpstr>
      <vt:lpstr>PowerPoint 演示文稿</vt:lpstr>
      <vt:lpstr>PATHOPHYSIOLOGY</vt:lpstr>
      <vt:lpstr>PATHOPHYSIOLOGY</vt:lpstr>
      <vt:lpstr>A typical attack of Meniere’s disease</vt:lpstr>
      <vt:lpstr>Diagnostic tools to detect endolymphatic hydrops</vt:lpstr>
      <vt:lpstr>A diagnosis of exclusion</vt:lpstr>
      <vt:lpstr>For Diagnosis</vt:lpstr>
      <vt:lpstr>PowerPoint 演示文稿</vt:lpstr>
      <vt:lpstr>PowerPoint 演示文稿</vt:lpstr>
      <vt:lpstr>MANAGEMENT</vt:lpstr>
      <vt:lpstr>PowerPoint 演示文稿</vt:lpstr>
      <vt:lpstr>Transtympanic therapies</vt:lpstr>
      <vt:lpstr>intratympanic therapies</vt:lpstr>
      <vt:lpstr>Surgery</vt:lpstr>
      <vt:lpstr>Research</vt:lpstr>
      <vt:lpstr>Biomedical Ethics</vt:lpstr>
      <vt:lpstr>Artificial Intelligence</vt:lpstr>
      <vt:lpstr>Family Medicine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Moaviz Aslam</dc:creator>
  <cp:lastModifiedBy>Fatima Shahid</cp:lastModifiedBy>
  <cp:revision>66</cp:revision>
  <dcterms:created xsi:type="dcterms:W3CDTF">2020-06-16T16:49:00Z</dcterms:created>
  <dcterms:modified xsi:type="dcterms:W3CDTF">2025-02-06T06:55:54Z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1AB930973413426891890E7631A06834_13</vt:lpwstr>
  </property>
  <property fmtid="{D5CDD505-2E9C-101B-9397-08002B2CF9AE}" pid="3" name="KSOProductBuildVer">
    <vt:lpwstr>1033-12.2.0.19805</vt:lpwstr>
  </property>
</Properties>
</file>