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89" r:id="rId3"/>
    <p:sldId id="256" r:id="rId4"/>
    <p:sldId id="266" r:id="rId5"/>
    <p:sldId id="306" r:id="rId6"/>
    <p:sldId id="305" r:id="rId7"/>
    <p:sldId id="296" r:id="rId8"/>
    <p:sldId id="299" r:id="rId9"/>
    <p:sldId id="297" r:id="rId10"/>
    <p:sldId id="298" r:id="rId11"/>
    <p:sldId id="300" r:id="rId12"/>
    <p:sldId id="301" r:id="rId13"/>
    <p:sldId id="257" r:id="rId14"/>
    <p:sldId id="258" r:id="rId15"/>
    <p:sldId id="259" r:id="rId16"/>
    <p:sldId id="287" r:id="rId17"/>
    <p:sldId id="260" r:id="rId18"/>
    <p:sldId id="262" r:id="rId19"/>
    <p:sldId id="263" r:id="rId20"/>
    <p:sldId id="264" r:id="rId21"/>
    <p:sldId id="271" r:id="rId22"/>
    <p:sldId id="275" r:id="rId23"/>
    <p:sldId id="302" r:id="rId24"/>
    <p:sldId id="304" r:id="rId25"/>
    <p:sldId id="274" r:id="rId26"/>
    <p:sldId id="282" r:id="rId27"/>
    <p:sldId id="267" r:id="rId28"/>
    <p:sldId id="268" r:id="rId29"/>
    <p:sldId id="283" r:id="rId30"/>
    <p:sldId id="273" r:id="rId31"/>
    <p:sldId id="281" r:id="rId32"/>
    <p:sldId id="2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EB006-0F01-4427-A3A7-901B30E900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F350F-B0CF-48ED-874C-F3FA96E58729}">
      <dgm:prSet/>
      <dgm:spPr/>
      <dgm:t>
        <a:bodyPr/>
        <a:lstStyle/>
        <a:p>
          <a:r>
            <a:rPr lang="en-US" b="1" i="0" baseline="0" dirty="0"/>
            <a:t>Crude death rate </a:t>
          </a:r>
          <a:r>
            <a:rPr lang="en-US" b="0" i="0" baseline="0" dirty="0"/>
            <a:t>has some limitations.</a:t>
          </a:r>
          <a:endParaRPr lang="en-US" dirty="0"/>
        </a:p>
      </dgm:t>
    </dgm:pt>
    <dgm:pt modelId="{DE4F0C99-8F45-42C8-881B-2A6FFB872D41}" type="parTrans" cxnId="{62B42FA5-1CB1-41D3-A542-5DA9DC86E72E}">
      <dgm:prSet/>
      <dgm:spPr/>
      <dgm:t>
        <a:bodyPr/>
        <a:lstStyle/>
        <a:p>
          <a:endParaRPr lang="en-US"/>
        </a:p>
      </dgm:t>
    </dgm:pt>
    <dgm:pt modelId="{3C4FF73B-BC61-4E47-BF79-9D6B2DB64E71}" type="sibTrans" cxnId="{62B42FA5-1CB1-41D3-A542-5DA9DC86E72E}">
      <dgm:prSet/>
      <dgm:spPr/>
      <dgm:t>
        <a:bodyPr/>
        <a:lstStyle/>
        <a:p>
          <a:endParaRPr lang="en-US"/>
        </a:p>
      </dgm:t>
    </dgm:pt>
    <dgm:pt modelId="{EB6CEC00-7042-45CE-847F-D2AAAA943BD4}">
      <dgm:prSet/>
      <dgm:spPr/>
      <dgm:t>
        <a:bodyPr/>
        <a:lstStyle/>
        <a:p>
          <a:r>
            <a:rPr lang="en-US" b="0" i="0" baseline="0"/>
            <a:t>Crude rates are standardized with some mathematical procedures for their more meaningful use like Comparison over population with different </a:t>
          </a:r>
          <a:r>
            <a:rPr lang="en-US" b="1" i="0" baseline="0"/>
            <a:t>compositions.</a:t>
          </a:r>
          <a:endParaRPr lang="en-US"/>
        </a:p>
      </dgm:t>
    </dgm:pt>
    <dgm:pt modelId="{74BAA78D-8D06-4BF2-8E10-1E1A748028AF}" type="parTrans" cxnId="{62D3DCAF-AC7E-483A-89C8-FA4D48056065}">
      <dgm:prSet/>
      <dgm:spPr/>
      <dgm:t>
        <a:bodyPr/>
        <a:lstStyle/>
        <a:p>
          <a:endParaRPr lang="en-US"/>
        </a:p>
      </dgm:t>
    </dgm:pt>
    <dgm:pt modelId="{97AC8949-11BF-4F64-9223-997D1ACAAA9B}" type="sibTrans" cxnId="{62D3DCAF-AC7E-483A-89C8-FA4D48056065}">
      <dgm:prSet/>
      <dgm:spPr/>
      <dgm:t>
        <a:bodyPr/>
        <a:lstStyle/>
        <a:p>
          <a:endParaRPr lang="en-US"/>
        </a:p>
      </dgm:t>
    </dgm:pt>
    <dgm:pt modelId="{4349A785-6E5C-490B-BD62-B012D9ADD66B}">
      <dgm:prSet custT="1"/>
      <dgm:spPr/>
      <dgm:t>
        <a:bodyPr/>
        <a:lstStyle/>
        <a:p>
          <a:r>
            <a:rPr lang="en-US" sz="2800" b="0" i="0" baseline="0" dirty="0"/>
            <a:t>Adjustment are commonly made for age but also can be made for sex, race etc. </a:t>
          </a:r>
          <a:endParaRPr lang="en-US" sz="2800" dirty="0"/>
        </a:p>
      </dgm:t>
    </dgm:pt>
    <dgm:pt modelId="{B4E05DD2-9FD6-47EB-B2BD-8FC5F89B19E3}" type="parTrans" cxnId="{3A01B39B-6BF5-4D01-8B75-9AB1277FD94F}">
      <dgm:prSet/>
      <dgm:spPr/>
      <dgm:t>
        <a:bodyPr/>
        <a:lstStyle/>
        <a:p>
          <a:endParaRPr lang="en-US"/>
        </a:p>
      </dgm:t>
    </dgm:pt>
    <dgm:pt modelId="{68E3687E-438F-4B1B-BBEE-A3278EFCC464}" type="sibTrans" cxnId="{3A01B39B-6BF5-4D01-8B75-9AB1277FD94F}">
      <dgm:prSet/>
      <dgm:spPr/>
      <dgm:t>
        <a:bodyPr/>
        <a:lstStyle/>
        <a:p>
          <a:endParaRPr lang="en-US"/>
        </a:p>
      </dgm:t>
    </dgm:pt>
    <dgm:pt modelId="{48E82D95-F2BB-453E-93E0-7D2CDA10FD13}" type="pres">
      <dgm:prSet presAssocID="{82CEB006-0F01-4427-A3A7-901B30E90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9F4BF4-4DF4-423F-98CC-E24552F2DCAE}" type="pres">
      <dgm:prSet presAssocID="{FB2F350F-B0CF-48ED-874C-F3FA96E587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ABC7-E5EF-479B-AD02-5C50D64BE1F4}" type="pres">
      <dgm:prSet presAssocID="{3C4FF73B-BC61-4E47-BF79-9D6B2DB64E71}" presName="spacer" presStyleCnt="0"/>
      <dgm:spPr/>
    </dgm:pt>
    <dgm:pt modelId="{694B19DD-FE58-4C1F-BB76-80F08954E23F}" type="pres">
      <dgm:prSet presAssocID="{EB6CEC00-7042-45CE-847F-D2AAAA943B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92118-C0B6-4AD0-8194-9DB6E3C43D9B}" type="pres">
      <dgm:prSet presAssocID="{97AC8949-11BF-4F64-9223-997D1ACAAA9B}" presName="spacer" presStyleCnt="0"/>
      <dgm:spPr/>
    </dgm:pt>
    <dgm:pt modelId="{67BE5DD1-002A-47EF-AE58-D75D5DFC39FC}" type="pres">
      <dgm:prSet presAssocID="{4349A785-6E5C-490B-BD62-B012D9ADD66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70213-9E73-4B98-A996-EF5596EE0970}" type="presOf" srcId="{FB2F350F-B0CF-48ED-874C-F3FA96E58729}" destId="{D69F4BF4-4DF4-423F-98CC-E24552F2DCAE}" srcOrd="0" destOrd="0" presId="urn:microsoft.com/office/officeart/2005/8/layout/vList2"/>
    <dgm:cxn modelId="{A62FFEEA-8404-49E7-A0D5-68487A969B0E}" type="presOf" srcId="{4349A785-6E5C-490B-BD62-B012D9ADD66B}" destId="{67BE5DD1-002A-47EF-AE58-D75D5DFC39FC}" srcOrd="0" destOrd="0" presId="urn:microsoft.com/office/officeart/2005/8/layout/vList2"/>
    <dgm:cxn modelId="{3A01B39B-6BF5-4D01-8B75-9AB1277FD94F}" srcId="{82CEB006-0F01-4427-A3A7-901B30E900BC}" destId="{4349A785-6E5C-490B-BD62-B012D9ADD66B}" srcOrd="2" destOrd="0" parTransId="{B4E05DD2-9FD6-47EB-B2BD-8FC5F89B19E3}" sibTransId="{68E3687E-438F-4B1B-BBEE-A3278EFCC464}"/>
    <dgm:cxn modelId="{62B42FA5-1CB1-41D3-A542-5DA9DC86E72E}" srcId="{82CEB006-0F01-4427-A3A7-901B30E900BC}" destId="{FB2F350F-B0CF-48ED-874C-F3FA96E58729}" srcOrd="0" destOrd="0" parTransId="{DE4F0C99-8F45-42C8-881B-2A6FFB872D41}" sibTransId="{3C4FF73B-BC61-4E47-BF79-9D6B2DB64E71}"/>
    <dgm:cxn modelId="{62D3DCAF-AC7E-483A-89C8-FA4D48056065}" srcId="{82CEB006-0F01-4427-A3A7-901B30E900BC}" destId="{EB6CEC00-7042-45CE-847F-D2AAAA943BD4}" srcOrd="1" destOrd="0" parTransId="{74BAA78D-8D06-4BF2-8E10-1E1A748028AF}" sibTransId="{97AC8949-11BF-4F64-9223-997D1ACAAA9B}"/>
    <dgm:cxn modelId="{EAAFBCCC-4A0D-4265-8DD9-8FFF4DACB467}" type="presOf" srcId="{EB6CEC00-7042-45CE-847F-D2AAAA943BD4}" destId="{694B19DD-FE58-4C1F-BB76-80F08954E23F}" srcOrd="0" destOrd="0" presId="urn:microsoft.com/office/officeart/2005/8/layout/vList2"/>
    <dgm:cxn modelId="{C2B5D56D-5214-4D89-B5BC-D0EDDE879A34}" type="presOf" srcId="{82CEB006-0F01-4427-A3A7-901B30E900BC}" destId="{48E82D95-F2BB-453E-93E0-7D2CDA10FD13}" srcOrd="0" destOrd="0" presId="urn:microsoft.com/office/officeart/2005/8/layout/vList2"/>
    <dgm:cxn modelId="{1FDCD3ED-67A4-4D24-BD78-D7AEBC4037DC}" type="presParOf" srcId="{48E82D95-F2BB-453E-93E0-7D2CDA10FD13}" destId="{D69F4BF4-4DF4-423F-98CC-E24552F2DCAE}" srcOrd="0" destOrd="0" presId="urn:microsoft.com/office/officeart/2005/8/layout/vList2"/>
    <dgm:cxn modelId="{631090D1-05D4-460E-B243-5B893FCE50C1}" type="presParOf" srcId="{48E82D95-F2BB-453E-93E0-7D2CDA10FD13}" destId="{A4C8ABC7-E5EF-479B-AD02-5C50D64BE1F4}" srcOrd="1" destOrd="0" presId="urn:microsoft.com/office/officeart/2005/8/layout/vList2"/>
    <dgm:cxn modelId="{B51B00BE-6D11-4BFA-BAF9-B9A3DB93529C}" type="presParOf" srcId="{48E82D95-F2BB-453E-93E0-7D2CDA10FD13}" destId="{694B19DD-FE58-4C1F-BB76-80F08954E23F}" srcOrd="2" destOrd="0" presId="urn:microsoft.com/office/officeart/2005/8/layout/vList2"/>
    <dgm:cxn modelId="{FA0C7752-86A5-4FD1-9BBC-9EE47F55A943}" type="presParOf" srcId="{48E82D95-F2BB-453E-93E0-7D2CDA10FD13}" destId="{B9892118-C0B6-4AD0-8194-9DB6E3C43D9B}" srcOrd="3" destOrd="0" presId="urn:microsoft.com/office/officeart/2005/8/layout/vList2"/>
    <dgm:cxn modelId="{311AC250-8598-4824-9D39-2D9D13713E60}" type="presParOf" srcId="{48E82D95-F2BB-453E-93E0-7D2CDA10FD13}" destId="{67BE5DD1-002A-47EF-AE58-D75D5DFC39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3FD5-9BEA-4F57-A9BD-2C0E551337C0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EBAE03-E169-4366-8CCB-5E2A69FDB55B}">
      <dgm:prSet custT="1"/>
      <dgm:spPr/>
      <dgm:t>
        <a:bodyPr/>
        <a:lstStyle/>
        <a:p>
          <a:r>
            <a:rPr lang="en-US" sz="1800"/>
            <a:t>Direct</a:t>
          </a:r>
        </a:p>
      </dgm:t>
    </dgm:pt>
    <dgm:pt modelId="{75944030-C4FA-4427-85CE-1BAD343799B1}" type="parTrans" cxnId="{5C6BF320-339B-40CC-BEB5-055E8AF2467C}">
      <dgm:prSet/>
      <dgm:spPr/>
      <dgm:t>
        <a:bodyPr/>
        <a:lstStyle/>
        <a:p>
          <a:endParaRPr lang="en-US" sz="1800"/>
        </a:p>
      </dgm:t>
    </dgm:pt>
    <dgm:pt modelId="{1F78D29E-5D73-4C18-9E12-AADE608102CC}" type="sibTrans" cxnId="{5C6BF320-339B-40CC-BEB5-055E8AF2467C}">
      <dgm:prSet/>
      <dgm:spPr/>
      <dgm:t>
        <a:bodyPr/>
        <a:lstStyle/>
        <a:p>
          <a:endParaRPr lang="en-US" sz="1800"/>
        </a:p>
      </dgm:t>
    </dgm:pt>
    <dgm:pt modelId="{07D9928F-9042-440F-A774-642312F9ED2B}">
      <dgm:prSet custT="1"/>
      <dgm:spPr/>
      <dgm:t>
        <a:bodyPr/>
        <a:lstStyle/>
        <a:p>
          <a:r>
            <a:rPr lang="en-US" sz="1800" dirty="0"/>
            <a:t>standardization</a:t>
          </a:r>
        </a:p>
      </dgm:t>
    </dgm:pt>
    <dgm:pt modelId="{7DB65A0D-0CBE-4282-B6FA-0F1689F598C5}" type="parTrans" cxnId="{E6A4DCEC-0E83-403C-9B91-67099494ADE6}">
      <dgm:prSet/>
      <dgm:spPr/>
      <dgm:t>
        <a:bodyPr/>
        <a:lstStyle/>
        <a:p>
          <a:endParaRPr lang="en-US" sz="1800"/>
        </a:p>
      </dgm:t>
    </dgm:pt>
    <dgm:pt modelId="{022A51F7-EBEE-4817-8DAC-6A29D111F2C0}" type="sibTrans" cxnId="{E6A4DCEC-0E83-403C-9B91-67099494ADE6}">
      <dgm:prSet/>
      <dgm:spPr/>
      <dgm:t>
        <a:bodyPr/>
        <a:lstStyle/>
        <a:p>
          <a:endParaRPr lang="en-US" sz="1800"/>
        </a:p>
      </dgm:t>
    </dgm:pt>
    <dgm:pt modelId="{792E8DF7-3847-4944-BA2F-C8DEC835A32D}">
      <dgm:prSet custT="1"/>
      <dgm:spPr/>
      <dgm:t>
        <a:bodyPr/>
        <a:lstStyle/>
        <a:p>
          <a:r>
            <a:rPr lang="en-US" sz="1800"/>
            <a:t>Define</a:t>
          </a:r>
        </a:p>
      </dgm:t>
    </dgm:pt>
    <dgm:pt modelId="{B58F524A-8C35-4675-AD2F-F8C4E5656FFC}" type="parTrans" cxnId="{CADE2A21-5A47-404A-80D3-620A26C47761}">
      <dgm:prSet/>
      <dgm:spPr/>
      <dgm:t>
        <a:bodyPr/>
        <a:lstStyle/>
        <a:p>
          <a:endParaRPr lang="en-US" sz="1800"/>
        </a:p>
      </dgm:t>
    </dgm:pt>
    <dgm:pt modelId="{7BDC9E1F-5DD2-4B1C-9BE3-A8B61259BB36}" type="sibTrans" cxnId="{CADE2A21-5A47-404A-80D3-620A26C47761}">
      <dgm:prSet/>
      <dgm:spPr/>
      <dgm:t>
        <a:bodyPr/>
        <a:lstStyle/>
        <a:p>
          <a:endParaRPr lang="en-US" sz="1800"/>
        </a:p>
      </dgm:t>
    </dgm:pt>
    <dgm:pt modelId="{1E247A86-E8E3-4E8A-9B9F-A3CBCF642A2B}">
      <dgm:prSet custT="1"/>
      <dgm:spPr/>
      <dgm:t>
        <a:bodyPr/>
        <a:lstStyle/>
        <a:p>
          <a:r>
            <a:rPr lang="en-US" sz="1800" dirty="0"/>
            <a:t>standard population with known age composition</a:t>
          </a:r>
        </a:p>
      </dgm:t>
    </dgm:pt>
    <dgm:pt modelId="{F28650E9-387D-4F74-9583-A141C174586A}" type="parTrans" cxnId="{C00CF114-AF4F-4DE7-8455-F7A5DAF456D4}">
      <dgm:prSet/>
      <dgm:spPr/>
      <dgm:t>
        <a:bodyPr/>
        <a:lstStyle/>
        <a:p>
          <a:endParaRPr lang="en-US" sz="1800"/>
        </a:p>
      </dgm:t>
    </dgm:pt>
    <dgm:pt modelId="{E21FAB59-3118-4182-986C-C3C71EC70D42}" type="sibTrans" cxnId="{C00CF114-AF4F-4DE7-8455-F7A5DAF456D4}">
      <dgm:prSet/>
      <dgm:spPr/>
      <dgm:t>
        <a:bodyPr/>
        <a:lstStyle/>
        <a:p>
          <a:endParaRPr lang="en-US" sz="1800"/>
        </a:p>
      </dgm:t>
    </dgm:pt>
    <dgm:pt modelId="{CBBA22CF-D59A-4E58-985D-15C0E9FB3AF8}">
      <dgm:prSet custT="1"/>
      <dgm:spPr/>
      <dgm:t>
        <a:bodyPr/>
        <a:lstStyle/>
        <a:p>
          <a:r>
            <a:rPr lang="en-US" sz="1800"/>
            <a:t>Age</a:t>
          </a:r>
        </a:p>
      </dgm:t>
    </dgm:pt>
    <dgm:pt modelId="{CCB8003E-6F7E-4E0E-A975-1BF110BADE0E}" type="parTrans" cxnId="{AD126F04-DE70-4BA0-8B07-37F400471C56}">
      <dgm:prSet/>
      <dgm:spPr/>
      <dgm:t>
        <a:bodyPr/>
        <a:lstStyle/>
        <a:p>
          <a:endParaRPr lang="en-US" sz="1800"/>
        </a:p>
      </dgm:t>
    </dgm:pt>
    <dgm:pt modelId="{A5BE9B79-0A30-415F-AF9C-6FE0E4A90E11}" type="sibTrans" cxnId="{AD126F04-DE70-4BA0-8B07-37F400471C56}">
      <dgm:prSet/>
      <dgm:spPr/>
      <dgm:t>
        <a:bodyPr/>
        <a:lstStyle/>
        <a:p>
          <a:endParaRPr lang="en-US" sz="1800"/>
        </a:p>
      </dgm:t>
    </dgm:pt>
    <dgm:pt modelId="{71A11682-E04A-4703-B127-893602BBB4A3}">
      <dgm:prSet custT="1"/>
      <dgm:spPr/>
      <dgm:t>
        <a:bodyPr/>
        <a:lstStyle/>
        <a:p>
          <a:r>
            <a:rPr lang="en-US" sz="1800" dirty="0"/>
            <a:t>specific death rates of the population whose crude death rate is to be standardized should be known(</a:t>
          </a:r>
          <a:r>
            <a:rPr lang="en-US" sz="1800" dirty="0" err="1"/>
            <a:t>e.g.A</a:t>
          </a:r>
          <a:r>
            <a:rPr lang="en-US" sz="1800" dirty="0"/>
            <a:t>).</a:t>
          </a:r>
        </a:p>
      </dgm:t>
    </dgm:pt>
    <dgm:pt modelId="{0A97827F-887C-4DD9-8F1E-C6BD95DD52CD}" type="parTrans" cxnId="{D89BA897-9D4F-41E9-BBE4-4F514D6C19E5}">
      <dgm:prSet/>
      <dgm:spPr/>
      <dgm:t>
        <a:bodyPr/>
        <a:lstStyle/>
        <a:p>
          <a:endParaRPr lang="en-US" sz="1800"/>
        </a:p>
      </dgm:t>
    </dgm:pt>
    <dgm:pt modelId="{322EECD7-CB8F-43C8-B91A-9F21D1B125C6}" type="sibTrans" cxnId="{D89BA897-9D4F-41E9-BBE4-4F514D6C19E5}">
      <dgm:prSet/>
      <dgm:spPr/>
      <dgm:t>
        <a:bodyPr/>
        <a:lstStyle/>
        <a:p>
          <a:endParaRPr lang="en-US" sz="1800"/>
        </a:p>
      </dgm:t>
    </dgm:pt>
    <dgm:pt modelId="{B7FF89B2-BF9C-4743-AACD-57EBAF4AB12A}">
      <dgm:prSet custT="1"/>
      <dgm:spPr/>
      <dgm:t>
        <a:bodyPr/>
        <a:lstStyle/>
        <a:p>
          <a:r>
            <a:rPr lang="en-US" sz="1800"/>
            <a:t>Apply</a:t>
          </a:r>
        </a:p>
      </dgm:t>
    </dgm:pt>
    <dgm:pt modelId="{A8DD39C0-C34A-4FC5-B29C-55E88546E02B}" type="parTrans" cxnId="{83E978FB-802F-4F58-95AB-D47E50537229}">
      <dgm:prSet/>
      <dgm:spPr/>
      <dgm:t>
        <a:bodyPr/>
        <a:lstStyle/>
        <a:p>
          <a:endParaRPr lang="en-US" sz="1800"/>
        </a:p>
      </dgm:t>
    </dgm:pt>
    <dgm:pt modelId="{24E37282-D662-46CB-BB7B-4222CB516418}" type="sibTrans" cxnId="{83E978FB-802F-4F58-95AB-D47E50537229}">
      <dgm:prSet/>
      <dgm:spPr/>
      <dgm:t>
        <a:bodyPr/>
        <a:lstStyle/>
        <a:p>
          <a:endParaRPr lang="en-US" sz="1800"/>
        </a:p>
      </dgm:t>
    </dgm:pt>
    <dgm:pt modelId="{2BEFA9CA-690E-48B2-8A17-5C93012D9C5C}">
      <dgm:prSet custT="1"/>
      <dgm:spPr/>
      <dgm:t>
        <a:bodyPr/>
        <a:lstStyle/>
        <a:p>
          <a:r>
            <a:rPr lang="en-US" sz="1800" dirty="0"/>
            <a:t>age specific death rates of  the crude population  to various  age groups of the standard population respectively and obtain expected number of deaths in each group. </a:t>
          </a:r>
        </a:p>
      </dgm:t>
    </dgm:pt>
    <dgm:pt modelId="{E9E09808-5008-4D8E-A394-D26460753186}" type="parTrans" cxnId="{F878D369-813A-4BEA-B873-C6CB595F74C5}">
      <dgm:prSet/>
      <dgm:spPr/>
      <dgm:t>
        <a:bodyPr/>
        <a:lstStyle/>
        <a:p>
          <a:endParaRPr lang="en-US" sz="1800"/>
        </a:p>
      </dgm:t>
    </dgm:pt>
    <dgm:pt modelId="{29585233-CE09-4375-A287-4C9920EF23D3}" type="sibTrans" cxnId="{F878D369-813A-4BEA-B873-C6CB595F74C5}">
      <dgm:prSet/>
      <dgm:spPr/>
      <dgm:t>
        <a:bodyPr/>
        <a:lstStyle/>
        <a:p>
          <a:endParaRPr lang="en-US" sz="1800"/>
        </a:p>
      </dgm:t>
    </dgm:pt>
    <dgm:pt modelId="{A489592B-3BB7-48B9-BA64-4220768A7015}">
      <dgm:prSet custT="1"/>
      <dgm:spPr/>
      <dgm:t>
        <a:bodyPr/>
        <a:lstStyle/>
        <a:p>
          <a:r>
            <a:rPr lang="en-US" sz="1800"/>
            <a:t>Sum</a:t>
          </a:r>
        </a:p>
      </dgm:t>
    </dgm:pt>
    <dgm:pt modelId="{CD98BA6B-8C03-42C6-B332-45F374FA0DDD}" type="parTrans" cxnId="{22AC82E7-78C7-4112-A2AC-E8FA715212FC}">
      <dgm:prSet/>
      <dgm:spPr/>
      <dgm:t>
        <a:bodyPr/>
        <a:lstStyle/>
        <a:p>
          <a:endParaRPr lang="en-US" sz="1800"/>
        </a:p>
      </dgm:t>
    </dgm:pt>
    <dgm:pt modelId="{0B1BF9D2-FCF3-4D61-B5EE-3DF214EFF977}" type="sibTrans" cxnId="{22AC82E7-78C7-4112-A2AC-E8FA715212FC}">
      <dgm:prSet/>
      <dgm:spPr/>
      <dgm:t>
        <a:bodyPr/>
        <a:lstStyle/>
        <a:p>
          <a:endParaRPr lang="en-US" sz="1800"/>
        </a:p>
      </dgm:t>
    </dgm:pt>
    <dgm:pt modelId="{7A1C953B-E487-448B-9927-A800939CE96A}">
      <dgm:prSet custT="1"/>
      <dgm:spPr/>
      <dgm:t>
        <a:bodyPr/>
        <a:lstStyle/>
        <a:p>
          <a:r>
            <a:rPr lang="en-US" sz="1800" dirty="0"/>
            <a:t>all the deaths and get total number of expected deaths if the population “A” was having standard population age composition. </a:t>
          </a:r>
        </a:p>
      </dgm:t>
    </dgm:pt>
    <dgm:pt modelId="{505296B4-2EB8-461A-B769-6E155A7F3FBA}" type="parTrans" cxnId="{2ADE2308-48C1-4A8C-9045-3D9D1152FD37}">
      <dgm:prSet/>
      <dgm:spPr/>
      <dgm:t>
        <a:bodyPr/>
        <a:lstStyle/>
        <a:p>
          <a:endParaRPr lang="en-US" sz="1800"/>
        </a:p>
      </dgm:t>
    </dgm:pt>
    <dgm:pt modelId="{A9EB5499-872A-4703-A50F-A6820484A777}" type="sibTrans" cxnId="{2ADE2308-48C1-4A8C-9045-3D9D1152FD37}">
      <dgm:prSet/>
      <dgm:spPr/>
      <dgm:t>
        <a:bodyPr/>
        <a:lstStyle/>
        <a:p>
          <a:endParaRPr lang="en-US" sz="1800"/>
        </a:p>
      </dgm:t>
    </dgm:pt>
    <dgm:pt modelId="{6467ACFA-9B9C-472C-826E-2C0185EBBA9E}">
      <dgm:prSet custT="1"/>
      <dgm:spPr/>
      <dgm:t>
        <a:bodyPr/>
        <a:lstStyle/>
        <a:p>
          <a:r>
            <a:rPr lang="en-US" sz="1800"/>
            <a:t>Divide</a:t>
          </a:r>
        </a:p>
      </dgm:t>
    </dgm:pt>
    <dgm:pt modelId="{9E4EF806-A801-45DE-858A-3E477E9212BA}" type="parTrans" cxnId="{53F2A9F1-B2CB-4DD9-908D-261AC7BC03E5}">
      <dgm:prSet/>
      <dgm:spPr/>
      <dgm:t>
        <a:bodyPr/>
        <a:lstStyle/>
        <a:p>
          <a:endParaRPr lang="en-US" sz="1800"/>
        </a:p>
      </dgm:t>
    </dgm:pt>
    <dgm:pt modelId="{8D9EB211-850F-4540-B2EE-0763295EFF1D}" type="sibTrans" cxnId="{53F2A9F1-B2CB-4DD9-908D-261AC7BC03E5}">
      <dgm:prSet/>
      <dgm:spPr/>
      <dgm:t>
        <a:bodyPr/>
        <a:lstStyle/>
        <a:p>
          <a:endParaRPr lang="en-US" sz="1800"/>
        </a:p>
      </dgm:t>
    </dgm:pt>
    <dgm:pt modelId="{D0F613C4-290D-4083-A2CF-D73353ED8863}">
      <dgm:prSet custT="1"/>
      <dgm:spPr/>
      <dgm:t>
        <a:bodyPr/>
        <a:lstStyle/>
        <a:p>
          <a:r>
            <a:rPr lang="en-US" sz="1800" dirty="0"/>
            <a:t>the total No. of expected deaths by the total number of standard population and a standardized rate will be obtained</a:t>
          </a:r>
        </a:p>
      </dgm:t>
    </dgm:pt>
    <dgm:pt modelId="{510DA9E4-EB1D-4C23-A150-A6011840E586}" type="parTrans" cxnId="{2FD50D25-AA12-4E31-AF5A-891E803E24A6}">
      <dgm:prSet/>
      <dgm:spPr/>
      <dgm:t>
        <a:bodyPr/>
        <a:lstStyle/>
        <a:p>
          <a:endParaRPr lang="en-US" sz="1800"/>
        </a:p>
      </dgm:t>
    </dgm:pt>
    <dgm:pt modelId="{5FEB4FBC-FFAC-4793-A0DF-A83C43486BB8}" type="sibTrans" cxnId="{2FD50D25-AA12-4E31-AF5A-891E803E24A6}">
      <dgm:prSet/>
      <dgm:spPr/>
      <dgm:t>
        <a:bodyPr/>
        <a:lstStyle/>
        <a:p>
          <a:endParaRPr lang="en-US" sz="1800"/>
        </a:p>
      </dgm:t>
    </dgm:pt>
    <dgm:pt modelId="{6E1B5FB0-58F5-4FE0-B3C9-884AEBB0F1F3}" type="pres">
      <dgm:prSet presAssocID="{B79F3FD5-9BEA-4F57-A9BD-2C0E551337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461DD-8E70-4864-B973-DB34D48244B5}" type="pres">
      <dgm:prSet presAssocID="{6467ACFA-9B9C-472C-826E-2C0185EBBA9E}" presName="boxAndChildren" presStyleCnt="0"/>
      <dgm:spPr/>
    </dgm:pt>
    <dgm:pt modelId="{3B07F836-9F3C-40C4-875B-D949720CE564}" type="pres">
      <dgm:prSet presAssocID="{6467ACFA-9B9C-472C-826E-2C0185EBBA9E}" presName="parentTextBox" presStyleLbl="alignNode1" presStyleIdx="0" presStyleCnt="6"/>
      <dgm:spPr/>
      <dgm:t>
        <a:bodyPr/>
        <a:lstStyle/>
        <a:p>
          <a:endParaRPr lang="en-US"/>
        </a:p>
      </dgm:t>
    </dgm:pt>
    <dgm:pt modelId="{4AA05E5E-FAEE-4E61-B0E4-AA42C6853C93}" type="pres">
      <dgm:prSet presAssocID="{6467ACFA-9B9C-472C-826E-2C0185EBBA9E}" presName="descendantBox" presStyleLbl="bgAccFollowNode1" presStyleIdx="0" presStyleCnt="6"/>
      <dgm:spPr/>
      <dgm:t>
        <a:bodyPr/>
        <a:lstStyle/>
        <a:p>
          <a:endParaRPr lang="en-US"/>
        </a:p>
      </dgm:t>
    </dgm:pt>
    <dgm:pt modelId="{4EB3BCCD-A9AD-4F4A-A516-BF2DC6114DF2}" type="pres">
      <dgm:prSet presAssocID="{0B1BF9D2-FCF3-4D61-B5EE-3DF214EFF977}" presName="sp" presStyleCnt="0"/>
      <dgm:spPr/>
    </dgm:pt>
    <dgm:pt modelId="{EC074BC0-45D8-41BA-828E-BB1DEA1924EF}" type="pres">
      <dgm:prSet presAssocID="{A489592B-3BB7-48B9-BA64-4220768A7015}" presName="arrowAndChildren" presStyleCnt="0"/>
      <dgm:spPr/>
    </dgm:pt>
    <dgm:pt modelId="{3B8F8552-6006-496E-BC55-0C84526A69DE}" type="pres">
      <dgm:prSet presAssocID="{A489592B-3BB7-48B9-BA64-4220768A7015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47C675A-39D8-4D61-8619-BC9BC04814E5}" type="pres">
      <dgm:prSet presAssocID="{A489592B-3BB7-48B9-BA64-4220768A7015}" presName="arrow" presStyleLbl="alignNode1" presStyleIdx="1" presStyleCnt="6"/>
      <dgm:spPr/>
      <dgm:t>
        <a:bodyPr/>
        <a:lstStyle/>
        <a:p>
          <a:endParaRPr lang="en-US"/>
        </a:p>
      </dgm:t>
    </dgm:pt>
    <dgm:pt modelId="{C5F534D0-CA11-443B-A8EB-961EC313299F}" type="pres">
      <dgm:prSet presAssocID="{A489592B-3BB7-48B9-BA64-4220768A7015}" presName="descendantArrow" presStyleLbl="bgAccFollowNode1" presStyleIdx="1" presStyleCnt="6"/>
      <dgm:spPr/>
      <dgm:t>
        <a:bodyPr/>
        <a:lstStyle/>
        <a:p>
          <a:endParaRPr lang="en-US"/>
        </a:p>
      </dgm:t>
    </dgm:pt>
    <dgm:pt modelId="{00647D59-2BAC-43BE-9379-2B17E305345A}" type="pres">
      <dgm:prSet presAssocID="{24E37282-D662-46CB-BB7B-4222CB516418}" presName="sp" presStyleCnt="0"/>
      <dgm:spPr/>
    </dgm:pt>
    <dgm:pt modelId="{E3CD9320-EC3E-43AF-9FC4-352A03C740F2}" type="pres">
      <dgm:prSet presAssocID="{B7FF89B2-BF9C-4743-AACD-57EBAF4AB12A}" presName="arrowAndChildren" presStyleCnt="0"/>
      <dgm:spPr/>
    </dgm:pt>
    <dgm:pt modelId="{80C3B22C-C19E-4E26-B353-24C61D62753E}" type="pres">
      <dgm:prSet presAssocID="{B7FF89B2-BF9C-4743-AACD-57EBAF4AB12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F42A2411-86DB-44EE-8DB8-454AFD865B88}" type="pres">
      <dgm:prSet presAssocID="{B7FF89B2-BF9C-4743-AACD-57EBAF4AB12A}" presName="arrow" presStyleLbl="alignNode1" presStyleIdx="2" presStyleCnt="6"/>
      <dgm:spPr/>
      <dgm:t>
        <a:bodyPr/>
        <a:lstStyle/>
        <a:p>
          <a:endParaRPr lang="en-US"/>
        </a:p>
      </dgm:t>
    </dgm:pt>
    <dgm:pt modelId="{A5AE372B-C89F-4624-9A43-7A4D3B5A46DC}" type="pres">
      <dgm:prSet presAssocID="{B7FF89B2-BF9C-4743-AACD-57EBAF4AB12A}" presName="descendantArrow" presStyleLbl="bgAccFollowNode1" presStyleIdx="2" presStyleCnt="6"/>
      <dgm:spPr/>
      <dgm:t>
        <a:bodyPr/>
        <a:lstStyle/>
        <a:p>
          <a:endParaRPr lang="en-US"/>
        </a:p>
      </dgm:t>
    </dgm:pt>
    <dgm:pt modelId="{9E0D05C0-CD3E-4D96-ADB5-D84E9BB4F700}" type="pres">
      <dgm:prSet presAssocID="{A5BE9B79-0A30-415F-AF9C-6FE0E4A90E11}" presName="sp" presStyleCnt="0"/>
      <dgm:spPr/>
    </dgm:pt>
    <dgm:pt modelId="{747895A2-8529-4A4D-8F76-6B7602F5CE73}" type="pres">
      <dgm:prSet presAssocID="{CBBA22CF-D59A-4E58-985D-15C0E9FB3AF8}" presName="arrowAndChildren" presStyleCnt="0"/>
      <dgm:spPr/>
    </dgm:pt>
    <dgm:pt modelId="{617F0EFF-184E-47E9-B90B-856135867F2A}" type="pres">
      <dgm:prSet presAssocID="{CBBA22CF-D59A-4E58-985D-15C0E9FB3AF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FB1CA5FE-7566-468E-970B-CD235C30C41C}" type="pres">
      <dgm:prSet presAssocID="{CBBA22CF-D59A-4E58-985D-15C0E9FB3AF8}" presName="arrow" presStyleLbl="alignNode1" presStyleIdx="3" presStyleCnt="6"/>
      <dgm:spPr/>
      <dgm:t>
        <a:bodyPr/>
        <a:lstStyle/>
        <a:p>
          <a:endParaRPr lang="en-US"/>
        </a:p>
      </dgm:t>
    </dgm:pt>
    <dgm:pt modelId="{E0061224-A7CF-4ACB-9071-0F8C16793A29}" type="pres">
      <dgm:prSet presAssocID="{CBBA22CF-D59A-4E58-985D-15C0E9FB3AF8}" presName="descendantArrow" presStyleLbl="bgAccFollowNode1" presStyleIdx="3" presStyleCnt="6"/>
      <dgm:spPr/>
      <dgm:t>
        <a:bodyPr/>
        <a:lstStyle/>
        <a:p>
          <a:endParaRPr lang="en-US"/>
        </a:p>
      </dgm:t>
    </dgm:pt>
    <dgm:pt modelId="{63302A1C-3E82-4ED1-806B-D3B3ECCDD61C}" type="pres">
      <dgm:prSet presAssocID="{7BDC9E1F-5DD2-4B1C-9BE3-A8B61259BB36}" presName="sp" presStyleCnt="0"/>
      <dgm:spPr/>
    </dgm:pt>
    <dgm:pt modelId="{EA603800-2DDA-490D-B6F0-DFD778FEC102}" type="pres">
      <dgm:prSet presAssocID="{792E8DF7-3847-4944-BA2F-C8DEC835A32D}" presName="arrowAndChildren" presStyleCnt="0"/>
      <dgm:spPr/>
    </dgm:pt>
    <dgm:pt modelId="{E22B34B8-3A05-44C3-B0DA-633D1BF7965B}" type="pres">
      <dgm:prSet presAssocID="{792E8DF7-3847-4944-BA2F-C8DEC835A32D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FB845808-6F96-4CF5-B4FD-C671BD2A6370}" type="pres">
      <dgm:prSet presAssocID="{792E8DF7-3847-4944-BA2F-C8DEC835A32D}" presName="arrow" presStyleLbl="alignNode1" presStyleIdx="4" presStyleCnt="6"/>
      <dgm:spPr/>
      <dgm:t>
        <a:bodyPr/>
        <a:lstStyle/>
        <a:p>
          <a:endParaRPr lang="en-US"/>
        </a:p>
      </dgm:t>
    </dgm:pt>
    <dgm:pt modelId="{E6AE1034-DD1D-423F-8F4D-C770A8C1B015}" type="pres">
      <dgm:prSet presAssocID="{792E8DF7-3847-4944-BA2F-C8DEC835A32D}" presName="descendantArrow" presStyleLbl="bgAccFollowNode1" presStyleIdx="4" presStyleCnt="6"/>
      <dgm:spPr/>
      <dgm:t>
        <a:bodyPr/>
        <a:lstStyle/>
        <a:p>
          <a:endParaRPr lang="en-US"/>
        </a:p>
      </dgm:t>
    </dgm:pt>
    <dgm:pt modelId="{B2D51689-07EF-4F06-ACBB-495872DB42CA}" type="pres">
      <dgm:prSet presAssocID="{1F78D29E-5D73-4C18-9E12-AADE608102CC}" presName="sp" presStyleCnt="0"/>
      <dgm:spPr/>
    </dgm:pt>
    <dgm:pt modelId="{27812B7B-6374-41D8-974D-6CC5EE12AB5A}" type="pres">
      <dgm:prSet presAssocID="{7DEBAE03-E169-4366-8CCB-5E2A69FDB55B}" presName="arrowAndChildren" presStyleCnt="0"/>
      <dgm:spPr/>
    </dgm:pt>
    <dgm:pt modelId="{F8157A5C-76FC-4A37-8E8A-99A914F2A9E1}" type="pres">
      <dgm:prSet presAssocID="{7DEBAE03-E169-4366-8CCB-5E2A69FDB55B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C7C90D7-6996-4829-B077-60DBB816B31A}" type="pres">
      <dgm:prSet presAssocID="{7DEBAE03-E169-4366-8CCB-5E2A69FDB55B}" presName="arrow" presStyleLbl="alignNode1" presStyleIdx="5" presStyleCnt="6"/>
      <dgm:spPr/>
      <dgm:t>
        <a:bodyPr/>
        <a:lstStyle/>
        <a:p>
          <a:endParaRPr lang="en-US"/>
        </a:p>
      </dgm:t>
    </dgm:pt>
    <dgm:pt modelId="{BEC0AABB-C2BA-47EF-AAD4-13DB0CFE12ED}" type="pres">
      <dgm:prSet presAssocID="{7DEBAE03-E169-4366-8CCB-5E2A69FDB55B}" presName="descendantArrow" presStyleLbl="bgAccFollowNode1" presStyleIdx="5" presStyleCnt="6"/>
      <dgm:spPr/>
      <dgm:t>
        <a:bodyPr/>
        <a:lstStyle/>
        <a:p>
          <a:endParaRPr lang="en-US"/>
        </a:p>
      </dgm:t>
    </dgm:pt>
  </dgm:ptLst>
  <dgm:cxnLst>
    <dgm:cxn modelId="{C00CF114-AF4F-4DE7-8455-F7A5DAF456D4}" srcId="{792E8DF7-3847-4944-BA2F-C8DEC835A32D}" destId="{1E247A86-E8E3-4E8A-9B9F-A3CBCF642A2B}" srcOrd="0" destOrd="0" parTransId="{F28650E9-387D-4F74-9583-A141C174586A}" sibTransId="{E21FAB59-3118-4182-986C-C3C71EC70D42}"/>
    <dgm:cxn modelId="{89EA4081-6A5F-455D-B624-C074A202F89A}" type="presOf" srcId="{792E8DF7-3847-4944-BA2F-C8DEC835A32D}" destId="{E22B34B8-3A05-44C3-B0DA-633D1BF7965B}" srcOrd="0" destOrd="0" presId="urn:microsoft.com/office/officeart/2016/7/layout/VerticalDownArrowProcess"/>
    <dgm:cxn modelId="{E1360813-7ED7-4C9D-991B-653C63EC50DA}" type="presOf" srcId="{CBBA22CF-D59A-4E58-985D-15C0E9FB3AF8}" destId="{FB1CA5FE-7566-468E-970B-CD235C30C41C}" srcOrd="1" destOrd="0" presId="urn:microsoft.com/office/officeart/2016/7/layout/VerticalDownArrowProcess"/>
    <dgm:cxn modelId="{DE05857B-0CEB-4C35-A4DC-18D3EE226DCE}" type="presOf" srcId="{7DEBAE03-E169-4366-8CCB-5E2A69FDB55B}" destId="{F8157A5C-76FC-4A37-8E8A-99A914F2A9E1}" srcOrd="0" destOrd="0" presId="urn:microsoft.com/office/officeart/2016/7/layout/VerticalDownArrowProcess"/>
    <dgm:cxn modelId="{22AC82E7-78C7-4112-A2AC-E8FA715212FC}" srcId="{B79F3FD5-9BEA-4F57-A9BD-2C0E551337C0}" destId="{A489592B-3BB7-48B9-BA64-4220768A7015}" srcOrd="4" destOrd="0" parTransId="{CD98BA6B-8C03-42C6-B332-45F374FA0DDD}" sibTransId="{0B1BF9D2-FCF3-4D61-B5EE-3DF214EFF977}"/>
    <dgm:cxn modelId="{894CC13A-8029-4061-B17C-D39F836015CA}" type="presOf" srcId="{71A11682-E04A-4703-B127-893602BBB4A3}" destId="{E0061224-A7CF-4ACB-9071-0F8C16793A29}" srcOrd="0" destOrd="0" presId="urn:microsoft.com/office/officeart/2016/7/layout/VerticalDownArrowProcess"/>
    <dgm:cxn modelId="{653E9CB0-CDFE-46B1-A397-D66FD0F17F70}" type="presOf" srcId="{2BEFA9CA-690E-48B2-8A17-5C93012D9C5C}" destId="{A5AE372B-C89F-4624-9A43-7A4D3B5A46DC}" srcOrd="0" destOrd="0" presId="urn:microsoft.com/office/officeart/2016/7/layout/VerticalDownArrowProcess"/>
    <dgm:cxn modelId="{CADE2A21-5A47-404A-80D3-620A26C47761}" srcId="{B79F3FD5-9BEA-4F57-A9BD-2C0E551337C0}" destId="{792E8DF7-3847-4944-BA2F-C8DEC835A32D}" srcOrd="1" destOrd="0" parTransId="{B58F524A-8C35-4675-AD2F-F8C4E5656FFC}" sibTransId="{7BDC9E1F-5DD2-4B1C-9BE3-A8B61259BB36}"/>
    <dgm:cxn modelId="{6AAB642D-F430-41BA-9E41-9CC4340F30AB}" type="presOf" srcId="{7A1C953B-E487-448B-9927-A800939CE96A}" destId="{C5F534D0-CA11-443B-A8EB-961EC313299F}" srcOrd="0" destOrd="0" presId="urn:microsoft.com/office/officeart/2016/7/layout/VerticalDownArrowProcess"/>
    <dgm:cxn modelId="{86F96E3C-DFBF-4010-8123-0F87A818A322}" type="presOf" srcId="{CBBA22CF-D59A-4E58-985D-15C0E9FB3AF8}" destId="{617F0EFF-184E-47E9-B90B-856135867F2A}" srcOrd="0" destOrd="0" presId="urn:microsoft.com/office/officeart/2016/7/layout/VerticalDownArrowProcess"/>
    <dgm:cxn modelId="{D89BA897-9D4F-41E9-BBE4-4F514D6C19E5}" srcId="{CBBA22CF-D59A-4E58-985D-15C0E9FB3AF8}" destId="{71A11682-E04A-4703-B127-893602BBB4A3}" srcOrd="0" destOrd="0" parTransId="{0A97827F-887C-4DD9-8F1E-C6BD95DD52CD}" sibTransId="{322EECD7-CB8F-43C8-B91A-9F21D1B125C6}"/>
    <dgm:cxn modelId="{55B9DE80-9042-43ED-9831-A8AF1C597C74}" type="presOf" srcId="{A489592B-3BB7-48B9-BA64-4220768A7015}" destId="{C47C675A-39D8-4D61-8619-BC9BC04814E5}" srcOrd="1" destOrd="0" presId="urn:microsoft.com/office/officeart/2016/7/layout/VerticalDownArrowProcess"/>
    <dgm:cxn modelId="{AD126F04-DE70-4BA0-8B07-37F400471C56}" srcId="{B79F3FD5-9BEA-4F57-A9BD-2C0E551337C0}" destId="{CBBA22CF-D59A-4E58-985D-15C0E9FB3AF8}" srcOrd="2" destOrd="0" parTransId="{CCB8003E-6F7E-4E0E-A975-1BF110BADE0E}" sibTransId="{A5BE9B79-0A30-415F-AF9C-6FE0E4A90E11}"/>
    <dgm:cxn modelId="{1432E207-F743-4FC7-ABED-10A3B6624894}" type="presOf" srcId="{A489592B-3BB7-48B9-BA64-4220768A7015}" destId="{3B8F8552-6006-496E-BC55-0C84526A69DE}" srcOrd="0" destOrd="0" presId="urn:microsoft.com/office/officeart/2016/7/layout/VerticalDownArrowProcess"/>
    <dgm:cxn modelId="{508478C6-5C75-49EA-91CC-07C423CBEA31}" type="presOf" srcId="{B79F3FD5-9BEA-4F57-A9BD-2C0E551337C0}" destId="{6E1B5FB0-58F5-4FE0-B3C9-884AEBB0F1F3}" srcOrd="0" destOrd="0" presId="urn:microsoft.com/office/officeart/2016/7/layout/VerticalDownArrowProcess"/>
    <dgm:cxn modelId="{20D15E26-66B8-4F59-B6A0-67898729374B}" type="presOf" srcId="{6467ACFA-9B9C-472C-826E-2C0185EBBA9E}" destId="{3B07F836-9F3C-40C4-875B-D949720CE564}" srcOrd="0" destOrd="0" presId="urn:microsoft.com/office/officeart/2016/7/layout/VerticalDownArrowProcess"/>
    <dgm:cxn modelId="{F89A1620-5654-47B6-87F6-D088D592DFC5}" type="presOf" srcId="{7DEBAE03-E169-4366-8CCB-5E2A69FDB55B}" destId="{8C7C90D7-6996-4829-B077-60DBB816B31A}" srcOrd="1" destOrd="0" presId="urn:microsoft.com/office/officeart/2016/7/layout/VerticalDownArrowProcess"/>
    <dgm:cxn modelId="{F878D369-813A-4BEA-B873-C6CB595F74C5}" srcId="{B7FF89B2-BF9C-4743-AACD-57EBAF4AB12A}" destId="{2BEFA9CA-690E-48B2-8A17-5C93012D9C5C}" srcOrd="0" destOrd="0" parTransId="{E9E09808-5008-4D8E-A394-D26460753186}" sibTransId="{29585233-CE09-4375-A287-4C9920EF23D3}"/>
    <dgm:cxn modelId="{5C6BF320-339B-40CC-BEB5-055E8AF2467C}" srcId="{B79F3FD5-9BEA-4F57-A9BD-2C0E551337C0}" destId="{7DEBAE03-E169-4366-8CCB-5E2A69FDB55B}" srcOrd="0" destOrd="0" parTransId="{75944030-C4FA-4427-85CE-1BAD343799B1}" sibTransId="{1F78D29E-5D73-4C18-9E12-AADE608102CC}"/>
    <dgm:cxn modelId="{20BACF72-4660-4CDB-8DEE-4636EF44AD66}" type="presOf" srcId="{D0F613C4-290D-4083-A2CF-D73353ED8863}" destId="{4AA05E5E-FAEE-4E61-B0E4-AA42C6853C93}" srcOrd="0" destOrd="0" presId="urn:microsoft.com/office/officeart/2016/7/layout/VerticalDownArrowProcess"/>
    <dgm:cxn modelId="{2ADE2308-48C1-4A8C-9045-3D9D1152FD37}" srcId="{A489592B-3BB7-48B9-BA64-4220768A7015}" destId="{7A1C953B-E487-448B-9927-A800939CE96A}" srcOrd="0" destOrd="0" parTransId="{505296B4-2EB8-461A-B769-6E155A7F3FBA}" sibTransId="{A9EB5499-872A-4703-A50F-A6820484A777}"/>
    <dgm:cxn modelId="{83E978FB-802F-4F58-95AB-D47E50537229}" srcId="{B79F3FD5-9BEA-4F57-A9BD-2C0E551337C0}" destId="{B7FF89B2-BF9C-4743-AACD-57EBAF4AB12A}" srcOrd="3" destOrd="0" parTransId="{A8DD39C0-C34A-4FC5-B29C-55E88546E02B}" sibTransId="{24E37282-D662-46CB-BB7B-4222CB516418}"/>
    <dgm:cxn modelId="{E6A4DCEC-0E83-403C-9B91-67099494ADE6}" srcId="{7DEBAE03-E169-4366-8CCB-5E2A69FDB55B}" destId="{07D9928F-9042-440F-A774-642312F9ED2B}" srcOrd="0" destOrd="0" parTransId="{7DB65A0D-0CBE-4282-B6FA-0F1689F598C5}" sibTransId="{022A51F7-EBEE-4817-8DAC-6A29D111F2C0}"/>
    <dgm:cxn modelId="{2FD50D25-AA12-4E31-AF5A-891E803E24A6}" srcId="{6467ACFA-9B9C-472C-826E-2C0185EBBA9E}" destId="{D0F613C4-290D-4083-A2CF-D73353ED8863}" srcOrd="0" destOrd="0" parTransId="{510DA9E4-EB1D-4C23-A150-A6011840E586}" sibTransId="{5FEB4FBC-FFAC-4793-A0DF-A83C43486BB8}"/>
    <dgm:cxn modelId="{810C90F6-2FD7-463C-A888-E52BA5F7FA8F}" type="presOf" srcId="{B7FF89B2-BF9C-4743-AACD-57EBAF4AB12A}" destId="{F42A2411-86DB-44EE-8DB8-454AFD865B88}" srcOrd="1" destOrd="0" presId="urn:microsoft.com/office/officeart/2016/7/layout/VerticalDownArrowProcess"/>
    <dgm:cxn modelId="{4F7AC0AA-7A67-4991-95D8-DDB76C50D2C2}" type="presOf" srcId="{B7FF89B2-BF9C-4743-AACD-57EBAF4AB12A}" destId="{80C3B22C-C19E-4E26-B353-24C61D62753E}" srcOrd="0" destOrd="0" presId="urn:microsoft.com/office/officeart/2016/7/layout/VerticalDownArrowProcess"/>
    <dgm:cxn modelId="{53F2A9F1-B2CB-4DD9-908D-261AC7BC03E5}" srcId="{B79F3FD5-9BEA-4F57-A9BD-2C0E551337C0}" destId="{6467ACFA-9B9C-472C-826E-2C0185EBBA9E}" srcOrd="5" destOrd="0" parTransId="{9E4EF806-A801-45DE-858A-3E477E9212BA}" sibTransId="{8D9EB211-850F-4540-B2EE-0763295EFF1D}"/>
    <dgm:cxn modelId="{3E57CA88-9B43-4D25-8D09-3E1BD63B8CFA}" type="presOf" srcId="{792E8DF7-3847-4944-BA2F-C8DEC835A32D}" destId="{FB845808-6F96-4CF5-B4FD-C671BD2A6370}" srcOrd="1" destOrd="0" presId="urn:microsoft.com/office/officeart/2016/7/layout/VerticalDownArrowProcess"/>
    <dgm:cxn modelId="{F92F86EE-AAA8-4354-B0F9-0E7060B911E9}" type="presOf" srcId="{1E247A86-E8E3-4E8A-9B9F-A3CBCF642A2B}" destId="{E6AE1034-DD1D-423F-8F4D-C770A8C1B015}" srcOrd="0" destOrd="0" presId="urn:microsoft.com/office/officeart/2016/7/layout/VerticalDownArrowProcess"/>
    <dgm:cxn modelId="{9B7C4386-7C17-456C-A8AD-88EF3773A848}" type="presOf" srcId="{07D9928F-9042-440F-A774-642312F9ED2B}" destId="{BEC0AABB-C2BA-47EF-AAD4-13DB0CFE12ED}" srcOrd="0" destOrd="0" presId="urn:microsoft.com/office/officeart/2016/7/layout/VerticalDownArrowProcess"/>
    <dgm:cxn modelId="{569E1F1A-196C-4383-8A18-1E65534FC33E}" type="presParOf" srcId="{6E1B5FB0-58F5-4FE0-B3C9-884AEBB0F1F3}" destId="{F5E461DD-8E70-4864-B973-DB34D48244B5}" srcOrd="0" destOrd="0" presId="urn:microsoft.com/office/officeart/2016/7/layout/VerticalDownArrowProcess"/>
    <dgm:cxn modelId="{1FE0EDAE-8744-4F84-A105-96AC29F4C174}" type="presParOf" srcId="{F5E461DD-8E70-4864-B973-DB34D48244B5}" destId="{3B07F836-9F3C-40C4-875B-D949720CE564}" srcOrd="0" destOrd="0" presId="urn:microsoft.com/office/officeart/2016/7/layout/VerticalDownArrowProcess"/>
    <dgm:cxn modelId="{3395098E-4AA0-4740-B464-AA70BCF7B243}" type="presParOf" srcId="{F5E461DD-8E70-4864-B973-DB34D48244B5}" destId="{4AA05E5E-FAEE-4E61-B0E4-AA42C6853C93}" srcOrd="1" destOrd="0" presId="urn:microsoft.com/office/officeart/2016/7/layout/VerticalDownArrowProcess"/>
    <dgm:cxn modelId="{079F23EA-981F-414D-AC5C-D190C8D3F9D8}" type="presParOf" srcId="{6E1B5FB0-58F5-4FE0-B3C9-884AEBB0F1F3}" destId="{4EB3BCCD-A9AD-4F4A-A516-BF2DC6114DF2}" srcOrd="1" destOrd="0" presId="urn:microsoft.com/office/officeart/2016/7/layout/VerticalDownArrowProcess"/>
    <dgm:cxn modelId="{15644452-C847-4B63-98DB-81FC13AC9E89}" type="presParOf" srcId="{6E1B5FB0-58F5-4FE0-B3C9-884AEBB0F1F3}" destId="{EC074BC0-45D8-41BA-828E-BB1DEA1924EF}" srcOrd="2" destOrd="0" presId="urn:microsoft.com/office/officeart/2016/7/layout/VerticalDownArrowProcess"/>
    <dgm:cxn modelId="{9436E25D-FE5D-4B67-BE7F-87206A493D95}" type="presParOf" srcId="{EC074BC0-45D8-41BA-828E-BB1DEA1924EF}" destId="{3B8F8552-6006-496E-BC55-0C84526A69DE}" srcOrd="0" destOrd="0" presId="urn:microsoft.com/office/officeart/2016/7/layout/VerticalDownArrowProcess"/>
    <dgm:cxn modelId="{5374E4D9-FB6D-4517-B3FE-18C06D21ABC0}" type="presParOf" srcId="{EC074BC0-45D8-41BA-828E-BB1DEA1924EF}" destId="{C47C675A-39D8-4D61-8619-BC9BC04814E5}" srcOrd="1" destOrd="0" presId="urn:microsoft.com/office/officeart/2016/7/layout/VerticalDownArrowProcess"/>
    <dgm:cxn modelId="{FB60D634-F618-41A0-A33F-3F37B633432B}" type="presParOf" srcId="{EC074BC0-45D8-41BA-828E-BB1DEA1924EF}" destId="{C5F534D0-CA11-443B-A8EB-961EC313299F}" srcOrd="2" destOrd="0" presId="urn:microsoft.com/office/officeart/2016/7/layout/VerticalDownArrowProcess"/>
    <dgm:cxn modelId="{14B37472-8793-49A6-AFAF-853E6DB12CC9}" type="presParOf" srcId="{6E1B5FB0-58F5-4FE0-B3C9-884AEBB0F1F3}" destId="{00647D59-2BAC-43BE-9379-2B17E305345A}" srcOrd="3" destOrd="0" presId="urn:microsoft.com/office/officeart/2016/7/layout/VerticalDownArrowProcess"/>
    <dgm:cxn modelId="{7C5D3D03-8B7F-4C15-AF19-B08F9B9F235F}" type="presParOf" srcId="{6E1B5FB0-58F5-4FE0-B3C9-884AEBB0F1F3}" destId="{E3CD9320-EC3E-43AF-9FC4-352A03C740F2}" srcOrd="4" destOrd="0" presId="urn:microsoft.com/office/officeart/2016/7/layout/VerticalDownArrowProcess"/>
    <dgm:cxn modelId="{ABE594A5-08AB-467F-B3B9-97A4CEDF23F2}" type="presParOf" srcId="{E3CD9320-EC3E-43AF-9FC4-352A03C740F2}" destId="{80C3B22C-C19E-4E26-B353-24C61D62753E}" srcOrd="0" destOrd="0" presId="urn:microsoft.com/office/officeart/2016/7/layout/VerticalDownArrowProcess"/>
    <dgm:cxn modelId="{77D630A2-31FD-418A-BFF1-0DD393328E20}" type="presParOf" srcId="{E3CD9320-EC3E-43AF-9FC4-352A03C740F2}" destId="{F42A2411-86DB-44EE-8DB8-454AFD865B88}" srcOrd="1" destOrd="0" presId="urn:microsoft.com/office/officeart/2016/7/layout/VerticalDownArrowProcess"/>
    <dgm:cxn modelId="{320B0404-69AF-4223-809C-F2236BFC9554}" type="presParOf" srcId="{E3CD9320-EC3E-43AF-9FC4-352A03C740F2}" destId="{A5AE372B-C89F-4624-9A43-7A4D3B5A46DC}" srcOrd="2" destOrd="0" presId="urn:microsoft.com/office/officeart/2016/7/layout/VerticalDownArrowProcess"/>
    <dgm:cxn modelId="{1E77F985-36DE-4849-A475-4A048E602A2B}" type="presParOf" srcId="{6E1B5FB0-58F5-4FE0-B3C9-884AEBB0F1F3}" destId="{9E0D05C0-CD3E-4D96-ADB5-D84E9BB4F700}" srcOrd="5" destOrd="0" presId="urn:microsoft.com/office/officeart/2016/7/layout/VerticalDownArrowProcess"/>
    <dgm:cxn modelId="{4E4913DC-09B9-4F05-A645-3C6D6F0BFA60}" type="presParOf" srcId="{6E1B5FB0-58F5-4FE0-B3C9-884AEBB0F1F3}" destId="{747895A2-8529-4A4D-8F76-6B7602F5CE73}" srcOrd="6" destOrd="0" presId="urn:microsoft.com/office/officeart/2016/7/layout/VerticalDownArrowProcess"/>
    <dgm:cxn modelId="{97E1FE0C-513C-4C6E-AB2B-E0AFA6F091BB}" type="presParOf" srcId="{747895A2-8529-4A4D-8F76-6B7602F5CE73}" destId="{617F0EFF-184E-47E9-B90B-856135867F2A}" srcOrd="0" destOrd="0" presId="urn:microsoft.com/office/officeart/2016/7/layout/VerticalDownArrowProcess"/>
    <dgm:cxn modelId="{F0F9C772-18D4-4C5B-AA32-40D2A47C3602}" type="presParOf" srcId="{747895A2-8529-4A4D-8F76-6B7602F5CE73}" destId="{FB1CA5FE-7566-468E-970B-CD235C30C41C}" srcOrd="1" destOrd="0" presId="urn:microsoft.com/office/officeart/2016/7/layout/VerticalDownArrowProcess"/>
    <dgm:cxn modelId="{8F919E16-C6E3-4670-8108-B622E6307867}" type="presParOf" srcId="{747895A2-8529-4A4D-8F76-6B7602F5CE73}" destId="{E0061224-A7CF-4ACB-9071-0F8C16793A29}" srcOrd="2" destOrd="0" presId="urn:microsoft.com/office/officeart/2016/7/layout/VerticalDownArrowProcess"/>
    <dgm:cxn modelId="{1E27E494-83A4-4D9B-B57A-976996311569}" type="presParOf" srcId="{6E1B5FB0-58F5-4FE0-B3C9-884AEBB0F1F3}" destId="{63302A1C-3E82-4ED1-806B-D3B3ECCDD61C}" srcOrd="7" destOrd="0" presId="urn:microsoft.com/office/officeart/2016/7/layout/VerticalDownArrowProcess"/>
    <dgm:cxn modelId="{DBFE7111-E641-4186-A3C6-70E695A494C6}" type="presParOf" srcId="{6E1B5FB0-58F5-4FE0-B3C9-884AEBB0F1F3}" destId="{EA603800-2DDA-490D-B6F0-DFD778FEC102}" srcOrd="8" destOrd="0" presId="urn:microsoft.com/office/officeart/2016/7/layout/VerticalDownArrowProcess"/>
    <dgm:cxn modelId="{7807D844-9983-4138-ADF0-34CE7299DBEE}" type="presParOf" srcId="{EA603800-2DDA-490D-B6F0-DFD778FEC102}" destId="{E22B34B8-3A05-44C3-B0DA-633D1BF7965B}" srcOrd="0" destOrd="0" presId="urn:microsoft.com/office/officeart/2016/7/layout/VerticalDownArrowProcess"/>
    <dgm:cxn modelId="{971D022B-B9ED-4D0E-97C5-11C8F4A27F7F}" type="presParOf" srcId="{EA603800-2DDA-490D-B6F0-DFD778FEC102}" destId="{FB845808-6F96-4CF5-B4FD-C671BD2A6370}" srcOrd="1" destOrd="0" presId="urn:microsoft.com/office/officeart/2016/7/layout/VerticalDownArrowProcess"/>
    <dgm:cxn modelId="{1BA75D7E-825E-4C9B-AD49-612E3C729A56}" type="presParOf" srcId="{EA603800-2DDA-490D-B6F0-DFD778FEC102}" destId="{E6AE1034-DD1D-423F-8F4D-C770A8C1B015}" srcOrd="2" destOrd="0" presId="urn:microsoft.com/office/officeart/2016/7/layout/VerticalDownArrowProcess"/>
    <dgm:cxn modelId="{A1D01F8D-FCD6-44E5-88C9-78982B75D79A}" type="presParOf" srcId="{6E1B5FB0-58F5-4FE0-B3C9-884AEBB0F1F3}" destId="{B2D51689-07EF-4F06-ACBB-495872DB42CA}" srcOrd="9" destOrd="0" presId="urn:microsoft.com/office/officeart/2016/7/layout/VerticalDownArrowProcess"/>
    <dgm:cxn modelId="{1052C860-345D-44DB-96C6-635F0A29E285}" type="presParOf" srcId="{6E1B5FB0-58F5-4FE0-B3C9-884AEBB0F1F3}" destId="{27812B7B-6374-41D8-974D-6CC5EE12AB5A}" srcOrd="10" destOrd="0" presId="urn:microsoft.com/office/officeart/2016/7/layout/VerticalDownArrowProcess"/>
    <dgm:cxn modelId="{0596969C-E557-45D5-801C-E927D3F79529}" type="presParOf" srcId="{27812B7B-6374-41D8-974D-6CC5EE12AB5A}" destId="{F8157A5C-76FC-4A37-8E8A-99A914F2A9E1}" srcOrd="0" destOrd="0" presId="urn:microsoft.com/office/officeart/2016/7/layout/VerticalDownArrowProcess"/>
    <dgm:cxn modelId="{2B32F068-3050-41F5-9214-3C2D21C72E8A}" type="presParOf" srcId="{27812B7B-6374-41D8-974D-6CC5EE12AB5A}" destId="{8C7C90D7-6996-4829-B077-60DBB816B31A}" srcOrd="1" destOrd="0" presId="urn:microsoft.com/office/officeart/2016/7/layout/VerticalDownArrowProcess"/>
    <dgm:cxn modelId="{D36C24A0-480C-4A72-8B7D-F3CF3237F691}" type="presParOf" srcId="{27812B7B-6374-41D8-974D-6CC5EE12AB5A}" destId="{BEC0AABB-C2BA-47EF-AAD4-13DB0CFE12E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4BF4-4DF4-423F-98CC-E24552F2DCAE}">
      <dsp:nvSpPr>
        <dsp:cNvPr id="0" name=""/>
        <dsp:cNvSpPr/>
      </dsp:nvSpPr>
      <dsp:spPr>
        <a:xfrm>
          <a:off x="0" y="23719"/>
          <a:ext cx="10515600" cy="1386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baseline="0" dirty="0"/>
            <a:t>Crude death rate </a:t>
          </a:r>
          <a:r>
            <a:rPr lang="en-US" sz="2500" b="0" i="0" kern="1200" baseline="0" dirty="0"/>
            <a:t>has some limitations.</a:t>
          </a:r>
          <a:endParaRPr lang="en-US" sz="2500" kern="1200" dirty="0"/>
        </a:p>
      </dsp:txBody>
      <dsp:txXfrm>
        <a:off x="67690" y="91409"/>
        <a:ext cx="10380220" cy="1251252"/>
      </dsp:txXfrm>
    </dsp:sp>
    <dsp:sp modelId="{694B19DD-FE58-4C1F-BB76-80F08954E23F}">
      <dsp:nvSpPr>
        <dsp:cNvPr id="0" name=""/>
        <dsp:cNvSpPr/>
      </dsp:nvSpPr>
      <dsp:spPr>
        <a:xfrm>
          <a:off x="0" y="1482352"/>
          <a:ext cx="10515600" cy="1386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baseline="0"/>
            <a:t>Crude rates are standardized with some mathematical procedures for their more meaningful use like Comparison over population with different </a:t>
          </a:r>
          <a:r>
            <a:rPr lang="en-US" sz="2500" b="1" i="0" kern="1200" baseline="0"/>
            <a:t>compositions.</a:t>
          </a:r>
          <a:endParaRPr lang="en-US" sz="2500" kern="1200"/>
        </a:p>
      </dsp:txBody>
      <dsp:txXfrm>
        <a:off x="67690" y="1550042"/>
        <a:ext cx="10380220" cy="1251252"/>
      </dsp:txXfrm>
    </dsp:sp>
    <dsp:sp modelId="{67BE5DD1-002A-47EF-AE58-D75D5DFC39FC}">
      <dsp:nvSpPr>
        <dsp:cNvPr id="0" name=""/>
        <dsp:cNvSpPr/>
      </dsp:nvSpPr>
      <dsp:spPr>
        <a:xfrm>
          <a:off x="0" y="2940985"/>
          <a:ext cx="10515600" cy="1386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baseline="0" dirty="0"/>
            <a:t>Adjustment are commonly made for age but also can be made for sex, race etc. </a:t>
          </a:r>
          <a:endParaRPr lang="en-US" sz="2800" kern="1200" dirty="0"/>
        </a:p>
      </dsp:txBody>
      <dsp:txXfrm>
        <a:off x="67690" y="3008675"/>
        <a:ext cx="10380220" cy="125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7F836-9F3C-40C4-875B-D949720CE564}">
      <dsp:nvSpPr>
        <dsp:cNvPr id="0" name=""/>
        <dsp:cNvSpPr/>
      </dsp:nvSpPr>
      <dsp:spPr>
        <a:xfrm>
          <a:off x="0" y="4724368"/>
          <a:ext cx="2628900" cy="62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8016" rIns="18696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Divide</a:t>
          </a:r>
        </a:p>
      </dsp:txBody>
      <dsp:txXfrm>
        <a:off x="0" y="4724368"/>
        <a:ext cx="2628900" cy="620070"/>
      </dsp:txXfrm>
    </dsp:sp>
    <dsp:sp modelId="{4AA05E5E-FAEE-4E61-B0E4-AA42C6853C93}">
      <dsp:nvSpPr>
        <dsp:cNvPr id="0" name=""/>
        <dsp:cNvSpPr/>
      </dsp:nvSpPr>
      <dsp:spPr>
        <a:xfrm>
          <a:off x="2628900" y="4724368"/>
          <a:ext cx="7886700" cy="620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28600" rIns="159980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total No. of expected deaths by the total number of standard population and a standardized rate will be obtained</a:t>
          </a:r>
        </a:p>
      </dsp:txBody>
      <dsp:txXfrm>
        <a:off x="2628900" y="4724368"/>
        <a:ext cx="7886700" cy="620070"/>
      </dsp:txXfrm>
    </dsp:sp>
    <dsp:sp modelId="{C47C675A-39D8-4D61-8619-BC9BC04814E5}">
      <dsp:nvSpPr>
        <dsp:cNvPr id="0" name=""/>
        <dsp:cNvSpPr/>
      </dsp:nvSpPr>
      <dsp:spPr>
        <a:xfrm rot="10800000">
          <a:off x="0" y="3780000"/>
          <a:ext cx="2628900" cy="95366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8016" rIns="18696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Sum</a:t>
          </a:r>
        </a:p>
      </dsp:txBody>
      <dsp:txXfrm rot="-10800000">
        <a:off x="0" y="3780000"/>
        <a:ext cx="2628900" cy="619884"/>
      </dsp:txXfrm>
    </dsp:sp>
    <dsp:sp modelId="{C5F534D0-CA11-443B-A8EB-961EC313299F}">
      <dsp:nvSpPr>
        <dsp:cNvPr id="0" name=""/>
        <dsp:cNvSpPr/>
      </dsp:nvSpPr>
      <dsp:spPr>
        <a:xfrm>
          <a:off x="2628900" y="3780000"/>
          <a:ext cx="7886700" cy="619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28600" rIns="159980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all the deaths and get total number of expected deaths if the population “A” was having standard population age composition. </a:t>
          </a:r>
        </a:p>
      </dsp:txBody>
      <dsp:txXfrm>
        <a:off x="2628900" y="3780000"/>
        <a:ext cx="7886700" cy="619884"/>
      </dsp:txXfrm>
    </dsp:sp>
    <dsp:sp modelId="{F42A2411-86DB-44EE-8DB8-454AFD865B88}">
      <dsp:nvSpPr>
        <dsp:cNvPr id="0" name=""/>
        <dsp:cNvSpPr/>
      </dsp:nvSpPr>
      <dsp:spPr>
        <a:xfrm rot="10800000">
          <a:off x="0" y="2835633"/>
          <a:ext cx="2628900" cy="95366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8016" rIns="18696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Apply</a:t>
          </a:r>
        </a:p>
      </dsp:txBody>
      <dsp:txXfrm rot="-10800000">
        <a:off x="0" y="2835633"/>
        <a:ext cx="2628900" cy="619884"/>
      </dsp:txXfrm>
    </dsp:sp>
    <dsp:sp modelId="{A5AE372B-C89F-4624-9A43-7A4D3B5A46DC}">
      <dsp:nvSpPr>
        <dsp:cNvPr id="0" name=""/>
        <dsp:cNvSpPr/>
      </dsp:nvSpPr>
      <dsp:spPr>
        <a:xfrm>
          <a:off x="2628900" y="2835633"/>
          <a:ext cx="7886700" cy="619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28600" rIns="159980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age specific death rates of  the crude population  to various  age groups of the standard population respectively and obtain expected number of deaths in each group. </a:t>
          </a:r>
        </a:p>
      </dsp:txBody>
      <dsp:txXfrm>
        <a:off x="2628900" y="2835633"/>
        <a:ext cx="7886700" cy="619884"/>
      </dsp:txXfrm>
    </dsp:sp>
    <dsp:sp modelId="{FB1CA5FE-7566-468E-970B-CD235C30C41C}">
      <dsp:nvSpPr>
        <dsp:cNvPr id="0" name=""/>
        <dsp:cNvSpPr/>
      </dsp:nvSpPr>
      <dsp:spPr>
        <a:xfrm rot="10800000">
          <a:off x="0" y="1891265"/>
          <a:ext cx="2628900" cy="95366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8016" rIns="18696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Age</a:t>
          </a:r>
        </a:p>
      </dsp:txBody>
      <dsp:txXfrm rot="-10800000">
        <a:off x="0" y="1891265"/>
        <a:ext cx="2628900" cy="619884"/>
      </dsp:txXfrm>
    </dsp:sp>
    <dsp:sp modelId="{E0061224-A7CF-4ACB-9071-0F8C16793A29}">
      <dsp:nvSpPr>
        <dsp:cNvPr id="0" name=""/>
        <dsp:cNvSpPr/>
      </dsp:nvSpPr>
      <dsp:spPr>
        <a:xfrm>
          <a:off x="2628900" y="1891265"/>
          <a:ext cx="7886700" cy="619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28600" rIns="159980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specific death rates of the population whose crude death rate is to be standardized should be known(</a:t>
          </a:r>
          <a:r>
            <a:rPr lang="en-US" sz="1800" kern="1200" dirty="0" err="1"/>
            <a:t>e.g.A</a:t>
          </a:r>
          <a:r>
            <a:rPr lang="en-US" sz="1800" kern="1200" dirty="0"/>
            <a:t>).</a:t>
          </a:r>
        </a:p>
      </dsp:txBody>
      <dsp:txXfrm>
        <a:off x="2628900" y="1891265"/>
        <a:ext cx="7886700" cy="619884"/>
      </dsp:txXfrm>
    </dsp:sp>
    <dsp:sp modelId="{FB845808-6F96-4CF5-B4FD-C671BD2A6370}">
      <dsp:nvSpPr>
        <dsp:cNvPr id="0" name=""/>
        <dsp:cNvSpPr/>
      </dsp:nvSpPr>
      <dsp:spPr>
        <a:xfrm rot="10800000">
          <a:off x="0" y="946897"/>
          <a:ext cx="2628900" cy="95366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8016" rIns="18696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Define</a:t>
          </a:r>
        </a:p>
      </dsp:txBody>
      <dsp:txXfrm rot="-10800000">
        <a:off x="0" y="946897"/>
        <a:ext cx="2628900" cy="619884"/>
      </dsp:txXfrm>
    </dsp:sp>
    <dsp:sp modelId="{E6AE1034-DD1D-423F-8F4D-C770A8C1B015}">
      <dsp:nvSpPr>
        <dsp:cNvPr id="0" name=""/>
        <dsp:cNvSpPr/>
      </dsp:nvSpPr>
      <dsp:spPr>
        <a:xfrm>
          <a:off x="2628900" y="946897"/>
          <a:ext cx="7886700" cy="619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28600" rIns="159980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standard population with known age composition</a:t>
          </a:r>
        </a:p>
      </dsp:txBody>
      <dsp:txXfrm>
        <a:off x="2628900" y="946897"/>
        <a:ext cx="7886700" cy="619884"/>
      </dsp:txXfrm>
    </dsp:sp>
    <dsp:sp modelId="{8C7C90D7-6996-4829-B077-60DBB816B31A}">
      <dsp:nvSpPr>
        <dsp:cNvPr id="0" name=""/>
        <dsp:cNvSpPr/>
      </dsp:nvSpPr>
      <dsp:spPr>
        <a:xfrm rot="10800000">
          <a:off x="0" y="2529"/>
          <a:ext cx="2628900" cy="95366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28016" rIns="186967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Direct</a:t>
          </a:r>
        </a:p>
      </dsp:txBody>
      <dsp:txXfrm rot="-10800000">
        <a:off x="0" y="2529"/>
        <a:ext cx="2628900" cy="619884"/>
      </dsp:txXfrm>
    </dsp:sp>
    <dsp:sp modelId="{BEC0AABB-C2BA-47EF-AAD4-13DB0CFE12ED}">
      <dsp:nvSpPr>
        <dsp:cNvPr id="0" name=""/>
        <dsp:cNvSpPr/>
      </dsp:nvSpPr>
      <dsp:spPr>
        <a:xfrm>
          <a:off x="2628900" y="2529"/>
          <a:ext cx="7886700" cy="6198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28600" rIns="159980" bIns="22860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standardization</a:t>
          </a:r>
        </a:p>
      </dsp:txBody>
      <dsp:txXfrm>
        <a:off x="2628900" y="2529"/>
        <a:ext cx="7886700" cy="61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4DC73-E44A-4F15-9A66-0D492094B15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E93F-47F2-4953-806C-84E079EB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BA2E-241B-8D15-E76D-CCEA605F7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6482A-7F91-B519-E1DC-D42E4FFA8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20CB3-9AC5-C797-3B5B-390BEE9B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A982-0308-45D5-B684-A090E6EEF70D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CACAC-AF35-7AAE-A033-84997851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E744C-07C1-2562-3D94-FB484FA2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4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377D-E9CD-B4A6-2A01-52AD2179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D007D-4790-CAF7-0973-358C3DE9C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34D1-4D70-0C6B-4DC8-07B907E5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D13-B420-4B0A-8C3E-53C098C8DBD7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7316B-5FC2-6878-1D5E-2590C72C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23A-AF47-C9D1-4D0D-CFE0B634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94EE4-ACA6-0C8C-680E-C19BBAEB5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25550-0F3A-5E27-CE6B-A531F2989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1B889-AB8A-41B5-F23E-EA2F9474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F2A9-96E9-41EF-AC65-44FA90DA8A80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1568-8C14-2534-EA6C-000A7CC5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59E90-21FE-B9CF-6A53-FC30F381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8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E7-005B-88E9-7933-BB1EAE39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4DAB-DC39-0C3A-CE43-196CF4EE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94F79-537B-CADB-C7D2-9A35855B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DB1A-2548-4C84-A019-81A20A0C613D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6352-111C-890E-7A91-C0601BE0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F7AE-D977-D560-2FC4-C63D3733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29D-0DF8-CBE6-0EA1-7A7A0EFB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786BE-4CCB-3123-E5D3-EEC19A937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9D8E-237E-69B1-00DD-1C5E3DEC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4F67-FA8E-475C-9AB3-EE55CC554D9C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80EB-5C4D-E8C4-A929-7DA444DF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3FC49-E4D8-B18A-29A7-7B9A802B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D607-BB85-80A2-1906-04E5BDBE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496B-6681-989B-45BA-5556F2ACC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5FD47-09E0-0B14-DE58-E51651F4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452B-DDDB-096F-B0B7-0ED809DC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2D2D-B19F-4D05-8F21-8E1C827BC3CC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FFB95-CB2C-E0DE-9C2C-A80317C9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7C5C3-429F-E9FF-D759-B7FB7E29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56E2-DD37-878E-6B7A-C777AED1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F7B94-E938-04EC-8299-E2A9F33EF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FC288-D2DF-6FFB-A528-1EDB579EE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94D72-E192-A7FF-8723-8943F4B21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A4E86-4214-8B6D-3C46-3C561E44D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B57FC-EA67-0B2B-9D85-7DEE784B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0C733-A213-4ED8-AECF-4AFC60DB0EBC}" type="datetime1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CA3E0-479D-8E67-51CC-ED9281742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5E96E-6D9D-42D2-653A-88BA256A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16A6-D55D-5B82-D2AF-BEC0B8A9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881EE-256A-3722-6D3B-79D7EDD1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693-3C42-4894-B29F-F6E7251F7560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13872-AEFD-3BC5-3071-BF02B032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D6EBD-A515-1290-D389-BA4997CD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A2707-3AC0-42C5-EECD-B748E50F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D00F-0B25-46DD-BCFC-4FC65B5513D4}" type="datetime1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5D7D2-8014-B4FD-BE87-8323E320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BE1CE-437E-63CF-19C6-0071FD6B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0294-AC7A-602A-9E5B-5E739FA2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8AC9-A585-814C-E6F8-9924AEE8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0776-F889-058F-0329-E9CC56532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E1CFC-27C7-EFA3-574A-957C5FF2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6458-9C65-4D41-8393-DD4FD8F91086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4EC60-82A4-221B-6C57-C403E35E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9B591-7813-5DCB-D258-BE8B17E4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3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2F20-624A-27D7-FF42-8EF17886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71FD3-9556-6706-9304-E5879E326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B66E7-A500-3F2C-832D-3D6C9721F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9A74E-C4AC-CB45-89E0-3ADF0E06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407F-FF01-4917-B733-E8B7413A67BA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D3314-5D8F-58A3-47E4-5B43E630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CD69B-A4F7-53E8-F242-DA85BA6B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9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38DC2-B02F-327C-2530-CA7A95C6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43AA9-C104-21C1-0128-1D20DDC7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45EC-C4A9-A94F-4260-EFF758826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F6E5-B0B1-4B05-8E54-0CD0AFD0B81B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5F6B-55F6-82C6-FBBC-86E1207B5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10551-06C1-308C-1DE2-2B56A3A6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47EA-9E97-45D1-9D91-92E75BE44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data/gho/data/themes/mortality-and-global-health-estimates/GHO/mortality-and-global-health-estimat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ejcts/article/40/5/1039/44499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ubmed.ncbi.nlm.nih.gov/3375005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nkedin.com/pulse/future-healthcare-unlocking-potential-ai-electronic-health-zahid-al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D50E-EB42-13C2-FB6E-01F6B7DA8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EEBDC-B62A-9B39-3C5B-6D79ACE2C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1122362"/>
            <a:ext cx="10698480" cy="48415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23B59-3175-652B-3CF1-62BA0630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2F75-0088-1E46-0E29-51AE5F60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Classification Of Epidemiological Studies: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EAC4B-1991-052E-8983-82E191202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22172"/>
          </a:xfrm>
        </p:spPr>
        <p:txBody>
          <a:bodyPr>
            <a:noAutofit/>
          </a:bodyPr>
          <a:lstStyle/>
          <a:p>
            <a:r>
              <a:rPr lang="en-US" b="1" dirty="0" smtClean="0"/>
              <a:t>Observational studies. </a:t>
            </a:r>
            <a:r>
              <a:rPr lang="en-US" b="1" dirty="0"/>
              <a:t>(no interference or manipulation of study conditions) </a:t>
            </a:r>
          </a:p>
          <a:p>
            <a:pPr marL="0" indent="0">
              <a:buNone/>
            </a:pPr>
            <a:r>
              <a:rPr lang="en-US" sz="2400" b="1" dirty="0"/>
              <a:t>a. </a:t>
            </a:r>
            <a:r>
              <a:rPr lang="en-US" sz="2400" b="1" dirty="0" smtClean="0"/>
              <a:t>Descriptive studies (</a:t>
            </a:r>
            <a:r>
              <a:rPr lang="en-US" sz="2400" b="1" dirty="0"/>
              <a:t>describe phenomenon of interest) </a:t>
            </a:r>
          </a:p>
          <a:p>
            <a:pPr marL="0" indent="0">
              <a:buNone/>
            </a:pPr>
            <a:r>
              <a:rPr lang="en-US" sz="2000" dirty="0"/>
              <a:t>- Cross-sectional studies</a:t>
            </a:r>
          </a:p>
          <a:p>
            <a:pPr marL="0" indent="0">
              <a:buNone/>
            </a:pPr>
            <a:r>
              <a:rPr lang="en-US" sz="2000" dirty="0"/>
              <a:t>- Longitudinal studies </a:t>
            </a:r>
          </a:p>
          <a:p>
            <a:pPr marL="0" indent="0">
              <a:buNone/>
            </a:pPr>
            <a:r>
              <a:rPr lang="en-US" sz="2000" dirty="0"/>
              <a:t>others: Case reports &amp; Case Series, </a:t>
            </a:r>
          </a:p>
          <a:p>
            <a:pPr marL="0" indent="0">
              <a:buNone/>
            </a:pPr>
            <a:r>
              <a:rPr lang="en-US" sz="2400" b="1" dirty="0"/>
              <a:t>b. </a:t>
            </a:r>
            <a:r>
              <a:rPr lang="en-US" sz="2400" b="1" dirty="0" smtClean="0"/>
              <a:t>Analytical studies (</a:t>
            </a:r>
            <a:r>
              <a:rPr lang="en-US" sz="2400" b="1" dirty="0"/>
              <a:t>examine &amp; decide suspected association)</a:t>
            </a:r>
          </a:p>
          <a:p>
            <a:pPr marL="0" indent="0">
              <a:buNone/>
            </a:pPr>
            <a:r>
              <a:rPr lang="en-US" sz="2000" dirty="0"/>
              <a:t>- Cross-sectional comparative studies</a:t>
            </a:r>
          </a:p>
          <a:p>
            <a:pPr marL="0" indent="0">
              <a:buNone/>
            </a:pPr>
            <a:r>
              <a:rPr lang="en-US" sz="2000" dirty="0"/>
              <a:t>- Case-Control studies</a:t>
            </a:r>
          </a:p>
          <a:p>
            <a:pPr marL="0" indent="0">
              <a:buNone/>
            </a:pPr>
            <a:r>
              <a:rPr lang="en-US" sz="2000" dirty="0"/>
              <a:t>- Cohort studies</a:t>
            </a:r>
          </a:p>
          <a:p>
            <a:pPr marL="0" indent="0">
              <a:buNone/>
            </a:pPr>
            <a:r>
              <a:rPr lang="en-US" sz="2000" dirty="0"/>
              <a:t>- Ecological Studies – </a:t>
            </a:r>
            <a:r>
              <a:rPr lang="en-US" sz="2000" dirty="0" err="1"/>
              <a:t>Migrational</a:t>
            </a:r>
            <a:r>
              <a:rPr lang="en-US" sz="2000" dirty="0"/>
              <a:t> Studies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E29E-E6A5-0B55-5BB7-B4C474F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952B60-C2E7-C53C-491F-A5FE29C78497}"/>
              </a:ext>
            </a:extLst>
          </p:cNvPr>
          <p:cNvSpPr/>
          <p:nvPr/>
        </p:nvSpPr>
        <p:spPr>
          <a:xfrm>
            <a:off x="10078720" y="690833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8131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C07E-77F6-0914-8B0C-1297D1ACF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Interventional </a:t>
            </a:r>
            <a:r>
              <a:rPr lang="en-US" sz="3200" b="1" dirty="0"/>
              <a:t>/ </a:t>
            </a:r>
            <a:r>
              <a:rPr lang="en-US" sz="3200" b="1" dirty="0" smtClean="0"/>
              <a:t>Experimental Studies </a:t>
            </a:r>
            <a:endParaRPr lang="en-US" sz="3200" b="1" dirty="0"/>
          </a:p>
          <a:p>
            <a:pPr marL="0" indent="0">
              <a:buNone/>
            </a:pPr>
            <a:r>
              <a:rPr lang="en-US" sz="2400" dirty="0"/>
              <a:t>a. Randomized controlled trials (RCTs or Clinical trials)</a:t>
            </a:r>
          </a:p>
          <a:p>
            <a:pPr marL="0" indent="0">
              <a:buNone/>
            </a:pPr>
            <a:r>
              <a:rPr lang="en-US" sz="2400" dirty="0"/>
              <a:t>b. Field trials (primary Preventive measures trials: upon healthy people,  of vaccines, chemoprophylaxis, on groups in population)</a:t>
            </a:r>
          </a:p>
          <a:p>
            <a:pPr marL="0" indent="0">
              <a:buNone/>
            </a:pPr>
            <a:r>
              <a:rPr lang="en-US" sz="2400" dirty="0"/>
              <a:t>c. Community trials, given whole community is subject to intervention, </a:t>
            </a:r>
          </a:p>
          <a:p>
            <a:r>
              <a:rPr lang="en-US" sz="2400" dirty="0"/>
              <a:t>fluoridated water supply..</a:t>
            </a:r>
          </a:p>
          <a:p>
            <a:r>
              <a:rPr lang="en-US" sz="2400" dirty="0"/>
              <a:t>Animal studies, (prior to RCTs, etiological studies)</a:t>
            </a:r>
          </a:p>
          <a:p>
            <a:r>
              <a:rPr lang="en-US" sz="2400" dirty="0"/>
              <a:t>Laboratory experiments. (Prior to RCTs)</a:t>
            </a:r>
            <a:endParaRPr lang="en-PK" sz="2400" dirty="0"/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8D8F8-AF1F-EDFD-2E06-1ABC1373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FDEB77-7C62-FC80-ED7F-FAC2489966B7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26706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84BB-7D71-FEFB-261E-F5E2B305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Mortality: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47DD-A262-F97F-E0C0-9A7EFBA08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Measurement of diseases and mortality due to disease are essential needs of Epidemiology and Public health.</a:t>
            </a:r>
            <a:endParaRPr lang="en-P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40864-CA45-4091-5B7C-78B50973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E5821D-5B13-AA21-081C-4C77312C5D25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58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1C7E-6CDC-F752-9114-A219378C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28"/>
            <a:ext cx="10515600" cy="15052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Limitations &amp; uses of Mortality Data???????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7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446CE6A-11EB-10EB-D0D7-9C771827D0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769875"/>
              </p:ext>
            </p:extLst>
          </p:nvPr>
        </p:nvGraphicFramePr>
        <p:xfrm>
          <a:off x="725658" y="2040449"/>
          <a:ext cx="10515600" cy="41562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1246">
                  <a:extLst>
                    <a:ext uri="{9D8B030D-6E8A-4147-A177-3AD203B41FA5}">
                      <a16:colId xmlns:a16="http://schemas.microsoft.com/office/drawing/2014/main" val="1892436950"/>
                    </a:ext>
                  </a:extLst>
                </a:gridCol>
                <a:gridCol w="5234354">
                  <a:extLst>
                    <a:ext uri="{9D8B030D-6E8A-4147-A177-3AD203B41FA5}">
                      <a16:colId xmlns:a16="http://schemas.microsoft.com/office/drawing/2014/main" val="3247629538"/>
                    </a:ext>
                  </a:extLst>
                </a:gridCol>
              </a:tblGrid>
              <a:tr h="742497"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sz="2400" dirty="0"/>
                        <a:t>Limitations of </a:t>
                      </a:r>
                      <a:r>
                        <a:rPr lang="en-US" sz="2400" b="0" dirty="0"/>
                        <a:t>mortality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sz="2400" b="0" dirty="0"/>
                        <a:t>Uses of mortality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82495"/>
                  </a:ext>
                </a:extLst>
              </a:tr>
              <a:tr h="2966934">
                <a:tc>
                  <a:txBody>
                    <a:bodyPr/>
                    <a:lstStyle/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Incomplete reporting of deaths.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Lack of accuracy in recording age, cause of death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Issues of death certification &amp; availability of diagnostic evidence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Absence of post- mortem 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Lack of uniformity/standardization  of procedures &amp; coding system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Diseases with low fatality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Explain trend, cause pattern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Help in deciding public health priorities and taking actions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Assessment and monitoring of public health program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–"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Clue to epidemiological research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0638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C8FBB-1E07-73D5-C053-129A9AA6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F73602-38A2-30D9-7D31-F9D4129E4164}"/>
              </a:ext>
            </a:extLst>
          </p:cNvPr>
          <p:cNvSpPr/>
          <p:nvPr/>
        </p:nvSpPr>
        <p:spPr>
          <a:xfrm>
            <a:off x="10535138" y="966405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55365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AF562-A9E0-4D92-41EA-525B3639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altLang="en-US" sz="4100" b="1" dirty="0">
                <a:solidFill>
                  <a:srgbClr val="FFFFFF"/>
                </a:solidFill>
              </a:rPr>
              <a:t>Can you recall Measurement indicators of Mortality???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A460-806B-1EF1-17CB-3D6749760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  <a:defRPr/>
            </a:pPr>
            <a:endParaRPr lang="en-US" sz="2400" b="1" dirty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b="1" dirty="0"/>
              <a:t>Crude Death Rate: Simplest measure of mortality.                                         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en-US" sz="2400" b="1" dirty="0"/>
              <a:t>Specific Death Rates                                     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                Actual observed rates with some specification like age-  specific(U5MR), sex-specific(MMR), &amp; cause-specific (T.B), social class(rural), race (Negros).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b="1" dirty="0"/>
              <a:t>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CE78F-FCA3-C4CB-9578-AEC2A22C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B6E275-AE65-325F-DF47-0AE60B6CA324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60693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1D62C-42A9-699E-E232-40F71D92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Any other indicator????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00A0-D825-DF45-5043-B45C07D4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609600" marR="0" lvl="0" indent="-6096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3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Case fatality Rates:                                                                         </a:t>
            </a:r>
          </a:p>
          <a:p>
            <a:pPr marL="609600" marR="0" lvl="0" indent="-6096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609600" marR="0" lvl="0" indent="-6096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2400" dirty="0">
                <a:latin typeface="Calibri"/>
              </a:rPr>
              <a:t>Represents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killing power of a disease or virulence  of an infectious agent. It is the ratio of death to cases.                 </a:t>
            </a:r>
          </a:p>
          <a:p>
            <a:pPr marL="609600" marR="0" lvl="0" indent="-6096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alibri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e.g. </a:t>
            </a:r>
            <a:r>
              <a:rPr lang="en-US" sz="2400" dirty="0">
                <a:latin typeface="Calibri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holera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, Rabies, Typhoid. Dengue fever..</a:t>
            </a:r>
          </a:p>
          <a:p>
            <a:pPr marL="609600" marR="0" lvl="0" indent="-6096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=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No. of deaths due to a certain disease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X 100                                                  total No. of cases of that diseases</a:t>
            </a:r>
          </a:p>
          <a:p>
            <a:pPr marL="609600" marR="0" lvl="0" indent="-60960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FA330-82E0-7567-D83C-D5569D06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174F17-3B31-5208-A62C-D49CD5BB21A0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88274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308731-41BB-53FC-7FC4-8F333AFD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Survival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11D3-092E-C8B2-994F-EE89C9CC3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Proportion of survivors in a group followed over a specific period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Method of describing prognosis in certain disease conditions.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Important for cancer studies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tx2"/>
                </a:solidFill>
              </a:rPr>
              <a:t>No. of patients alive after 5 </a:t>
            </a:r>
            <a:r>
              <a:rPr lang="en-US" u="sng" dirty="0" err="1">
                <a:solidFill>
                  <a:schemeClr val="tx2"/>
                </a:solidFill>
              </a:rPr>
              <a:t>yrs</a:t>
            </a:r>
            <a:r>
              <a:rPr lang="en-US" dirty="0">
                <a:solidFill>
                  <a:schemeClr val="tx2"/>
                </a:solidFill>
              </a:rPr>
              <a:t>      x 100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    Total No. of patients diagnosed or treated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9F77E-A704-2F57-BBCF-F9DFF606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C3886F-2722-BB06-B5E8-BA062C0D7339}"/>
              </a:ext>
            </a:extLst>
          </p:cNvPr>
          <p:cNvSpPr/>
          <p:nvPr/>
        </p:nvSpPr>
        <p:spPr>
          <a:xfrm>
            <a:off x="10261600" y="36576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76464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CCFA-3B83-B25D-8DB5-109A375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Measurement indicators of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FD392-A355-CD00-1639-AD0F3C15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Proportional Mortality Rates: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Tell what proportion of total deaths are occurring due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specific disease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 particular age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group. e.g. Proportionate MR for cancer  is given by ;                                                                                                                 	 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=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 due to Cancers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X 100                                                                                        	       Total No. of deaths from all causes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Proportionate Mortality Rates are used when demographic detail (number, age, sex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is not available. 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F71A-28CE-C7B6-1A1F-85C84917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240D68-93CD-47C6-DD1B-B3077C5B3BFC}"/>
              </a:ext>
            </a:extLst>
          </p:cNvPr>
          <p:cNvSpPr/>
          <p:nvPr/>
        </p:nvSpPr>
        <p:spPr>
          <a:xfrm>
            <a:off x="10340778" y="570706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56557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F8BE-0170-DC38-9F3A-8C0339B2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Standardized rates of Mortality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F812AE-374F-B79E-17B2-4922E8360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8568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07F03-F648-5A5A-6DB3-D1CE783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18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B253B5-E516-F427-20A9-005E3219C8AB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5211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5614-A350-8686-DFC3-9231EAA0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99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latin typeface="+mn-lt"/>
              </a:rPr>
              <a:t>Methods of Standardization of Rates</a:t>
            </a:r>
            <a:endParaRPr lang="en-US" sz="31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F0C0DF-D5A5-B377-C70C-9117D7A12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2822"/>
              </p:ext>
            </p:extLst>
          </p:nvPr>
        </p:nvGraphicFramePr>
        <p:xfrm>
          <a:off x="838200" y="829994"/>
          <a:ext cx="10515600" cy="53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DDDC4-AEE0-9DB8-E8DC-24C582AB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19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82190A-9132-8078-A4B1-4EBC226B0468}"/>
              </a:ext>
            </a:extLst>
          </p:cNvPr>
          <p:cNvSpPr/>
          <p:nvPr/>
        </p:nvSpPr>
        <p:spPr>
          <a:xfrm>
            <a:off x="9941560" y="414997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15333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1C97F-EDA5-60AC-0905-CA43933B5F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900" y="365125"/>
            <a:ext cx="2336800" cy="173148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DFA135-07EC-A5F3-7D3B-3CD2EDBB6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298" y="2310607"/>
            <a:ext cx="8109902" cy="38806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842A9-5369-E6C6-7346-D57EA667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Vision &amp; Mission of RMU:       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D7240-10DE-BF8B-CB9E-A77A1B8A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D95AD-8829-748F-4469-4E250DB5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+mn-lt"/>
              </a:rPr>
              <a:t>Indirect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latin typeface="+mn-lt"/>
              </a:rPr>
              <a:t>Standardization</a:t>
            </a:r>
            <a:endParaRPr lang="en-US" sz="3200" b="1" dirty="0">
              <a:latin typeface="+mn-lt"/>
            </a:endParaRP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965C-BF7B-DA60-F967-2BA59672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Standardized Mortality Ratio  (SMR)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expressed in percentage. 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Compares mortality in a certain occupation (may to be high) with Mortality in general population.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Measure of likely excess risk of dying in the study pop: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  Observed deaths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SMR = -------------------------- X  100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   Expected deaths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SMR above 100 means this much % mortality is in excess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Little details are required.</a:t>
            </a:r>
          </a:p>
          <a:p>
            <a:pPr marL="342900" marR="0" lvl="0" indent="-34290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Basis of fund allocation in developed countries.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3C1F4-11CC-C67F-1664-E64F1C63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BFCB36-1330-6DF1-658C-7C4DBAD2F9DF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7134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AED0-F8A0-ACFE-7CC4-4C2E6D9F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2873"/>
            <a:ext cx="10515600" cy="11957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200" b="1" dirty="0">
                <a:hlinkClick r:id="rId2"/>
              </a:rPr>
              <a:t>https://www.who.int/data/gho/data/themes/mortality-and-global-health-estimates/GHO/mortality-and-global-health-estimates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7901A58-D981-D43E-01D6-8D38DB8DC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63182"/>
              </p:ext>
            </p:extLst>
          </p:nvPr>
        </p:nvGraphicFramePr>
        <p:xfrm>
          <a:off x="838200" y="2208627"/>
          <a:ext cx="10515597" cy="29233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1153045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9901158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35454162"/>
                    </a:ext>
                  </a:extLst>
                </a:gridCol>
              </a:tblGrid>
              <a:tr h="100445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2800" dirty="0"/>
                        <a:t>LIFE EXPECTANCY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  <a:p>
                      <a:r>
                        <a:rPr lang="en-US" sz="2800" b="1" dirty="0"/>
                        <a:t>DALYs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40561"/>
                  </a:ext>
                </a:extLst>
              </a:tr>
              <a:tr h="100445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73.4years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8.9million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16614"/>
                  </a:ext>
                </a:extLst>
              </a:tr>
              <a:tr h="804846">
                <a:tc>
                  <a:txBody>
                    <a:bodyPr/>
                    <a:lstStyle/>
                    <a:p>
                      <a:r>
                        <a:rPr lang="en-US" dirty="0"/>
                        <a:t>Was the average life expectancy at birth globally in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Deaths are attributed to IHD , the world’s leading cause of death in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 in DALYs since 2000 due to communicable, maternal, perinatal and nutritional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5707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0A2A6-5B99-676B-1887-F0939987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21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AEDC1E-AA3C-2AAD-D182-1A08D2526C29}"/>
              </a:ext>
            </a:extLst>
          </p:cNvPr>
          <p:cNvSpPr/>
          <p:nvPr/>
        </p:nvSpPr>
        <p:spPr>
          <a:xfrm>
            <a:off x="9357360" y="98472"/>
            <a:ext cx="2037080" cy="1405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Research</a:t>
            </a:r>
            <a:r>
              <a:rPr lang="en-US" dirty="0"/>
              <a:t>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57086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C243-115F-4315-7127-F58196BB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6934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Ethical considerations and adherence to evidence-based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E793B-63A9-4536-CC1F-2C2CCB4F9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Mortality conferences provide an opportunity to identify many system failures. Poor outcome is multifactorial. Technical and ethical aspects should be considered for quality care improvement.</a:t>
            </a:r>
          </a:p>
          <a:p>
            <a:r>
              <a:rPr lang="en-US" dirty="0">
                <a:hlinkClick r:id="rId2"/>
              </a:rPr>
              <a:t>https://academic.oup.com/ejcts/article/40/5/1039/444990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4D2C3-C763-D6D6-8B1F-102087AD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6FDC28-170A-5205-E85C-30FF949FEBA7}"/>
              </a:ext>
            </a:extLst>
          </p:cNvPr>
          <p:cNvSpPr/>
          <p:nvPr/>
        </p:nvSpPr>
        <p:spPr>
          <a:xfrm>
            <a:off x="10302240" y="911225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Ethics</a:t>
            </a:r>
            <a:r>
              <a:rPr lang="en-US" dirty="0"/>
              <a:t>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9522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1516B-AE18-021D-96F5-1CE89918A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880"/>
            <a:ext cx="10515600" cy="574008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Ethics &amp; Medical Death Certificate:</a:t>
            </a:r>
          </a:p>
          <a:p>
            <a:pPr marL="0" indent="0">
              <a:buNone/>
            </a:pP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https://pubmed.ncbi.nlm.nih.gov/33750054/</a:t>
            </a:r>
            <a:endParaRPr lang="en-US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P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C00AE-C96B-2B3C-57CA-8998874E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615440"/>
            <a:ext cx="12059920" cy="52425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13F759-8213-18E4-1CC5-DB2433A2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23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6619B5-40DB-00C7-A964-1E57CEED739D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Ethics </a:t>
            </a: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982254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6795-4BFC-FA1B-5B4D-0FBD9D74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00" y="307924"/>
            <a:ext cx="10159326" cy="1292662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https://www.linkedin.com/pulse/future-healthcare-unlocking-potential-ai-electronic-health-zahid-ali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PK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47530-872F-3073-790D-0A3C34494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36319" b="9542"/>
          <a:stretch/>
        </p:blipFill>
        <p:spPr>
          <a:xfrm>
            <a:off x="521500" y="1188720"/>
            <a:ext cx="10532580" cy="51676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1FD7B-87A0-F2A7-9199-21307089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24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E81FF0-1CCC-32E8-3FF2-187F2E3BE421}"/>
              </a:ext>
            </a:extLst>
          </p:cNvPr>
          <p:cNvSpPr/>
          <p:nvPr/>
        </p:nvSpPr>
        <p:spPr>
          <a:xfrm>
            <a:off x="9116593" y="754449"/>
            <a:ext cx="2553907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Artificial Intelligence </a:t>
            </a:r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2671650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puzzle with one red piece">
            <a:extLst>
              <a:ext uri="{FF2B5EF4-FFF2-40B4-BE49-F238E27FC236}">
                <a16:creationId xmlns:a16="http://schemas.microsoft.com/office/drawing/2014/main" id="{19C1719D-D205-896D-E07A-A02EED9EC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5C7AF-D641-5005-ED66-4D46CE21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activity Session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2A4C0-50A9-7B51-C112-DFE27E8F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62AB-D6C0-7EF1-C9D9-6D9EF681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Group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DAFE-F0D7-79B9-2904-1F54196A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tertiary care hospital of Punjab , total number of deaths reported due to TB was 270 and due to food poisoning was 224 in a specified period of one year, total mid year population in a specific group was estimated as 38000. Calculate specific death rate due to TB.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FD0D7-0E85-E1DF-DD9B-A4BA39FE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46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24BD-68C8-2822-5FDC-86796E5C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GROUP A( MCQs based assessment)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AF7B-AEA7-CCB5-22AD-846382A0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Mortality data provide the starting point for many epidemiological studies, out of which a proportion of cases of a specified disease or condition which are fatal within a specified time</a:t>
            </a:r>
          </a:p>
          <a:p>
            <a:pPr marL="0" indent="0">
              <a:buNone/>
            </a:pPr>
            <a:r>
              <a:rPr lang="en-US" dirty="0"/>
              <a:t>     a. Survival rate</a:t>
            </a:r>
          </a:p>
          <a:p>
            <a:pPr marL="0" indent="0">
              <a:buNone/>
            </a:pPr>
            <a:r>
              <a:rPr lang="en-US" dirty="0"/>
              <a:t>     b. Case fatality rate</a:t>
            </a:r>
          </a:p>
          <a:p>
            <a:pPr marL="0" indent="0">
              <a:buNone/>
            </a:pPr>
            <a:r>
              <a:rPr lang="en-US" dirty="0"/>
              <a:t>     c. Proportionate mortality rate</a:t>
            </a:r>
          </a:p>
          <a:p>
            <a:pPr marL="0" indent="0">
              <a:buNone/>
            </a:pPr>
            <a:r>
              <a:rPr lang="en-US" dirty="0"/>
              <a:t>     d. Crude death rate</a:t>
            </a:r>
          </a:p>
          <a:p>
            <a:pPr marL="0" indent="0">
              <a:buNone/>
            </a:pPr>
            <a:r>
              <a:rPr lang="en-US" dirty="0"/>
              <a:t>     e. Specific death rate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6BC2-C716-E94D-170B-CD5EE802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266D-6803-1BE4-CA3A-2FCF26BF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GROUP B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4E72-3D2A-86D3-3AC6-F0C1BD0B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An epidemiologist noted 120 patients of uterine cancer in holy family hospital in period of last 5 months. After duration of 5 years out of 120 patients, 70 were died. Calculate survival rate for the disease.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89462-FEE8-A292-42C2-8997B8E1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3984-A8CC-03A6-0B7D-92091AC7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GROUP B ( MCQs based assessment)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3340-941A-28D8-A7A6-5A315F8FC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fatality rate represents the killing power of disease, typically used in acute infectious diseases. In an outbreak of cholera in a village of Punjab of population 2000, 200 cases have occurred and 25 died. Calculate case fatality rate.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12.5%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30.5%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45%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98BCC-014F-2A15-8884-3535DADE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8249-9760-FE5F-67AB-B2A4F05E9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828800"/>
            <a:ext cx="9144000" cy="491744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Block-X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 smtClean="0"/>
              <a:t>Otorhinolaryngology</a:t>
            </a:r>
            <a:br>
              <a:rPr lang="en-US" sz="4900" b="1" dirty="0" smtClean="0"/>
            </a:br>
            <a:r>
              <a:rPr lang="en-US" sz="4900" b="1" dirty="0" smtClean="0"/>
              <a:t>Module-II</a:t>
            </a: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>Measures of Mortality</a:t>
            </a:r>
            <a:br>
              <a:rPr lang="en-US" sz="4900" b="1" dirty="0"/>
            </a:br>
            <a:r>
              <a:rPr lang="en-US" sz="2700" b="1" dirty="0"/>
              <a:t>SMALL GROUP DISCUSSION(SGD)</a:t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Dr. </a:t>
            </a:r>
            <a:r>
              <a:rPr lang="en-US" sz="2700" b="1" dirty="0" smtClean="0"/>
              <a:t>Maria </a:t>
            </a:r>
            <a:r>
              <a:rPr lang="en-US" sz="2700" b="1" dirty="0" err="1" smtClean="0"/>
              <a:t>Jabeen</a:t>
            </a:r>
            <a:r>
              <a:rPr lang="en-US" sz="2700" b="1" dirty="0" smtClean="0"/>
              <a:t> </a:t>
            </a:r>
            <a:r>
              <a:rPr lang="en-US" sz="2700" b="1" dirty="0"/>
              <a:t>&amp; Dr. </a:t>
            </a:r>
            <a:r>
              <a:rPr lang="en-US" sz="2700" b="1" dirty="0" err="1" smtClean="0"/>
              <a:t>Mehreen</a:t>
            </a:r>
            <a:r>
              <a:rPr lang="en-US" sz="2700" b="1" dirty="0" smtClean="0"/>
              <a:t> Noor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F39B8-2DA2-B16E-298D-A9AA4DB8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59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740A-79E4-9771-8900-14642CF7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GROUP C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45273-D7C3-AC67-F4E4-F3C30152D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Epidemiologist reported total 3150 cases of food poisoning in month of October, November in Rawalpindi/Islamabad. Out of which 158 severe cases lead to death. Calculate case fatality rate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A25B-C35D-13FA-ECE5-83BEF5E8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3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303E-6CC7-D78E-470C-33CA435F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C ( MCQs based assessment)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A52BD-F798-808C-79EC-2353C173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An investigator measures total number of deaths in holy family hospital in the duration of one year as 380 from different causes. Calculated mid-year population in a specific group was about to be 30,000. Calculate crude death rate.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06157-23D9-65C1-2826-45FA0525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7A22F-A755-54A4-0C26-5E7379E13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838200" y="1941343"/>
            <a:ext cx="9811043" cy="351457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4B906-73DC-F629-D73E-08573B25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F42C-DF88-63E9-9B32-685616A3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3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FB83A-085C-B443-8988-5349F9A5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2"/>
            <a:ext cx="10515600" cy="42356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Quantification of mortality data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Comprehend issue in death certification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Apply direct and indirect methods to adjust rates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Calculate 04 types of mortality rates in various scenarios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Identify uses of mortality data.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5EB86-E462-89DF-EFB9-8F8413CA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6453-B5BA-17FE-5B48-EA171CB4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Prof Umar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7BF66-EBD1-5032-61D9-6F8E1B03A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0" y="1290321"/>
            <a:ext cx="11805920" cy="5435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E3EA0-64A8-FAC5-A61F-BAA56AD1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F08A-D063-6B3C-8595-017F08AA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Sequence of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ADCF7-4264-0844-69C2-A91EE973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B861EF4-84DC-A106-59D1-BEB7BCCC1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54808"/>
              </p:ext>
            </p:extLst>
          </p:nvPr>
        </p:nvGraphicFramePr>
        <p:xfrm>
          <a:off x="1221740" y="1805305"/>
          <a:ext cx="974852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041">
                  <a:extLst>
                    <a:ext uri="{9D8B030D-6E8A-4147-A177-3AD203B41FA5}">
                      <a16:colId xmlns:a16="http://schemas.microsoft.com/office/drawing/2014/main" val="2366472302"/>
                    </a:ext>
                  </a:extLst>
                </a:gridCol>
                <a:gridCol w="5429972">
                  <a:extLst>
                    <a:ext uri="{9D8B030D-6E8A-4147-A177-3AD203B41FA5}">
                      <a16:colId xmlns:a16="http://schemas.microsoft.com/office/drawing/2014/main" val="587094514"/>
                    </a:ext>
                  </a:extLst>
                </a:gridCol>
                <a:gridCol w="3249507">
                  <a:extLst>
                    <a:ext uri="{9D8B030D-6E8A-4147-A177-3AD203B41FA5}">
                      <a16:colId xmlns:a16="http://schemas.microsoft.com/office/drawing/2014/main" val="193549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Sr. No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Headings 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Approximate %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3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 of SGD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00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Objectives From Study Guide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02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Core Concepts of the Topic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89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Related Advanced Research Points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05%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Related Ethical Points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221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Artificial Intelligence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05%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79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Lecture Assessment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3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BC6A-E8A2-C49D-BEF1-7D8233A3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560"/>
            <a:ext cx="10515600" cy="4279737"/>
          </a:xfrm>
        </p:spPr>
        <p:txBody>
          <a:bodyPr>
            <a:normAutofit/>
          </a:bodyPr>
          <a:lstStyle/>
          <a:p>
            <a:r>
              <a:rPr lang="en-US" sz="3200" b="1" dirty="0"/>
              <a:t>Definition of Epidemiology: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2400" spc="-5" dirty="0">
                <a:latin typeface="+mn-lt"/>
                <a:cs typeface="Calibri"/>
              </a:rPr>
              <a:t>Epidemiology </a:t>
            </a:r>
            <a:r>
              <a:rPr lang="en-US" sz="2400" dirty="0">
                <a:latin typeface="+mn-lt"/>
                <a:cs typeface="Calibri"/>
              </a:rPr>
              <a:t>is the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study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spc="-5" dirty="0">
                <a:latin typeface="+mn-lt"/>
                <a:cs typeface="Calibri"/>
              </a:rPr>
              <a:t>of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u="sng" spc="-20" dirty="0">
                <a:latin typeface="+mn-lt"/>
                <a:cs typeface="Calibri"/>
              </a:rPr>
              <a:t>Frequency</a:t>
            </a:r>
            <a:r>
              <a:rPr lang="en-US" sz="2400" spc="-20" dirty="0">
                <a:latin typeface="+mn-lt"/>
                <a:cs typeface="Calibri"/>
              </a:rPr>
              <a:t>, 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u="sng" spc="-10" dirty="0">
                <a:latin typeface="+mn-lt"/>
                <a:cs typeface="Calibri"/>
              </a:rPr>
              <a:t>Distribution</a:t>
            </a:r>
            <a:r>
              <a:rPr lang="en-US" sz="2400" spc="1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and</a:t>
            </a:r>
            <a:r>
              <a:rPr lang="en-US" sz="2400" spc="5" dirty="0">
                <a:latin typeface="+mn-lt"/>
                <a:cs typeface="Calibri"/>
              </a:rPr>
              <a:t> </a:t>
            </a:r>
            <a:r>
              <a:rPr lang="en-US" sz="2400" u="sng" spc="-10" dirty="0">
                <a:latin typeface="+mn-lt"/>
                <a:cs typeface="Calibri"/>
              </a:rPr>
              <a:t>Determinants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spc="-5" dirty="0">
                <a:latin typeface="+mn-lt"/>
                <a:cs typeface="Calibri"/>
              </a:rPr>
              <a:t>of disease,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spc="-5" dirty="0">
                <a:latin typeface="+mn-lt"/>
                <a:cs typeface="Calibri"/>
              </a:rPr>
              <a:t>health </a:t>
            </a:r>
            <a:r>
              <a:rPr lang="en-US" sz="2400" spc="-15" dirty="0">
                <a:latin typeface="+mn-lt"/>
                <a:cs typeface="Calibri"/>
              </a:rPr>
              <a:t>related </a:t>
            </a:r>
            <a:r>
              <a:rPr lang="en-US" sz="2400" spc="-20" dirty="0">
                <a:latin typeface="+mn-lt"/>
                <a:cs typeface="Calibri"/>
              </a:rPr>
              <a:t>states </a:t>
            </a:r>
            <a:r>
              <a:rPr lang="en-US" sz="2400" dirty="0">
                <a:latin typeface="+mn-lt"/>
                <a:cs typeface="Calibri"/>
              </a:rPr>
              <a:t>or </a:t>
            </a:r>
            <a:r>
              <a:rPr lang="en-US" sz="2400" spc="-10" dirty="0">
                <a:latin typeface="+mn-lt"/>
                <a:cs typeface="Calibri"/>
              </a:rPr>
              <a:t>events </a:t>
            </a:r>
            <a:r>
              <a:rPr lang="en-US" sz="2400" dirty="0">
                <a:latin typeface="+mn-lt"/>
                <a:cs typeface="Calibri"/>
              </a:rPr>
              <a:t>in specified </a:t>
            </a:r>
            <a:r>
              <a:rPr lang="en-US" sz="2400" spc="-5" dirty="0">
                <a:latin typeface="+mn-lt"/>
                <a:cs typeface="Calibri"/>
              </a:rPr>
              <a:t>populations, </a:t>
            </a:r>
            <a:r>
              <a:rPr lang="en-US" sz="2400" dirty="0">
                <a:latin typeface="+mn-lt"/>
                <a:cs typeface="Calibri"/>
              </a:rPr>
              <a:t> and</a:t>
            </a:r>
            <a:r>
              <a:rPr lang="en-US" sz="2400" spc="-1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 </a:t>
            </a:r>
            <a:r>
              <a:rPr lang="en-US" sz="2400" spc="-10" dirty="0">
                <a:latin typeface="+mn-lt"/>
                <a:cs typeface="Calibri"/>
              </a:rPr>
              <a:t>application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spc="-5" dirty="0">
                <a:latin typeface="+mn-lt"/>
                <a:cs typeface="Calibri"/>
              </a:rPr>
              <a:t>of </a:t>
            </a:r>
            <a:r>
              <a:rPr lang="en-US" sz="2400" dirty="0">
                <a:latin typeface="+mn-lt"/>
                <a:cs typeface="Calibri"/>
              </a:rPr>
              <a:t>this </a:t>
            </a:r>
            <a:r>
              <a:rPr lang="en-US" sz="2400" spc="-5" dirty="0">
                <a:latin typeface="+mn-lt"/>
                <a:cs typeface="Calibri"/>
              </a:rPr>
              <a:t>knowledge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to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spc="-15" dirty="0">
                <a:latin typeface="+mn-lt"/>
                <a:cs typeface="Calibri"/>
              </a:rPr>
              <a:t>control </a:t>
            </a:r>
            <a:r>
              <a:rPr lang="en-US" sz="2400" spc="-5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&amp; </a:t>
            </a:r>
            <a:r>
              <a:rPr lang="en-US" sz="2400" spc="-15" dirty="0">
                <a:latin typeface="+mn-lt"/>
                <a:cs typeface="Calibri"/>
              </a:rPr>
              <a:t>prevention of </a:t>
            </a:r>
            <a:r>
              <a:rPr lang="en-US" sz="2400" spc="-5" dirty="0">
                <a:latin typeface="+mn-lt"/>
                <a:cs typeface="Calibri"/>
              </a:rPr>
              <a:t>health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problems.</a:t>
            </a:r>
            <a:r>
              <a:rPr lang="en-US" sz="4400" dirty="0">
                <a:latin typeface="Calibri"/>
                <a:cs typeface="Calibri"/>
              </a:rPr>
              <a:t/>
            </a:r>
            <a:br>
              <a:rPr lang="en-US" sz="4400" dirty="0">
                <a:latin typeface="Calibri"/>
                <a:cs typeface="Calibri"/>
              </a:rPr>
            </a:br>
            <a:r>
              <a:rPr lang="en-US" dirty="0"/>
              <a:t/>
            </a:r>
            <a:br>
              <a:rPr lang="en-US" dirty="0"/>
            </a:br>
            <a:endParaRPr lang="en-P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5FBD0-2C60-65B0-A658-ECCEC52E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875EE2-0C1D-07FA-88F5-31326FF1DDB2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2642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97E2-BC05-A6AD-9705-888FD632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Three Basic Concepts of Epidemiology:</a:t>
            </a:r>
            <a:endParaRPr lang="en-PK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E802-C7B7-5E6D-054E-69A8DE66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t">
              <a:spcBef>
                <a:spcPts val="235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1. </a:t>
            </a:r>
            <a:r>
              <a:rPr lang="en-PK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Study</a:t>
            </a:r>
            <a:r>
              <a:rPr lang="en-PK" sz="2400" b="0" i="0" u="none" strike="noStrike" spc="-2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</a:t>
            </a:r>
            <a:r>
              <a:rPr lang="en-PK" sz="2400" b="0" i="0" u="none" strike="noStrike" spc="-1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u="sng" spc="-5" dirty="0">
                <a:solidFill>
                  <a:srgbClr val="000000"/>
                </a:solidFill>
                <a:cs typeface="Calibri" panose="020F0502020204030204" pitchFamily="34" charset="0"/>
              </a:rPr>
              <a:t>F</a:t>
            </a:r>
            <a:r>
              <a:rPr lang="en-PK" sz="2400" b="0" i="0" u="sng" strike="noStrike" spc="-5" dirty="0" err="1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requency</a:t>
            </a:r>
            <a:r>
              <a:rPr lang="en-PK" sz="2400" b="0" i="0" u="sng" strike="noStrike" spc="-1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</a:t>
            </a:r>
            <a:r>
              <a:rPr lang="en-PK" sz="2400" b="0" i="0" u="none" strike="noStrike" spc="-1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disease</a:t>
            </a:r>
            <a:endParaRPr lang="en-PK" sz="2400" b="0" i="0" u="none" strike="noStrike" dirty="0">
              <a:effectLst/>
            </a:endParaRP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PK" sz="24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(magnitude</a:t>
            </a:r>
            <a:r>
              <a:rPr lang="en-PK" sz="2400" b="1" i="0" u="none" strike="noStrike" spc="-6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)</a:t>
            </a:r>
            <a:endParaRPr lang="en-PK" sz="2400" b="0" i="0" u="none" strike="noStrike" dirty="0">
              <a:effectLst/>
            </a:endParaRPr>
          </a:p>
          <a:p>
            <a:pPr marL="182880" indent="0" algn="l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                                                                   </a:t>
            </a:r>
          </a:p>
          <a:p>
            <a:pPr marL="182880" indent="0" algn="l" fontAlgn="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182880" indent="0" algn="l" fontAlgn="t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182880" indent="0" algn="l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                                           2. </a:t>
            </a:r>
            <a:r>
              <a:rPr lang="en-PK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Study</a:t>
            </a:r>
            <a:r>
              <a:rPr lang="en-PK" sz="2400" b="0" i="0" u="none" strike="noStrike" spc="-3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b="0" i="0" u="none" strike="noStrike" spc="-3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 </a:t>
            </a:r>
            <a:r>
              <a:rPr lang="en-PK" sz="2400" b="0" i="0" u="heavy" strike="noStrike" spc="-5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Distribution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</a:t>
            </a:r>
            <a:r>
              <a:rPr lang="en-PK" sz="2400" b="0" i="0" u="none" strike="noStrike" spc="-2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disease</a:t>
            </a:r>
            <a:endParaRPr lang="en-PK" sz="2400" b="0" i="0" u="none" strike="noStrike" dirty="0">
              <a:effectLst/>
            </a:endParaRPr>
          </a:p>
          <a:p>
            <a:pPr marL="146304" indent="0" algn="l" fontAlgn="t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                                                      (</a:t>
            </a:r>
            <a:r>
              <a:rPr lang="en-PK" sz="240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In</a:t>
            </a:r>
            <a:r>
              <a:rPr lang="en-PK" sz="2400" i="0" u="none" strike="noStrike" spc="-1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term </a:t>
            </a:r>
            <a:r>
              <a:rPr lang="en-PK" sz="2400" b="1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</a:t>
            </a:r>
            <a:r>
              <a:rPr lang="en-PK" sz="2400" b="1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time-place-person</a:t>
            </a:r>
            <a:r>
              <a:rPr lang="en-US" sz="2400" b="1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)</a:t>
            </a:r>
            <a:endParaRPr lang="en-PK" sz="2400" b="0" i="0" u="none" strike="noStrike" dirty="0">
              <a:effectLst/>
            </a:endParaRPr>
          </a:p>
          <a:p>
            <a:pPr marL="585216" marR="576072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</a:p>
          <a:p>
            <a:pPr marL="585216" marR="576072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en-US" sz="2400" spc="-5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585216" marR="576072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         3.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Study</a:t>
            </a:r>
            <a:r>
              <a:rPr lang="en-US" sz="2400" spc="445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</a:t>
            </a:r>
            <a:r>
              <a:rPr lang="en-PK" sz="2400" b="0" i="0" u="none" strike="noStrike" spc="44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heavy" strike="noStrike" spc="-5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cs typeface="Calibri" panose="020F0502020204030204" pitchFamily="34" charset="0"/>
              </a:rPr>
              <a:t>Determinants </a:t>
            </a:r>
            <a:r>
              <a:rPr lang="en-PK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of</a:t>
            </a:r>
            <a:r>
              <a:rPr lang="en-PK" sz="2400" b="0" i="0" u="none" strike="noStrike" spc="-2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disease</a:t>
            </a:r>
            <a:r>
              <a:rPr lang="en-PK" sz="2400" b="0" i="0" u="none" strike="noStrike" spc="2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endParaRPr lang="en-US" sz="2400" b="0" i="0" u="none" strike="noStrike" spc="20" dirty="0">
              <a:solidFill>
                <a:srgbClr val="000000"/>
              </a:solidFill>
              <a:effectLst/>
              <a:cs typeface="Calibri" panose="020F0502020204030204" pitchFamily="34" charset="0"/>
            </a:endParaRPr>
          </a:p>
          <a:p>
            <a:pPr marL="585216" marR="576072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                  (</a:t>
            </a:r>
            <a:r>
              <a:rPr 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I</a:t>
            </a:r>
            <a:r>
              <a:rPr lang="en-PK" sz="2400" b="0" i="0" u="none" strike="noStrike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n</a:t>
            </a:r>
            <a:r>
              <a:rPr lang="en-PK" sz="2400" b="0" i="0" u="none" strike="noStrike" spc="-1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1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term</a:t>
            </a:r>
            <a:r>
              <a:rPr lang="en-PK" sz="2400" b="0" i="0" u="none" strike="noStrike" spc="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PK" sz="2400" b="0" i="0" u="none" strike="noStrike" spc="-5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of </a:t>
            </a:r>
            <a:r>
              <a:rPr lang="en-PK" sz="2400" b="1" i="0" u="none" strike="noStrike" spc="-1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Agent-Host-Environment</a:t>
            </a:r>
            <a:r>
              <a:rPr lang="en-US" sz="2400" b="1" i="0" u="none" strike="noStrike" spc="-1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)</a:t>
            </a:r>
            <a:endParaRPr lang="en-PK" sz="2400" b="0" i="0" u="none" strike="noStrike" dirty="0">
              <a:effectLst/>
            </a:endParaRPr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69566-7DB7-EEA0-5326-DFF651CE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92ED94-126F-3836-5F47-72E4688AD40B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599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2004EB-5AD4-DC07-58B3-9D3E4FB7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Fundamental concepts of Epidemiology:</a:t>
            </a:r>
            <a:endParaRPr lang="en-PK" sz="3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EDB26-FB09-5239-7EDB-FE5C603A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Environment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Agent                                                 Host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211A9B7-7E49-BE1F-9228-075AC52C3BED}"/>
              </a:ext>
            </a:extLst>
          </p:cNvPr>
          <p:cNvSpPr/>
          <p:nvPr/>
        </p:nvSpPr>
        <p:spPr>
          <a:xfrm flipH="1">
            <a:off x="4169924" y="2739129"/>
            <a:ext cx="3852151" cy="2893979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Epidemiological Triad</a:t>
            </a:r>
          </a:p>
          <a:p>
            <a:pPr algn="ctr"/>
            <a:r>
              <a:rPr lang="en-US" dirty="0"/>
              <a:t>(Occurrence of disease in population)</a:t>
            </a:r>
            <a:endParaRPr lang="en-P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663ABB-FD10-3E87-887D-50A44965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47EA-9E97-45D1-9D91-92E75BE44641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4D9242-A779-78CF-C8A9-40E99B795F89}"/>
              </a:ext>
            </a:extLst>
          </p:cNvPr>
          <p:cNvSpPr/>
          <p:nvPr/>
        </p:nvSpPr>
        <p:spPr>
          <a:xfrm>
            <a:off x="9794240" y="528320"/>
            <a:ext cx="141224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Core   Subject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51499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1229</Words>
  <Application>Microsoft Office PowerPoint</Application>
  <PresentationFormat>Widescreen</PresentationFormat>
  <Paragraphs>243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Vision &amp; Mission of RMU:                 </vt:lpstr>
      <vt:lpstr>Block-X Otorhinolaryngology Module-II Measures of Mortality SMALL GROUP DISCUSSION(SGD)  Dr. Maria Jabeen &amp; Dr. Mehreen Noor  </vt:lpstr>
      <vt:lpstr>Learning Objectives:</vt:lpstr>
      <vt:lpstr>Prof Umar Model</vt:lpstr>
      <vt:lpstr>Sequence of discussion</vt:lpstr>
      <vt:lpstr>Definition of Epidemiology:  Epidemiology is the study of the Frequency,  Distribution and Determinants of disease, health related states or events in specified populations,  and the application of this knowledge to the control  &amp; prevention of health problems.  </vt:lpstr>
      <vt:lpstr>Three Basic Concepts of Epidemiology:</vt:lpstr>
      <vt:lpstr>Fundamental concepts of Epidemiology:</vt:lpstr>
      <vt:lpstr>Classification Of Epidemiological Studies:</vt:lpstr>
      <vt:lpstr>PowerPoint Presentation</vt:lpstr>
      <vt:lpstr>Mortality:</vt:lpstr>
      <vt:lpstr>Limitations &amp; uses of Mortality Data???????  </vt:lpstr>
      <vt:lpstr>Can you recall Measurement indicators of Mortality???</vt:lpstr>
      <vt:lpstr>Any other indicator????</vt:lpstr>
      <vt:lpstr>Survival rate</vt:lpstr>
      <vt:lpstr>Measurement indicators of Mortality</vt:lpstr>
      <vt:lpstr>Standardized rates of Mortality</vt:lpstr>
      <vt:lpstr> Methods of Standardization of Rates</vt:lpstr>
      <vt:lpstr>Indirect Standardization</vt:lpstr>
      <vt:lpstr>   https://www.who.int/data/gho/data/themes/mortality-and-global-health-estimates/GHO/mortality-and-global-health-estimates  </vt:lpstr>
      <vt:lpstr>Ethical considerations and adherence to evidence-based practice</vt:lpstr>
      <vt:lpstr>PowerPoint Presentation</vt:lpstr>
      <vt:lpstr>https://www.linkedin.com/pulse/future-healthcare-unlocking-potential-ai-electronic-health-zahid-ali </vt:lpstr>
      <vt:lpstr>Group activity Session</vt:lpstr>
      <vt:lpstr>Group A</vt:lpstr>
      <vt:lpstr> GROUP A( MCQs based assessment)</vt:lpstr>
      <vt:lpstr>GROUP B </vt:lpstr>
      <vt:lpstr>GROUP B ( MCQs based assessment)</vt:lpstr>
      <vt:lpstr>GROUP C </vt:lpstr>
      <vt:lpstr>GROUP C ( MCQs based assessment)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Mortality</dc:title>
  <dc:creator>Ateeb</dc:creator>
  <cp:lastModifiedBy>pavilion</cp:lastModifiedBy>
  <cp:revision>99</cp:revision>
  <dcterms:created xsi:type="dcterms:W3CDTF">2023-01-22T05:12:04Z</dcterms:created>
  <dcterms:modified xsi:type="dcterms:W3CDTF">2025-02-04T06:35:52Z</dcterms:modified>
</cp:coreProperties>
</file>