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90" r:id="rId4"/>
    <p:sldId id="257" r:id="rId5"/>
    <p:sldId id="262" r:id="rId6"/>
    <p:sldId id="261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9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EC122-098E-4B0D-85CD-6552B85DA13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15A67-E9FB-4350-8C30-F2F258051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5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15A67-E9FB-4350-8C30-F2F258051E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0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890770" cy="6858000"/>
          </a:xfrm>
          <a:custGeom>
            <a:avLst/>
            <a:gdLst/>
            <a:ahLst/>
            <a:cxnLst/>
            <a:rect l="l" t="t" r="r" b="b"/>
            <a:pathLst>
              <a:path w="4890770" h="6858000">
                <a:moveTo>
                  <a:pt x="4890516" y="0"/>
                </a:moveTo>
                <a:lnTo>
                  <a:pt x="0" y="0"/>
                </a:lnTo>
                <a:lnTo>
                  <a:pt x="0" y="6858000"/>
                </a:lnTo>
                <a:lnTo>
                  <a:pt x="4890516" y="6858000"/>
                </a:lnTo>
                <a:lnTo>
                  <a:pt x="4890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1500" y="307924"/>
            <a:ext cx="10159326" cy="1301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42897"/>
            <a:ext cx="10126345" cy="3391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357446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academic.oup.com/fampra/article/27/1/25/48076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link.springer.com/chapter/10.1007/978-981-99-1414-2_2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685800"/>
            <a:ext cx="109728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890770" cy="6858000"/>
          </a:xfrm>
          <a:custGeom>
            <a:avLst/>
            <a:gdLst/>
            <a:ahLst/>
            <a:cxnLst/>
            <a:rect l="l" t="t" r="r" b="b"/>
            <a:pathLst>
              <a:path w="4890770" h="6858000">
                <a:moveTo>
                  <a:pt x="4890516" y="0"/>
                </a:moveTo>
                <a:lnTo>
                  <a:pt x="0" y="0"/>
                </a:lnTo>
                <a:lnTo>
                  <a:pt x="0" y="6858000"/>
                </a:lnTo>
                <a:lnTo>
                  <a:pt x="4890516" y="6858000"/>
                </a:lnTo>
                <a:lnTo>
                  <a:pt x="4890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52702" y="2897505"/>
            <a:ext cx="2151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>
                <a:solidFill>
                  <a:srgbClr val="FFFFFF"/>
                </a:solidFill>
                <a:latin typeface="Calibri Light"/>
                <a:cs typeface="Calibri Light"/>
              </a:rPr>
              <a:t>Incidence</a:t>
            </a:r>
            <a:endParaRPr sz="4400" dirty="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02692"/>
            <a:ext cx="5085715" cy="6312535"/>
            <a:chOff x="0" y="202692"/>
            <a:chExt cx="5085715" cy="6312535"/>
          </a:xfrm>
        </p:grpSpPr>
        <p:sp>
          <p:nvSpPr>
            <p:cNvPr id="5" name="object 5"/>
            <p:cNvSpPr/>
            <p:nvPr/>
          </p:nvSpPr>
          <p:spPr>
            <a:xfrm>
              <a:off x="0" y="202704"/>
              <a:ext cx="1910080" cy="4916170"/>
            </a:xfrm>
            <a:custGeom>
              <a:avLst/>
              <a:gdLst/>
              <a:ahLst/>
              <a:cxnLst/>
              <a:rect l="l" t="t" r="r" b="b"/>
              <a:pathLst>
                <a:path w="1910080" h="4916170">
                  <a:moveTo>
                    <a:pt x="771906" y="4732769"/>
                  </a:moveTo>
                  <a:lnTo>
                    <a:pt x="765390" y="4684166"/>
                  </a:lnTo>
                  <a:lnTo>
                    <a:pt x="747039" y="4640491"/>
                  </a:lnTo>
                  <a:lnTo>
                    <a:pt x="718566" y="4603470"/>
                  </a:lnTo>
                  <a:lnTo>
                    <a:pt x="681697" y="4574870"/>
                  </a:lnTo>
                  <a:lnTo>
                    <a:pt x="638200" y="4556430"/>
                  </a:lnTo>
                  <a:lnTo>
                    <a:pt x="589788" y="4549889"/>
                  </a:lnTo>
                  <a:lnTo>
                    <a:pt x="541362" y="4556430"/>
                  </a:lnTo>
                  <a:lnTo>
                    <a:pt x="497865" y="4574870"/>
                  </a:lnTo>
                  <a:lnTo>
                    <a:pt x="461010" y="4603470"/>
                  </a:lnTo>
                  <a:lnTo>
                    <a:pt x="432523" y="4640491"/>
                  </a:lnTo>
                  <a:lnTo>
                    <a:pt x="414172" y="4684166"/>
                  </a:lnTo>
                  <a:lnTo>
                    <a:pt x="407670" y="4732769"/>
                  </a:lnTo>
                  <a:lnTo>
                    <a:pt x="414172" y="4781385"/>
                  </a:lnTo>
                  <a:lnTo>
                    <a:pt x="432523" y="4825060"/>
                  </a:lnTo>
                  <a:lnTo>
                    <a:pt x="461010" y="4862080"/>
                  </a:lnTo>
                  <a:lnTo>
                    <a:pt x="497865" y="4890681"/>
                  </a:lnTo>
                  <a:lnTo>
                    <a:pt x="541362" y="4909121"/>
                  </a:lnTo>
                  <a:lnTo>
                    <a:pt x="589788" y="4915649"/>
                  </a:lnTo>
                  <a:lnTo>
                    <a:pt x="638200" y="4909121"/>
                  </a:lnTo>
                  <a:lnTo>
                    <a:pt x="681697" y="4890681"/>
                  </a:lnTo>
                  <a:lnTo>
                    <a:pt x="718566" y="4862080"/>
                  </a:lnTo>
                  <a:lnTo>
                    <a:pt x="747039" y="4825060"/>
                  </a:lnTo>
                  <a:lnTo>
                    <a:pt x="765390" y="4781385"/>
                  </a:lnTo>
                  <a:lnTo>
                    <a:pt x="771906" y="4732769"/>
                  </a:lnTo>
                  <a:close/>
                </a:path>
                <a:path w="1910080" h="4916170">
                  <a:moveTo>
                    <a:pt x="1909572" y="683501"/>
                  </a:moveTo>
                  <a:lnTo>
                    <a:pt x="1664195" y="435851"/>
                  </a:lnTo>
                  <a:lnTo>
                    <a:pt x="1428496" y="673722"/>
                  </a:lnTo>
                  <a:lnTo>
                    <a:pt x="1192872" y="435851"/>
                  </a:lnTo>
                  <a:lnTo>
                    <a:pt x="954786" y="673722"/>
                  </a:lnTo>
                  <a:lnTo>
                    <a:pt x="719124" y="435851"/>
                  </a:lnTo>
                  <a:lnTo>
                    <a:pt x="483463" y="673722"/>
                  </a:lnTo>
                  <a:lnTo>
                    <a:pt x="245376" y="435851"/>
                  </a:lnTo>
                  <a:lnTo>
                    <a:pt x="0" y="683501"/>
                  </a:lnTo>
                  <a:lnTo>
                    <a:pt x="19431" y="700519"/>
                  </a:lnTo>
                  <a:lnTo>
                    <a:pt x="245376" y="474713"/>
                  </a:lnTo>
                  <a:lnTo>
                    <a:pt x="483463" y="710171"/>
                  </a:lnTo>
                  <a:lnTo>
                    <a:pt x="719124" y="474713"/>
                  </a:lnTo>
                  <a:lnTo>
                    <a:pt x="954786" y="710171"/>
                  </a:lnTo>
                  <a:lnTo>
                    <a:pt x="1192872" y="474713"/>
                  </a:lnTo>
                  <a:lnTo>
                    <a:pt x="1428496" y="710171"/>
                  </a:lnTo>
                  <a:lnTo>
                    <a:pt x="1664195" y="474713"/>
                  </a:lnTo>
                  <a:lnTo>
                    <a:pt x="1892554" y="700519"/>
                  </a:lnTo>
                  <a:lnTo>
                    <a:pt x="1909572" y="683501"/>
                  </a:lnTo>
                  <a:close/>
                </a:path>
                <a:path w="1910080" h="4916170">
                  <a:moveTo>
                    <a:pt x="1909572" y="245224"/>
                  </a:moveTo>
                  <a:lnTo>
                    <a:pt x="1664195" y="0"/>
                  </a:lnTo>
                  <a:lnTo>
                    <a:pt x="1428496" y="235445"/>
                  </a:lnTo>
                  <a:lnTo>
                    <a:pt x="1192872" y="0"/>
                  </a:lnTo>
                  <a:lnTo>
                    <a:pt x="954786" y="235445"/>
                  </a:lnTo>
                  <a:lnTo>
                    <a:pt x="719124" y="0"/>
                  </a:lnTo>
                  <a:lnTo>
                    <a:pt x="483463" y="235445"/>
                  </a:lnTo>
                  <a:lnTo>
                    <a:pt x="245376" y="0"/>
                  </a:lnTo>
                  <a:lnTo>
                    <a:pt x="0" y="245224"/>
                  </a:lnTo>
                  <a:lnTo>
                    <a:pt x="19431" y="264655"/>
                  </a:lnTo>
                  <a:lnTo>
                    <a:pt x="245376" y="38849"/>
                  </a:lnTo>
                  <a:lnTo>
                    <a:pt x="483463" y="274307"/>
                  </a:lnTo>
                  <a:lnTo>
                    <a:pt x="719124" y="38849"/>
                  </a:lnTo>
                  <a:lnTo>
                    <a:pt x="954786" y="274307"/>
                  </a:lnTo>
                  <a:lnTo>
                    <a:pt x="1192872" y="38849"/>
                  </a:lnTo>
                  <a:lnTo>
                    <a:pt x="1428496" y="274307"/>
                  </a:lnTo>
                  <a:lnTo>
                    <a:pt x="1664195" y="38849"/>
                  </a:lnTo>
                  <a:lnTo>
                    <a:pt x="1892554" y="264655"/>
                  </a:lnTo>
                  <a:lnTo>
                    <a:pt x="1909572" y="245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182117" y="0"/>
                  </a:moveTo>
                  <a:lnTo>
                    <a:pt x="133702" y="6535"/>
                  </a:lnTo>
                  <a:lnTo>
                    <a:pt x="90198" y="24976"/>
                  </a:lnTo>
                  <a:lnTo>
                    <a:pt x="53340" y="53578"/>
                  </a:lnTo>
                  <a:lnTo>
                    <a:pt x="24863" y="90593"/>
                  </a:lnTo>
                  <a:lnTo>
                    <a:pt x="6505" y="134276"/>
                  </a:lnTo>
                  <a:lnTo>
                    <a:pt x="0" y="182879"/>
                  </a:lnTo>
                  <a:lnTo>
                    <a:pt x="6505" y="231483"/>
                  </a:lnTo>
                  <a:lnTo>
                    <a:pt x="24863" y="275166"/>
                  </a:lnTo>
                  <a:lnTo>
                    <a:pt x="53340" y="312181"/>
                  </a:lnTo>
                  <a:lnTo>
                    <a:pt x="90198" y="340783"/>
                  </a:lnTo>
                  <a:lnTo>
                    <a:pt x="133702" y="359224"/>
                  </a:lnTo>
                  <a:lnTo>
                    <a:pt x="182117" y="365759"/>
                  </a:lnTo>
                  <a:lnTo>
                    <a:pt x="230533" y="359224"/>
                  </a:lnTo>
                  <a:lnTo>
                    <a:pt x="274037" y="340783"/>
                  </a:lnTo>
                  <a:lnTo>
                    <a:pt x="310895" y="312181"/>
                  </a:lnTo>
                  <a:lnTo>
                    <a:pt x="339372" y="275166"/>
                  </a:lnTo>
                  <a:lnTo>
                    <a:pt x="357730" y="231483"/>
                  </a:lnTo>
                  <a:lnTo>
                    <a:pt x="364236" y="182879"/>
                  </a:lnTo>
                  <a:lnTo>
                    <a:pt x="357730" y="134276"/>
                  </a:lnTo>
                  <a:lnTo>
                    <a:pt x="339372" y="90593"/>
                  </a:lnTo>
                  <a:lnTo>
                    <a:pt x="310895" y="53578"/>
                  </a:lnTo>
                  <a:lnTo>
                    <a:pt x="274037" y="24976"/>
                  </a:lnTo>
                  <a:lnTo>
                    <a:pt x="230533" y="6535"/>
                  </a:lnTo>
                  <a:lnTo>
                    <a:pt x="182117" y="0"/>
                  </a:lnTo>
                  <a:close/>
                </a:path>
              </a:pathLst>
            </a:custGeom>
            <a:solidFill>
              <a:srgbClr val="6FAC46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5091" y="5594603"/>
              <a:ext cx="205740" cy="20726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110228" y="5539739"/>
              <a:ext cx="975360" cy="975360"/>
            </a:xfrm>
            <a:custGeom>
              <a:avLst/>
              <a:gdLst/>
              <a:ahLst/>
              <a:cxnLst/>
              <a:rect l="l" t="t" r="r" b="b"/>
              <a:pathLst>
                <a:path w="975360" h="975359">
                  <a:moveTo>
                    <a:pt x="425196" y="3048"/>
                  </a:moveTo>
                  <a:lnTo>
                    <a:pt x="387096" y="9525"/>
                  </a:lnTo>
                  <a:lnTo>
                    <a:pt x="9525" y="387134"/>
                  </a:lnTo>
                  <a:lnTo>
                    <a:pt x="3048" y="425196"/>
                  </a:lnTo>
                  <a:lnTo>
                    <a:pt x="425196" y="3048"/>
                  </a:lnTo>
                  <a:close/>
                </a:path>
                <a:path w="975360" h="975359">
                  <a:moveTo>
                    <a:pt x="537972" y="2286"/>
                  </a:moveTo>
                  <a:lnTo>
                    <a:pt x="516216" y="215"/>
                  </a:lnTo>
                  <a:lnTo>
                    <a:pt x="508889" y="0"/>
                  </a:lnTo>
                  <a:lnTo>
                    <a:pt x="0" y="510324"/>
                  </a:lnTo>
                  <a:lnTo>
                    <a:pt x="203" y="517664"/>
                  </a:lnTo>
                  <a:lnTo>
                    <a:pt x="762" y="524979"/>
                  </a:lnTo>
                  <a:lnTo>
                    <a:pt x="2286" y="539496"/>
                  </a:lnTo>
                  <a:lnTo>
                    <a:pt x="537972" y="2286"/>
                  </a:lnTo>
                  <a:close/>
                </a:path>
                <a:path w="975360" h="975359">
                  <a:moveTo>
                    <a:pt x="630936" y="22352"/>
                  </a:moveTo>
                  <a:lnTo>
                    <a:pt x="612660" y="17335"/>
                  </a:lnTo>
                  <a:lnTo>
                    <a:pt x="606552" y="15240"/>
                  </a:lnTo>
                  <a:lnTo>
                    <a:pt x="13716" y="607885"/>
                  </a:lnTo>
                  <a:lnTo>
                    <a:pt x="16967" y="620306"/>
                  </a:lnTo>
                  <a:lnTo>
                    <a:pt x="20701" y="632460"/>
                  </a:lnTo>
                  <a:lnTo>
                    <a:pt x="630936" y="22352"/>
                  </a:lnTo>
                  <a:close/>
                </a:path>
                <a:path w="975360" h="975359">
                  <a:moveTo>
                    <a:pt x="711708" y="54483"/>
                  </a:moveTo>
                  <a:lnTo>
                    <a:pt x="697865" y="47371"/>
                  </a:lnTo>
                  <a:lnTo>
                    <a:pt x="690753" y="44196"/>
                  </a:lnTo>
                  <a:lnTo>
                    <a:pt x="42672" y="690778"/>
                  </a:lnTo>
                  <a:lnTo>
                    <a:pt x="45847" y="697928"/>
                  </a:lnTo>
                  <a:lnTo>
                    <a:pt x="49276" y="704900"/>
                  </a:lnTo>
                  <a:lnTo>
                    <a:pt x="52959" y="711708"/>
                  </a:lnTo>
                  <a:lnTo>
                    <a:pt x="711708" y="54483"/>
                  </a:lnTo>
                  <a:close/>
                </a:path>
                <a:path w="975360" h="975359">
                  <a:moveTo>
                    <a:pt x="780288" y="97104"/>
                  </a:moveTo>
                  <a:lnTo>
                    <a:pt x="774319" y="92557"/>
                  </a:lnTo>
                  <a:lnTo>
                    <a:pt x="762000" y="83820"/>
                  </a:lnTo>
                  <a:lnTo>
                    <a:pt x="83820" y="764324"/>
                  </a:lnTo>
                  <a:lnTo>
                    <a:pt x="88138" y="769569"/>
                  </a:lnTo>
                  <a:lnTo>
                    <a:pt x="97028" y="781812"/>
                  </a:lnTo>
                  <a:lnTo>
                    <a:pt x="780288" y="97104"/>
                  </a:lnTo>
                  <a:close/>
                </a:path>
                <a:path w="975360" h="975359">
                  <a:moveTo>
                    <a:pt x="839724" y="151345"/>
                  </a:moveTo>
                  <a:lnTo>
                    <a:pt x="831850" y="143484"/>
                  </a:lnTo>
                  <a:lnTo>
                    <a:pt x="829310" y="140525"/>
                  </a:lnTo>
                  <a:lnTo>
                    <a:pt x="823849" y="135636"/>
                  </a:lnTo>
                  <a:lnTo>
                    <a:pt x="134112" y="825373"/>
                  </a:lnTo>
                  <a:lnTo>
                    <a:pt x="136525" y="827989"/>
                  </a:lnTo>
                  <a:lnTo>
                    <a:pt x="149860" y="841248"/>
                  </a:lnTo>
                  <a:lnTo>
                    <a:pt x="839724" y="151345"/>
                  </a:lnTo>
                  <a:close/>
                </a:path>
                <a:path w="975360" h="975359">
                  <a:moveTo>
                    <a:pt x="890016" y="212521"/>
                  </a:moveTo>
                  <a:lnTo>
                    <a:pt x="885698" y="207111"/>
                  </a:lnTo>
                  <a:lnTo>
                    <a:pt x="881253" y="201002"/>
                  </a:lnTo>
                  <a:lnTo>
                    <a:pt x="876554" y="195072"/>
                  </a:lnTo>
                  <a:lnTo>
                    <a:pt x="195072" y="878103"/>
                  </a:lnTo>
                  <a:lnTo>
                    <a:pt x="200152" y="882815"/>
                  </a:lnTo>
                  <a:lnTo>
                    <a:pt x="212471" y="891540"/>
                  </a:lnTo>
                  <a:lnTo>
                    <a:pt x="890016" y="212521"/>
                  </a:lnTo>
                  <a:close/>
                </a:path>
                <a:path w="975360" h="975359">
                  <a:moveTo>
                    <a:pt x="931164" y="284911"/>
                  </a:moveTo>
                  <a:lnTo>
                    <a:pt x="924560" y="270802"/>
                  </a:lnTo>
                  <a:lnTo>
                    <a:pt x="920877" y="263652"/>
                  </a:lnTo>
                  <a:lnTo>
                    <a:pt x="262128" y="920877"/>
                  </a:lnTo>
                  <a:lnTo>
                    <a:pt x="269240" y="924547"/>
                  </a:lnTo>
                  <a:lnTo>
                    <a:pt x="283464" y="931164"/>
                  </a:lnTo>
                  <a:lnTo>
                    <a:pt x="931164" y="284911"/>
                  </a:lnTo>
                  <a:close/>
                </a:path>
                <a:path w="975360" h="975359">
                  <a:moveTo>
                    <a:pt x="960120" y="367538"/>
                  </a:moveTo>
                  <a:lnTo>
                    <a:pt x="956856" y="355092"/>
                  </a:lnTo>
                  <a:lnTo>
                    <a:pt x="953135" y="342900"/>
                  </a:lnTo>
                  <a:lnTo>
                    <a:pt x="342900" y="954659"/>
                  </a:lnTo>
                  <a:lnTo>
                    <a:pt x="348945" y="956564"/>
                  </a:lnTo>
                  <a:lnTo>
                    <a:pt x="367538" y="961644"/>
                  </a:lnTo>
                  <a:lnTo>
                    <a:pt x="960120" y="367538"/>
                  </a:lnTo>
                  <a:close/>
                </a:path>
                <a:path w="975360" h="975359">
                  <a:moveTo>
                    <a:pt x="970788" y="550164"/>
                  </a:moveTo>
                  <a:lnTo>
                    <a:pt x="548640" y="972312"/>
                  </a:lnTo>
                  <a:lnTo>
                    <a:pt x="567601" y="969543"/>
                  </a:lnTo>
                  <a:lnTo>
                    <a:pt x="586486" y="965847"/>
                  </a:lnTo>
                  <a:lnTo>
                    <a:pt x="964565" y="587870"/>
                  </a:lnTo>
                  <a:lnTo>
                    <a:pt x="968057" y="569087"/>
                  </a:lnTo>
                  <a:lnTo>
                    <a:pt x="970788" y="550164"/>
                  </a:lnTo>
                  <a:close/>
                </a:path>
                <a:path w="975360" h="975359">
                  <a:moveTo>
                    <a:pt x="975360" y="465035"/>
                  </a:moveTo>
                  <a:lnTo>
                    <a:pt x="974928" y="457809"/>
                  </a:lnTo>
                  <a:lnTo>
                    <a:pt x="973074" y="435864"/>
                  </a:lnTo>
                  <a:lnTo>
                    <a:pt x="435864" y="973086"/>
                  </a:lnTo>
                  <a:lnTo>
                    <a:pt x="457809" y="975156"/>
                  </a:lnTo>
                  <a:lnTo>
                    <a:pt x="465074" y="975360"/>
                  </a:lnTo>
                  <a:lnTo>
                    <a:pt x="975360" y="4650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23459" y="6252971"/>
              <a:ext cx="205739" cy="207264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5474118" y="1068932"/>
            <a:ext cx="6300470" cy="1676400"/>
            <a:chOff x="5484876" y="481583"/>
            <a:chExt cx="6300470" cy="1676400"/>
          </a:xfrm>
        </p:grpSpPr>
        <p:sp>
          <p:nvSpPr>
            <p:cNvPr id="13" name="object 13"/>
            <p:cNvSpPr/>
            <p:nvPr/>
          </p:nvSpPr>
          <p:spPr>
            <a:xfrm>
              <a:off x="5484876" y="481583"/>
              <a:ext cx="6300470" cy="1676400"/>
            </a:xfrm>
            <a:custGeom>
              <a:avLst/>
              <a:gdLst/>
              <a:ahLst/>
              <a:cxnLst/>
              <a:rect l="l" t="t" r="r" b="b"/>
              <a:pathLst>
                <a:path w="6300470" h="1676400">
                  <a:moveTo>
                    <a:pt x="6132576" y="0"/>
                  </a:moveTo>
                  <a:lnTo>
                    <a:pt x="167639" y="0"/>
                  </a:lnTo>
                  <a:lnTo>
                    <a:pt x="123075" y="5988"/>
                  </a:lnTo>
                  <a:lnTo>
                    <a:pt x="83029" y="22888"/>
                  </a:lnTo>
                  <a:lnTo>
                    <a:pt x="49101" y="49101"/>
                  </a:lnTo>
                  <a:lnTo>
                    <a:pt x="22888" y="83029"/>
                  </a:lnTo>
                  <a:lnTo>
                    <a:pt x="5988" y="123075"/>
                  </a:lnTo>
                  <a:lnTo>
                    <a:pt x="0" y="167639"/>
                  </a:lnTo>
                  <a:lnTo>
                    <a:pt x="0" y="1508760"/>
                  </a:lnTo>
                  <a:lnTo>
                    <a:pt x="5988" y="1553324"/>
                  </a:lnTo>
                  <a:lnTo>
                    <a:pt x="22888" y="1593370"/>
                  </a:lnTo>
                  <a:lnTo>
                    <a:pt x="49101" y="1627298"/>
                  </a:lnTo>
                  <a:lnTo>
                    <a:pt x="83029" y="1653511"/>
                  </a:lnTo>
                  <a:lnTo>
                    <a:pt x="123075" y="1670411"/>
                  </a:lnTo>
                  <a:lnTo>
                    <a:pt x="167639" y="1676400"/>
                  </a:lnTo>
                  <a:lnTo>
                    <a:pt x="6132576" y="1676400"/>
                  </a:lnTo>
                  <a:lnTo>
                    <a:pt x="6177140" y="1670411"/>
                  </a:lnTo>
                  <a:lnTo>
                    <a:pt x="6217186" y="1653511"/>
                  </a:lnTo>
                  <a:lnTo>
                    <a:pt x="6251114" y="1627298"/>
                  </a:lnTo>
                  <a:lnTo>
                    <a:pt x="6277327" y="1593370"/>
                  </a:lnTo>
                  <a:lnTo>
                    <a:pt x="6294227" y="1553324"/>
                  </a:lnTo>
                  <a:lnTo>
                    <a:pt x="6300216" y="1508760"/>
                  </a:lnTo>
                  <a:lnTo>
                    <a:pt x="6300216" y="167639"/>
                  </a:lnTo>
                  <a:lnTo>
                    <a:pt x="6294227" y="123075"/>
                  </a:lnTo>
                  <a:lnTo>
                    <a:pt x="6277327" y="83029"/>
                  </a:lnTo>
                  <a:lnTo>
                    <a:pt x="6251114" y="49101"/>
                  </a:lnTo>
                  <a:lnTo>
                    <a:pt x="6217186" y="22888"/>
                  </a:lnTo>
                  <a:lnTo>
                    <a:pt x="6177140" y="5988"/>
                  </a:lnTo>
                  <a:lnTo>
                    <a:pt x="613257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92368" y="858011"/>
              <a:ext cx="922019" cy="923544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411121" y="1367701"/>
            <a:ext cx="3982720" cy="10604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ct val="91500"/>
              </a:lnSpc>
              <a:spcBef>
                <a:spcPts val="345"/>
              </a:spcBef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occurring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defined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population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</a:t>
            </a:r>
            <a:r>
              <a:rPr sz="2400" dirty="0">
                <a:latin typeface="Calibri"/>
                <a:cs typeface="Calibri"/>
              </a:rPr>
              <a:t>specified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period.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484876" y="2898217"/>
            <a:ext cx="6300470" cy="1676400"/>
            <a:chOff x="5484876" y="2578607"/>
            <a:chExt cx="6300470" cy="1676400"/>
          </a:xfrm>
        </p:grpSpPr>
        <p:sp>
          <p:nvSpPr>
            <p:cNvPr id="17" name="object 17"/>
            <p:cNvSpPr/>
            <p:nvPr/>
          </p:nvSpPr>
          <p:spPr>
            <a:xfrm>
              <a:off x="5484876" y="2578607"/>
              <a:ext cx="6300470" cy="1676400"/>
            </a:xfrm>
            <a:custGeom>
              <a:avLst/>
              <a:gdLst/>
              <a:ahLst/>
              <a:cxnLst/>
              <a:rect l="l" t="t" r="r" b="b"/>
              <a:pathLst>
                <a:path w="6300470" h="1676400">
                  <a:moveTo>
                    <a:pt x="6132576" y="0"/>
                  </a:moveTo>
                  <a:lnTo>
                    <a:pt x="167639" y="0"/>
                  </a:lnTo>
                  <a:lnTo>
                    <a:pt x="123075" y="5988"/>
                  </a:lnTo>
                  <a:lnTo>
                    <a:pt x="83029" y="22888"/>
                  </a:lnTo>
                  <a:lnTo>
                    <a:pt x="49101" y="49101"/>
                  </a:lnTo>
                  <a:lnTo>
                    <a:pt x="22888" y="83029"/>
                  </a:lnTo>
                  <a:lnTo>
                    <a:pt x="5988" y="123075"/>
                  </a:lnTo>
                  <a:lnTo>
                    <a:pt x="0" y="167639"/>
                  </a:lnTo>
                  <a:lnTo>
                    <a:pt x="0" y="1508759"/>
                  </a:lnTo>
                  <a:lnTo>
                    <a:pt x="5988" y="1553324"/>
                  </a:lnTo>
                  <a:lnTo>
                    <a:pt x="22888" y="1593370"/>
                  </a:lnTo>
                  <a:lnTo>
                    <a:pt x="49101" y="1627298"/>
                  </a:lnTo>
                  <a:lnTo>
                    <a:pt x="83029" y="1653511"/>
                  </a:lnTo>
                  <a:lnTo>
                    <a:pt x="123075" y="1670411"/>
                  </a:lnTo>
                  <a:lnTo>
                    <a:pt x="167639" y="1676399"/>
                  </a:lnTo>
                  <a:lnTo>
                    <a:pt x="6132576" y="1676399"/>
                  </a:lnTo>
                  <a:lnTo>
                    <a:pt x="6177140" y="1670411"/>
                  </a:lnTo>
                  <a:lnTo>
                    <a:pt x="6217186" y="1653511"/>
                  </a:lnTo>
                  <a:lnTo>
                    <a:pt x="6251114" y="1627298"/>
                  </a:lnTo>
                  <a:lnTo>
                    <a:pt x="6277327" y="1593370"/>
                  </a:lnTo>
                  <a:lnTo>
                    <a:pt x="6294227" y="1553324"/>
                  </a:lnTo>
                  <a:lnTo>
                    <a:pt x="6300216" y="1508759"/>
                  </a:lnTo>
                  <a:lnTo>
                    <a:pt x="6300216" y="167639"/>
                  </a:lnTo>
                  <a:lnTo>
                    <a:pt x="6294227" y="123075"/>
                  </a:lnTo>
                  <a:lnTo>
                    <a:pt x="6277327" y="83029"/>
                  </a:lnTo>
                  <a:lnTo>
                    <a:pt x="6251114" y="49101"/>
                  </a:lnTo>
                  <a:lnTo>
                    <a:pt x="6217186" y="22888"/>
                  </a:lnTo>
                  <a:lnTo>
                    <a:pt x="6177140" y="5988"/>
                  </a:lnTo>
                  <a:lnTo>
                    <a:pt x="613257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92368" y="2955035"/>
              <a:ext cx="922019" cy="923544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7587488" y="3018535"/>
            <a:ext cx="3425190" cy="7264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640"/>
              </a:lnSpc>
              <a:spcBef>
                <a:spcPts val="385"/>
              </a:spcBef>
            </a:pPr>
            <a:r>
              <a:rPr sz="2400" dirty="0">
                <a:latin typeface="Calibri"/>
                <a:cs typeface="Calibri"/>
              </a:rPr>
              <a:t>No.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specific disease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484876" y="4675632"/>
            <a:ext cx="6300470" cy="1676400"/>
            <a:chOff x="5484876" y="4675632"/>
            <a:chExt cx="6300470" cy="1676400"/>
          </a:xfrm>
        </p:grpSpPr>
        <p:sp>
          <p:nvSpPr>
            <p:cNvPr id="21" name="object 21"/>
            <p:cNvSpPr/>
            <p:nvPr/>
          </p:nvSpPr>
          <p:spPr>
            <a:xfrm>
              <a:off x="5484876" y="4675632"/>
              <a:ext cx="6300470" cy="1676400"/>
            </a:xfrm>
            <a:custGeom>
              <a:avLst/>
              <a:gdLst/>
              <a:ahLst/>
              <a:cxnLst/>
              <a:rect l="l" t="t" r="r" b="b"/>
              <a:pathLst>
                <a:path w="6300470" h="1676400">
                  <a:moveTo>
                    <a:pt x="6132576" y="0"/>
                  </a:moveTo>
                  <a:lnTo>
                    <a:pt x="167639" y="0"/>
                  </a:lnTo>
                  <a:lnTo>
                    <a:pt x="123075" y="5988"/>
                  </a:lnTo>
                  <a:lnTo>
                    <a:pt x="83029" y="22888"/>
                  </a:lnTo>
                  <a:lnTo>
                    <a:pt x="49101" y="49101"/>
                  </a:lnTo>
                  <a:lnTo>
                    <a:pt x="22888" y="83029"/>
                  </a:lnTo>
                  <a:lnTo>
                    <a:pt x="5988" y="123075"/>
                  </a:lnTo>
                  <a:lnTo>
                    <a:pt x="0" y="167640"/>
                  </a:lnTo>
                  <a:lnTo>
                    <a:pt x="0" y="1508760"/>
                  </a:lnTo>
                  <a:lnTo>
                    <a:pt x="5988" y="1553324"/>
                  </a:lnTo>
                  <a:lnTo>
                    <a:pt x="22888" y="1593370"/>
                  </a:lnTo>
                  <a:lnTo>
                    <a:pt x="49101" y="1627298"/>
                  </a:lnTo>
                  <a:lnTo>
                    <a:pt x="83029" y="1653511"/>
                  </a:lnTo>
                  <a:lnTo>
                    <a:pt x="123075" y="1670411"/>
                  </a:lnTo>
                  <a:lnTo>
                    <a:pt x="167639" y="1676400"/>
                  </a:lnTo>
                  <a:lnTo>
                    <a:pt x="6132576" y="1676400"/>
                  </a:lnTo>
                  <a:lnTo>
                    <a:pt x="6177140" y="1670411"/>
                  </a:lnTo>
                  <a:lnTo>
                    <a:pt x="6217186" y="1653511"/>
                  </a:lnTo>
                  <a:lnTo>
                    <a:pt x="6251114" y="1627298"/>
                  </a:lnTo>
                  <a:lnTo>
                    <a:pt x="6277327" y="1593370"/>
                  </a:lnTo>
                  <a:lnTo>
                    <a:pt x="6294227" y="1553324"/>
                  </a:lnTo>
                  <a:lnTo>
                    <a:pt x="6300216" y="1508760"/>
                  </a:lnTo>
                  <a:lnTo>
                    <a:pt x="6300216" y="167640"/>
                  </a:lnTo>
                  <a:lnTo>
                    <a:pt x="6294227" y="123075"/>
                  </a:lnTo>
                  <a:lnTo>
                    <a:pt x="6277327" y="83029"/>
                  </a:lnTo>
                  <a:lnTo>
                    <a:pt x="6251114" y="49101"/>
                  </a:lnTo>
                  <a:lnTo>
                    <a:pt x="6217186" y="22888"/>
                  </a:lnTo>
                  <a:lnTo>
                    <a:pt x="6177140" y="5988"/>
                  </a:lnTo>
                  <a:lnTo>
                    <a:pt x="613257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92368" y="5052060"/>
              <a:ext cx="922019" cy="923543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7587488" y="4961890"/>
            <a:ext cx="24676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during</a:t>
            </a:r>
            <a:r>
              <a:rPr sz="18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given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time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period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87488" y="5212207"/>
            <a:ext cx="757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670" algn="l"/>
              </a:tabLst>
            </a:pPr>
            <a:r>
              <a:rPr sz="1800" spc="-50" dirty="0">
                <a:latin typeface="Calibri"/>
                <a:cs typeface="Calibri"/>
              </a:rPr>
              <a:t>×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1000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87488" y="5463641"/>
            <a:ext cx="2299335" cy="5511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1980"/>
              </a:lnSpc>
              <a:spcBef>
                <a:spcPts val="315"/>
              </a:spcBef>
            </a:pPr>
            <a:r>
              <a:rPr sz="1800" spc="-10" dirty="0">
                <a:latin typeface="Calibri"/>
                <a:cs typeface="Calibri"/>
              </a:rPr>
              <a:t>population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at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risk </a:t>
            </a:r>
            <a:r>
              <a:rPr sz="1800" spc="-10" dirty="0">
                <a:latin typeface="Calibri"/>
                <a:cs typeface="Calibri"/>
              </a:rPr>
              <a:t>during </a:t>
            </a:r>
            <a:r>
              <a:rPr sz="1800" dirty="0">
                <a:latin typeface="Calibri"/>
                <a:cs typeface="Calibri"/>
              </a:rPr>
              <a:t>that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period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423652" y="4652213"/>
            <a:ext cx="1153160" cy="168402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ct val="91500"/>
              </a:lnSpc>
              <a:spcBef>
                <a:spcPts val="250"/>
              </a:spcBef>
            </a:pPr>
            <a:r>
              <a:rPr sz="1400" dirty="0">
                <a:latin typeface="Calibri"/>
                <a:cs typeface="Calibri"/>
              </a:rPr>
              <a:t>must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include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unit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time </a:t>
            </a:r>
            <a:r>
              <a:rPr sz="1400" dirty="0">
                <a:latin typeface="Calibri"/>
                <a:cs typeface="Calibri"/>
              </a:rPr>
              <a:t>used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final expression.</a:t>
            </a:r>
            <a:endParaRPr sz="1400" dirty="0">
              <a:latin typeface="Calibri"/>
              <a:cs typeface="Calibri"/>
            </a:endParaRPr>
          </a:p>
          <a:p>
            <a:pPr marL="12700" marR="248285">
              <a:lnSpc>
                <a:spcPct val="91700"/>
              </a:lnSpc>
              <a:spcBef>
                <a:spcPts val="595"/>
              </a:spcBef>
            </a:pPr>
            <a:r>
              <a:rPr sz="1400" dirty="0">
                <a:latin typeface="Calibri"/>
                <a:cs typeface="Calibri"/>
              </a:rPr>
              <a:t>Its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use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is </a:t>
            </a:r>
            <a:r>
              <a:rPr sz="1400" spc="-10" dirty="0">
                <a:latin typeface="Calibri"/>
                <a:cs typeface="Calibri"/>
              </a:rPr>
              <a:t>restricted</a:t>
            </a:r>
            <a:r>
              <a:rPr sz="1400" spc="-25" dirty="0">
                <a:latin typeface="Calibri"/>
                <a:cs typeface="Calibri"/>
              </a:rPr>
              <a:t> to </a:t>
            </a:r>
            <a:r>
              <a:rPr sz="1400" spc="-10" dirty="0">
                <a:latin typeface="Calibri"/>
                <a:cs typeface="Calibri"/>
              </a:rPr>
              <a:t>acute conditions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977101F-5DBF-626D-FBAD-1AC780A32DFF}"/>
              </a:ext>
            </a:extLst>
          </p:cNvPr>
          <p:cNvSpPr/>
          <p:nvPr/>
        </p:nvSpPr>
        <p:spPr>
          <a:xfrm>
            <a:off x="10515600" y="-47077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04876"/>
            <a:ext cx="267017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60" dirty="0"/>
              <a:t>Attack</a:t>
            </a:r>
            <a:r>
              <a:rPr sz="3200" b="1" spc="-160" dirty="0"/>
              <a:t> </a:t>
            </a:r>
            <a:r>
              <a:rPr sz="3200" b="1" spc="-20" dirty="0"/>
              <a:t>Rate: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9669780" cy="28403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It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incidence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rate,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expressed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%.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100</a:t>
            </a:r>
            <a:r>
              <a:rPr sz="2400" spc="-10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 marL="240029" marR="5080" indent="-227965">
              <a:lnSpc>
                <a:spcPts val="3020"/>
              </a:lnSpc>
              <a:spcBef>
                <a:spcPts val="106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Used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population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exposed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limited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period 	</a:t>
            </a:r>
            <a:r>
              <a:rPr sz="2400" dirty="0">
                <a:latin typeface="Calibri"/>
                <a:cs typeface="Calibri"/>
              </a:rPr>
              <a:t>such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epidemic.</a:t>
            </a:r>
            <a:endParaRPr sz="2400" dirty="0">
              <a:latin typeface="Calibri"/>
              <a:cs typeface="Calibri"/>
            </a:endParaRPr>
          </a:p>
          <a:p>
            <a:pPr marL="1413510">
              <a:lnSpc>
                <a:spcPts val="3195"/>
              </a:lnSpc>
              <a:spcBef>
                <a:spcPts val="620"/>
              </a:spcBef>
            </a:pPr>
            <a:r>
              <a:rPr sz="2400" dirty="0">
                <a:latin typeface="Calibri"/>
                <a:cs typeface="Calibri"/>
              </a:rPr>
              <a:t>No.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specified</a:t>
            </a:r>
            <a:endParaRPr sz="2400" dirty="0">
              <a:latin typeface="Calibri"/>
              <a:cs typeface="Calibri"/>
            </a:endParaRPr>
          </a:p>
          <a:p>
            <a:pPr marL="241300">
              <a:lnSpc>
                <a:spcPts val="3195"/>
              </a:lnSpc>
              <a:tabLst>
                <a:tab pos="927100" algn="l"/>
                <a:tab pos="2158365" algn="l"/>
                <a:tab pos="7028180" algn="l"/>
                <a:tab pos="7368540" algn="l"/>
              </a:tabLst>
            </a:pPr>
            <a:r>
              <a:rPr sz="2400" spc="-50" dirty="0">
                <a:latin typeface="Calibri"/>
                <a:cs typeface="Calibri"/>
              </a:rPr>
              <a:t>=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disease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during a specified time interval 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×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100</a:t>
            </a:r>
            <a:endParaRPr sz="2400" dirty="0">
              <a:latin typeface="Calibri"/>
              <a:cs typeface="Calibri"/>
            </a:endParaRPr>
          </a:p>
          <a:p>
            <a:pPr marL="106553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Calibri"/>
                <a:cs typeface="Calibri"/>
              </a:rPr>
              <a:t>total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population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same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interval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1623569-D507-2364-ADD7-C85FCFF7DA27}"/>
              </a:ext>
            </a:extLst>
          </p:cNvPr>
          <p:cNvSpPr/>
          <p:nvPr/>
        </p:nvSpPr>
        <p:spPr>
          <a:xfrm>
            <a:off x="9982200" y="430582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890770" cy="6858000"/>
          </a:xfrm>
          <a:custGeom>
            <a:avLst/>
            <a:gdLst/>
            <a:ahLst/>
            <a:cxnLst/>
            <a:rect l="l" t="t" r="r" b="b"/>
            <a:pathLst>
              <a:path w="4890770" h="6858000">
                <a:moveTo>
                  <a:pt x="4890516" y="0"/>
                </a:moveTo>
                <a:lnTo>
                  <a:pt x="0" y="0"/>
                </a:lnTo>
                <a:lnTo>
                  <a:pt x="0" y="6858000"/>
                </a:lnTo>
                <a:lnTo>
                  <a:pt x="4890516" y="6858000"/>
                </a:lnTo>
                <a:lnTo>
                  <a:pt x="4890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6939" y="2595752"/>
            <a:ext cx="2668905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4400" spc="-10" dirty="0">
                <a:solidFill>
                  <a:srgbClr val="FFFFFF"/>
                </a:solidFill>
                <a:latin typeface="Calibri Light"/>
                <a:cs typeface="Calibri Light"/>
              </a:rPr>
              <a:t>Secondary </a:t>
            </a:r>
            <a:r>
              <a:rPr sz="4400" spc="-65" dirty="0">
                <a:solidFill>
                  <a:srgbClr val="FFFFFF"/>
                </a:solidFill>
                <a:latin typeface="Calibri Light"/>
                <a:cs typeface="Calibri Light"/>
              </a:rPr>
              <a:t>Attack</a:t>
            </a:r>
            <a:r>
              <a:rPr sz="4400" spc="-1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spc="-35" dirty="0">
                <a:solidFill>
                  <a:srgbClr val="FFFFFF"/>
                </a:solidFill>
                <a:latin typeface="Calibri Light"/>
                <a:cs typeface="Calibri Light"/>
              </a:rPr>
              <a:t>Rate: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02692"/>
            <a:ext cx="5085715" cy="6312535"/>
            <a:chOff x="0" y="202692"/>
            <a:chExt cx="5085715" cy="6312535"/>
          </a:xfrm>
        </p:grpSpPr>
        <p:sp>
          <p:nvSpPr>
            <p:cNvPr id="5" name="object 5"/>
            <p:cNvSpPr/>
            <p:nvPr/>
          </p:nvSpPr>
          <p:spPr>
            <a:xfrm>
              <a:off x="0" y="202704"/>
              <a:ext cx="1910080" cy="4916170"/>
            </a:xfrm>
            <a:custGeom>
              <a:avLst/>
              <a:gdLst/>
              <a:ahLst/>
              <a:cxnLst/>
              <a:rect l="l" t="t" r="r" b="b"/>
              <a:pathLst>
                <a:path w="1910080" h="4916170">
                  <a:moveTo>
                    <a:pt x="771906" y="4732769"/>
                  </a:moveTo>
                  <a:lnTo>
                    <a:pt x="765390" y="4684166"/>
                  </a:lnTo>
                  <a:lnTo>
                    <a:pt x="747039" y="4640491"/>
                  </a:lnTo>
                  <a:lnTo>
                    <a:pt x="718566" y="4603470"/>
                  </a:lnTo>
                  <a:lnTo>
                    <a:pt x="681697" y="4574870"/>
                  </a:lnTo>
                  <a:lnTo>
                    <a:pt x="638200" y="4556430"/>
                  </a:lnTo>
                  <a:lnTo>
                    <a:pt x="589788" y="4549889"/>
                  </a:lnTo>
                  <a:lnTo>
                    <a:pt x="541362" y="4556430"/>
                  </a:lnTo>
                  <a:lnTo>
                    <a:pt x="497865" y="4574870"/>
                  </a:lnTo>
                  <a:lnTo>
                    <a:pt x="461010" y="4603470"/>
                  </a:lnTo>
                  <a:lnTo>
                    <a:pt x="432523" y="4640491"/>
                  </a:lnTo>
                  <a:lnTo>
                    <a:pt x="414172" y="4684166"/>
                  </a:lnTo>
                  <a:lnTo>
                    <a:pt x="407670" y="4732769"/>
                  </a:lnTo>
                  <a:lnTo>
                    <a:pt x="414172" y="4781385"/>
                  </a:lnTo>
                  <a:lnTo>
                    <a:pt x="432523" y="4825060"/>
                  </a:lnTo>
                  <a:lnTo>
                    <a:pt x="461010" y="4862080"/>
                  </a:lnTo>
                  <a:lnTo>
                    <a:pt x="497865" y="4890681"/>
                  </a:lnTo>
                  <a:lnTo>
                    <a:pt x="541362" y="4909121"/>
                  </a:lnTo>
                  <a:lnTo>
                    <a:pt x="589788" y="4915649"/>
                  </a:lnTo>
                  <a:lnTo>
                    <a:pt x="638200" y="4909121"/>
                  </a:lnTo>
                  <a:lnTo>
                    <a:pt x="681697" y="4890681"/>
                  </a:lnTo>
                  <a:lnTo>
                    <a:pt x="718566" y="4862080"/>
                  </a:lnTo>
                  <a:lnTo>
                    <a:pt x="747039" y="4825060"/>
                  </a:lnTo>
                  <a:lnTo>
                    <a:pt x="765390" y="4781385"/>
                  </a:lnTo>
                  <a:lnTo>
                    <a:pt x="771906" y="4732769"/>
                  </a:lnTo>
                  <a:close/>
                </a:path>
                <a:path w="1910080" h="4916170">
                  <a:moveTo>
                    <a:pt x="1909572" y="683501"/>
                  </a:moveTo>
                  <a:lnTo>
                    <a:pt x="1664195" y="435851"/>
                  </a:lnTo>
                  <a:lnTo>
                    <a:pt x="1428496" y="673722"/>
                  </a:lnTo>
                  <a:lnTo>
                    <a:pt x="1192872" y="435851"/>
                  </a:lnTo>
                  <a:lnTo>
                    <a:pt x="954786" y="673722"/>
                  </a:lnTo>
                  <a:lnTo>
                    <a:pt x="719124" y="435851"/>
                  </a:lnTo>
                  <a:lnTo>
                    <a:pt x="483463" y="673722"/>
                  </a:lnTo>
                  <a:lnTo>
                    <a:pt x="245376" y="435851"/>
                  </a:lnTo>
                  <a:lnTo>
                    <a:pt x="0" y="683501"/>
                  </a:lnTo>
                  <a:lnTo>
                    <a:pt x="19431" y="700519"/>
                  </a:lnTo>
                  <a:lnTo>
                    <a:pt x="245376" y="474713"/>
                  </a:lnTo>
                  <a:lnTo>
                    <a:pt x="483463" y="710171"/>
                  </a:lnTo>
                  <a:lnTo>
                    <a:pt x="719124" y="474713"/>
                  </a:lnTo>
                  <a:lnTo>
                    <a:pt x="954786" y="710171"/>
                  </a:lnTo>
                  <a:lnTo>
                    <a:pt x="1192872" y="474713"/>
                  </a:lnTo>
                  <a:lnTo>
                    <a:pt x="1428496" y="710171"/>
                  </a:lnTo>
                  <a:lnTo>
                    <a:pt x="1664195" y="474713"/>
                  </a:lnTo>
                  <a:lnTo>
                    <a:pt x="1892554" y="700519"/>
                  </a:lnTo>
                  <a:lnTo>
                    <a:pt x="1909572" y="683501"/>
                  </a:lnTo>
                  <a:close/>
                </a:path>
                <a:path w="1910080" h="4916170">
                  <a:moveTo>
                    <a:pt x="1909572" y="245224"/>
                  </a:moveTo>
                  <a:lnTo>
                    <a:pt x="1664195" y="0"/>
                  </a:lnTo>
                  <a:lnTo>
                    <a:pt x="1428496" y="235445"/>
                  </a:lnTo>
                  <a:lnTo>
                    <a:pt x="1192872" y="0"/>
                  </a:lnTo>
                  <a:lnTo>
                    <a:pt x="954786" y="235445"/>
                  </a:lnTo>
                  <a:lnTo>
                    <a:pt x="719124" y="0"/>
                  </a:lnTo>
                  <a:lnTo>
                    <a:pt x="483463" y="235445"/>
                  </a:lnTo>
                  <a:lnTo>
                    <a:pt x="245376" y="0"/>
                  </a:lnTo>
                  <a:lnTo>
                    <a:pt x="0" y="245224"/>
                  </a:lnTo>
                  <a:lnTo>
                    <a:pt x="19431" y="264655"/>
                  </a:lnTo>
                  <a:lnTo>
                    <a:pt x="245376" y="38849"/>
                  </a:lnTo>
                  <a:lnTo>
                    <a:pt x="483463" y="274307"/>
                  </a:lnTo>
                  <a:lnTo>
                    <a:pt x="719124" y="38849"/>
                  </a:lnTo>
                  <a:lnTo>
                    <a:pt x="954786" y="274307"/>
                  </a:lnTo>
                  <a:lnTo>
                    <a:pt x="1192872" y="38849"/>
                  </a:lnTo>
                  <a:lnTo>
                    <a:pt x="1428496" y="274307"/>
                  </a:lnTo>
                  <a:lnTo>
                    <a:pt x="1664195" y="38849"/>
                  </a:lnTo>
                  <a:lnTo>
                    <a:pt x="1892554" y="264655"/>
                  </a:lnTo>
                  <a:lnTo>
                    <a:pt x="1909572" y="245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182117" y="0"/>
                  </a:moveTo>
                  <a:lnTo>
                    <a:pt x="133702" y="6535"/>
                  </a:lnTo>
                  <a:lnTo>
                    <a:pt x="90198" y="24976"/>
                  </a:lnTo>
                  <a:lnTo>
                    <a:pt x="53340" y="53578"/>
                  </a:lnTo>
                  <a:lnTo>
                    <a:pt x="24863" y="90593"/>
                  </a:lnTo>
                  <a:lnTo>
                    <a:pt x="6505" y="134276"/>
                  </a:lnTo>
                  <a:lnTo>
                    <a:pt x="0" y="182879"/>
                  </a:lnTo>
                  <a:lnTo>
                    <a:pt x="6505" y="231483"/>
                  </a:lnTo>
                  <a:lnTo>
                    <a:pt x="24863" y="275166"/>
                  </a:lnTo>
                  <a:lnTo>
                    <a:pt x="53340" y="312181"/>
                  </a:lnTo>
                  <a:lnTo>
                    <a:pt x="90198" y="340783"/>
                  </a:lnTo>
                  <a:lnTo>
                    <a:pt x="133702" y="359224"/>
                  </a:lnTo>
                  <a:lnTo>
                    <a:pt x="182117" y="365759"/>
                  </a:lnTo>
                  <a:lnTo>
                    <a:pt x="230533" y="359224"/>
                  </a:lnTo>
                  <a:lnTo>
                    <a:pt x="274037" y="340783"/>
                  </a:lnTo>
                  <a:lnTo>
                    <a:pt x="310895" y="312181"/>
                  </a:lnTo>
                  <a:lnTo>
                    <a:pt x="339372" y="275166"/>
                  </a:lnTo>
                  <a:lnTo>
                    <a:pt x="357730" y="231483"/>
                  </a:lnTo>
                  <a:lnTo>
                    <a:pt x="364236" y="182879"/>
                  </a:lnTo>
                  <a:lnTo>
                    <a:pt x="357730" y="134276"/>
                  </a:lnTo>
                  <a:lnTo>
                    <a:pt x="339372" y="90593"/>
                  </a:lnTo>
                  <a:lnTo>
                    <a:pt x="310895" y="53578"/>
                  </a:lnTo>
                  <a:lnTo>
                    <a:pt x="274037" y="24976"/>
                  </a:lnTo>
                  <a:lnTo>
                    <a:pt x="230533" y="6535"/>
                  </a:lnTo>
                  <a:lnTo>
                    <a:pt x="182117" y="0"/>
                  </a:lnTo>
                  <a:close/>
                </a:path>
              </a:pathLst>
            </a:custGeom>
            <a:solidFill>
              <a:srgbClr val="6FAC46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5091" y="5594603"/>
              <a:ext cx="205740" cy="20726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110228" y="5539739"/>
              <a:ext cx="975360" cy="975360"/>
            </a:xfrm>
            <a:custGeom>
              <a:avLst/>
              <a:gdLst/>
              <a:ahLst/>
              <a:cxnLst/>
              <a:rect l="l" t="t" r="r" b="b"/>
              <a:pathLst>
                <a:path w="975360" h="975359">
                  <a:moveTo>
                    <a:pt x="425196" y="3048"/>
                  </a:moveTo>
                  <a:lnTo>
                    <a:pt x="387096" y="9525"/>
                  </a:lnTo>
                  <a:lnTo>
                    <a:pt x="9525" y="387134"/>
                  </a:lnTo>
                  <a:lnTo>
                    <a:pt x="3048" y="425196"/>
                  </a:lnTo>
                  <a:lnTo>
                    <a:pt x="425196" y="3048"/>
                  </a:lnTo>
                  <a:close/>
                </a:path>
                <a:path w="975360" h="975359">
                  <a:moveTo>
                    <a:pt x="537972" y="2286"/>
                  </a:moveTo>
                  <a:lnTo>
                    <a:pt x="516216" y="215"/>
                  </a:lnTo>
                  <a:lnTo>
                    <a:pt x="508889" y="0"/>
                  </a:lnTo>
                  <a:lnTo>
                    <a:pt x="0" y="510324"/>
                  </a:lnTo>
                  <a:lnTo>
                    <a:pt x="203" y="517664"/>
                  </a:lnTo>
                  <a:lnTo>
                    <a:pt x="762" y="524979"/>
                  </a:lnTo>
                  <a:lnTo>
                    <a:pt x="2286" y="539496"/>
                  </a:lnTo>
                  <a:lnTo>
                    <a:pt x="537972" y="2286"/>
                  </a:lnTo>
                  <a:close/>
                </a:path>
                <a:path w="975360" h="975359">
                  <a:moveTo>
                    <a:pt x="630936" y="22352"/>
                  </a:moveTo>
                  <a:lnTo>
                    <a:pt x="612660" y="17335"/>
                  </a:lnTo>
                  <a:lnTo>
                    <a:pt x="606552" y="15240"/>
                  </a:lnTo>
                  <a:lnTo>
                    <a:pt x="13716" y="607885"/>
                  </a:lnTo>
                  <a:lnTo>
                    <a:pt x="16967" y="620306"/>
                  </a:lnTo>
                  <a:lnTo>
                    <a:pt x="20701" y="632460"/>
                  </a:lnTo>
                  <a:lnTo>
                    <a:pt x="630936" y="22352"/>
                  </a:lnTo>
                  <a:close/>
                </a:path>
                <a:path w="975360" h="975359">
                  <a:moveTo>
                    <a:pt x="711708" y="54483"/>
                  </a:moveTo>
                  <a:lnTo>
                    <a:pt x="697865" y="47371"/>
                  </a:lnTo>
                  <a:lnTo>
                    <a:pt x="690753" y="44196"/>
                  </a:lnTo>
                  <a:lnTo>
                    <a:pt x="42672" y="690778"/>
                  </a:lnTo>
                  <a:lnTo>
                    <a:pt x="45847" y="697928"/>
                  </a:lnTo>
                  <a:lnTo>
                    <a:pt x="49276" y="704900"/>
                  </a:lnTo>
                  <a:lnTo>
                    <a:pt x="52959" y="711708"/>
                  </a:lnTo>
                  <a:lnTo>
                    <a:pt x="711708" y="54483"/>
                  </a:lnTo>
                  <a:close/>
                </a:path>
                <a:path w="975360" h="975359">
                  <a:moveTo>
                    <a:pt x="780288" y="97104"/>
                  </a:moveTo>
                  <a:lnTo>
                    <a:pt x="774319" y="92557"/>
                  </a:lnTo>
                  <a:lnTo>
                    <a:pt x="762000" y="83820"/>
                  </a:lnTo>
                  <a:lnTo>
                    <a:pt x="83820" y="764324"/>
                  </a:lnTo>
                  <a:lnTo>
                    <a:pt x="88138" y="769569"/>
                  </a:lnTo>
                  <a:lnTo>
                    <a:pt x="97028" y="781812"/>
                  </a:lnTo>
                  <a:lnTo>
                    <a:pt x="780288" y="97104"/>
                  </a:lnTo>
                  <a:close/>
                </a:path>
                <a:path w="975360" h="975359">
                  <a:moveTo>
                    <a:pt x="839724" y="151345"/>
                  </a:moveTo>
                  <a:lnTo>
                    <a:pt x="831850" y="143484"/>
                  </a:lnTo>
                  <a:lnTo>
                    <a:pt x="829310" y="140525"/>
                  </a:lnTo>
                  <a:lnTo>
                    <a:pt x="823849" y="135636"/>
                  </a:lnTo>
                  <a:lnTo>
                    <a:pt x="134112" y="825373"/>
                  </a:lnTo>
                  <a:lnTo>
                    <a:pt x="136525" y="827989"/>
                  </a:lnTo>
                  <a:lnTo>
                    <a:pt x="149860" y="841248"/>
                  </a:lnTo>
                  <a:lnTo>
                    <a:pt x="839724" y="151345"/>
                  </a:lnTo>
                  <a:close/>
                </a:path>
                <a:path w="975360" h="975359">
                  <a:moveTo>
                    <a:pt x="890016" y="212521"/>
                  </a:moveTo>
                  <a:lnTo>
                    <a:pt x="885698" y="207111"/>
                  </a:lnTo>
                  <a:lnTo>
                    <a:pt x="881253" y="201002"/>
                  </a:lnTo>
                  <a:lnTo>
                    <a:pt x="876554" y="195072"/>
                  </a:lnTo>
                  <a:lnTo>
                    <a:pt x="195072" y="878103"/>
                  </a:lnTo>
                  <a:lnTo>
                    <a:pt x="200152" y="882815"/>
                  </a:lnTo>
                  <a:lnTo>
                    <a:pt x="212471" y="891540"/>
                  </a:lnTo>
                  <a:lnTo>
                    <a:pt x="890016" y="212521"/>
                  </a:lnTo>
                  <a:close/>
                </a:path>
                <a:path w="975360" h="975359">
                  <a:moveTo>
                    <a:pt x="931164" y="284911"/>
                  </a:moveTo>
                  <a:lnTo>
                    <a:pt x="924560" y="270802"/>
                  </a:lnTo>
                  <a:lnTo>
                    <a:pt x="920877" y="263652"/>
                  </a:lnTo>
                  <a:lnTo>
                    <a:pt x="262128" y="920877"/>
                  </a:lnTo>
                  <a:lnTo>
                    <a:pt x="269240" y="924547"/>
                  </a:lnTo>
                  <a:lnTo>
                    <a:pt x="283464" y="931164"/>
                  </a:lnTo>
                  <a:lnTo>
                    <a:pt x="931164" y="284911"/>
                  </a:lnTo>
                  <a:close/>
                </a:path>
                <a:path w="975360" h="975359">
                  <a:moveTo>
                    <a:pt x="960120" y="367538"/>
                  </a:moveTo>
                  <a:lnTo>
                    <a:pt x="956856" y="355092"/>
                  </a:lnTo>
                  <a:lnTo>
                    <a:pt x="953135" y="342900"/>
                  </a:lnTo>
                  <a:lnTo>
                    <a:pt x="342900" y="954659"/>
                  </a:lnTo>
                  <a:lnTo>
                    <a:pt x="348945" y="956564"/>
                  </a:lnTo>
                  <a:lnTo>
                    <a:pt x="367538" y="961644"/>
                  </a:lnTo>
                  <a:lnTo>
                    <a:pt x="960120" y="367538"/>
                  </a:lnTo>
                  <a:close/>
                </a:path>
                <a:path w="975360" h="975359">
                  <a:moveTo>
                    <a:pt x="970788" y="550164"/>
                  </a:moveTo>
                  <a:lnTo>
                    <a:pt x="548640" y="972312"/>
                  </a:lnTo>
                  <a:lnTo>
                    <a:pt x="567601" y="969543"/>
                  </a:lnTo>
                  <a:lnTo>
                    <a:pt x="586486" y="965847"/>
                  </a:lnTo>
                  <a:lnTo>
                    <a:pt x="964565" y="587870"/>
                  </a:lnTo>
                  <a:lnTo>
                    <a:pt x="968057" y="569087"/>
                  </a:lnTo>
                  <a:lnTo>
                    <a:pt x="970788" y="550164"/>
                  </a:lnTo>
                  <a:close/>
                </a:path>
                <a:path w="975360" h="975359">
                  <a:moveTo>
                    <a:pt x="975360" y="465035"/>
                  </a:moveTo>
                  <a:lnTo>
                    <a:pt x="974928" y="457809"/>
                  </a:lnTo>
                  <a:lnTo>
                    <a:pt x="973074" y="435864"/>
                  </a:lnTo>
                  <a:lnTo>
                    <a:pt x="435864" y="973086"/>
                  </a:lnTo>
                  <a:lnTo>
                    <a:pt x="457809" y="975156"/>
                  </a:lnTo>
                  <a:lnTo>
                    <a:pt x="465074" y="975360"/>
                  </a:lnTo>
                  <a:lnTo>
                    <a:pt x="975360" y="4650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23459" y="6252971"/>
              <a:ext cx="205739" cy="207264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5484876" y="905255"/>
            <a:ext cx="6300470" cy="1374775"/>
          </a:xfrm>
          <a:custGeom>
            <a:avLst/>
            <a:gdLst/>
            <a:ahLst/>
            <a:cxnLst/>
            <a:rect l="l" t="t" r="r" b="b"/>
            <a:pathLst>
              <a:path w="6300470" h="1374775">
                <a:moveTo>
                  <a:pt x="6071108" y="0"/>
                </a:moveTo>
                <a:lnTo>
                  <a:pt x="229108" y="0"/>
                </a:lnTo>
                <a:lnTo>
                  <a:pt x="182946" y="4656"/>
                </a:lnTo>
                <a:lnTo>
                  <a:pt x="139946" y="18010"/>
                </a:lnTo>
                <a:lnTo>
                  <a:pt x="101029" y="39138"/>
                </a:lnTo>
                <a:lnTo>
                  <a:pt x="67119" y="67119"/>
                </a:lnTo>
                <a:lnTo>
                  <a:pt x="39138" y="101029"/>
                </a:lnTo>
                <a:lnTo>
                  <a:pt x="18010" y="139946"/>
                </a:lnTo>
                <a:lnTo>
                  <a:pt x="4656" y="182946"/>
                </a:lnTo>
                <a:lnTo>
                  <a:pt x="0" y="229108"/>
                </a:lnTo>
                <a:lnTo>
                  <a:pt x="0" y="1145540"/>
                </a:lnTo>
                <a:lnTo>
                  <a:pt x="4656" y="1191701"/>
                </a:lnTo>
                <a:lnTo>
                  <a:pt x="18010" y="1234701"/>
                </a:lnTo>
                <a:lnTo>
                  <a:pt x="39138" y="1273618"/>
                </a:lnTo>
                <a:lnTo>
                  <a:pt x="67119" y="1307528"/>
                </a:lnTo>
                <a:lnTo>
                  <a:pt x="101029" y="1335509"/>
                </a:lnTo>
                <a:lnTo>
                  <a:pt x="139946" y="1356637"/>
                </a:lnTo>
                <a:lnTo>
                  <a:pt x="182946" y="1369991"/>
                </a:lnTo>
                <a:lnTo>
                  <a:pt x="229108" y="1374648"/>
                </a:lnTo>
                <a:lnTo>
                  <a:pt x="6071108" y="1374648"/>
                </a:lnTo>
                <a:lnTo>
                  <a:pt x="6117269" y="1369991"/>
                </a:lnTo>
                <a:lnTo>
                  <a:pt x="6160269" y="1356637"/>
                </a:lnTo>
                <a:lnTo>
                  <a:pt x="6199186" y="1335509"/>
                </a:lnTo>
                <a:lnTo>
                  <a:pt x="6233096" y="1307528"/>
                </a:lnTo>
                <a:lnTo>
                  <a:pt x="6261077" y="1273618"/>
                </a:lnTo>
                <a:lnTo>
                  <a:pt x="6282205" y="1234701"/>
                </a:lnTo>
                <a:lnTo>
                  <a:pt x="6295559" y="1191701"/>
                </a:lnTo>
                <a:lnTo>
                  <a:pt x="6300216" y="1145540"/>
                </a:lnTo>
                <a:lnTo>
                  <a:pt x="6300216" y="229108"/>
                </a:lnTo>
                <a:lnTo>
                  <a:pt x="6295559" y="182946"/>
                </a:lnTo>
                <a:lnTo>
                  <a:pt x="6282205" y="139946"/>
                </a:lnTo>
                <a:lnTo>
                  <a:pt x="6261077" y="101029"/>
                </a:lnTo>
                <a:lnTo>
                  <a:pt x="6233096" y="67119"/>
                </a:lnTo>
                <a:lnTo>
                  <a:pt x="6199186" y="39138"/>
                </a:lnTo>
                <a:lnTo>
                  <a:pt x="6160269" y="18010"/>
                </a:lnTo>
                <a:lnTo>
                  <a:pt x="6117269" y="4656"/>
                </a:lnTo>
                <a:lnTo>
                  <a:pt x="607110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634609" y="1003173"/>
            <a:ext cx="5786755" cy="110426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345"/>
              </a:spcBef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No.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exposed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persons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developing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range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incubation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following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exposure</a:t>
            </a:r>
            <a:r>
              <a:rPr sz="25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case.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84876" y="2351532"/>
            <a:ext cx="6300470" cy="1374775"/>
          </a:xfrm>
          <a:custGeom>
            <a:avLst/>
            <a:gdLst/>
            <a:ahLst/>
            <a:cxnLst/>
            <a:rect l="l" t="t" r="r" b="b"/>
            <a:pathLst>
              <a:path w="6300470" h="1374775">
                <a:moveTo>
                  <a:pt x="6071108" y="0"/>
                </a:moveTo>
                <a:lnTo>
                  <a:pt x="229108" y="0"/>
                </a:lnTo>
                <a:lnTo>
                  <a:pt x="182946" y="4656"/>
                </a:lnTo>
                <a:lnTo>
                  <a:pt x="139946" y="18010"/>
                </a:lnTo>
                <a:lnTo>
                  <a:pt x="101029" y="39138"/>
                </a:lnTo>
                <a:lnTo>
                  <a:pt x="67119" y="67119"/>
                </a:lnTo>
                <a:lnTo>
                  <a:pt x="39138" y="101029"/>
                </a:lnTo>
                <a:lnTo>
                  <a:pt x="18010" y="139946"/>
                </a:lnTo>
                <a:lnTo>
                  <a:pt x="4656" y="182946"/>
                </a:lnTo>
                <a:lnTo>
                  <a:pt x="0" y="229107"/>
                </a:lnTo>
                <a:lnTo>
                  <a:pt x="0" y="1145539"/>
                </a:lnTo>
                <a:lnTo>
                  <a:pt x="4656" y="1191701"/>
                </a:lnTo>
                <a:lnTo>
                  <a:pt x="18010" y="1234701"/>
                </a:lnTo>
                <a:lnTo>
                  <a:pt x="39138" y="1273618"/>
                </a:lnTo>
                <a:lnTo>
                  <a:pt x="67119" y="1307528"/>
                </a:lnTo>
                <a:lnTo>
                  <a:pt x="101029" y="1335509"/>
                </a:lnTo>
                <a:lnTo>
                  <a:pt x="139946" y="1356637"/>
                </a:lnTo>
                <a:lnTo>
                  <a:pt x="182946" y="1369991"/>
                </a:lnTo>
                <a:lnTo>
                  <a:pt x="229108" y="1374647"/>
                </a:lnTo>
                <a:lnTo>
                  <a:pt x="6071108" y="1374647"/>
                </a:lnTo>
                <a:lnTo>
                  <a:pt x="6117269" y="1369991"/>
                </a:lnTo>
                <a:lnTo>
                  <a:pt x="6160269" y="1356637"/>
                </a:lnTo>
                <a:lnTo>
                  <a:pt x="6199186" y="1335509"/>
                </a:lnTo>
                <a:lnTo>
                  <a:pt x="6233096" y="1307528"/>
                </a:lnTo>
                <a:lnTo>
                  <a:pt x="6261077" y="1273618"/>
                </a:lnTo>
                <a:lnTo>
                  <a:pt x="6282205" y="1234701"/>
                </a:lnTo>
                <a:lnTo>
                  <a:pt x="6295559" y="1191701"/>
                </a:lnTo>
                <a:lnTo>
                  <a:pt x="6300216" y="1145539"/>
                </a:lnTo>
                <a:lnTo>
                  <a:pt x="6300216" y="229107"/>
                </a:lnTo>
                <a:lnTo>
                  <a:pt x="6295559" y="182946"/>
                </a:lnTo>
                <a:lnTo>
                  <a:pt x="6282205" y="139946"/>
                </a:lnTo>
                <a:lnTo>
                  <a:pt x="6261077" y="101029"/>
                </a:lnTo>
                <a:lnTo>
                  <a:pt x="6233096" y="67119"/>
                </a:lnTo>
                <a:lnTo>
                  <a:pt x="6199186" y="39138"/>
                </a:lnTo>
                <a:lnTo>
                  <a:pt x="6160269" y="18010"/>
                </a:lnTo>
                <a:lnTo>
                  <a:pt x="6117269" y="4656"/>
                </a:lnTo>
                <a:lnTo>
                  <a:pt x="6071108" y="0"/>
                </a:lnTo>
                <a:close/>
              </a:path>
            </a:pathLst>
          </a:custGeom>
          <a:solidFill>
            <a:srgbClr val="C481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34609" y="2799333"/>
            <a:ext cx="139763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Index</a:t>
            </a:r>
            <a:r>
              <a:rPr sz="25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Calibri"/>
                <a:cs typeface="Calibri"/>
              </a:rPr>
              <a:t>case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72073" y="3695827"/>
            <a:ext cx="57638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sz="2000" dirty="0">
                <a:latin typeface="Calibri"/>
                <a:cs typeface="Calibri"/>
              </a:rPr>
              <a:t>Case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notice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epidemiologist.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84876" y="4140708"/>
            <a:ext cx="6300470" cy="1374775"/>
          </a:xfrm>
          <a:custGeom>
            <a:avLst/>
            <a:gdLst/>
            <a:ahLst/>
            <a:cxnLst/>
            <a:rect l="l" t="t" r="r" b="b"/>
            <a:pathLst>
              <a:path w="6300470" h="1374775">
                <a:moveTo>
                  <a:pt x="6071108" y="0"/>
                </a:moveTo>
                <a:lnTo>
                  <a:pt x="229108" y="0"/>
                </a:lnTo>
                <a:lnTo>
                  <a:pt x="182946" y="4656"/>
                </a:lnTo>
                <a:lnTo>
                  <a:pt x="139946" y="18010"/>
                </a:lnTo>
                <a:lnTo>
                  <a:pt x="101029" y="39138"/>
                </a:lnTo>
                <a:lnTo>
                  <a:pt x="67119" y="67119"/>
                </a:lnTo>
                <a:lnTo>
                  <a:pt x="39138" y="101029"/>
                </a:lnTo>
                <a:lnTo>
                  <a:pt x="18010" y="139946"/>
                </a:lnTo>
                <a:lnTo>
                  <a:pt x="4656" y="182946"/>
                </a:lnTo>
                <a:lnTo>
                  <a:pt x="0" y="229108"/>
                </a:lnTo>
                <a:lnTo>
                  <a:pt x="0" y="1145540"/>
                </a:lnTo>
                <a:lnTo>
                  <a:pt x="4656" y="1191701"/>
                </a:lnTo>
                <a:lnTo>
                  <a:pt x="18010" y="1234701"/>
                </a:lnTo>
                <a:lnTo>
                  <a:pt x="39138" y="1273618"/>
                </a:lnTo>
                <a:lnTo>
                  <a:pt x="67119" y="1307528"/>
                </a:lnTo>
                <a:lnTo>
                  <a:pt x="101029" y="1335509"/>
                </a:lnTo>
                <a:lnTo>
                  <a:pt x="139946" y="1356637"/>
                </a:lnTo>
                <a:lnTo>
                  <a:pt x="182946" y="1369991"/>
                </a:lnTo>
                <a:lnTo>
                  <a:pt x="229108" y="1374648"/>
                </a:lnTo>
                <a:lnTo>
                  <a:pt x="6071108" y="1374648"/>
                </a:lnTo>
                <a:lnTo>
                  <a:pt x="6117269" y="1369991"/>
                </a:lnTo>
                <a:lnTo>
                  <a:pt x="6160269" y="1356637"/>
                </a:lnTo>
                <a:lnTo>
                  <a:pt x="6199186" y="1335509"/>
                </a:lnTo>
                <a:lnTo>
                  <a:pt x="6233096" y="1307528"/>
                </a:lnTo>
                <a:lnTo>
                  <a:pt x="6261077" y="1273618"/>
                </a:lnTo>
                <a:lnTo>
                  <a:pt x="6282205" y="1234701"/>
                </a:lnTo>
                <a:lnTo>
                  <a:pt x="6295559" y="1191701"/>
                </a:lnTo>
                <a:lnTo>
                  <a:pt x="6300216" y="1145540"/>
                </a:lnTo>
                <a:lnTo>
                  <a:pt x="6300216" y="229108"/>
                </a:lnTo>
                <a:lnTo>
                  <a:pt x="6295559" y="182946"/>
                </a:lnTo>
                <a:lnTo>
                  <a:pt x="6282205" y="139946"/>
                </a:lnTo>
                <a:lnTo>
                  <a:pt x="6261077" y="101029"/>
                </a:lnTo>
                <a:lnTo>
                  <a:pt x="6233096" y="67119"/>
                </a:lnTo>
                <a:lnTo>
                  <a:pt x="6199186" y="39138"/>
                </a:lnTo>
                <a:lnTo>
                  <a:pt x="6160269" y="18010"/>
                </a:lnTo>
                <a:lnTo>
                  <a:pt x="6117269" y="4656"/>
                </a:lnTo>
                <a:lnTo>
                  <a:pt x="607110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634609" y="4588509"/>
            <a:ext cx="17462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Calibri"/>
                <a:cs typeface="Calibri"/>
              </a:rPr>
              <a:t>Case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72073" y="5482538"/>
            <a:ext cx="5130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First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outbreak.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6F26CEA-72DD-7E9A-0F1E-80C2F28F4466}"/>
              </a:ext>
            </a:extLst>
          </p:cNvPr>
          <p:cNvSpPr/>
          <p:nvPr/>
        </p:nvSpPr>
        <p:spPr>
          <a:xfrm>
            <a:off x="10285163" y="104887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595752"/>
            <a:ext cx="2431415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4400" spc="-60" dirty="0">
                <a:solidFill>
                  <a:srgbClr val="FFFFFF"/>
                </a:solidFill>
                <a:latin typeface="Calibri Light"/>
                <a:cs typeface="Calibri Light"/>
              </a:rPr>
              <a:t>Prevalence </a:t>
            </a:r>
            <a:r>
              <a:rPr sz="4400" spc="-10" dirty="0">
                <a:solidFill>
                  <a:srgbClr val="FFFFFF"/>
                </a:solidFill>
                <a:latin typeface="Calibri Light"/>
                <a:cs typeface="Calibri Light"/>
              </a:rPr>
              <a:t>Rate: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202692"/>
            <a:ext cx="5085715" cy="6312535"/>
            <a:chOff x="0" y="202692"/>
            <a:chExt cx="5085715" cy="6312535"/>
          </a:xfrm>
        </p:grpSpPr>
        <p:sp>
          <p:nvSpPr>
            <p:cNvPr id="4" name="object 4"/>
            <p:cNvSpPr/>
            <p:nvPr/>
          </p:nvSpPr>
          <p:spPr>
            <a:xfrm>
              <a:off x="0" y="202704"/>
              <a:ext cx="1910080" cy="4916170"/>
            </a:xfrm>
            <a:custGeom>
              <a:avLst/>
              <a:gdLst/>
              <a:ahLst/>
              <a:cxnLst/>
              <a:rect l="l" t="t" r="r" b="b"/>
              <a:pathLst>
                <a:path w="1910080" h="4916170">
                  <a:moveTo>
                    <a:pt x="771906" y="4732769"/>
                  </a:moveTo>
                  <a:lnTo>
                    <a:pt x="765390" y="4684166"/>
                  </a:lnTo>
                  <a:lnTo>
                    <a:pt x="747039" y="4640491"/>
                  </a:lnTo>
                  <a:lnTo>
                    <a:pt x="718566" y="4603470"/>
                  </a:lnTo>
                  <a:lnTo>
                    <a:pt x="681697" y="4574870"/>
                  </a:lnTo>
                  <a:lnTo>
                    <a:pt x="638200" y="4556430"/>
                  </a:lnTo>
                  <a:lnTo>
                    <a:pt x="589788" y="4549889"/>
                  </a:lnTo>
                  <a:lnTo>
                    <a:pt x="541362" y="4556430"/>
                  </a:lnTo>
                  <a:lnTo>
                    <a:pt x="497865" y="4574870"/>
                  </a:lnTo>
                  <a:lnTo>
                    <a:pt x="461010" y="4603470"/>
                  </a:lnTo>
                  <a:lnTo>
                    <a:pt x="432523" y="4640491"/>
                  </a:lnTo>
                  <a:lnTo>
                    <a:pt x="414172" y="4684166"/>
                  </a:lnTo>
                  <a:lnTo>
                    <a:pt x="407670" y="4732769"/>
                  </a:lnTo>
                  <a:lnTo>
                    <a:pt x="414172" y="4781385"/>
                  </a:lnTo>
                  <a:lnTo>
                    <a:pt x="432523" y="4825060"/>
                  </a:lnTo>
                  <a:lnTo>
                    <a:pt x="461010" y="4862080"/>
                  </a:lnTo>
                  <a:lnTo>
                    <a:pt x="497865" y="4890681"/>
                  </a:lnTo>
                  <a:lnTo>
                    <a:pt x="541362" y="4909121"/>
                  </a:lnTo>
                  <a:lnTo>
                    <a:pt x="589788" y="4915649"/>
                  </a:lnTo>
                  <a:lnTo>
                    <a:pt x="638200" y="4909121"/>
                  </a:lnTo>
                  <a:lnTo>
                    <a:pt x="681697" y="4890681"/>
                  </a:lnTo>
                  <a:lnTo>
                    <a:pt x="718566" y="4862080"/>
                  </a:lnTo>
                  <a:lnTo>
                    <a:pt x="747039" y="4825060"/>
                  </a:lnTo>
                  <a:lnTo>
                    <a:pt x="765390" y="4781385"/>
                  </a:lnTo>
                  <a:lnTo>
                    <a:pt x="771906" y="4732769"/>
                  </a:lnTo>
                  <a:close/>
                </a:path>
                <a:path w="1910080" h="4916170">
                  <a:moveTo>
                    <a:pt x="1909572" y="683501"/>
                  </a:moveTo>
                  <a:lnTo>
                    <a:pt x="1664195" y="435851"/>
                  </a:lnTo>
                  <a:lnTo>
                    <a:pt x="1428496" y="673722"/>
                  </a:lnTo>
                  <a:lnTo>
                    <a:pt x="1192872" y="435851"/>
                  </a:lnTo>
                  <a:lnTo>
                    <a:pt x="954786" y="673722"/>
                  </a:lnTo>
                  <a:lnTo>
                    <a:pt x="719124" y="435851"/>
                  </a:lnTo>
                  <a:lnTo>
                    <a:pt x="483463" y="673722"/>
                  </a:lnTo>
                  <a:lnTo>
                    <a:pt x="245376" y="435851"/>
                  </a:lnTo>
                  <a:lnTo>
                    <a:pt x="0" y="683501"/>
                  </a:lnTo>
                  <a:lnTo>
                    <a:pt x="19431" y="700519"/>
                  </a:lnTo>
                  <a:lnTo>
                    <a:pt x="245376" y="474713"/>
                  </a:lnTo>
                  <a:lnTo>
                    <a:pt x="483463" y="710171"/>
                  </a:lnTo>
                  <a:lnTo>
                    <a:pt x="719124" y="474713"/>
                  </a:lnTo>
                  <a:lnTo>
                    <a:pt x="954786" y="710171"/>
                  </a:lnTo>
                  <a:lnTo>
                    <a:pt x="1192872" y="474713"/>
                  </a:lnTo>
                  <a:lnTo>
                    <a:pt x="1428496" y="710171"/>
                  </a:lnTo>
                  <a:lnTo>
                    <a:pt x="1664195" y="474713"/>
                  </a:lnTo>
                  <a:lnTo>
                    <a:pt x="1892554" y="700519"/>
                  </a:lnTo>
                  <a:lnTo>
                    <a:pt x="1909572" y="683501"/>
                  </a:lnTo>
                  <a:close/>
                </a:path>
                <a:path w="1910080" h="4916170">
                  <a:moveTo>
                    <a:pt x="1909572" y="245224"/>
                  </a:moveTo>
                  <a:lnTo>
                    <a:pt x="1664195" y="0"/>
                  </a:lnTo>
                  <a:lnTo>
                    <a:pt x="1428496" y="235445"/>
                  </a:lnTo>
                  <a:lnTo>
                    <a:pt x="1192872" y="0"/>
                  </a:lnTo>
                  <a:lnTo>
                    <a:pt x="954786" y="235445"/>
                  </a:lnTo>
                  <a:lnTo>
                    <a:pt x="719124" y="0"/>
                  </a:lnTo>
                  <a:lnTo>
                    <a:pt x="483463" y="235445"/>
                  </a:lnTo>
                  <a:lnTo>
                    <a:pt x="245376" y="0"/>
                  </a:lnTo>
                  <a:lnTo>
                    <a:pt x="0" y="245224"/>
                  </a:lnTo>
                  <a:lnTo>
                    <a:pt x="19431" y="264655"/>
                  </a:lnTo>
                  <a:lnTo>
                    <a:pt x="245376" y="38849"/>
                  </a:lnTo>
                  <a:lnTo>
                    <a:pt x="483463" y="274307"/>
                  </a:lnTo>
                  <a:lnTo>
                    <a:pt x="719124" y="38849"/>
                  </a:lnTo>
                  <a:lnTo>
                    <a:pt x="954786" y="274307"/>
                  </a:lnTo>
                  <a:lnTo>
                    <a:pt x="1192872" y="38849"/>
                  </a:lnTo>
                  <a:lnTo>
                    <a:pt x="1428496" y="274307"/>
                  </a:lnTo>
                  <a:lnTo>
                    <a:pt x="1664195" y="38849"/>
                  </a:lnTo>
                  <a:lnTo>
                    <a:pt x="1892554" y="264655"/>
                  </a:lnTo>
                  <a:lnTo>
                    <a:pt x="1909572" y="245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182117" y="0"/>
                  </a:moveTo>
                  <a:lnTo>
                    <a:pt x="133702" y="6535"/>
                  </a:lnTo>
                  <a:lnTo>
                    <a:pt x="90198" y="24976"/>
                  </a:lnTo>
                  <a:lnTo>
                    <a:pt x="53340" y="53578"/>
                  </a:lnTo>
                  <a:lnTo>
                    <a:pt x="24863" y="90593"/>
                  </a:lnTo>
                  <a:lnTo>
                    <a:pt x="6505" y="134276"/>
                  </a:lnTo>
                  <a:lnTo>
                    <a:pt x="0" y="182879"/>
                  </a:lnTo>
                  <a:lnTo>
                    <a:pt x="6505" y="231483"/>
                  </a:lnTo>
                  <a:lnTo>
                    <a:pt x="24863" y="275166"/>
                  </a:lnTo>
                  <a:lnTo>
                    <a:pt x="53340" y="312181"/>
                  </a:lnTo>
                  <a:lnTo>
                    <a:pt x="90198" y="340783"/>
                  </a:lnTo>
                  <a:lnTo>
                    <a:pt x="133702" y="359224"/>
                  </a:lnTo>
                  <a:lnTo>
                    <a:pt x="182117" y="365759"/>
                  </a:lnTo>
                  <a:lnTo>
                    <a:pt x="230533" y="359224"/>
                  </a:lnTo>
                  <a:lnTo>
                    <a:pt x="274037" y="340783"/>
                  </a:lnTo>
                  <a:lnTo>
                    <a:pt x="310895" y="312181"/>
                  </a:lnTo>
                  <a:lnTo>
                    <a:pt x="339372" y="275166"/>
                  </a:lnTo>
                  <a:lnTo>
                    <a:pt x="357730" y="231483"/>
                  </a:lnTo>
                  <a:lnTo>
                    <a:pt x="364236" y="182879"/>
                  </a:lnTo>
                  <a:lnTo>
                    <a:pt x="357730" y="134276"/>
                  </a:lnTo>
                  <a:lnTo>
                    <a:pt x="339372" y="90593"/>
                  </a:lnTo>
                  <a:lnTo>
                    <a:pt x="310895" y="53578"/>
                  </a:lnTo>
                  <a:lnTo>
                    <a:pt x="274037" y="24976"/>
                  </a:lnTo>
                  <a:lnTo>
                    <a:pt x="230533" y="6535"/>
                  </a:lnTo>
                  <a:lnTo>
                    <a:pt x="182117" y="0"/>
                  </a:lnTo>
                  <a:close/>
                </a:path>
              </a:pathLst>
            </a:custGeom>
            <a:solidFill>
              <a:srgbClr val="6FAC46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5091" y="5594603"/>
              <a:ext cx="205740" cy="20726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10228" y="5539739"/>
              <a:ext cx="975360" cy="975360"/>
            </a:xfrm>
            <a:custGeom>
              <a:avLst/>
              <a:gdLst/>
              <a:ahLst/>
              <a:cxnLst/>
              <a:rect l="l" t="t" r="r" b="b"/>
              <a:pathLst>
                <a:path w="975360" h="975359">
                  <a:moveTo>
                    <a:pt x="425196" y="3048"/>
                  </a:moveTo>
                  <a:lnTo>
                    <a:pt x="387096" y="9525"/>
                  </a:lnTo>
                  <a:lnTo>
                    <a:pt x="9525" y="387134"/>
                  </a:lnTo>
                  <a:lnTo>
                    <a:pt x="3048" y="425196"/>
                  </a:lnTo>
                  <a:lnTo>
                    <a:pt x="425196" y="3048"/>
                  </a:lnTo>
                  <a:close/>
                </a:path>
                <a:path w="975360" h="975359">
                  <a:moveTo>
                    <a:pt x="537972" y="2286"/>
                  </a:moveTo>
                  <a:lnTo>
                    <a:pt x="516216" y="215"/>
                  </a:lnTo>
                  <a:lnTo>
                    <a:pt x="508889" y="0"/>
                  </a:lnTo>
                  <a:lnTo>
                    <a:pt x="0" y="510324"/>
                  </a:lnTo>
                  <a:lnTo>
                    <a:pt x="203" y="517664"/>
                  </a:lnTo>
                  <a:lnTo>
                    <a:pt x="762" y="524979"/>
                  </a:lnTo>
                  <a:lnTo>
                    <a:pt x="2286" y="539496"/>
                  </a:lnTo>
                  <a:lnTo>
                    <a:pt x="537972" y="2286"/>
                  </a:lnTo>
                  <a:close/>
                </a:path>
                <a:path w="975360" h="975359">
                  <a:moveTo>
                    <a:pt x="630936" y="22352"/>
                  </a:moveTo>
                  <a:lnTo>
                    <a:pt x="612660" y="17335"/>
                  </a:lnTo>
                  <a:lnTo>
                    <a:pt x="606552" y="15240"/>
                  </a:lnTo>
                  <a:lnTo>
                    <a:pt x="13716" y="607885"/>
                  </a:lnTo>
                  <a:lnTo>
                    <a:pt x="16967" y="620306"/>
                  </a:lnTo>
                  <a:lnTo>
                    <a:pt x="20701" y="632460"/>
                  </a:lnTo>
                  <a:lnTo>
                    <a:pt x="630936" y="22352"/>
                  </a:lnTo>
                  <a:close/>
                </a:path>
                <a:path w="975360" h="975359">
                  <a:moveTo>
                    <a:pt x="711708" y="54483"/>
                  </a:moveTo>
                  <a:lnTo>
                    <a:pt x="697865" y="47371"/>
                  </a:lnTo>
                  <a:lnTo>
                    <a:pt x="690753" y="44196"/>
                  </a:lnTo>
                  <a:lnTo>
                    <a:pt x="42672" y="690778"/>
                  </a:lnTo>
                  <a:lnTo>
                    <a:pt x="45847" y="697928"/>
                  </a:lnTo>
                  <a:lnTo>
                    <a:pt x="49276" y="704900"/>
                  </a:lnTo>
                  <a:lnTo>
                    <a:pt x="52959" y="711708"/>
                  </a:lnTo>
                  <a:lnTo>
                    <a:pt x="711708" y="54483"/>
                  </a:lnTo>
                  <a:close/>
                </a:path>
                <a:path w="975360" h="975359">
                  <a:moveTo>
                    <a:pt x="780288" y="97104"/>
                  </a:moveTo>
                  <a:lnTo>
                    <a:pt x="774319" y="92557"/>
                  </a:lnTo>
                  <a:lnTo>
                    <a:pt x="762000" y="83820"/>
                  </a:lnTo>
                  <a:lnTo>
                    <a:pt x="83820" y="764324"/>
                  </a:lnTo>
                  <a:lnTo>
                    <a:pt x="88138" y="769569"/>
                  </a:lnTo>
                  <a:lnTo>
                    <a:pt x="97028" y="781812"/>
                  </a:lnTo>
                  <a:lnTo>
                    <a:pt x="780288" y="97104"/>
                  </a:lnTo>
                  <a:close/>
                </a:path>
                <a:path w="975360" h="975359">
                  <a:moveTo>
                    <a:pt x="839724" y="151345"/>
                  </a:moveTo>
                  <a:lnTo>
                    <a:pt x="831850" y="143484"/>
                  </a:lnTo>
                  <a:lnTo>
                    <a:pt x="829310" y="140525"/>
                  </a:lnTo>
                  <a:lnTo>
                    <a:pt x="823849" y="135636"/>
                  </a:lnTo>
                  <a:lnTo>
                    <a:pt x="134112" y="825373"/>
                  </a:lnTo>
                  <a:lnTo>
                    <a:pt x="136525" y="827989"/>
                  </a:lnTo>
                  <a:lnTo>
                    <a:pt x="149860" y="841248"/>
                  </a:lnTo>
                  <a:lnTo>
                    <a:pt x="839724" y="151345"/>
                  </a:lnTo>
                  <a:close/>
                </a:path>
                <a:path w="975360" h="975359">
                  <a:moveTo>
                    <a:pt x="890016" y="212521"/>
                  </a:moveTo>
                  <a:lnTo>
                    <a:pt x="885698" y="207111"/>
                  </a:lnTo>
                  <a:lnTo>
                    <a:pt x="881253" y="201002"/>
                  </a:lnTo>
                  <a:lnTo>
                    <a:pt x="876554" y="195072"/>
                  </a:lnTo>
                  <a:lnTo>
                    <a:pt x="195072" y="878103"/>
                  </a:lnTo>
                  <a:lnTo>
                    <a:pt x="200152" y="882815"/>
                  </a:lnTo>
                  <a:lnTo>
                    <a:pt x="212471" y="891540"/>
                  </a:lnTo>
                  <a:lnTo>
                    <a:pt x="890016" y="212521"/>
                  </a:lnTo>
                  <a:close/>
                </a:path>
                <a:path w="975360" h="975359">
                  <a:moveTo>
                    <a:pt x="931164" y="284911"/>
                  </a:moveTo>
                  <a:lnTo>
                    <a:pt x="924560" y="270802"/>
                  </a:lnTo>
                  <a:lnTo>
                    <a:pt x="920877" y="263652"/>
                  </a:lnTo>
                  <a:lnTo>
                    <a:pt x="262128" y="920877"/>
                  </a:lnTo>
                  <a:lnTo>
                    <a:pt x="269240" y="924547"/>
                  </a:lnTo>
                  <a:lnTo>
                    <a:pt x="283464" y="931164"/>
                  </a:lnTo>
                  <a:lnTo>
                    <a:pt x="931164" y="284911"/>
                  </a:lnTo>
                  <a:close/>
                </a:path>
                <a:path w="975360" h="975359">
                  <a:moveTo>
                    <a:pt x="960120" y="367538"/>
                  </a:moveTo>
                  <a:lnTo>
                    <a:pt x="956856" y="355092"/>
                  </a:lnTo>
                  <a:lnTo>
                    <a:pt x="953135" y="342900"/>
                  </a:lnTo>
                  <a:lnTo>
                    <a:pt x="342900" y="954659"/>
                  </a:lnTo>
                  <a:lnTo>
                    <a:pt x="348945" y="956564"/>
                  </a:lnTo>
                  <a:lnTo>
                    <a:pt x="367538" y="961644"/>
                  </a:lnTo>
                  <a:lnTo>
                    <a:pt x="960120" y="367538"/>
                  </a:lnTo>
                  <a:close/>
                </a:path>
                <a:path w="975360" h="975359">
                  <a:moveTo>
                    <a:pt x="970788" y="550164"/>
                  </a:moveTo>
                  <a:lnTo>
                    <a:pt x="548640" y="972312"/>
                  </a:lnTo>
                  <a:lnTo>
                    <a:pt x="567601" y="969543"/>
                  </a:lnTo>
                  <a:lnTo>
                    <a:pt x="586486" y="965847"/>
                  </a:lnTo>
                  <a:lnTo>
                    <a:pt x="964565" y="587870"/>
                  </a:lnTo>
                  <a:lnTo>
                    <a:pt x="968057" y="569087"/>
                  </a:lnTo>
                  <a:lnTo>
                    <a:pt x="970788" y="550164"/>
                  </a:lnTo>
                  <a:close/>
                </a:path>
                <a:path w="975360" h="975359">
                  <a:moveTo>
                    <a:pt x="975360" y="465035"/>
                  </a:moveTo>
                  <a:lnTo>
                    <a:pt x="974928" y="457809"/>
                  </a:lnTo>
                  <a:lnTo>
                    <a:pt x="973074" y="435864"/>
                  </a:lnTo>
                  <a:lnTo>
                    <a:pt x="435864" y="973086"/>
                  </a:lnTo>
                  <a:lnTo>
                    <a:pt x="457809" y="975156"/>
                  </a:lnTo>
                  <a:lnTo>
                    <a:pt x="465074" y="975360"/>
                  </a:lnTo>
                  <a:lnTo>
                    <a:pt x="975360" y="4650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23459" y="6252971"/>
              <a:ext cx="205739" cy="207264"/>
            </a:xfrm>
            <a:prstGeom prst="rect">
              <a:avLst/>
            </a:prstGeom>
          </p:spPr>
        </p:pic>
      </p:grpSp>
      <p:sp>
        <p:nvSpPr>
          <p:cNvPr id="11" name="object 11"/>
          <p:cNvSpPr/>
          <p:nvPr/>
        </p:nvSpPr>
        <p:spPr>
          <a:xfrm>
            <a:off x="5334000" y="628283"/>
            <a:ext cx="6300470" cy="1594485"/>
          </a:xfrm>
          <a:custGeom>
            <a:avLst/>
            <a:gdLst/>
            <a:ahLst/>
            <a:cxnLst/>
            <a:rect l="l" t="t" r="r" b="b"/>
            <a:pathLst>
              <a:path w="6300470" h="1594485">
                <a:moveTo>
                  <a:pt x="6034532" y="0"/>
                </a:moveTo>
                <a:lnTo>
                  <a:pt x="265684" y="0"/>
                </a:lnTo>
                <a:lnTo>
                  <a:pt x="217939" y="4282"/>
                </a:lnTo>
                <a:lnTo>
                  <a:pt x="172997" y="16627"/>
                </a:lnTo>
                <a:lnTo>
                  <a:pt x="131609" y="36284"/>
                </a:lnTo>
                <a:lnTo>
                  <a:pt x="94527" y="62501"/>
                </a:lnTo>
                <a:lnTo>
                  <a:pt x="62501" y="94527"/>
                </a:lnTo>
                <a:lnTo>
                  <a:pt x="36284" y="131609"/>
                </a:lnTo>
                <a:lnTo>
                  <a:pt x="16627" y="172997"/>
                </a:lnTo>
                <a:lnTo>
                  <a:pt x="4282" y="217939"/>
                </a:lnTo>
                <a:lnTo>
                  <a:pt x="0" y="265684"/>
                </a:lnTo>
                <a:lnTo>
                  <a:pt x="0" y="1328420"/>
                </a:lnTo>
                <a:lnTo>
                  <a:pt x="4282" y="1376164"/>
                </a:lnTo>
                <a:lnTo>
                  <a:pt x="16627" y="1421106"/>
                </a:lnTo>
                <a:lnTo>
                  <a:pt x="36284" y="1462494"/>
                </a:lnTo>
                <a:lnTo>
                  <a:pt x="62501" y="1499576"/>
                </a:lnTo>
                <a:lnTo>
                  <a:pt x="94527" y="1531602"/>
                </a:lnTo>
                <a:lnTo>
                  <a:pt x="131609" y="1557819"/>
                </a:lnTo>
                <a:lnTo>
                  <a:pt x="172997" y="1577476"/>
                </a:lnTo>
                <a:lnTo>
                  <a:pt x="217939" y="1589821"/>
                </a:lnTo>
                <a:lnTo>
                  <a:pt x="265684" y="1594104"/>
                </a:lnTo>
                <a:lnTo>
                  <a:pt x="6034532" y="1594104"/>
                </a:lnTo>
                <a:lnTo>
                  <a:pt x="6082276" y="1589821"/>
                </a:lnTo>
                <a:lnTo>
                  <a:pt x="6127218" y="1577476"/>
                </a:lnTo>
                <a:lnTo>
                  <a:pt x="6168606" y="1557819"/>
                </a:lnTo>
                <a:lnTo>
                  <a:pt x="6205688" y="1531602"/>
                </a:lnTo>
                <a:lnTo>
                  <a:pt x="6237714" y="1499576"/>
                </a:lnTo>
                <a:lnTo>
                  <a:pt x="6263931" y="1462494"/>
                </a:lnTo>
                <a:lnTo>
                  <a:pt x="6283588" y="1421106"/>
                </a:lnTo>
                <a:lnTo>
                  <a:pt x="6295933" y="1376164"/>
                </a:lnTo>
                <a:lnTo>
                  <a:pt x="6300216" y="1328420"/>
                </a:lnTo>
                <a:lnTo>
                  <a:pt x="6300216" y="265684"/>
                </a:lnTo>
                <a:lnTo>
                  <a:pt x="6295933" y="217939"/>
                </a:lnTo>
                <a:lnTo>
                  <a:pt x="6283588" y="172997"/>
                </a:lnTo>
                <a:lnTo>
                  <a:pt x="6263931" y="131609"/>
                </a:lnTo>
                <a:lnTo>
                  <a:pt x="6237714" y="94527"/>
                </a:lnTo>
                <a:lnTo>
                  <a:pt x="6205688" y="62501"/>
                </a:lnTo>
                <a:lnTo>
                  <a:pt x="6168606" y="36284"/>
                </a:lnTo>
                <a:lnTo>
                  <a:pt x="6127218" y="16627"/>
                </a:lnTo>
                <a:lnTo>
                  <a:pt x="6082276" y="4282"/>
                </a:lnTo>
                <a:lnTo>
                  <a:pt x="603453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660516" y="658825"/>
            <a:ext cx="5838190" cy="127825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395"/>
              </a:spcBef>
            </a:pPr>
            <a:r>
              <a:rPr sz="2900" spc="-20" dirty="0">
                <a:solidFill>
                  <a:srgbClr val="FFFFFF"/>
                </a:solidFill>
                <a:latin typeface="Calibri"/>
                <a:cs typeface="Calibri"/>
              </a:rPr>
              <a:t>Refers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9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current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cases</a:t>
            </a:r>
            <a:r>
              <a:rPr sz="29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(old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9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20" dirty="0">
                <a:solidFill>
                  <a:srgbClr val="FFFFFF"/>
                </a:solidFill>
                <a:latin typeface="Calibri"/>
                <a:cs typeface="Calibri"/>
              </a:rPr>
              <a:t>new)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existing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9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given</a:t>
            </a:r>
            <a:r>
              <a:rPr sz="29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point</a:t>
            </a:r>
            <a:r>
              <a:rPr sz="29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9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9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9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2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r>
              <a:rPr sz="2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given</a:t>
            </a:r>
            <a:r>
              <a:rPr sz="29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population.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34000" y="2703109"/>
            <a:ext cx="6300470" cy="1085765"/>
          </a:xfrm>
          <a:custGeom>
            <a:avLst/>
            <a:gdLst/>
            <a:ahLst/>
            <a:cxnLst/>
            <a:rect l="l" t="t" r="r" b="b"/>
            <a:pathLst>
              <a:path w="6300470" h="1594485">
                <a:moveTo>
                  <a:pt x="6034532" y="0"/>
                </a:moveTo>
                <a:lnTo>
                  <a:pt x="265684" y="0"/>
                </a:lnTo>
                <a:lnTo>
                  <a:pt x="217939" y="4282"/>
                </a:lnTo>
                <a:lnTo>
                  <a:pt x="172997" y="16627"/>
                </a:lnTo>
                <a:lnTo>
                  <a:pt x="131609" y="36284"/>
                </a:lnTo>
                <a:lnTo>
                  <a:pt x="94527" y="62501"/>
                </a:lnTo>
                <a:lnTo>
                  <a:pt x="62501" y="94527"/>
                </a:lnTo>
                <a:lnTo>
                  <a:pt x="36284" y="131609"/>
                </a:lnTo>
                <a:lnTo>
                  <a:pt x="16627" y="172997"/>
                </a:lnTo>
                <a:lnTo>
                  <a:pt x="4282" y="217939"/>
                </a:lnTo>
                <a:lnTo>
                  <a:pt x="0" y="265684"/>
                </a:lnTo>
                <a:lnTo>
                  <a:pt x="0" y="1328420"/>
                </a:lnTo>
                <a:lnTo>
                  <a:pt x="4282" y="1376164"/>
                </a:lnTo>
                <a:lnTo>
                  <a:pt x="16627" y="1421106"/>
                </a:lnTo>
                <a:lnTo>
                  <a:pt x="36284" y="1462494"/>
                </a:lnTo>
                <a:lnTo>
                  <a:pt x="62501" y="1499576"/>
                </a:lnTo>
                <a:lnTo>
                  <a:pt x="94527" y="1531602"/>
                </a:lnTo>
                <a:lnTo>
                  <a:pt x="131609" y="1557819"/>
                </a:lnTo>
                <a:lnTo>
                  <a:pt x="172997" y="1577476"/>
                </a:lnTo>
                <a:lnTo>
                  <a:pt x="217939" y="1589821"/>
                </a:lnTo>
                <a:lnTo>
                  <a:pt x="265684" y="1594104"/>
                </a:lnTo>
                <a:lnTo>
                  <a:pt x="6034532" y="1594104"/>
                </a:lnTo>
                <a:lnTo>
                  <a:pt x="6082276" y="1589821"/>
                </a:lnTo>
                <a:lnTo>
                  <a:pt x="6127218" y="1577476"/>
                </a:lnTo>
                <a:lnTo>
                  <a:pt x="6168606" y="1557819"/>
                </a:lnTo>
                <a:lnTo>
                  <a:pt x="6205688" y="1531602"/>
                </a:lnTo>
                <a:lnTo>
                  <a:pt x="6237714" y="1499576"/>
                </a:lnTo>
                <a:lnTo>
                  <a:pt x="6263931" y="1462494"/>
                </a:lnTo>
                <a:lnTo>
                  <a:pt x="6283588" y="1421106"/>
                </a:lnTo>
                <a:lnTo>
                  <a:pt x="6295933" y="1376164"/>
                </a:lnTo>
                <a:lnTo>
                  <a:pt x="6300216" y="1328420"/>
                </a:lnTo>
                <a:lnTo>
                  <a:pt x="6300216" y="265684"/>
                </a:lnTo>
                <a:lnTo>
                  <a:pt x="6295933" y="217939"/>
                </a:lnTo>
                <a:lnTo>
                  <a:pt x="6283588" y="172997"/>
                </a:lnTo>
                <a:lnTo>
                  <a:pt x="6263931" y="131609"/>
                </a:lnTo>
                <a:lnTo>
                  <a:pt x="6237714" y="94527"/>
                </a:lnTo>
                <a:lnTo>
                  <a:pt x="6205688" y="62501"/>
                </a:lnTo>
                <a:lnTo>
                  <a:pt x="6168606" y="36284"/>
                </a:lnTo>
                <a:lnTo>
                  <a:pt x="6127218" y="16627"/>
                </a:lnTo>
                <a:lnTo>
                  <a:pt x="6082276" y="4282"/>
                </a:lnTo>
                <a:lnTo>
                  <a:pt x="6034532" y="0"/>
                </a:lnTo>
                <a:close/>
              </a:path>
            </a:pathLst>
          </a:custGeom>
          <a:solidFill>
            <a:srgbClr val="C481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29376" y="4269215"/>
            <a:ext cx="6300470" cy="1085765"/>
          </a:xfrm>
          <a:custGeom>
            <a:avLst/>
            <a:gdLst/>
            <a:ahLst/>
            <a:cxnLst/>
            <a:rect l="l" t="t" r="r" b="b"/>
            <a:pathLst>
              <a:path w="6300470" h="1595754">
                <a:moveTo>
                  <a:pt x="6034278" y="0"/>
                </a:moveTo>
                <a:lnTo>
                  <a:pt x="265938" y="0"/>
                </a:lnTo>
                <a:lnTo>
                  <a:pt x="218151" y="4286"/>
                </a:lnTo>
                <a:lnTo>
                  <a:pt x="173168" y="16644"/>
                </a:lnTo>
                <a:lnTo>
                  <a:pt x="131741" y="36321"/>
                </a:lnTo>
                <a:lnTo>
                  <a:pt x="94622" y="62565"/>
                </a:lnTo>
                <a:lnTo>
                  <a:pt x="62565" y="94622"/>
                </a:lnTo>
                <a:lnTo>
                  <a:pt x="36321" y="131741"/>
                </a:lnTo>
                <a:lnTo>
                  <a:pt x="16644" y="173168"/>
                </a:lnTo>
                <a:lnTo>
                  <a:pt x="4286" y="218151"/>
                </a:lnTo>
                <a:lnTo>
                  <a:pt x="0" y="265937"/>
                </a:lnTo>
                <a:lnTo>
                  <a:pt x="0" y="1329689"/>
                </a:lnTo>
                <a:lnTo>
                  <a:pt x="4286" y="1377476"/>
                </a:lnTo>
                <a:lnTo>
                  <a:pt x="16644" y="1422459"/>
                </a:lnTo>
                <a:lnTo>
                  <a:pt x="36322" y="1463886"/>
                </a:lnTo>
                <a:lnTo>
                  <a:pt x="62565" y="1501005"/>
                </a:lnTo>
                <a:lnTo>
                  <a:pt x="94622" y="1533062"/>
                </a:lnTo>
                <a:lnTo>
                  <a:pt x="131741" y="1559305"/>
                </a:lnTo>
                <a:lnTo>
                  <a:pt x="173168" y="1578983"/>
                </a:lnTo>
                <a:lnTo>
                  <a:pt x="218151" y="1591341"/>
                </a:lnTo>
                <a:lnTo>
                  <a:pt x="265938" y="1595627"/>
                </a:lnTo>
                <a:lnTo>
                  <a:pt x="6034278" y="1595627"/>
                </a:lnTo>
                <a:lnTo>
                  <a:pt x="6082064" y="1591341"/>
                </a:lnTo>
                <a:lnTo>
                  <a:pt x="6127047" y="1578983"/>
                </a:lnTo>
                <a:lnTo>
                  <a:pt x="6168474" y="1559305"/>
                </a:lnTo>
                <a:lnTo>
                  <a:pt x="6205593" y="1533062"/>
                </a:lnTo>
                <a:lnTo>
                  <a:pt x="6237650" y="1501005"/>
                </a:lnTo>
                <a:lnTo>
                  <a:pt x="6263894" y="1463886"/>
                </a:lnTo>
                <a:lnTo>
                  <a:pt x="6283571" y="1422459"/>
                </a:lnTo>
                <a:lnTo>
                  <a:pt x="6295929" y="1377476"/>
                </a:lnTo>
                <a:lnTo>
                  <a:pt x="6300216" y="1329689"/>
                </a:lnTo>
                <a:lnTo>
                  <a:pt x="6300216" y="265937"/>
                </a:lnTo>
                <a:lnTo>
                  <a:pt x="6295929" y="218151"/>
                </a:lnTo>
                <a:lnTo>
                  <a:pt x="6283571" y="173168"/>
                </a:lnTo>
                <a:lnTo>
                  <a:pt x="6263894" y="131741"/>
                </a:lnTo>
                <a:lnTo>
                  <a:pt x="6237650" y="94622"/>
                </a:lnTo>
                <a:lnTo>
                  <a:pt x="6205593" y="62565"/>
                </a:lnTo>
                <a:lnTo>
                  <a:pt x="6168474" y="36321"/>
                </a:lnTo>
                <a:lnTo>
                  <a:pt x="6127047" y="16644"/>
                </a:lnTo>
                <a:lnTo>
                  <a:pt x="6082064" y="4286"/>
                </a:lnTo>
                <a:lnTo>
                  <a:pt x="6034278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60516" y="2673557"/>
            <a:ext cx="4689475" cy="23467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180"/>
              </a:lnSpc>
              <a:spcBef>
                <a:spcPts val="459"/>
              </a:spcBef>
            </a:pP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Although</a:t>
            </a:r>
            <a:r>
              <a:rPr sz="29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referred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9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9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9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rate,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prevalence</a:t>
            </a:r>
            <a:r>
              <a:rPr sz="29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sz="29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9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really</a:t>
            </a:r>
            <a:r>
              <a:rPr sz="29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9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Calibri"/>
                <a:cs typeface="Calibri"/>
              </a:rPr>
              <a:t>ratio.</a:t>
            </a:r>
            <a:endParaRPr sz="2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900" b="1" dirty="0">
                <a:solidFill>
                  <a:srgbClr val="FFFFFF"/>
                </a:solidFill>
                <a:latin typeface="Calibri"/>
                <a:cs typeface="Calibri"/>
              </a:rPr>
              <a:t>Types</a:t>
            </a:r>
            <a:r>
              <a:rPr sz="29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b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9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900" b="1" spc="-10" dirty="0">
                <a:solidFill>
                  <a:srgbClr val="FFFFFF"/>
                </a:solidFill>
                <a:latin typeface="Calibri"/>
                <a:cs typeface="Calibri"/>
              </a:rPr>
              <a:t>prevalence: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72073" y="5427675"/>
            <a:ext cx="2387600" cy="8128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434"/>
              </a:spcBef>
              <a:buChar char="•"/>
              <a:tabLst>
                <a:tab pos="241935" algn="l"/>
              </a:tabLst>
            </a:pPr>
            <a:r>
              <a:rPr sz="2300" dirty="0">
                <a:latin typeface="Calibri"/>
                <a:cs typeface="Calibri"/>
              </a:rPr>
              <a:t>Point</a:t>
            </a:r>
            <a:r>
              <a:rPr sz="2300" spc="-10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prevalence</a:t>
            </a:r>
            <a:endParaRPr sz="2300">
              <a:latin typeface="Calibri"/>
              <a:cs typeface="Calibri"/>
            </a:endParaRPr>
          </a:p>
          <a:p>
            <a:pPr marL="241935" indent="-229235">
              <a:lnSpc>
                <a:spcPct val="100000"/>
              </a:lnSpc>
              <a:spcBef>
                <a:spcPts val="340"/>
              </a:spcBef>
              <a:buChar char="•"/>
              <a:tabLst>
                <a:tab pos="241935" algn="l"/>
              </a:tabLst>
            </a:pPr>
            <a:r>
              <a:rPr sz="2300" dirty="0">
                <a:latin typeface="Calibri"/>
                <a:cs typeface="Calibri"/>
              </a:rPr>
              <a:t>Period</a:t>
            </a:r>
            <a:r>
              <a:rPr sz="2300" spc="-8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prevalence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5226D1A-261E-0372-7616-9437BE7CDE2F}"/>
              </a:ext>
            </a:extLst>
          </p:cNvPr>
          <p:cNvSpPr/>
          <p:nvPr/>
        </p:nvSpPr>
        <p:spPr>
          <a:xfrm>
            <a:off x="10698989" y="86868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00" y="307924"/>
            <a:ext cx="10159326" cy="810607"/>
          </a:xfrm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5"/>
              </a:spcBef>
            </a:pPr>
            <a:r>
              <a:rPr sz="3200" b="1" spc="-50" dirty="0"/>
              <a:t>Point</a:t>
            </a:r>
            <a:r>
              <a:rPr sz="3200" b="1" spc="-165" dirty="0"/>
              <a:t> </a:t>
            </a:r>
            <a:r>
              <a:rPr sz="3200" b="1" spc="-45" dirty="0"/>
              <a:t>Prevalence: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271125" cy="261847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39395" marR="5080" indent="-227329">
              <a:lnSpc>
                <a:spcPts val="303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  <a:tab pos="6419215" algn="l"/>
              </a:tabLst>
            </a:pPr>
            <a:r>
              <a:rPr sz="2400" dirty="0">
                <a:latin typeface="Calibri"/>
                <a:cs typeface="Calibri"/>
              </a:rPr>
              <a:t>It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defined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current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cases</a:t>
            </a:r>
            <a:r>
              <a:rPr sz="2400" dirty="0">
                <a:latin typeface="Calibri"/>
                <a:cs typeface="Calibri"/>
              </a:rPr>
              <a:t>	(old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new)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 </a:t>
            </a:r>
            <a:r>
              <a:rPr sz="2400" spc="-25" dirty="0">
                <a:latin typeface="Calibri"/>
                <a:cs typeface="Calibri"/>
              </a:rPr>
              <a:t>at 	</a:t>
            </a:r>
            <a:r>
              <a:rPr sz="2400" dirty="0">
                <a:latin typeface="Calibri"/>
                <a:cs typeface="Calibri"/>
              </a:rPr>
              <a:t>one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point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relation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defined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population.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0665" algn="l"/>
              </a:tabLst>
            </a:pPr>
            <a:r>
              <a:rPr sz="2400" dirty="0">
                <a:latin typeface="Calibri"/>
                <a:cs typeface="Calibri"/>
              </a:rPr>
              <a:t>Point</a:t>
            </a:r>
            <a:r>
              <a:rPr sz="2400" spc="-1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prevalence=</a:t>
            </a:r>
            <a:endParaRPr sz="2400" dirty="0">
              <a:latin typeface="Calibri"/>
              <a:cs typeface="Calibri"/>
            </a:endParaRPr>
          </a:p>
          <a:p>
            <a:pPr marL="579755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Calibri"/>
                <a:cs typeface="Calibri"/>
              </a:rPr>
              <a:t>No.of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current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disease(old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new)</a:t>
            </a:r>
            <a:endParaRPr sz="2400" dirty="0">
              <a:latin typeface="Calibri"/>
              <a:cs typeface="Calibri"/>
            </a:endParaRPr>
          </a:p>
          <a:p>
            <a:pPr marL="12700" marR="2488565">
              <a:lnSpc>
                <a:spcPts val="3020"/>
              </a:lnSpc>
              <a:spcBef>
                <a:spcPts val="1045"/>
              </a:spcBef>
              <a:tabLst>
                <a:tab pos="1065530" algn="l"/>
                <a:tab pos="6164580" algn="l"/>
                <a:tab pos="6976109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existing</a:t>
            </a:r>
            <a:r>
              <a:rPr sz="24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</a:t>
            </a:r>
            <a:r>
              <a:rPr sz="2400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given</a:t>
            </a:r>
            <a:r>
              <a:rPr sz="24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period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4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time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2400" dirty="0">
                <a:latin typeface="Calibri"/>
                <a:cs typeface="Calibri"/>
              </a:rPr>
              <a:t>	×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100 </a:t>
            </a:r>
            <a:r>
              <a:rPr sz="2400" dirty="0">
                <a:latin typeface="Calibri"/>
                <a:cs typeface="Calibri"/>
              </a:rPr>
              <a:t>estimated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population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same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point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time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62DD695-B4DF-40E1-37C9-28C6ACEE9A71}"/>
              </a:ext>
            </a:extLst>
          </p:cNvPr>
          <p:cNvSpPr/>
          <p:nvPr/>
        </p:nvSpPr>
        <p:spPr>
          <a:xfrm>
            <a:off x="10078719" y="69083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890770" cy="6858000"/>
          </a:xfrm>
          <a:custGeom>
            <a:avLst/>
            <a:gdLst/>
            <a:ahLst/>
            <a:cxnLst/>
            <a:rect l="l" t="t" r="r" b="b"/>
            <a:pathLst>
              <a:path w="4890770" h="6858000">
                <a:moveTo>
                  <a:pt x="4890516" y="0"/>
                </a:moveTo>
                <a:lnTo>
                  <a:pt x="0" y="0"/>
                </a:lnTo>
                <a:lnTo>
                  <a:pt x="0" y="6858000"/>
                </a:lnTo>
                <a:lnTo>
                  <a:pt x="4890516" y="6858000"/>
                </a:lnTo>
                <a:lnTo>
                  <a:pt x="4890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6939" y="2595752"/>
            <a:ext cx="257429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4400" spc="-10" dirty="0">
                <a:solidFill>
                  <a:srgbClr val="FFFFFF"/>
                </a:solidFill>
                <a:latin typeface="Calibri Light"/>
                <a:cs typeface="Calibri Light"/>
              </a:rPr>
              <a:t>Period </a:t>
            </a:r>
            <a:r>
              <a:rPr sz="4400" spc="-55" dirty="0">
                <a:solidFill>
                  <a:srgbClr val="FFFFFF"/>
                </a:solidFill>
                <a:latin typeface="Calibri Light"/>
                <a:cs typeface="Calibri Light"/>
              </a:rPr>
              <a:t>Prevalence: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02692"/>
            <a:ext cx="5085715" cy="6312535"/>
            <a:chOff x="0" y="202692"/>
            <a:chExt cx="5085715" cy="6312535"/>
          </a:xfrm>
        </p:grpSpPr>
        <p:sp>
          <p:nvSpPr>
            <p:cNvPr id="5" name="object 5"/>
            <p:cNvSpPr/>
            <p:nvPr/>
          </p:nvSpPr>
          <p:spPr>
            <a:xfrm>
              <a:off x="0" y="202704"/>
              <a:ext cx="1910080" cy="4916170"/>
            </a:xfrm>
            <a:custGeom>
              <a:avLst/>
              <a:gdLst/>
              <a:ahLst/>
              <a:cxnLst/>
              <a:rect l="l" t="t" r="r" b="b"/>
              <a:pathLst>
                <a:path w="1910080" h="4916170">
                  <a:moveTo>
                    <a:pt x="771906" y="4732769"/>
                  </a:moveTo>
                  <a:lnTo>
                    <a:pt x="765390" y="4684166"/>
                  </a:lnTo>
                  <a:lnTo>
                    <a:pt x="747039" y="4640491"/>
                  </a:lnTo>
                  <a:lnTo>
                    <a:pt x="718566" y="4603470"/>
                  </a:lnTo>
                  <a:lnTo>
                    <a:pt x="681697" y="4574870"/>
                  </a:lnTo>
                  <a:lnTo>
                    <a:pt x="638200" y="4556430"/>
                  </a:lnTo>
                  <a:lnTo>
                    <a:pt x="589788" y="4549889"/>
                  </a:lnTo>
                  <a:lnTo>
                    <a:pt x="541362" y="4556430"/>
                  </a:lnTo>
                  <a:lnTo>
                    <a:pt x="497865" y="4574870"/>
                  </a:lnTo>
                  <a:lnTo>
                    <a:pt x="461010" y="4603470"/>
                  </a:lnTo>
                  <a:lnTo>
                    <a:pt x="432523" y="4640491"/>
                  </a:lnTo>
                  <a:lnTo>
                    <a:pt x="414172" y="4684166"/>
                  </a:lnTo>
                  <a:lnTo>
                    <a:pt x="407670" y="4732769"/>
                  </a:lnTo>
                  <a:lnTo>
                    <a:pt x="414172" y="4781385"/>
                  </a:lnTo>
                  <a:lnTo>
                    <a:pt x="432523" y="4825060"/>
                  </a:lnTo>
                  <a:lnTo>
                    <a:pt x="461010" y="4862080"/>
                  </a:lnTo>
                  <a:lnTo>
                    <a:pt x="497865" y="4890681"/>
                  </a:lnTo>
                  <a:lnTo>
                    <a:pt x="541362" y="4909121"/>
                  </a:lnTo>
                  <a:lnTo>
                    <a:pt x="589788" y="4915649"/>
                  </a:lnTo>
                  <a:lnTo>
                    <a:pt x="638200" y="4909121"/>
                  </a:lnTo>
                  <a:lnTo>
                    <a:pt x="681697" y="4890681"/>
                  </a:lnTo>
                  <a:lnTo>
                    <a:pt x="718566" y="4862080"/>
                  </a:lnTo>
                  <a:lnTo>
                    <a:pt x="747039" y="4825060"/>
                  </a:lnTo>
                  <a:lnTo>
                    <a:pt x="765390" y="4781385"/>
                  </a:lnTo>
                  <a:lnTo>
                    <a:pt x="771906" y="4732769"/>
                  </a:lnTo>
                  <a:close/>
                </a:path>
                <a:path w="1910080" h="4916170">
                  <a:moveTo>
                    <a:pt x="1909572" y="683501"/>
                  </a:moveTo>
                  <a:lnTo>
                    <a:pt x="1664195" y="435851"/>
                  </a:lnTo>
                  <a:lnTo>
                    <a:pt x="1428496" y="673722"/>
                  </a:lnTo>
                  <a:lnTo>
                    <a:pt x="1192872" y="435851"/>
                  </a:lnTo>
                  <a:lnTo>
                    <a:pt x="954786" y="673722"/>
                  </a:lnTo>
                  <a:lnTo>
                    <a:pt x="719124" y="435851"/>
                  </a:lnTo>
                  <a:lnTo>
                    <a:pt x="483463" y="673722"/>
                  </a:lnTo>
                  <a:lnTo>
                    <a:pt x="245376" y="435851"/>
                  </a:lnTo>
                  <a:lnTo>
                    <a:pt x="0" y="683501"/>
                  </a:lnTo>
                  <a:lnTo>
                    <a:pt x="19431" y="700519"/>
                  </a:lnTo>
                  <a:lnTo>
                    <a:pt x="245376" y="474713"/>
                  </a:lnTo>
                  <a:lnTo>
                    <a:pt x="483463" y="710171"/>
                  </a:lnTo>
                  <a:lnTo>
                    <a:pt x="719124" y="474713"/>
                  </a:lnTo>
                  <a:lnTo>
                    <a:pt x="954786" y="710171"/>
                  </a:lnTo>
                  <a:lnTo>
                    <a:pt x="1192872" y="474713"/>
                  </a:lnTo>
                  <a:lnTo>
                    <a:pt x="1428496" y="710171"/>
                  </a:lnTo>
                  <a:lnTo>
                    <a:pt x="1664195" y="474713"/>
                  </a:lnTo>
                  <a:lnTo>
                    <a:pt x="1892554" y="700519"/>
                  </a:lnTo>
                  <a:lnTo>
                    <a:pt x="1909572" y="683501"/>
                  </a:lnTo>
                  <a:close/>
                </a:path>
                <a:path w="1910080" h="4916170">
                  <a:moveTo>
                    <a:pt x="1909572" y="245224"/>
                  </a:moveTo>
                  <a:lnTo>
                    <a:pt x="1664195" y="0"/>
                  </a:lnTo>
                  <a:lnTo>
                    <a:pt x="1428496" y="235445"/>
                  </a:lnTo>
                  <a:lnTo>
                    <a:pt x="1192872" y="0"/>
                  </a:lnTo>
                  <a:lnTo>
                    <a:pt x="954786" y="235445"/>
                  </a:lnTo>
                  <a:lnTo>
                    <a:pt x="719124" y="0"/>
                  </a:lnTo>
                  <a:lnTo>
                    <a:pt x="483463" y="235445"/>
                  </a:lnTo>
                  <a:lnTo>
                    <a:pt x="245376" y="0"/>
                  </a:lnTo>
                  <a:lnTo>
                    <a:pt x="0" y="245224"/>
                  </a:lnTo>
                  <a:lnTo>
                    <a:pt x="19431" y="264655"/>
                  </a:lnTo>
                  <a:lnTo>
                    <a:pt x="245376" y="38849"/>
                  </a:lnTo>
                  <a:lnTo>
                    <a:pt x="483463" y="274307"/>
                  </a:lnTo>
                  <a:lnTo>
                    <a:pt x="719124" y="38849"/>
                  </a:lnTo>
                  <a:lnTo>
                    <a:pt x="954786" y="274307"/>
                  </a:lnTo>
                  <a:lnTo>
                    <a:pt x="1192872" y="38849"/>
                  </a:lnTo>
                  <a:lnTo>
                    <a:pt x="1428496" y="274307"/>
                  </a:lnTo>
                  <a:lnTo>
                    <a:pt x="1664195" y="38849"/>
                  </a:lnTo>
                  <a:lnTo>
                    <a:pt x="1892554" y="264655"/>
                  </a:lnTo>
                  <a:lnTo>
                    <a:pt x="1909572" y="245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182117" y="0"/>
                  </a:moveTo>
                  <a:lnTo>
                    <a:pt x="133702" y="6535"/>
                  </a:lnTo>
                  <a:lnTo>
                    <a:pt x="90198" y="24976"/>
                  </a:lnTo>
                  <a:lnTo>
                    <a:pt x="53340" y="53578"/>
                  </a:lnTo>
                  <a:lnTo>
                    <a:pt x="24863" y="90593"/>
                  </a:lnTo>
                  <a:lnTo>
                    <a:pt x="6505" y="134276"/>
                  </a:lnTo>
                  <a:lnTo>
                    <a:pt x="0" y="182879"/>
                  </a:lnTo>
                  <a:lnTo>
                    <a:pt x="6505" y="231483"/>
                  </a:lnTo>
                  <a:lnTo>
                    <a:pt x="24863" y="275166"/>
                  </a:lnTo>
                  <a:lnTo>
                    <a:pt x="53340" y="312181"/>
                  </a:lnTo>
                  <a:lnTo>
                    <a:pt x="90198" y="340783"/>
                  </a:lnTo>
                  <a:lnTo>
                    <a:pt x="133702" y="359224"/>
                  </a:lnTo>
                  <a:lnTo>
                    <a:pt x="182117" y="365759"/>
                  </a:lnTo>
                  <a:lnTo>
                    <a:pt x="230533" y="359224"/>
                  </a:lnTo>
                  <a:lnTo>
                    <a:pt x="274037" y="340783"/>
                  </a:lnTo>
                  <a:lnTo>
                    <a:pt x="310895" y="312181"/>
                  </a:lnTo>
                  <a:lnTo>
                    <a:pt x="339372" y="275166"/>
                  </a:lnTo>
                  <a:lnTo>
                    <a:pt x="357730" y="231483"/>
                  </a:lnTo>
                  <a:lnTo>
                    <a:pt x="364236" y="182879"/>
                  </a:lnTo>
                  <a:lnTo>
                    <a:pt x="357730" y="134276"/>
                  </a:lnTo>
                  <a:lnTo>
                    <a:pt x="339372" y="90593"/>
                  </a:lnTo>
                  <a:lnTo>
                    <a:pt x="310895" y="53578"/>
                  </a:lnTo>
                  <a:lnTo>
                    <a:pt x="274037" y="24976"/>
                  </a:lnTo>
                  <a:lnTo>
                    <a:pt x="230533" y="6535"/>
                  </a:lnTo>
                  <a:lnTo>
                    <a:pt x="182117" y="0"/>
                  </a:lnTo>
                  <a:close/>
                </a:path>
              </a:pathLst>
            </a:custGeom>
            <a:solidFill>
              <a:srgbClr val="6FAC46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7669" y="4752594"/>
              <a:ext cx="364490" cy="365760"/>
            </a:xfrm>
            <a:custGeom>
              <a:avLst/>
              <a:gdLst/>
              <a:ahLst/>
              <a:cxnLst/>
              <a:rect l="l" t="t" r="r" b="b"/>
              <a:pathLst>
                <a:path w="364490" h="365760">
                  <a:moveTo>
                    <a:pt x="0" y="182879"/>
                  </a:moveTo>
                  <a:lnTo>
                    <a:pt x="6505" y="134276"/>
                  </a:lnTo>
                  <a:lnTo>
                    <a:pt x="24863" y="90593"/>
                  </a:lnTo>
                  <a:lnTo>
                    <a:pt x="53340" y="53578"/>
                  </a:lnTo>
                  <a:lnTo>
                    <a:pt x="90198" y="24976"/>
                  </a:lnTo>
                  <a:lnTo>
                    <a:pt x="133702" y="6535"/>
                  </a:lnTo>
                  <a:lnTo>
                    <a:pt x="182117" y="0"/>
                  </a:lnTo>
                  <a:lnTo>
                    <a:pt x="230533" y="6535"/>
                  </a:lnTo>
                  <a:lnTo>
                    <a:pt x="274037" y="24976"/>
                  </a:lnTo>
                  <a:lnTo>
                    <a:pt x="310895" y="53578"/>
                  </a:lnTo>
                  <a:lnTo>
                    <a:pt x="339372" y="90593"/>
                  </a:lnTo>
                  <a:lnTo>
                    <a:pt x="357730" y="134276"/>
                  </a:lnTo>
                  <a:lnTo>
                    <a:pt x="364236" y="182879"/>
                  </a:lnTo>
                  <a:lnTo>
                    <a:pt x="357730" y="231483"/>
                  </a:lnTo>
                  <a:lnTo>
                    <a:pt x="339372" y="275166"/>
                  </a:lnTo>
                  <a:lnTo>
                    <a:pt x="310895" y="312181"/>
                  </a:lnTo>
                  <a:lnTo>
                    <a:pt x="274037" y="340783"/>
                  </a:lnTo>
                  <a:lnTo>
                    <a:pt x="230533" y="359224"/>
                  </a:lnTo>
                  <a:lnTo>
                    <a:pt x="182117" y="365759"/>
                  </a:lnTo>
                  <a:lnTo>
                    <a:pt x="133702" y="359224"/>
                  </a:lnTo>
                  <a:lnTo>
                    <a:pt x="90198" y="340783"/>
                  </a:lnTo>
                  <a:lnTo>
                    <a:pt x="53340" y="312181"/>
                  </a:lnTo>
                  <a:lnTo>
                    <a:pt x="24863" y="275166"/>
                  </a:lnTo>
                  <a:lnTo>
                    <a:pt x="6505" y="231483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5091" y="5594603"/>
              <a:ext cx="205740" cy="20726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110228" y="5539739"/>
              <a:ext cx="975360" cy="975360"/>
            </a:xfrm>
            <a:custGeom>
              <a:avLst/>
              <a:gdLst/>
              <a:ahLst/>
              <a:cxnLst/>
              <a:rect l="l" t="t" r="r" b="b"/>
              <a:pathLst>
                <a:path w="975360" h="975359">
                  <a:moveTo>
                    <a:pt x="425196" y="3048"/>
                  </a:moveTo>
                  <a:lnTo>
                    <a:pt x="387096" y="9525"/>
                  </a:lnTo>
                  <a:lnTo>
                    <a:pt x="9525" y="387134"/>
                  </a:lnTo>
                  <a:lnTo>
                    <a:pt x="3048" y="425196"/>
                  </a:lnTo>
                  <a:lnTo>
                    <a:pt x="425196" y="3048"/>
                  </a:lnTo>
                  <a:close/>
                </a:path>
                <a:path w="975360" h="975359">
                  <a:moveTo>
                    <a:pt x="537972" y="2286"/>
                  </a:moveTo>
                  <a:lnTo>
                    <a:pt x="516216" y="215"/>
                  </a:lnTo>
                  <a:lnTo>
                    <a:pt x="508889" y="0"/>
                  </a:lnTo>
                  <a:lnTo>
                    <a:pt x="0" y="510324"/>
                  </a:lnTo>
                  <a:lnTo>
                    <a:pt x="203" y="517664"/>
                  </a:lnTo>
                  <a:lnTo>
                    <a:pt x="762" y="524979"/>
                  </a:lnTo>
                  <a:lnTo>
                    <a:pt x="2286" y="539496"/>
                  </a:lnTo>
                  <a:lnTo>
                    <a:pt x="537972" y="2286"/>
                  </a:lnTo>
                  <a:close/>
                </a:path>
                <a:path w="975360" h="975359">
                  <a:moveTo>
                    <a:pt x="630936" y="22352"/>
                  </a:moveTo>
                  <a:lnTo>
                    <a:pt x="612660" y="17335"/>
                  </a:lnTo>
                  <a:lnTo>
                    <a:pt x="606552" y="15240"/>
                  </a:lnTo>
                  <a:lnTo>
                    <a:pt x="13716" y="607885"/>
                  </a:lnTo>
                  <a:lnTo>
                    <a:pt x="16967" y="620306"/>
                  </a:lnTo>
                  <a:lnTo>
                    <a:pt x="20701" y="632460"/>
                  </a:lnTo>
                  <a:lnTo>
                    <a:pt x="630936" y="22352"/>
                  </a:lnTo>
                  <a:close/>
                </a:path>
                <a:path w="975360" h="975359">
                  <a:moveTo>
                    <a:pt x="711708" y="54483"/>
                  </a:moveTo>
                  <a:lnTo>
                    <a:pt x="697865" y="47371"/>
                  </a:lnTo>
                  <a:lnTo>
                    <a:pt x="690753" y="44196"/>
                  </a:lnTo>
                  <a:lnTo>
                    <a:pt x="42672" y="690778"/>
                  </a:lnTo>
                  <a:lnTo>
                    <a:pt x="45847" y="697928"/>
                  </a:lnTo>
                  <a:lnTo>
                    <a:pt x="49276" y="704900"/>
                  </a:lnTo>
                  <a:lnTo>
                    <a:pt x="52959" y="711708"/>
                  </a:lnTo>
                  <a:lnTo>
                    <a:pt x="711708" y="54483"/>
                  </a:lnTo>
                  <a:close/>
                </a:path>
                <a:path w="975360" h="975359">
                  <a:moveTo>
                    <a:pt x="780288" y="97104"/>
                  </a:moveTo>
                  <a:lnTo>
                    <a:pt x="774319" y="92557"/>
                  </a:lnTo>
                  <a:lnTo>
                    <a:pt x="762000" y="83820"/>
                  </a:lnTo>
                  <a:lnTo>
                    <a:pt x="83820" y="764324"/>
                  </a:lnTo>
                  <a:lnTo>
                    <a:pt x="88138" y="769569"/>
                  </a:lnTo>
                  <a:lnTo>
                    <a:pt x="97028" y="781812"/>
                  </a:lnTo>
                  <a:lnTo>
                    <a:pt x="780288" y="97104"/>
                  </a:lnTo>
                  <a:close/>
                </a:path>
                <a:path w="975360" h="975359">
                  <a:moveTo>
                    <a:pt x="839724" y="151345"/>
                  </a:moveTo>
                  <a:lnTo>
                    <a:pt x="831850" y="143484"/>
                  </a:lnTo>
                  <a:lnTo>
                    <a:pt x="829310" y="140525"/>
                  </a:lnTo>
                  <a:lnTo>
                    <a:pt x="823849" y="135636"/>
                  </a:lnTo>
                  <a:lnTo>
                    <a:pt x="134112" y="825373"/>
                  </a:lnTo>
                  <a:lnTo>
                    <a:pt x="136525" y="827989"/>
                  </a:lnTo>
                  <a:lnTo>
                    <a:pt x="149860" y="841248"/>
                  </a:lnTo>
                  <a:lnTo>
                    <a:pt x="839724" y="151345"/>
                  </a:lnTo>
                  <a:close/>
                </a:path>
                <a:path w="975360" h="975359">
                  <a:moveTo>
                    <a:pt x="890016" y="212521"/>
                  </a:moveTo>
                  <a:lnTo>
                    <a:pt x="885698" y="207111"/>
                  </a:lnTo>
                  <a:lnTo>
                    <a:pt x="881253" y="201002"/>
                  </a:lnTo>
                  <a:lnTo>
                    <a:pt x="876554" y="195072"/>
                  </a:lnTo>
                  <a:lnTo>
                    <a:pt x="195072" y="878103"/>
                  </a:lnTo>
                  <a:lnTo>
                    <a:pt x="200152" y="882815"/>
                  </a:lnTo>
                  <a:lnTo>
                    <a:pt x="212471" y="891540"/>
                  </a:lnTo>
                  <a:lnTo>
                    <a:pt x="890016" y="212521"/>
                  </a:lnTo>
                  <a:close/>
                </a:path>
                <a:path w="975360" h="975359">
                  <a:moveTo>
                    <a:pt x="931164" y="284911"/>
                  </a:moveTo>
                  <a:lnTo>
                    <a:pt x="924560" y="270802"/>
                  </a:lnTo>
                  <a:lnTo>
                    <a:pt x="920877" y="263652"/>
                  </a:lnTo>
                  <a:lnTo>
                    <a:pt x="262128" y="920877"/>
                  </a:lnTo>
                  <a:lnTo>
                    <a:pt x="269240" y="924547"/>
                  </a:lnTo>
                  <a:lnTo>
                    <a:pt x="283464" y="931164"/>
                  </a:lnTo>
                  <a:lnTo>
                    <a:pt x="931164" y="284911"/>
                  </a:lnTo>
                  <a:close/>
                </a:path>
                <a:path w="975360" h="975359">
                  <a:moveTo>
                    <a:pt x="960120" y="367538"/>
                  </a:moveTo>
                  <a:lnTo>
                    <a:pt x="956856" y="355092"/>
                  </a:lnTo>
                  <a:lnTo>
                    <a:pt x="953135" y="342900"/>
                  </a:lnTo>
                  <a:lnTo>
                    <a:pt x="342900" y="954659"/>
                  </a:lnTo>
                  <a:lnTo>
                    <a:pt x="348945" y="956564"/>
                  </a:lnTo>
                  <a:lnTo>
                    <a:pt x="367538" y="961644"/>
                  </a:lnTo>
                  <a:lnTo>
                    <a:pt x="960120" y="367538"/>
                  </a:lnTo>
                  <a:close/>
                </a:path>
                <a:path w="975360" h="975359">
                  <a:moveTo>
                    <a:pt x="970788" y="550164"/>
                  </a:moveTo>
                  <a:lnTo>
                    <a:pt x="548640" y="972312"/>
                  </a:lnTo>
                  <a:lnTo>
                    <a:pt x="567601" y="969543"/>
                  </a:lnTo>
                  <a:lnTo>
                    <a:pt x="586486" y="965847"/>
                  </a:lnTo>
                  <a:lnTo>
                    <a:pt x="964565" y="587870"/>
                  </a:lnTo>
                  <a:lnTo>
                    <a:pt x="968057" y="569087"/>
                  </a:lnTo>
                  <a:lnTo>
                    <a:pt x="970788" y="550164"/>
                  </a:lnTo>
                  <a:close/>
                </a:path>
                <a:path w="975360" h="975359">
                  <a:moveTo>
                    <a:pt x="975360" y="465035"/>
                  </a:moveTo>
                  <a:lnTo>
                    <a:pt x="974928" y="457809"/>
                  </a:lnTo>
                  <a:lnTo>
                    <a:pt x="973074" y="435864"/>
                  </a:lnTo>
                  <a:lnTo>
                    <a:pt x="435864" y="973086"/>
                  </a:lnTo>
                  <a:lnTo>
                    <a:pt x="457809" y="975156"/>
                  </a:lnTo>
                  <a:lnTo>
                    <a:pt x="465074" y="975360"/>
                  </a:lnTo>
                  <a:lnTo>
                    <a:pt x="975360" y="46503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23459" y="6252971"/>
              <a:ext cx="205739" cy="207264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5484876" y="512063"/>
            <a:ext cx="6300470" cy="2857500"/>
          </a:xfrm>
          <a:custGeom>
            <a:avLst/>
            <a:gdLst/>
            <a:ahLst/>
            <a:cxnLst/>
            <a:rect l="l" t="t" r="r" b="b"/>
            <a:pathLst>
              <a:path w="6300470" h="2857500">
                <a:moveTo>
                  <a:pt x="5823966" y="0"/>
                </a:moveTo>
                <a:lnTo>
                  <a:pt x="476250" y="0"/>
                </a:lnTo>
                <a:lnTo>
                  <a:pt x="427557" y="2458"/>
                </a:lnTo>
                <a:lnTo>
                  <a:pt x="380271" y="9676"/>
                </a:lnTo>
                <a:lnTo>
                  <a:pt x="334631" y="21411"/>
                </a:lnTo>
                <a:lnTo>
                  <a:pt x="290875" y="37427"/>
                </a:lnTo>
                <a:lnTo>
                  <a:pt x="249244" y="57482"/>
                </a:lnTo>
                <a:lnTo>
                  <a:pt x="209977" y="81338"/>
                </a:lnTo>
                <a:lnTo>
                  <a:pt x="173314" y="108755"/>
                </a:lnTo>
                <a:lnTo>
                  <a:pt x="139493" y="139493"/>
                </a:lnTo>
                <a:lnTo>
                  <a:pt x="108755" y="173314"/>
                </a:lnTo>
                <a:lnTo>
                  <a:pt x="81338" y="209977"/>
                </a:lnTo>
                <a:lnTo>
                  <a:pt x="57482" y="249244"/>
                </a:lnTo>
                <a:lnTo>
                  <a:pt x="37427" y="290875"/>
                </a:lnTo>
                <a:lnTo>
                  <a:pt x="21411" y="334631"/>
                </a:lnTo>
                <a:lnTo>
                  <a:pt x="9676" y="380271"/>
                </a:lnTo>
                <a:lnTo>
                  <a:pt x="2458" y="427557"/>
                </a:lnTo>
                <a:lnTo>
                  <a:pt x="0" y="476250"/>
                </a:lnTo>
                <a:lnTo>
                  <a:pt x="0" y="2381250"/>
                </a:lnTo>
                <a:lnTo>
                  <a:pt x="2458" y="2429942"/>
                </a:lnTo>
                <a:lnTo>
                  <a:pt x="9676" y="2477228"/>
                </a:lnTo>
                <a:lnTo>
                  <a:pt x="21411" y="2522868"/>
                </a:lnTo>
                <a:lnTo>
                  <a:pt x="37427" y="2566624"/>
                </a:lnTo>
                <a:lnTo>
                  <a:pt x="57482" y="2608255"/>
                </a:lnTo>
                <a:lnTo>
                  <a:pt x="81338" y="2647522"/>
                </a:lnTo>
                <a:lnTo>
                  <a:pt x="108755" y="2684185"/>
                </a:lnTo>
                <a:lnTo>
                  <a:pt x="139493" y="2718006"/>
                </a:lnTo>
                <a:lnTo>
                  <a:pt x="173314" y="2748744"/>
                </a:lnTo>
                <a:lnTo>
                  <a:pt x="209977" y="2776161"/>
                </a:lnTo>
                <a:lnTo>
                  <a:pt x="249244" y="2800017"/>
                </a:lnTo>
                <a:lnTo>
                  <a:pt x="290875" y="2820072"/>
                </a:lnTo>
                <a:lnTo>
                  <a:pt x="334631" y="2836088"/>
                </a:lnTo>
                <a:lnTo>
                  <a:pt x="380271" y="2847823"/>
                </a:lnTo>
                <a:lnTo>
                  <a:pt x="427557" y="2855041"/>
                </a:lnTo>
                <a:lnTo>
                  <a:pt x="476250" y="2857500"/>
                </a:lnTo>
                <a:lnTo>
                  <a:pt x="5823966" y="2857500"/>
                </a:lnTo>
                <a:lnTo>
                  <a:pt x="5872658" y="2855041"/>
                </a:lnTo>
                <a:lnTo>
                  <a:pt x="5919944" y="2847823"/>
                </a:lnTo>
                <a:lnTo>
                  <a:pt x="5965584" y="2836088"/>
                </a:lnTo>
                <a:lnTo>
                  <a:pt x="6009340" y="2820072"/>
                </a:lnTo>
                <a:lnTo>
                  <a:pt x="6050971" y="2800017"/>
                </a:lnTo>
                <a:lnTo>
                  <a:pt x="6090238" y="2776161"/>
                </a:lnTo>
                <a:lnTo>
                  <a:pt x="6126901" y="2748744"/>
                </a:lnTo>
                <a:lnTo>
                  <a:pt x="6160722" y="2718006"/>
                </a:lnTo>
                <a:lnTo>
                  <a:pt x="6191460" y="2684185"/>
                </a:lnTo>
                <a:lnTo>
                  <a:pt x="6218877" y="2647522"/>
                </a:lnTo>
                <a:lnTo>
                  <a:pt x="6242733" y="2608255"/>
                </a:lnTo>
                <a:lnTo>
                  <a:pt x="6262788" y="2566624"/>
                </a:lnTo>
                <a:lnTo>
                  <a:pt x="6278804" y="2522868"/>
                </a:lnTo>
                <a:lnTo>
                  <a:pt x="6290539" y="2477228"/>
                </a:lnTo>
                <a:lnTo>
                  <a:pt x="6297757" y="2429942"/>
                </a:lnTo>
                <a:lnTo>
                  <a:pt x="6300216" y="2381250"/>
                </a:lnTo>
                <a:lnTo>
                  <a:pt x="6300216" y="476250"/>
                </a:lnTo>
                <a:lnTo>
                  <a:pt x="6297757" y="427557"/>
                </a:lnTo>
                <a:lnTo>
                  <a:pt x="6290539" y="380271"/>
                </a:lnTo>
                <a:lnTo>
                  <a:pt x="6278804" y="334631"/>
                </a:lnTo>
                <a:lnTo>
                  <a:pt x="6262788" y="290875"/>
                </a:lnTo>
                <a:lnTo>
                  <a:pt x="6242733" y="249244"/>
                </a:lnTo>
                <a:lnTo>
                  <a:pt x="6218877" y="209977"/>
                </a:lnTo>
                <a:lnTo>
                  <a:pt x="6191460" y="173314"/>
                </a:lnTo>
                <a:lnTo>
                  <a:pt x="6160722" y="139493"/>
                </a:lnTo>
                <a:lnTo>
                  <a:pt x="6126901" y="108755"/>
                </a:lnTo>
                <a:lnTo>
                  <a:pt x="6090238" y="81338"/>
                </a:lnTo>
                <a:lnTo>
                  <a:pt x="6050971" y="57482"/>
                </a:lnTo>
                <a:lnTo>
                  <a:pt x="6009340" y="37427"/>
                </a:lnTo>
                <a:lnTo>
                  <a:pt x="5965584" y="21411"/>
                </a:lnTo>
                <a:lnTo>
                  <a:pt x="5919944" y="9676"/>
                </a:lnTo>
                <a:lnTo>
                  <a:pt x="5872658" y="2458"/>
                </a:lnTo>
                <a:lnTo>
                  <a:pt x="582396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737352" y="705992"/>
            <a:ext cx="5706110" cy="23717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620"/>
              </a:lnSpc>
              <a:spcBef>
                <a:spcPts val="505"/>
              </a:spcBef>
            </a:pP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No.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current</a:t>
            </a:r>
            <a:r>
              <a:rPr sz="3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cases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(old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new)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sz="3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3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defined</a:t>
            </a:r>
            <a:r>
              <a:rPr sz="33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(annual</a:t>
            </a:r>
            <a:endParaRPr sz="3300">
              <a:latin typeface="Calibri"/>
              <a:cs typeface="Calibri"/>
            </a:endParaRPr>
          </a:p>
          <a:p>
            <a:pPr marL="12700" marR="881380">
              <a:lnSpc>
                <a:spcPts val="3620"/>
              </a:lnSpc>
              <a:spcBef>
                <a:spcPts val="25"/>
              </a:spcBef>
            </a:pP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….)expressed</a:t>
            </a:r>
            <a:r>
              <a:rPr sz="33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3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relation</a:t>
            </a:r>
            <a:r>
              <a:rPr sz="33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3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defined</a:t>
            </a:r>
            <a:r>
              <a:rPr sz="3300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population.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84876" y="3464052"/>
            <a:ext cx="6300470" cy="2857500"/>
          </a:xfrm>
          <a:custGeom>
            <a:avLst/>
            <a:gdLst/>
            <a:ahLst/>
            <a:cxnLst/>
            <a:rect l="l" t="t" r="r" b="b"/>
            <a:pathLst>
              <a:path w="6300470" h="2857500">
                <a:moveTo>
                  <a:pt x="5823966" y="0"/>
                </a:moveTo>
                <a:lnTo>
                  <a:pt x="476250" y="0"/>
                </a:lnTo>
                <a:lnTo>
                  <a:pt x="427557" y="2458"/>
                </a:lnTo>
                <a:lnTo>
                  <a:pt x="380271" y="9676"/>
                </a:lnTo>
                <a:lnTo>
                  <a:pt x="334631" y="21411"/>
                </a:lnTo>
                <a:lnTo>
                  <a:pt x="290875" y="37427"/>
                </a:lnTo>
                <a:lnTo>
                  <a:pt x="249244" y="57482"/>
                </a:lnTo>
                <a:lnTo>
                  <a:pt x="209977" y="81338"/>
                </a:lnTo>
                <a:lnTo>
                  <a:pt x="173314" y="108755"/>
                </a:lnTo>
                <a:lnTo>
                  <a:pt x="139493" y="139493"/>
                </a:lnTo>
                <a:lnTo>
                  <a:pt x="108755" y="173314"/>
                </a:lnTo>
                <a:lnTo>
                  <a:pt x="81338" y="209977"/>
                </a:lnTo>
                <a:lnTo>
                  <a:pt x="57482" y="249244"/>
                </a:lnTo>
                <a:lnTo>
                  <a:pt x="37427" y="290875"/>
                </a:lnTo>
                <a:lnTo>
                  <a:pt x="21411" y="334631"/>
                </a:lnTo>
                <a:lnTo>
                  <a:pt x="9676" y="380271"/>
                </a:lnTo>
                <a:lnTo>
                  <a:pt x="2458" y="427557"/>
                </a:lnTo>
                <a:lnTo>
                  <a:pt x="0" y="476250"/>
                </a:lnTo>
                <a:lnTo>
                  <a:pt x="0" y="2381237"/>
                </a:lnTo>
                <a:lnTo>
                  <a:pt x="2458" y="2429931"/>
                </a:lnTo>
                <a:lnTo>
                  <a:pt x="9676" y="2477220"/>
                </a:lnTo>
                <a:lnTo>
                  <a:pt x="21411" y="2522862"/>
                </a:lnTo>
                <a:lnTo>
                  <a:pt x="37427" y="2566619"/>
                </a:lnTo>
                <a:lnTo>
                  <a:pt x="57482" y="2608251"/>
                </a:lnTo>
                <a:lnTo>
                  <a:pt x="81338" y="2647519"/>
                </a:lnTo>
                <a:lnTo>
                  <a:pt x="108755" y="2684183"/>
                </a:lnTo>
                <a:lnTo>
                  <a:pt x="139493" y="2718004"/>
                </a:lnTo>
                <a:lnTo>
                  <a:pt x="173314" y="2748743"/>
                </a:lnTo>
                <a:lnTo>
                  <a:pt x="209977" y="2776161"/>
                </a:lnTo>
                <a:lnTo>
                  <a:pt x="249244" y="2800017"/>
                </a:lnTo>
                <a:lnTo>
                  <a:pt x="290875" y="2820072"/>
                </a:lnTo>
                <a:lnTo>
                  <a:pt x="334631" y="2836087"/>
                </a:lnTo>
                <a:lnTo>
                  <a:pt x="380271" y="2847823"/>
                </a:lnTo>
                <a:lnTo>
                  <a:pt x="427557" y="2855041"/>
                </a:lnTo>
                <a:lnTo>
                  <a:pt x="476250" y="2857500"/>
                </a:lnTo>
                <a:lnTo>
                  <a:pt x="5823966" y="2857500"/>
                </a:lnTo>
                <a:lnTo>
                  <a:pt x="5872658" y="2855041"/>
                </a:lnTo>
                <a:lnTo>
                  <a:pt x="5919944" y="2847823"/>
                </a:lnTo>
                <a:lnTo>
                  <a:pt x="5965584" y="2836087"/>
                </a:lnTo>
                <a:lnTo>
                  <a:pt x="6009340" y="2820072"/>
                </a:lnTo>
                <a:lnTo>
                  <a:pt x="6050971" y="2800017"/>
                </a:lnTo>
                <a:lnTo>
                  <a:pt x="6090238" y="2776161"/>
                </a:lnTo>
                <a:lnTo>
                  <a:pt x="6126901" y="2748743"/>
                </a:lnTo>
                <a:lnTo>
                  <a:pt x="6160722" y="2718004"/>
                </a:lnTo>
                <a:lnTo>
                  <a:pt x="6191460" y="2684183"/>
                </a:lnTo>
                <a:lnTo>
                  <a:pt x="6218877" y="2647519"/>
                </a:lnTo>
                <a:lnTo>
                  <a:pt x="6242733" y="2608251"/>
                </a:lnTo>
                <a:lnTo>
                  <a:pt x="6262788" y="2566619"/>
                </a:lnTo>
                <a:lnTo>
                  <a:pt x="6278804" y="2522862"/>
                </a:lnTo>
                <a:lnTo>
                  <a:pt x="6290539" y="2477220"/>
                </a:lnTo>
                <a:lnTo>
                  <a:pt x="6297757" y="2429931"/>
                </a:lnTo>
                <a:lnTo>
                  <a:pt x="6300216" y="2381237"/>
                </a:lnTo>
                <a:lnTo>
                  <a:pt x="6300216" y="476250"/>
                </a:lnTo>
                <a:lnTo>
                  <a:pt x="6297757" y="427557"/>
                </a:lnTo>
                <a:lnTo>
                  <a:pt x="6290539" y="380271"/>
                </a:lnTo>
                <a:lnTo>
                  <a:pt x="6278804" y="334631"/>
                </a:lnTo>
                <a:lnTo>
                  <a:pt x="6262788" y="290875"/>
                </a:lnTo>
                <a:lnTo>
                  <a:pt x="6242733" y="249244"/>
                </a:lnTo>
                <a:lnTo>
                  <a:pt x="6218877" y="209977"/>
                </a:lnTo>
                <a:lnTo>
                  <a:pt x="6191460" y="173314"/>
                </a:lnTo>
                <a:lnTo>
                  <a:pt x="6160722" y="139493"/>
                </a:lnTo>
                <a:lnTo>
                  <a:pt x="6126901" y="108755"/>
                </a:lnTo>
                <a:lnTo>
                  <a:pt x="6090238" y="81338"/>
                </a:lnTo>
                <a:lnTo>
                  <a:pt x="6050971" y="57482"/>
                </a:lnTo>
                <a:lnTo>
                  <a:pt x="6009340" y="37427"/>
                </a:lnTo>
                <a:lnTo>
                  <a:pt x="5965584" y="21411"/>
                </a:lnTo>
                <a:lnTo>
                  <a:pt x="5919944" y="9676"/>
                </a:lnTo>
                <a:lnTo>
                  <a:pt x="5872658" y="2458"/>
                </a:lnTo>
                <a:lnTo>
                  <a:pt x="5823966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737352" y="3888994"/>
            <a:ext cx="5197475" cy="19113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430"/>
              </a:spcBef>
              <a:tabLst>
                <a:tab pos="2560320" algn="l"/>
              </a:tabLst>
            </a:pP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33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includes</a:t>
            </a:r>
            <a:r>
              <a:rPr sz="33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cases</a:t>
            </a:r>
            <a:r>
              <a:rPr sz="33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arising</a:t>
            </a:r>
            <a:r>
              <a:rPr sz="33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but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extending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	into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through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cases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arising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8E409C-2167-01FF-13C0-03B86A3D4195}"/>
              </a:ext>
            </a:extLst>
          </p:cNvPr>
          <p:cNvSpPr/>
          <p:nvPr/>
        </p:nvSpPr>
        <p:spPr>
          <a:xfrm>
            <a:off x="10723194" y="-43054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00" y="307924"/>
            <a:ext cx="10159326" cy="1046952"/>
          </a:xfrm>
          <a:prstGeom prst="rect">
            <a:avLst/>
          </a:prstGeom>
        </p:spPr>
        <p:txBody>
          <a:bodyPr vert="horz" wrap="square" lIns="0" tIns="549147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libri"/>
                <a:cs typeface="Calibri"/>
              </a:rPr>
              <a:t>Period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Prevalence: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040530"/>
            <a:ext cx="8777605" cy="145790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400" spc="-40" dirty="0">
                <a:latin typeface="Calibri"/>
                <a:cs typeface="Calibri"/>
              </a:rPr>
              <a:t>Total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existing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cases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(old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new)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95"/>
              </a:spcBef>
              <a:tabLst>
                <a:tab pos="7480934" algn="l"/>
                <a:tab pos="8223884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specified disease during given period of time 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lang="en-US" sz="2400" spc="-50" dirty="0">
                <a:latin typeface="Calibri"/>
                <a:cs typeface="Calibri"/>
              </a:rPr>
              <a:t>X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100 </a:t>
            </a:r>
            <a:r>
              <a:rPr sz="2400" spc="-10" dirty="0">
                <a:latin typeface="Calibri"/>
                <a:cs typeface="Calibri"/>
              </a:rPr>
              <a:t>Estimated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interval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population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risk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4748F4A-63D5-2013-53E3-31CCEDDCE814}"/>
              </a:ext>
            </a:extLst>
          </p:cNvPr>
          <p:cNvSpPr/>
          <p:nvPr/>
        </p:nvSpPr>
        <p:spPr>
          <a:xfrm>
            <a:off x="10078719" y="69083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00" y="307924"/>
            <a:ext cx="10159326" cy="885371"/>
          </a:xfrm>
          <a:prstGeom prst="rect">
            <a:avLst/>
          </a:prstGeom>
        </p:spPr>
        <p:txBody>
          <a:bodyPr vert="horz" wrap="square" lIns="0" tIns="389128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libri"/>
                <a:cs typeface="Calibri"/>
              </a:rPr>
              <a:t>Relationship</a:t>
            </a:r>
            <a:r>
              <a:rPr sz="3200" b="1" spc="-11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Between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Prevalence</a:t>
            </a:r>
            <a:r>
              <a:rPr sz="3200" b="1" spc="-1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&amp;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Incidence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17547"/>
            <a:ext cx="10136505" cy="2933367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928620">
              <a:lnSpc>
                <a:spcPct val="100000"/>
              </a:lnSpc>
              <a:spcBef>
                <a:spcPts val="430"/>
              </a:spcBef>
            </a:pPr>
            <a:r>
              <a:rPr sz="240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× </a:t>
            </a:r>
            <a:r>
              <a:rPr sz="2400" spc="-50" dirty="0">
                <a:latin typeface="Calibri"/>
                <a:cs typeface="Calibri"/>
              </a:rPr>
              <a:t>D</a:t>
            </a:r>
            <a:endParaRPr sz="2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25"/>
              </a:spcBef>
              <a:buFont typeface="Arial MT"/>
              <a:buChar char="•"/>
              <a:tabLst>
                <a:tab pos="240665" algn="l"/>
              </a:tabLst>
            </a:pPr>
            <a:r>
              <a:rPr sz="2400" spc="-10" dirty="0">
                <a:latin typeface="Calibri"/>
                <a:cs typeface="Calibri"/>
              </a:rPr>
              <a:t>Where</a:t>
            </a:r>
            <a:endParaRPr sz="2400" dirty="0">
              <a:latin typeface="Calibri"/>
              <a:cs typeface="Calibri"/>
            </a:endParaRPr>
          </a:p>
          <a:p>
            <a:pPr marL="1146810" marR="6961505">
              <a:lnSpc>
                <a:spcPct val="109700"/>
              </a:lnSpc>
              <a:spcBef>
                <a:spcPts val="10"/>
              </a:spcBef>
            </a:pPr>
            <a:r>
              <a:rPr sz="2400" dirty="0">
                <a:latin typeface="Calibri"/>
                <a:cs typeface="Calibri"/>
              </a:rPr>
              <a:t>P=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prevalence </a:t>
            </a:r>
            <a:r>
              <a:rPr sz="2400" dirty="0">
                <a:latin typeface="Calibri"/>
                <a:cs typeface="Calibri"/>
              </a:rPr>
              <a:t>I=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Incidence </a:t>
            </a:r>
            <a:r>
              <a:rPr sz="2400" dirty="0">
                <a:latin typeface="Calibri"/>
                <a:cs typeface="Calibri"/>
              </a:rPr>
              <a:t>D=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duration</a:t>
            </a:r>
            <a:endParaRPr sz="2400" dirty="0">
              <a:latin typeface="Calibri"/>
              <a:cs typeface="Calibri"/>
            </a:endParaRPr>
          </a:p>
          <a:p>
            <a:pPr marL="241300" marR="5080" indent="-229235">
              <a:lnSpc>
                <a:spcPts val="2690"/>
              </a:lnSpc>
              <a:spcBef>
                <a:spcPts val="985"/>
              </a:spcBef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Prevalence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compared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photograph,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instantaneous record</a:t>
            </a:r>
            <a:endParaRPr sz="2400" dirty="0">
              <a:latin typeface="Calibri"/>
              <a:cs typeface="Calibri"/>
            </a:endParaRPr>
          </a:p>
          <a:p>
            <a:pPr marL="241935" indent="-229235">
              <a:lnSpc>
                <a:spcPct val="100000"/>
              </a:lnSpc>
              <a:spcBef>
                <a:spcPts val="345"/>
              </a:spcBef>
              <a:buChar char="•"/>
              <a:tabLst>
                <a:tab pos="241935" algn="l"/>
              </a:tabLst>
            </a:pPr>
            <a:r>
              <a:rPr sz="2400" dirty="0">
                <a:latin typeface="Calibri"/>
                <a:cs typeface="Calibri"/>
              </a:rPr>
              <a:t>Incidence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been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compared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film,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continuous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record.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EE290F-FF05-42D0-EDEB-EC72BF56E002}"/>
              </a:ext>
            </a:extLst>
          </p:cNvPr>
          <p:cNvSpPr/>
          <p:nvPr/>
        </p:nvSpPr>
        <p:spPr>
          <a:xfrm>
            <a:off x="10078719" y="69083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00" y="307924"/>
            <a:ext cx="10159326" cy="885371"/>
          </a:xfrm>
          <a:prstGeom prst="rect">
            <a:avLst/>
          </a:prstGeom>
        </p:spPr>
        <p:txBody>
          <a:bodyPr vert="horz" wrap="square" lIns="0" tIns="389128" rIns="0" bIns="0" rtlCol="0">
            <a:spAutoFit/>
          </a:bodyPr>
          <a:lstStyle/>
          <a:p>
            <a:pPr marL="379095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libri"/>
                <a:cs typeface="Calibri"/>
              </a:rPr>
              <a:t>Uses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Prevalence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32813"/>
            <a:ext cx="10339705" cy="23730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1859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Helps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estimate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magnitude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health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/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 problems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Identify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high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risk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populations</a:t>
            </a:r>
            <a:endParaRPr sz="28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useful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administrative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planning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purposes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e.g.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hospital </a:t>
            </a:r>
            <a:r>
              <a:rPr sz="2800" dirty="0">
                <a:latin typeface="Calibri"/>
                <a:cs typeface="Calibri"/>
              </a:rPr>
              <a:t>beds,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manpower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needs,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rehabilitation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facilities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6CF989E-965F-6E0A-9E62-638757BE92FC}"/>
              </a:ext>
            </a:extLst>
          </p:cNvPr>
          <p:cNvSpPr/>
          <p:nvPr/>
        </p:nvSpPr>
        <p:spPr>
          <a:xfrm>
            <a:off x="10078719" y="69083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6939" y="1806905"/>
            <a:ext cx="9691370" cy="274066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i="1" dirty="0">
                <a:solidFill>
                  <a:srgbClr val="202020"/>
                </a:solidFill>
                <a:latin typeface="+mn-lt"/>
                <a:cs typeface="Cambria"/>
              </a:rPr>
              <a:t>The</a:t>
            </a:r>
            <a:r>
              <a:rPr sz="2800" i="1" spc="-8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i="1" dirty="0">
                <a:solidFill>
                  <a:srgbClr val="202020"/>
                </a:solidFill>
                <a:latin typeface="+mn-lt"/>
                <a:cs typeface="Cambria"/>
              </a:rPr>
              <a:t>Journal</a:t>
            </a:r>
            <a:r>
              <a:rPr sz="2800" i="1" spc="-8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i="1" dirty="0">
                <a:solidFill>
                  <a:srgbClr val="202020"/>
                </a:solidFill>
                <a:latin typeface="+mn-lt"/>
                <a:cs typeface="Cambria"/>
              </a:rPr>
              <a:t>of</a:t>
            </a:r>
            <a:r>
              <a:rPr sz="2800" i="1" spc="-7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i="1" spc="-10" dirty="0">
                <a:solidFill>
                  <a:srgbClr val="202020"/>
                </a:solidFill>
                <a:latin typeface="+mn-lt"/>
                <a:cs typeface="Cambria"/>
              </a:rPr>
              <a:t>Perinatal</a:t>
            </a:r>
            <a:r>
              <a:rPr sz="2800" i="1" spc="-7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i="1" dirty="0">
                <a:solidFill>
                  <a:srgbClr val="202020"/>
                </a:solidFill>
                <a:latin typeface="+mn-lt"/>
                <a:cs typeface="Cambria"/>
              </a:rPr>
              <a:t>Education</a:t>
            </a:r>
            <a:r>
              <a:rPr sz="2800" i="1" spc="-5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(JPE):</a:t>
            </a:r>
            <a:r>
              <a:rPr sz="2800" spc="-6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ethics</a:t>
            </a:r>
            <a:r>
              <a:rPr sz="2800" spc="-8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of</a:t>
            </a:r>
            <a:r>
              <a:rPr sz="2800" spc="-9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childbirth</a:t>
            </a:r>
            <a:r>
              <a:rPr sz="2800" spc="-6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spc="-25" dirty="0">
                <a:solidFill>
                  <a:srgbClr val="202020"/>
                </a:solidFill>
                <a:latin typeface="+mn-lt"/>
                <a:cs typeface="Cambria"/>
              </a:rPr>
              <a:t>and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maternity</a:t>
            </a:r>
            <a:r>
              <a:rPr sz="2800" spc="-10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spc="-10" dirty="0">
                <a:solidFill>
                  <a:srgbClr val="202020"/>
                </a:solidFill>
                <a:latin typeface="+mn-lt"/>
                <a:cs typeface="Cambria"/>
              </a:rPr>
              <a:t>care.</a:t>
            </a:r>
            <a:endParaRPr sz="2800" dirty="0">
              <a:latin typeface="+mn-lt"/>
              <a:cs typeface="Cambria"/>
            </a:endParaRPr>
          </a:p>
          <a:p>
            <a:pPr marL="12700" marR="103505">
              <a:lnSpc>
                <a:spcPts val="3020"/>
              </a:lnSpc>
              <a:spcBef>
                <a:spcPts val="995"/>
              </a:spcBef>
            </a:pP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Moral</a:t>
            </a:r>
            <a:r>
              <a:rPr sz="2800" spc="-5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spc="-10" dirty="0">
                <a:solidFill>
                  <a:srgbClr val="202020"/>
                </a:solidFill>
                <a:latin typeface="+mn-lt"/>
                <a:cs typeface="Cambria"/>
              </a:rPr>
              <a:t>experienced</a:t>
            </a:r>
            <a:r>
              <a:rPr sz="2800" spc="-9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by</a:t>
            </a:r>
            <a:r>
              <a:rPr sz="2800" spc="-7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childbirth</a:t>
            </a:r>
            <a:r>
              <a:rPr sz="2800" spc="-5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spc="-10" dirty="0">
                <a:solidFill>
                  <a:srgbClr val="202020"/>
                </a:solidFill>
                <a:latin typeface="+mn-lt"/>
                <a:cs typeface="Cambria"/>
              </a:rPr>
              <a:t>educators</a:t>
            </a:r>
            <a:r>
              <a:rPr sz="2800" spc="-75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and</a:t>
            </a:r>
            <a:r>
              <a:rPr sz="2800" spc="-8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dirty="0">
                <a:solidFill>
                  <a:srgbClr val="202020"/>
                </a:solidFill>
                <a:latin typeface="+mn-lt"/>
                <a:cs typeface="Cambria"/>
              </a:rPr>
              <a:t>other</a:t>
            </a:r>
            <a:r>
              <a:rPr sz="2800" spc="-70" dirty="0">
                <a:solidFill>
                  <a:srgbClr val="202020"/>
                </a:solidFill>
                <a:latin typeface="+mn-lt"/>
                <a:cs typeface="Cambria"/>
              </a:rPr>
              <a:t> </a:t>
            </a:r>
            <a:r>
              <a:rPr sz="2800" spc="-10" dirty="0">
                <a:solidFill>
                  <a:srgbClr val="202020"/>
                </a:solidFill>
                <a:latin typeface="+mn-lt"/>
                <a:cs typeface="Cambria"/>
              </a:rPr>
              <a:t>maternity care.</a:t>
            </a:r>
            <a:endParaRPr sz="2800" dirty="0">
              <a:latin typeface="+mn-lt"/>
              <a:cs typeface="Cambria"/>
            </a:endParaRPr>
          </a:p>
          <a:p>
            <a:pPr>
              <a:lnSpc>
                <a:spcPct val="100000"/>
              </a:lnSpc>
              <a:spcBef>
                <a:spcPts val="1260"/>
              </a:spcBef>
            </a:pPr>
            <a:endParaRPr sz="2800" dirty="0">
              <a:latin typeface="Cambria"/>
              <a:cs typeface="Cambria"/>
            </a:endParaRPr>
          </a:p>
          <a:p>
            <a:pPr marL="240029" indent="-227329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40029" algn="l"/>
              </a:tabLst>
            </a:pPr>
            <a:r>
              <a:rPr sz="2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https://www.ncbi.nlm.nih.gov/pmc/articles/PMC3574464/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4604B6-1F24-4350-F53D-7721156AF538}"/>
              </a:ext>
            </a:extLst>
          </p:cNvPr>
          <p:cNvSpPr/>
          <p:nvPr/>
        </p:nvSpPr>
        <p:spPr>
          <a:xfrm>
            <a:off x="9296401" y="690833"/>
            <a:ext cx="2275330" cy="99527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Ethics</a:t>
            </a:r>
            <a:endParaRPr lang="en-PK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1447800"/>
            <a:ext cx="9067800" cy="2844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Block-X</a:t>
            </a:r>
            <a:r>
              <a:rPr lang="en-US" sz="4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Otorhinolaryngology</a:t>
            </a:r>
            <a:b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Module-I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sz="4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sz="4000" b="1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Morbidity</a:t>
            </a:r>
            <a: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Saba   Dr. </a:t>
            </a:r>
            <a:r>
              <a:rPr lang="en-US"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Bushra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3200" y="4572000"/>
            <a:ext cx="6779895" cy="1009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US" sz="3200" spc="-1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>
                <a:latin typeface="Calibri Light"/>
                <a:cs typeface="Calibri Light"/>
              </a:rPr>
              <a:t>     </a:t>
            </a:r>
            <a:endParaRPr sz="32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6939" y="1023365"/>
            <a:ext cx="10220960" cy="3032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endParaRPr lang="en-US" sz="3200" dirty="0">
              <a:solidFill>
                <a:srgbClr val="2A2A2A"/>
              </a:solidFill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Measuring</a:t>
            </a:r>
            <a:r>
              <a:rPr sz="3200" b="1" spc="-5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morbidity:</a:t>
            </a:r>
            <a:r>
              <a:rPr sz="3200" b="1" spc="-5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2A2A2A"/>
                </a:solidFill>
                <a:latin typeface="Calibri"/>
                <a:cs typeface="Calibri"/>
              </a:rPr>
              <a:t>self-</a:t>
            </a: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report</a:t>
            </a:r>
            <a:r>
              <a:rPr sz="3200" b="1" spc="-8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or</a:t>
            </a:r>
            <a:r>
              <a:rPr sz="3200" b="1" spc="-7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health</a:t>
            </a:r>
            <a:r>
              <a:rPr sz="3200" b="1" spc="-5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2A2A2A"/>
                </a:solidFill>
                <a:latin typeface="Calibri"/>
                <a:cs typeface="Calibri"/>
              </a:rPr>
              <a:t>care</a:t>
            </a:r>
            <a:r>
              <a:rPr sz="3200" b="1" spc="-9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2A2A2A"/>
                </a:solidFill>
                <a:latin typeface="Calibri"/>
                <a:cs typeface="Calibri"/>
              </a:rPr>
              <a:t>records?</a:t>
            </a:r>
            <a:endParaRPr sz="3200" b="1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275"/>
              </a:spcBef>
            </a:pP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Prevalence</a:t>
            </a:r>
            <a:r>
              <a:rPr sz="2800" spc="-80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of</a:t>
            </a:r>
            <a:r>
              <a:rPr sz="2800" spc="-70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specific</a:t>
            </a:r>
            <a:r>
              <a:rPr sz="2800" spc="-75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diagnoses</a:t>
            </a:r>
            <a:r>
              <a:rPr sz="2800" spc="-70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such</a:t>
            </a:r>
            <a:r>
              <a:rPr sz="2800" spc="-75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as</a:t>
            </a:r>
            <a:r>
              <a:rPr sz="2800" spc="-70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spc="-10" dirty="0">
                <a:solidFill>
                  <a:srgbClr val="2A2A2A"/>
                </a:solidFill>
                <a:latin typeface="+mn-lt"/>
                <a:cs typeface="Arial MT"/>
              </a:rPr>
              <a:t>diabetes.</a:t>
            </a:r>
            <a:endParaRPr sz="2800" dirty="0">
              <a:latin typeface="+mn-lt"/>
              <a:cs typeface="Arial MT"/>
            </a:endParaRPr>
          </a:p>
          <a:p>
            <a:pPr marL="12700" marR="5080" algn="just">
              <a:lnSpc>
                <a:spcPts val="3020"/>
              </a:lnSpc>
              <a:spcBef>
                <a:spcPts val="1060"/>
              </a:spcBef>
            </a:pP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For</a:t>
            </a:r>
            <a:r>
              <a:rPr sz="2800" spc="-65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other</a:t>
            </a:r>
            <a:r>
              <a:rPr sz="2800" spc="-75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latin typeface="+mn-lt"/>
                <a:cs typeface="Arial MT"/>
              </a:rPr>
              <a:t>conditions,</a:t>
            </a:r>
            <a:r>
              <a:rPr sz="2800" spc="-85" dirty="0">
                <a:solidFill>
                  <a:srgbClr val="2A2A2A"/>
                </a:solidFill>
                <a:latin typeface="+mn-lt"/>
                <a:cs typeface="Arial MT"/>
              </a:rPr>
              <a:t> </a:t>
            </a:r>
            <a:r>
              <a:rPr sz="2800" spc="-1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self-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report</a:t>
            </a:r>
            <a:r>
              <a:rPr sz="2800" spc="-7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and</a:t>
            </a:r>
            <a:r>
              <a:rPr sz="2800" spc="-8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consultation</a:t>
            </a:r>
            <a:r>
              <a:rPr sz="2800" spc="-8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records</a:t>
            </a:r>
            <a:r>
              <a:rPr sz="2800" spc="-7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spc="-1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provide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different</a:t>
            </a:r>
            <a:r>
              <a:rPr sz="2800" spc="-9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measures</a:t>
            </a:r>
            <a:r>
              <a:rPr sz="2800" spc="-6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of</a:t>
            </a:r>
            <a:r>
              <a:rPr sz="2800" spc="-8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prevalence,</a:t>
            </a:r>
            <a:r>
              <a:rPr sz="2800" spc="-8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and</a:t>
            </a:r>
            <a:r>
              <a:rPr sz="2800" spc="-6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the</a:t>
            </a:r>
            <a:r>
              <a:rPr sz="2800" spc="-8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choice</a:t>
            </a:r>
            <a:r>
              <a:rPr sz="2800" spc="-7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of</a:t>
            </a:r>
            <a:r>
              <a:rPr sz="2800" spc="-8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measure</a:t>
            </a:r>
            <a:r>
              <a:rPr sz="2800" spc="-6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spc="-2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will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depend</a:t>
            </a:r>
            <a:r>
              <a:rPr sz="2800" spc="-65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on</a:t>
            </a:r>
            <a:r>
              <a:rPr sz="2800" spc="-7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the</a:t>
            </a:r>
            <a:r>
              <a:rPr sz="2800" spc="-8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 </a:t>
            </a:r>
            <a:r>
              <a:rPr sz="280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morbidity</a:t>
            </a:r>
            <a:r>
              <a:rPr lang="en-US" sz="2800" spc="-60" dirty="0">
                <a:solidFill>
                  <a:srgbClr val="2A2A2A"/>
                </a:solidFill>
                <a:highlight>
                  <a:srgbClr val="FFFF00"/>
                </a:highlight>
                <a:latin typeface="+mn-lt"/>
                <a:cs typeface="Arial MT"/>
              </a:rPr>
              <a:t>.</a:t>
            </a:r>
            <a:endParaRPr sz="2800" dirty="0">
              <a:highlight>
                <a:srgbClr val="FFFF00"/>
              </a:highlight>
              <a:latin typeface="+mn-l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4615434"/>
            <a:ext cx="9137650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Clr>
                <a:srgbClr val="2A2A2A"/>
              </a:buClr>
              <a:buChar char="•"/>
              <a:tabLst>
                <a:tab pos="240665" algn="l"/>
              </a:tabLst>
            </a:pPr>
            <a:r>
              <a:rPr sz="2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  <a:hlinkClick r:id="rId2"/>
              </a:rPr>
              <a:t>https://academic.oup.com/fampra/article/27/1/25/480762</a:t>
            </a:r>
            <a:endParaRPr lang="en-US" sz="28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lr>
                <a:srgbClr val="2A2A2A"/>
              </a:buClr>
              <a:tabLst>
                <a:tab pos="240665" algn="l"/>
              </a:tabLst>
            </a:pPr>
            <a:endParaRPr sz="2800" dirty="0">
              <a:latin typeface="Arial MT"/>
              <a:cs typeface="Arial M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DCD13B-3C74-8CD3-CBCD-CD60DD6E704C}"/>
              </a:ext>
            </a:extLst>
          </p:cNvPr>
          <p:cNvSpPr/>
          <p:nvPr/>
        </p:nvSpPr>
        <p:spPr>
          <a:xfrm>
            <a:off x="8991601" y="390220"/>
            <a:ext cx="2580130" cy="121501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Research</a:t>
            </a:r>
            <a:r>
              <a:rPr lang="en-US" dirty="0"/>
              <a:t> </a:t>
            </a:r>
            <a:endParaRPr lang="en-P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84E0-E6FC-24CA-F814-5D1EF861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00" y="307925"/>
            <a:ext cx="10159326" cy="1046440"/>
          </a:xfrm>
        </p:spPr>
        <p:txBody>
          <a:bodyPr/>
          <a:lstStyle/>
          <a:p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400" b="1" dirty="0">
                <a:hlinkClick r:id="rId2"/>
              </a:rPr>
              <a:t>https://link.springer.com/chapter/10.1007/978-981-99-1414-2_29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PK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86850-856F-2B92-860F-9B81AE4F4A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5" r="36077" b="17414"/>
          <a:stretch/>
        </p:blipFill>
        <p:spPr>
          <a:xfrm>
            <a:off x="838200" y="1684558"/>
            <a:ext cx="10591800" cy="433524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E65525E-E8DB-6E2A-06D9-AC3720883EF5}"/>
              </a:ext>
            </a:extLst>
          </p:cNvPr>
          <p:cNvSpPr/>
          <p:nvPr/>
        </p:nvSpPr>
        <p:spPr>
          <a:xfrm>
            <a:off x="8915399" y="228600"/>
            <a:ext cx="2656331" cy="13766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Artificial Intelligence 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40434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0741" y="609676"/>
            <a:ext cx="48964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Activity</a:t>
            </a:r>
            <a:r>
              <a:rPr spc="-204" dirty="0"/>
              <a:t> </a:t>
            </a:r>
            <a:r>
              <a:rPr dirty="0"/>
              <a:t>by</a:t>
            </a:r>
            <a:r>
              <a:rPr spc="-185" dirty="0"/>
              <a:t> </a:t>
            </a:r>
            <a:r>
              <a:rPr dirty="0"/>
              <a:t>each</a:t>
            </a:r>
            <a:r>
              <a:rPr spc="-200" dirty="0"/>
              <a:t> </a:t>
            </a:r>
            <a:r>
              <a:rPr spc="-10" dirty="0"/>
              <a:t>group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199" rIns="0" bIns="0" rtlCol="0">
            <a:spAutoFit/>
          </a:bodyPr>
          <a:lstStyle/>
          <a:p>
            <a:pPr marL="407670">
              <a:lnSpc>
                <a:spcPts val="5095"/>
              </a:lnSpc>
              <a:spcBef>
                <a:spcPts val="105"/>
              </a:spcBef>
            </a:pPr>
            <a:r>
              <a:rPr b="1" spc="-10" dirty="0">
                <a:latin typeface="Calibri"/>
                <a:cs typeface="Calibri"/>
              </a:rPr>
              <a:t>MCQs:</a:t>
            </a:r>
          </a:p>
          <a:p>
            <a:pPr marL="407670">
              <a:lnSpc>
                <a:spcPts val="4135"/>
              </a:lnSpc>
            </a:pPr>
            <a:r>
              <a:rPr sz="3600" dirty="0">
                <a:latin typeface="Calibri"/>
                <a:cs typeface="Calibri"/>
              </a:rPr>
              <a:t>GROUP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A: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087117"/>
            <a:ext cx="10323830" cy="381889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27685" marR="5080" indent="-515620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Incidence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also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refers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new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spells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episodes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arising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given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period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time.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patient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suffered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3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cough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common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cold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year,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total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exposure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patients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risk </a:t>
            </a:r>
            <a:r>
              <a:rPr sz="2800" dirty="0">
                <a:latin typeface="Calibri"/>
                <a:cs typeface="Calibri"/>
              </a:rPr>
              <a:t>was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100.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calculate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incidence.</a:t>
            </a:r>
            <a:endParaRPr sz="2800" dirty="0">
              <a:latin typeface="Calibri"/>
              <a:cs typeface="Calibri"/>
            </a:endParaRPr>
          </a:p>
          <a:p>
            <a:pPr marL="676275" lvl="1" indent="-340360">
              <a:lnSpc>
                <a:spcPct val="100000"/>
              </a:lnSpc>
              <a:spcBef>
                <a:spcPts val="345"/>
              </a:spcBef>
              <a:buAutoNum type="alphaLcPeriod"/>
              <a:tabLst>
                <a:tab pos="676275" algn="l"/>
              </a:tabLst>
            </a:pPr>
            <a:r>
              <a:rPr sz="2800" spc="-25" dirty="0">
                <a:latin typeface="Calibri"/>
                <a:cs typeface="Calibri"/>
              </a:rPr>
              <a:t>20</a:t>
            </a:r>
            <a:endParaRPr sz="2800" dirty="0">
              <a:latin typeface="Calibri"/>
              <a:cs typeface="Calibri"/>
            </a:endParaRPr>
          </a:p>
          <a:p>
            <a:pPr marL="694690" lvl="1" indent="-358775">
              <a:lnSpc>
                <a:spcPct val="100000"/>
              </a:lnSpc>
              <a:spcBef>
                <a:spcPts val="335"/>
              </a:spcBef>
              <a:buAutoNum type="alphaLcPeriod"/>
              <a:tabLst>
                <a:tab pos="694690" algn="l"/>
              </a:tabLst>
            </a:pPr>
            <a:r>
              <a:rPr sz="2800" spc="-25" dirty="0">
                <a:latin typeface="Calibri"/>
                <a:cs typeface="Calibri"/>
              </a:rPr>
              <a:t>25</a:t>
            </a:r>
            <a:endParaRPr sz="2800" dirty="0">
              <a:latin typeface="Calibri"/>
              <a:cs typeface="Calibri"/>
            </a:endParaRPr>
          </a:p>
          <a:p>
            <a:pPr marL="657860" lvl="1" indent="-321945">
              <a:lnSpc>
                <a:spcPct val="100000"/>
              </a:lnSpc>
              <a:spcBef>
                <a:spcPts val="325"/>
              </a:spcBef>
              <a:buAutoNum type="alphaLcPeriod"/>
              <a:tabLst>
                <a:tab pos="657860" algn="l"/>
              </a:tabLst>
            </a:pPr>
            <a:r>
              <a:rPr sz="2800" spc="-25" dirty="0">
                <a:latin typeface="Calibri"/>
                <a:cs typeface="Calibri"/>
              </a:rPr>
              <a:t>30</a:t>
            </a:r>
            <a:endParaRPr sz="2800" dirty="0">
              <a:latin typeface="Calibri"/>
              <a:cs typeface="Calibri"/>
            </a:endParaRPr>
          </a:p>
          <a:p>
            <a:pPr marL="694690" lvl="1" indent="-358775">
              <a:lnSpc>
                <a:spcPct val="100000"/>
              </a:lnSpc>
              <a:spcBef>
                <a:spcPts val="325"/>
              </a:spcBef>
              <a:buAutoNum type="alphaLcPeriod"/>
              <a:tabLst>
                <a:tab pos="694690" algn="l"/>
              </a:tabLst>
            </a:pPr>
            <a:r>
              <a:rPr sz="2800" spc="-25" dirty="0">
                <a:latin typeface="Calibri"/>
                <a:cs typeface="Calibri"/>
              </a:rPr>
              <a:t>35</a:t>
            </a:r>
            <a:endParaRPr sz="2800" dirty="0">
              <a:latin typeface="Calibri"/>
              <a:cs typeface="Calibri"/>
            </a:endParaRPr>
          </a:p>
          <a:p>
            <a:pPr marL="683895" lvl="1" indent="-347980">
              <a:lnSpc>
                <a:spcPct val="100000"/>
              </a:lnSpc>
              <a:spcBef>
                <a:spcPts val="335"/>
              </a:spcBef>
              <a:buAutoNum type="alphaLcPeriod"/>
              <a:tabLst>
                <a:tab pos="683895" algn="l"/>
              </a:tabLst>
            </a:pPr>
            <a:r>
              <a:rPr sz="2800" spc="-25" dirty="0">
                <a:latin typeface="Calibri"/>
                <a:cs typeface="Calibri"/>
              </a:rPr>
              <a:t>40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93189"/>
            <a:ext cx="10254615" cy="416115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indent="351155">
              <a:lnSpc>
                <a:spcPct val="90000"/>
              </a:lnSpc>
              <a:spcBef>
                <a:spcPts val="434"/>
              </a:spcBef>
              <a:buAutoNum type="arabicPeriod" startAt="2"/>
              <a:tabLst>
                <a:tab pos="363855" algn="l"/>
              </a:tabLst>
            </a:pPr>
            <a:r>
              <a:rPr sz="2800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village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total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100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under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children.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coverage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with </a:t>
            </a:r>
            <a:r>
              <a:rPr sz="2800" dirty="0">
                <a:latin typeface="Calibri"/>
                <a:cs typeface="Calibri"/>
              </a:rPr>
              <a:t>measles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vaccine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age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group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60%.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Following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occurrence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a </a:t>
            </a:r>
            <a:r>
              <a:rPr sz="2800" dirty="0">
                <a:latin typeface="Calibri"/>
                <a:cs typeface="Calibri"/>
              </a:rPr>
              <a:t>measles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case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child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after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visit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outside,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26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children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developed </a:t>
            </a:r>
            <a:r>
              <a:rPr sz="2800" dirty="0">
                <a:latin typeface="Calibri"/>
                <a:cs typeface="Calibri"/>
              </a:rPr>
              <a:t>measles..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Calculate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secondary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attack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rate.</a:t>
            </a:r>
            <a:endParaRPr sz="2800" dirty="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25%</a:t>
            </a:r>
            <a:endParaRPr sz="2800" dirty="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40%</a:t>
            </a:r>
            <a:endParaRPr sz="2800" dirty="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5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50%</a:t>
            </a:r>
            <a:endParaRPr sz="2800" dirty="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65%</a:t>
            </a:r>
            <a:endParaRPr sz="2800" dirty="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70%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1205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GROUP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B: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687194"/>
            <a:ext cx="10264775" cy="37750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 algn="just">
              <a:lnSpc>
                <a:spcPts val="3020"/>
              </a:lnSpc>
              <a:spcBef>
                <a:spcPts val="480"/>
              </a:spcBef>
            </a:pPr>
            <a:r>
              <a:rPr sz="2800" dirty="0">
                <a:latin typeface="Calibri"/>
                <a:cs typeface="Calibri"/>
              </a:rPr>
              <a:t>1.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study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starts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5000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people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these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125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have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50" dirty="0">
                <a:latin typeface="Calibri"/>
                <a:cs typeface="Calibri"/>
              </a:rPr>
              <a:t> . </a:t>
            </a:r>
            <a:r>
              <a:rPr sz="2800" dirty="0">
                <a:latin typeface="Calibri"/>
                <a:cs typeface="Calibri"/>
              </a:rPr>
              <a:t>What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prevalence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specified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period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per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1000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population.</a:t>
            </a:r>
            <a:endParaRPr sz="2800">
              <a:latin typeface="Calibri"/>
              <a:cs typeface="Calibri"/>
            </a:endParaRPr>
          </a:p>
          <a:p>
            <a:pPr marL="433705" indent="-340360">
              <a:lnSpc>
                <a:spcPct val="100000"/>
              </a:lnSpc>
              <a:spcBef>
                <a:spcPts val="625"/>
              </a:spcBef>
              <a:buAutoNum type="alphaLcPeriod"/>
              <a:tabLst>
                <a:tab pos="433705" algn="l"/>
              </a:tabLst>
            </a:pPr>
            <a:r>
              <a:rPr sz="2800" spc="-25" dirty="0">
                <a:latin typeface="Calibri"/>
                <a:cs typeface="Calibri"/>
              </a:rPr>
              <a:t>20</a:t>
            </a:r>
            <a:endParaRPr sz="2800">
              <a:latin typeface="Calibri"/>
              <a:cs typeface="Calibri"/>
            </a:endParaRPr>
          </a:p>
          <a:p>
            <a:pPr marL="452755" indent="-359410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452755" algn="l"/>
              </a:tabLst>
            </a:pPr>
            <a:r>
              <a:rPr sz="2800" spc="-25" dirty="0">
                <a:latin typeface="Calibri"/>
                <a:cs typeface="Calibri"/>
              </a:rPr>
              <a:t>25</a:t>
            </a:r>
            <a:endParaRPr sz="2800">
              <a:latin typeface="Calibri"/>
              <a:cs typeface="Calibri"/>
            </a:endParaRPr>
          </a:p>
          <a:p>
            <a:pPr marL="416559" indent="-323215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16559" algn="l"/>
              </a:tabLst>
            </a:pPr>
            <a:r>
              <a:rPr sz="2800" spc="-25" dirty="0">
                <a:latin typeface="Calibri"/>
                <a:cs typeface="Calibri"/>
              </a:rPr>
              <a:t>30</a:t>
            </a:r>
            <a:endParaRPr sz="2800">
              <a:latin typeface="Calibri"/>
              <a:cs typeface="Calibri"/>
            </a:endParaRPr>
          </a:p>
          <a:p>
            <a:pPr marL="452755" indent="-359410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452755" algn="l"/>
              </a:tabLst>
            </a:pPr>
            <a:r>
              <a:rPr sz="2800" spc="-25" dirty="0">
                <a:latin typeface="Calibri"/>
                <a:cs typeface="Calibri"/>
              </a:rPr>
              <a:t>35</a:t>
            </a:r>
            <a:endParaRPr sz="2800">
              <a:latin typeface="Calibri"/>
              <a:cs typeface="Calibri"/>
            </a:endParaRPr>
          </a:p>
          <a:p>
            <a:pPr marL="440690" indent="-347345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440690" algn="l"/>
              </a:tabLst>
            </a:pPr>
            <a:r>
              <a:rPr sz="2800" spc="-25" dirty="0">
                <a:latin typeface="Calibri"/>
                <a:cs typeface="Calibri"/>
              </a:rPr>
              <a:t>40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93189"/>
            <a:ext cx="10335260" cy="377697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indent="351155">
              <a:lnSpc>
                <a:spcPct val="90000"/>
              </a:lnSpc>
              <a:spcBef>
                <a:spcPts val="434"/>
              </a:spcBef>
              <a:buAutoNum type="arabicPeriod" startAt="2"/>
              <a:tabLst>
                <a:tab pos="363855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population of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5000 of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small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village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Punjab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incidence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a </a:t>
            </a:r>
            <a:r>
              <a:rPr sz="2800" dirty="0">
                <a:latin typeface="Calibri"/>
                <a:cs typeface="Calibri"/>
              </a:rPr>
              <a:t>specific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duration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years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Calculate prevalence.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40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50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60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70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80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103121"/>
            <a:ext cx="1862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GROUP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C: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351155">
              <a:lnSpc>
                <a:spcPts val="3030"/>
              </a:lnSpc>
              <a:spcBef>
                <a:spcPts val="475"/>
              </a:spcBef>
              <a:buAutoNum type="arabicPeriod"/>
              <a:tabLst>
                <a:tab pos="363855" algn="l"/>
              </a:tabLst>
            </a:pPr>
            <a:r>
              <a:rPr dirty="0"/>
              <a:t>In</a:t>
            </a:r>
            <a:r>
              <a:rPr spc="-40" dirty="0"/>
              <a:t> </a:t>
            </a:r>
            <a:r>
              <a:rPr dirty="0"/>
              <a:t>which</a:t>
            </a:r>
            <a:r>
              <a:rPr spc="-50" dirty="0"/>
              <a:t> </a:t>
            </a:r>
            <a:r>
              <a:rPr dirty="0"/>
              <a:t>one</a:t>
            </a:r>
            <a:r>
              <a:rPr spc="-4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following</a:t>
            </a:r>
            <a:r>
              <a:rPr spc="-45" dirty="0"/>
              <a:t> </a:t>
            </a:r>
            <a:r>
              <a:rPr spc="-10" dirty="0"/>
              <a:t>circumstances </a:t>
            </a:r>
            <a:r>
              <a:rPr dirty="0"/>
              <a:t>will</a:t>
            </a:r>
            <a:r>
              <a:rPr spc="-4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spc="-10" dirty="0"/>
              <a:t>prevalence</a:t>
            </a:r>
            <a:r>
              <a:rPr spc="-4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50" dirty="0"/>
              <a:t>a </a:t>
            </a:r>
            <a:r>
              <a:rPr dirty="0"/>
              <a:t>disease</a:t>
            </a:r>
            <a:r>
              <a:rPr spc="-50" dirty="0"/>
              <a:t> </a:t>
            </a:r>
            <a:r>
              <a:rPr dirty="0"/>
              <a:t>in</a:t>
            </a:r>
            <a:r>
              <a:rPr spc="-6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population</a:t>
            </a:r>
            <a:r>
              <a:rPr spc="-35" dirty="0"/>
              <a:t> </a:t>
            </a:r>
            <a:r>
              <a:rPr dirty="0"/>
              <a:t>increase,</a:t>
            </a:r>
            <a:r>
              <a:rPr spc="-50" dirty="0"/>
              <a:t> </a:t>
            </a:r>
            <a:r>
              <a:rPr dirty="0"/>
              <a:t>all</a:t>
            </a:r>
            <a:r>
              <a:rPr spc="-70" dirty="0"/>
              <a:t> </a:t>
            </a:r>
            <a:r>
              <a:rPr dirty="0"/>
              <a:t>else</a:t>
            </a:r>
            <a:r>
              <a:rPr spc="-55" dirty="0"/>
              <a:t> </a:t>
            </a:r>
            <a:r>
              <a:rPr dirty="0"/>
              <a:t>being</a:t>
            </a:r>
            <a:r>
              <a:rPr spc="-40" dirty="0"/>
              <a:t> </a:t>
            </a:r>
            <a:r>
              <a:rPr spc="-10" dirty="0"/>
              <a:t>constant?</a:t>
            </a:r>
          </a:p>
          <a:p>
            <a:pPr marL="527685" lvl="1" indent="-514984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incidence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rate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falls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survival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10" dirty="0">
                <a:latin typeface="Calibri"/>
                <a:cs typeface="Calibri"/>
              </a:rPr>
              <a:t> increases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recovery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faster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population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which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measured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increases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dirty="0">
                <a:latin typeface="Calibri"/>
                <a:cs typeface="Calibri"/>
              </a:rPr>
              <a:t>When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exposed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individual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greater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risk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93189"/>
            <a:ext cx="9794875" cy="416115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indent="351155">
              <a:lnSpc>
                <a:spcPct val="90000"/>
              </a:lnSpc>
              <a:spcBef>
                <a:spcPts val="434"/>
              </a:spcBef>
              <a:buAutoNum type="arabicPeriod" startAt="2"/>
              <a:tabLst>
                <a:tab pos="363855" algn="l"/>
              </a:tabLst>
            </a:pPr>
            <a:r>
              <a:rPr sz="2800" dirty="0">
                <a:latin typeface="Calibri"/>
                <a:cs typeface="Calibri"/>
              </a:rPr>
              <a:t>In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bulk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hundred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children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out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whom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28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immunized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them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get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measles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simultaneously.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Subsequently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14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measles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. </a:t>
            </a:r>
            <a:r>
              <a:rPr sz="2800" dirty="0">
                <a:latin typeface="Calibri"/>
                <a:cs typeface="Calibri"/>
              </a:rPr>
              <a:t>Assume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efficacy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vaccine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100%.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Caculate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secondary </a:t>
            </a:r>
            <a:r>
              <a:rPr sz="2800" dirty="0">
                <a:latin typeface="Calibri"/>
                <a:cs typeface="Calibri"/>
              </a:rPr>
              <a:t>attack</a:t>
            </a:r>
            <a:r>
              <a:rPr sz="2800" spc="-1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rate.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5%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10%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5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20%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21%</a:t>
            </a:r>
            <a:endParaRPr sz="2800">
              <a:latin typeface="Calibri"/>
              <a:cs typeface="Calibri"/>
            </a:endParaRPr>
          </a:p>
          <a:p>
            <a:pPr marL="527685" lvl="1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sz="2800" spc="-25" dirty="0">
                <a:latin typeface="Calibri"/>
                <a:cs typeface="Calibri"/>
              </a:rPr>
              <a:t>24%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Scenario: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5536" rIns="0" bIns="0" rtlCol="0">
            <a:spAutoFit/>
          </a:bodyPr>
          <a:lstStyle/>
          <a:p>
            <a:pPr marL="239395" marR="5080" indent="-227329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241300" algn="l"/>
                <a:tab pos="7507605" algn="l"/>
              </a:tabLst>
            </a:pPr>
            <a:r>
              <a:rPr dirty="0"/>
              <a:t>An</a:t>
            </a:r>
            <a:r>
              <a:rPr spc="-45" dirty="0"/>
              <a:t> </a:t>
            </a:r>
            <a:r>
              <a:rPr dirty="0"/>
              <a:t>epidemic</a:t>
            </a:r>
            <a:r>
              <a:rPr spc="-3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cholera</a:t>
            </a:r>
            <a:r>
              <a:rPr spc="-30" dirty="0"/>
              <a:t> </a:t>
            </a:r>
            <a:r>
              <a:rPr dirty="0"/>
              <a:t>was</a:t>
            </a:r>
            <a:r>
              <a:rPr spc="-55" dirty="0"/>
              <a:t> </a:t>
            </a:r>
            <a:r>
              <a:rPr dirty="0"/>
              <a:t>noted</a:t>
            </a:r>
            <a:r>
              <a:rPr spc="-50" dirty="0"/>
              <a:t> </a:t>
            </a:r>
            <a:r>
              <a:rPr dirty="0"/>
              <a:t>in</a:t>
            </a:r>
            <a:r>
              <a:rPr spc="-50" dirty="0"/>
              <a:t> </a:t>
            </a:r>
            <a:r>
              <a:rPr dirty="0"/>
              <a:t>remote</a:t>
            </a:r>
            <a:r>
              <a:rPr spc="-50" dirty="0"/>
              <a:t> </a:t>
            </a:r>
            <a:r>
              <a:rPr dirty="0"/>
              <a:t>village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Punjab</a:t>
            </a:r>
            <a:r>
              <a:rPr spc="-2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spc="-25" dirty="0"/>
              <a:t>the 	</a:t>
            </a:r>
            <a:r>
              <a:rPr dirty="0"/>
              <a:t>month</a:t>
            </a:r>
            <a:r>
              <a:rPr spc="-80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dirty="0"/>
              <a:t>July</a:t>
            </a:r>
            <a:r>
              <a:rPr spc="-75" dirty="0"/>
              <a:t> </a:t>
            </a:r>
            <a:r>
              <a:rPr dirty="0"/>
              <a:t>2022..</a:t>
            </a:r>
            <a:r>
              <a:rPr spc="-60" dirty="0"/>
              <a:t> </a:t>
            </a:r>
            <a:r>
              <a:rPr spc="-40" dirty="0"/>
              <a:t>Total</a:t>
            </a:r>
            <a:r>
              <a:rPr spc="-85" dirty="0"/>
              <a:t> </a:t>
            </a:r>
            <a:r>
              <a:rPr dirty="0"/>
              <a:t>population</a:t>
            </a:r>
            <a:r>
              <a:rPr spc="-70" dirty="0"/>
              <a:t> </a:t>
            </a:r>
            <a:r>
              <a:rPr spc="-10" dirty="0"/>
              <a:t>reported</a:t>
            </a:r>
            <a:r>
              <a:rPr spc="-70" dirty="0"/>
              <a:t> </a:t>
            </a:r>
            <a:r>
              <a:rPr dirty="0"/>
              <a:t>who</a:t>
            </a:r>
            <a:r>
              <a:rPr spc="-90" dirty="0"/>
              <a:t> </a:t>
            </a:r>
            <a:r>
              <a:rPr dirty="0"/>
              <a:t>were</a:t>
            </a:r>
            <a:r>
              <a:rPr spc="-90" dirty="0"/>
              <a:t> </a:t>
            </a:r>
            <a:r>
              <a:rPr dirty="0"/>
              <a:t>exposed</a:t>
            </a:r>
            <a:r>
              <a:rPr spc="-65" dirty="0"/>
              <a:t> </a:t>
            </a:r>
            <a:r>
              <a:rPr spc="-25" dirty="0"/>
              <a:t>to 	</a:t>
            </a:r>
            <a:r>
              <a:rPr dirty="0"/>
              <a:t>develop</a:t>
            </a:r>
            <a:r>
              <a:rPr spc="-85" dirty="0"/>
              <a:t> </a:t>
            </a:r>
            <a:r>
              <a:rPr dirty="0"/>
              <a:t>that</a:t>
            </a:r>
            <a:r>
              <a:rPr spc="-70" dirty="0"/>
              <a:t> </a:t>
            </a:r>
            <a:r>
              <a:rPr dirty="0"/>
              <a:t>disease</a:t>
            </a:r>
            <a:r>
              <a:rPr spc="-75" dirty="0"/>
              <a:t> </a:t>
            </a:r>
            <a:r>
              <a:rPr dirty="0"/>
              <a:t>were</a:t>
            </a:r>
            <a:r>
              <a:rPr spc="-80" dirty="0"/>
              <a:t> </a:t>
            </a:r>
            <a:r>
              <a:rPr dirty="0"/>
              <a:t>1250,out</a:t>
            </a:r>
            <a:r>
              <a:rPr spc="-45" dirty="0"/>
              <a:t> </a:t>
            </a:r>
            <a:r>
              <a:rPr dirty="0"/>
              <a:t>of</a:t>
            </a:r>
            <a:r>
              <a:rPr spc="-85" dirty="0"/>
              <a:t> </a:t>
            </a:r>
            <a:r>
              <a:rPr dirty="0"/>
              <a:t>which</a:t>
            </a:r>
            <a:r>
              <a:rPr spc="-60" dirty="0"/>
              <a:t> </a:t>
            </a:r>
            <a:r>
              <a:rPr spc="-25" dirty="0"/>
              <a:t>478</a:t>
            </a:r>
            <a:r>
              <a:rPr dirty="0"/>
              <a:t>	cases</a:t>
            </a:r>
            <a:r>
              <a:rPr spc="-6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spc="-10" dirty="0"/>
              <a:t>cholera 	</a:t>
            </a:r>
            <a:r>
              <a:rPr dirty="0"/>
              <a:t>were</a:t>
            </a:r>
            <a:r>
              <a:rPr spc="-90" dirty="0"/>
              <a:t> </a:t>
            </a:r>
            <a:r>
              <a:rPr spc="-10" dirty="0"/>
              <a:t>diagnosed..</a:t>
            </a: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527685" algn="l"/>
              </a:tabLst>
            </a:pPr>
            <a:r>
              <a:rPr dirty="0"/>
              <a:t>What</a:t>
            </a:r>
            <a:r>
              <a:rPr spc="-65" dirty="0"/>
              <a:t> </a:t>
            </a:r>
            <a:r>
              <a:rPr dirty="0"/>
              <a:t>type</a:t>
            </a:r>
            <a:r>
              <a:rPr spc="-65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special</a:t>
            </a:r>
            <a:r>
              <a:rPr spc="-70" dirty="0"/>
              <a:t> </a:t>
            </a:r>
            <a:r>
              <a:rPr dirty="0"/>
              <a:t>incidence</a:t>
            </a:r>
            <a:r>
              <a:rPr spc="-45" dirty="0"/>
              <a:t> </a:t>
            </a:r>
            <a:r>
              <a:rPr dirty="0"/>
              <a:t>rate</a:t>
            </a:r>
            <a:r>
              <a:rPr spc="-75" dirty="0"/>
              <a:t> </a:t>
            </a:r>
            <a:r>
              <a:rPr dirty="0"/>
              <a:t>is</a:t>
            </a:r>
            <a:r>
              <a:rPr spc="-70" dirty="0"/>
              <a:t> </a:t>
            </a:r>
            <a:r>
              <a:rPr dirty="0"/>
              <a:t>applied</a:t>
            </a:r>
            <a:r>
              <a:rPr spc="-65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dirty="0"/>
              <a:t>this</a:t>
            </a:r>
            <a:r>
              <a:rPr spc="-65" dirty="0"/>
              <a:t> </a:t>
            </a:r>
            <a:r>
              <a:rPr spc="-10" dirty="0"/>
              <a:t>scenario.</a:t>
            </a:r>
          </a:p>
          <a:p>
            <a:pPr marL="527685" indent="-514984">
              <a:lnSpc>
                <a:spcPct val="100000"/>
              </a:lnSpc>
              <a:spcBef>
                <a:spcPts val="660"/>
              </a:spcBef>
              <a:buAutoNum type="alphaLcPeriod"/>
              <a:tabLst>
                <a:tab pos="527685" algn="l"/>
              </a:tabLst>
            </a:pPr>
            <a:r>
              <a:rPr dirty="0"/>
              <a:t>Calculate</a:t>
            </a:r>
            <a:r>
              <a:rPr spc="-105" dirty="0"/>
              <a:t> </a:t>
            </a:r>
            <a:r>
              <a:rPr dirty="0"/>
              <a:t>that</a:t>
            </a:r>
            <a:r>
              <a:rPr spc="-95" dirty="0"/>
              <a:t> </a:t>
            </a:r>
            <a:r>
              <a:rPr dirty="0"/>
              <a:t>incidence</a:t>
            </a:r>
            <a:r>
              <a:rPr spc="-75" dirty="0"/>
              <a:t> </a:t>
            </a:r>
            <a:r>
              <a:rPr spc="-20" dirty="0"/>
              <a:t>rate</a:t>
            </a:r>
          </a:p>
          <a:p>
            <a:pPr marL="527685" indent="-514984">
              <a:lnSpc>
                <a:spcPct val="100000"/>
              </a:lnSpc>
              <a:spcBef>
                <a:spcPts val="665"/>
              </a:spcBef>
              <a:buAutoNum type="alphaLcPeriod"/>
              <a:tabLst>
                <a:tab pos="527685" algn="l"/>
              </a:tabLst>
            </a:pPr>
            <a:r>
              <a:rPr dirty="0"/>
              <a:t>What</a:t>
            </a:r>
            <a:r>
              <a:rPr spc="-60" dirty="0"/>
              <a:t> </a:t>
            </a:r>
            <a:r>
              <a:rPr dirty="0"/>
              <a:t>are</a:t>
            </a:r>
            <a:r>
              <a:rPr spc="-6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uses</a:t>
            </a:r>
            <a:r>
              <a:rPr spc="-50" dirty="0"/>
              <a:t> </a:t>
            </a:r>
            <a:r>
              <a:rPr dirty="0"/>
              <a:t>of</a:t>
            </a:r>
            <a:r>
              <a:rPr spc="-70" dirty="0"/>
              <a:t> </a:t>
            </a:r>
            <a:r>
              <a:rPr dirty="0"/>
              <a:t>incidence</a:t>
            </a:r>
            <a:r>
              <a:rPr spc="-40" dirty="0"/>
              <a:t> </a:t>
            </a:r>
            <a:r>
              <a:rPr spc="-20" dirty="0"/>
              <a:t>rate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5EB65-495F-41DC-FD86-3E6A252A2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00" y="307924"/>
            <a:ext cx="10159326" cy="677108"/>
          </a:xfrm>
        </p:spPr>
        <p:txBody>
          <a:bodyPr/>
          <a:lstStyle/>
          <a:p>
            <a:pPr algn="ctr"/>
            <a:r>
              <a:rPr lang="en-US" b="1" dirty="0"/>
              <a:t>Prof Umar Model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295C1E-E4FB-486F-378A-90F4F72AC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1"/>
            <a:ext cx="11811000" cy="548327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90315-36DC-1876-ACB6-CF1E2825C4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88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1656" y="1181100"/>
            <a:ext cx="8043443" cy="47411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936565"/>
            <a:ext cx="10159326" cy="810607"/>
          </a:xfrm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5"/>
              </a:spcBef>
            </a:pPr>
            <a:r>
              <a:rPr sz="32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en-US" sz="32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sz="32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sz="32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sz="32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RMU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20185"/>
              </p:ext>
            </p:extLst>
          </p:nvPr>
        </p:nvGraphicFramePr>
        <p:xfrm>
          <a:off x="838200" y="2139618"/>
          <a:ext cx="10509250" cy="3998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1021">
                <a:tc>
                  <a:txBody>
                    <a:bodyPr/>
                    <a:lstStyle/>
                    <a:p>
                      <a:pPr marL="1467485">
                        <a:lnSpc>
                          <a:spcPct val="100000"/>
                        </a:lnSpc>
                        <a:spcBef>
                          <a:spcPts val="2340"/>
                        </a:spcBef>
                      </a:pPr>
                      <a:r>
                        <a:rPr lang="en-US" sz="2800" b="1" spc="-10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VISION</a:t>
                      </a:r>
                      <a:r>
                        <a:rPr lang="en-US" sz="2800" b="1" spc="-10" baseline="0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spc="-10" dirty="0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97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720090">
                        <a:lnSpc>
                          <a:spcPct val="100000"/>
                        </a:lnSpc>
                        <a:spcBef>
                          <a:spcPts val="237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00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7525">
                <a:tc>
                  <a:txBody>
                    <a:bodyPr/>
                    <a:lstStyle/>
                    <a:p>
                      <a:pPr marL="91440" marR="1803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Highly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recognized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accredited</a:t>
                      </a:r>
                      <a:r>
                        <a:rPr sz="18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center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excellence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education,</a:t>
                      </a:r>
                      <a:r>
                        <a:rPr sz="18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using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evidence</a:t>
                      </a:r>
                      <a:r>
                        <a:rPr sz="18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based</a:t>
                      </a:r>
                      <a:r>
                        <a:rPr sz="18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techniques</a:t>
                      </a:r>
                      <a:r>
                        <a:rPr sz="18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highly</a:t>
                      </a:r>
                      <a:r>
                        <a:rPr sz="18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competent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professionals,</a:t>
                      </a:r>
                      <a:r>
                        <a:rPr sz="18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r>
                        <a:rPr sz="18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lifelong</a:t>
                      </a:r>
                      <a:r>
                        <a:rPr sz="18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experiential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learner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8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socially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accountable.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394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impart</a:t>
                      </a:r>
                      <a:r>
                        <a:rPr sz="1800" spc="-8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evidence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based</a:t>
                      </a:r>
                      <a:r>
                        <a:rPr sz="18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r>
                        <a:rPr sz="18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oriented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professional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</a:t>
                      </a:r>
                      <a:r>
                        <a:rPr sz="18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possible</a:t>
                      </a:r>
                      <a:r>
                        <a:rPr sz="1800" spc="-5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care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inculcate</a:t>
                      </a:r>
                      <a:r>
                        <a:rPr sz="18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mutual</a:t>
                      </a:r>
                      <a:r>
                        <a:rPr sz="18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respect,</a:t>
                      </a:r>
                      <a:r>
                        <a:rPr sz="18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ethical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practice</a:t>
                      </a:r>
                      <a:r>
                        <a:rPr sz="18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800" spc="-6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healthcare</a:t>
                      </a:r>
                      <a:r>
                        <a:rPr sz="18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sz="18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accountability.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69679" y="111210"/>
            <a:ext cx="2022294" cy="17160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407670" marR="5080">
              <a:lnSpc>
                <a:spcPts val="4750"/>
              </a:lnSpc>
              <a:spcBef>
                <a:spcPts val="705"/>
              </a:spcBef>
            </a:pPr>
            <a:r>
              <a:rPr dirty="0"/>
              <a:t>SGD</a:t>
            </a:r>
            <a:r>
              <a:rPr spc="-200" dirty="0"/>
              <a:t> </a:t>
            </a:r>
            <a:r>
              <a:rPr spc="-20" dirty="0"/>
              <a:t>(Small</a:t>
            </a:r>
            <a:r>
              <a:rPr spc="-185" dirty="0"/>
              <a:t> </a:t>
            </a:r>
            <a:r>
              <a:rPr spc="-30" dirty="0"/>
              <a:t>group</a:t>
            </a:r>
            <a:r>
              <a:rPr spc="-204" dirty="0"/>
              <a:t> </a:t>
            </a:r>
            <a:r>
              <a:rPr spc="-10" dirty="0"/>
              <a:t>discussion) </a:t>
            </a:r>
            <a:r>
              <a:rPr spc="-60" dirty="0"/>
              <a:t>Standardization</a:t>
            </a:r>
            <a:r>
              <a:rPr spc="-160" dirty="0"/>
              <a:t> </a:t>
            </a:r>
            <a:r>
              <a:rPr dirty="0"/>
              <a:t>of</a:t>
            </a:r>
            <a:r>
              <a:rPr spc="-110" dirty="0"/>
              <a:t> </a:t>
            </a:r>
            <a:r>
              <a:rPr spc="-30" dirty="0"/>
              <a:t>teaching</a:t>
            </a:r>
            <a:r>
              <a:rPr spc="-135" dirty="0"/>
              <a:t> </a:t>
            </a:r>
            <a:r>
              <a:rPr spc="-30" dirty="0"/>
              <a:t>content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319628B1-F63A-5444-0CBB-88F7512863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061275"/>
              </p:ext>
            </p:extLst>
          </p:nvPr>
        </p:nvGraphicFramePr>
        <p:xfrm>
          <a:off x="1221740" y="2362200"/>
          <a:ext cx="97485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041">
                  <a:extLst>
                    <a:ext uri="{9D8B030D-6E8A-4147-A177-3AD203B41FA5}">
                      <a16:colId xmlns:a16="http://schemas.microsoft.com/office/drawing/2014/main" val="2366472302"/>
                    </a:ext>
                  </a:extLst>
                </a:gridCol>
                <a:gridCol w="5429972">
                  <a:extLst>
                    <a:ext uri="{9D8B030D-6E8A-4147-A177-3AD203B41FA5}">
                      <a16:colId xmlns:a16="http://schemas.microsoft.com/office/drawing/2014/main" val="587094514"/>
                    </a:ext>
                  </a:extLst>
                </a:gridCol>
                <a:gridCol w="3249507">
                  <a:extLst>
                    <a:ext uri="{9D8B030D-6E8A-4147-A177-3AD203B41FA5}">
                      <a16:colId xmlns:a16="http://schemas.microsoft.com/office/drawing/2014/main" val="193549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Sr. No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Headings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Approximate 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3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SGD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000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Learning Objectives From Study Guide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0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Core Concepts of the Topic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89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Related Advanced Research Points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3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Related Ethical Points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221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Artificial Intelligence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79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Lecture Assessment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389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00" y="307924"/>
            <a:ext cx="10159326" cy="995272"/>
          </a:xfrm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105"/>
              </a:spcBef>
            </a:pPr>
            <a:r>
              <a:rPr b="1" spc="-20" dirty="0"/>
              <a:t>Learning</a:t>
            </a:r>
            <a:r>
              <a:rPr b="1" spc="-204" dirty="0"/>
              <a:t> </a:t>
            </a:r>
            <a:r>
              <a:rPr b="1" spc="-25" dirty="0"/>
              <a:t>Objectives: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6939" y="1742897"/>
            <a:ext cx="10126345" cy="3733134"/>
          </a:xfrm>
          <a:prstGeom prst="rect">
            <a:avLst/>
          </a:prstGeom>
        </p:spPr>
        <p:txBody>
          <a:bodyPr vert="horz" wrap="square" lIns="0" tIns="115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/>
              <a:t>At</a:t>
            </a:r>
            <a:r>
              <a:rPr spc="-4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end</a:t>
            </a:r>
            <a:r>
              <a:rPr spc="-4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session</a:t>
            </a:r>
            <a:r>
              <a:rPr spc="-20" dirty="0"/>
              <a:t> </a:t>
            </a:r>
            <a:r>
              <a:rPr dirty="0"/>
              <a:t>students</a:t>
            </a:r>
            <a:r>
              <a:rPr spc="-15" dirty="0"/>
              <a:t> </a:t>
            </a:r>
            <a:r>
              <a:rPr dirty="0"/>
              <a:t>will</a:t>
            </a:r>
            <a:r>
              <a:rPr spc="-45" dirty="0"/>
              <a:t> </a:t>
            </a:r>
            <a:r>
              <a:rPr dirty="0"/>
              <a:t>be</a:t>
            </a:r>
            <a:r>
              <a:rPr spc="-40" dirty="0"/>
              <a:t> </a:t>
            </a:r>
            <a:r>
              <a:rPr dirty="0"/>
              <a:t>able</a:t>
            </a:r>
            <a:r>
              <a:rPr spc="-50" dirty="0"/>
              <a:t> </a:t>
            </a:r>
            <a:r>
              <a:rPr spc="-25" dirty="0"/>
              <a:t>to;</a:t>
            </a:r>
          </a:p>
          <a:p>
            <a:pPr marL="240029" marR="5080" indent="-227965">
              <a:lnSpc>
                <a:spcPts val="3600"/>
              </a:lnSpc>
              <a:spcBef>
                <a:spcPts val="155"/>
              </a:spcBef>
              <a:buFont typeface="Wingdings"/>
              <a:buChar char=""/>
              <a:tabLst>
                <a:tab pos="241300" algn="l"/>
              </a:tabLst>
            </a:pPr>
            <a:r>
              <a:rPr spc="-10" dirty="0"/>
              <a:t>Comprehend</a:t>
            </a:r>
            <a:r>
              <a:rPr spc="-55" dirty="0"/>
              <a:t> </a:t>
            </a:r>
            <a:r>
              <a:rPr spc="-10" dirty="0"/>
              <a:t>statistical</a:t>
            </a:r>
            <a:r>
              <a:rPr spc="-75" dirty="0"/>
              <a:t> </a:t>
            </a:r>
            <a:r>
              <a:rPr dirty="0"/>
              <a:t>tools</a:t>
            </a:r>
            <a:r>
              <a:rPr spc="-80" dirty="0"/>
              <a:t> </a:t>
            </a:r>
            <a:r>
              <a:rPr dirty="0"/>
              <a:t>used</a:t>
            </a:r>
            <a:r>
              <a:rPr spc="-75" dirty="0"/>
              <a:t> </a:t>
            </a:r>
            <a:r>
              <a:rPr dirty="0"/>
              <a:t>for</a:t>
            </a:r>
            <a:r>
              <a:rPr spc="-80" dirty="0"/>
              <a:t> </a:t>
            </a:r>
            <a:r>
              <a:rPr spc="-10" dirty="0"/>
              <a:t>measurement</a:t>
            </a:r>
            <a:r>
              <a:rPr spc="-6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dirty="0"/>
              <a:t>disease</a:t>
            </a:r>
            <a:r>
              <a:rPr spc="-65" dirty="0"/>
              <a:t> </a:t>
            </a:r>
            <a:r>
              <a:rPr dirty="0"/>
              <a:t>in</a:t>
            </a:r>
            <a:r>
              <a:rPr spc="-85" dirty="0"/>
              <a:t> </a:t>
            </a:r>
            <a:r>
              <a:rPr spc="-25" dirty="0"/>
              <a:t>the 	</a:t>
            </a:r>
            <a:r>
              <a:rPr spc="-10" dirty="0"/>
              <a:t>population</a:t>
            </a:r>
          </a:p>
          <a:p>
            <a:pPr marL="240665" indent="-227965">
              <a:lnSpc>
                <a:spcPct val="100000"/>
              </a:lnSpc>
              <a:spcBef>
                <a:spcPts val="70"/>
              </a:spcBef>
              <a:buFont typeface="Wingdings"/>
              <a:buChar char=""/>
              <a:tabLst>
                <a:tab pos="240665" algn="l"/>
              </a:tabLst>
            </a:pPr>
            <a:r>
              <a:rPr dirty="0"/>
              <a:t>Calculate</a:t>
            </a:r>
            <a:r>
              <a:rPr spc="-100" dirty="0"/>
              <a:t> </a:t>
            </a:r>
            <a:r>
              <a:rPr dirty="0"/>
              <a:t>incidence</a:t>
            </a:r>
            <a:r>
              <a:rPr spc="-70" dirty="0"/>
              <a:t> </a:t>
            </a:r>
            <a:r>
              <a:rPr dirty="0"/>
              <a:t>rate</a:t>
            </a:r>
            <a:r>
              <a:rPr spc="-100" dirty="0"/>
              <a:t> </a:t>
            </a:r>
            <a:r>
              <a:rPr dirty="0"/>
              <a:t>and</a:t>
            </a:r>
            <a:r>
              <a:rPr spc="-100" dirty="0"/>
              <a:t> </a:t>
            </a:r>
            <a:r>
              <a:rPr dirty="0"/>
              <a:t>prevalence</a:t>
            </a:r>
            <a:r>
              <a:rPr spc="-100" dirty="0"/>
              <a:t> </a:t>
            </a:r>
            <a:r>
              <a:rPr spc="-10" dirty="0"/>
              <a:t>rates</a:t>
            </a:r>
            <a:r>
              <a:rPr spc="-100" dirty="0"/>
              <a:t> </a:t>
            </a:r>
            <a:r>
              <a:rPr dirty="0"/>
              <a:t>in</a:t>
            </a:r>
            <a:r>
              <a:rPr spc="-100" dirty="0"/>
              <a:t> </a:t>
            </a:r>
            <a:r>
              <a:rPr dirty="0"/>
              <a:t>various</a:t>
            </a:r>
            <a:r>
              <a:rPr spc="-100" dirty="0"/>
              <a:t> </a:t>
            </a:r>
            <a:r>
              <a:rPr spc="-10" dirty="0"/>
              <a:t>scenarios</a:t>
            </a:r>
          </a:p>
          <a:p>
            <a:pPr marL="240665" indent="-227965">
              <a:lnSpc>
                <a:spcPct val="100000"/>
              </a:lnSpc>
              <a:spcBef>
                <a:spcPts val="1630"/>
              </a:spcBef>
              <a:buFont typeface="Wingdings"/>
              <a:buChar char=""/>
              <a:tabLst>
                <a:tab pos="240665" algn="l"/>
              </a:tabLst>
            </a:pPr>
            <a:r>
              <a:rPr dirty="0"/>
              <a:t>Derive</a:t>
            </a:r>
            <a:r>
              <a:rPr spc="-90" dirty="0"/>
              <a:t> </a:t>
            </a:r>
            <a:r>
              <a:rPr spc="-10" dirty="0"/>
              <a:t>relationship</a:t>
            </a:r>
            <a:r>
              <a:rPr spc="-55" dirty="0"/>
              <a:t> </a:t>
            </a:r>
            <a:r>
              <a:rPr dirty="0"/>
              <a:t>in</a:t>
            </a:r>
            <a:r>
              <a:rPr spc="-80" dirty="0"/>
              <a:t> </a:t>
            </a:r>
            <a:r>
              <a:rPr dirty="0"/>
              <a:t>incidence</a:t>
            </a:r>
            <a:r>
              <a:rPr spc="-60" dirty="0"/>
              <a:t> </a:t>
            </a:r>
            <a:r>
              <a:rPr spc="-10" dirty="0"/>
              <a:t>rates</a:t>
            </a:r>
            <a:r>
              <a:rPr spc="-90" dirty="0"/>
              <a:t> </a:t>
            </a:r>
            <a:r>
              <a:rPr dirty="0"/>
              <a:t>and</a:t>
            </a:r>
            <a:r>
              <a:rPr spc="-75" dirty="0"/>
              <a:t> </a:t>
            </a:r>
            <a:r>
              <a:rPr dirty="0"/>
              <a:t>prevalence</a:t>
            </a:r>
            <a:r>
              <a:rPr spc="-85" dirty="0"/>
              <a:t> </a:t>
            </a:r>
            <a:r>
              <a:rPr spc="-10" dirty="0"/>
              <a:t>Rates</a:t>
            </a:r>
            <a:r>
              <a:rPr spc="-10" dirty="0" smtClean="0"/>
              <a:t>.</a:t>
            </a:r>
            <a:endParaRPr lang="en-US" spc="-10" dirty="0" smtClean="0"/>
          </a:p>
          <a:p>
            <a:pPr marL="240665" indent="-227965">
              <a:lnSpc>
                <a:spcPct val="100000"/>
              </a:lnSpc>
              <a:spcBef>
                <a:spcPts val="1630"/>
              </a:spcBef>
              <a:buFont typeface="Wingdings"/>
              <a:buChar char=""/>
              <a:tabLst>
                <a:tab pos="240665" algn="l"/>
              </a:tabLst>
            </a:pPr>
            <a:r>
              <a:rPr lang="en-US" spc="-10" dirty="0" smtClean="0"/>
              <a:t>Interpret relationships in incidence rates and prevalence rates</a:t>
            </a:r>
            <a:endParaRPr spc="-10" dirty="0"/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/>
              <a:t>How</a:t>
            </a:r>
            <a:r>
              <a:rPr spc="-50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read</a:t>
            </a:r>
            <a:r>
              <a:rPr spc="-55" dirty="0"/>
              <a:t> </a:t>
            </a:r>
            <a:r>
              <a:rPr dirty="0"/>
              <a:t>a</a:t>
            </a:r>
            <a:r>
              <a:rPr spc="-70" dirty="0"/>
              <a:t> </a:t>
            </a:r>
            <a:r>
              <a:rPr spc="-10" dirty="0"/>
              <a:t>relevant</a:t>
            </a:r>
            <a:r>
              <a:rPr spc="-65" dirty="0"/>
              <a:t> </a:t>
            </a:r>
            <a:r>
              <a:rPr dirty="0"/>
              <a:t>research</a:t>
            </a:r>
            <a:r>
              <a:rPr spc="-70" dirty="0"/>
              <a:t> </a:t>
            </a:r>
            <a:r>
              <a:rPr spc="-10" dirty="0"/>
              <a:t>article.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5758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759" rIns="0" bIns="0" rtlCol="0">
            <a:spAutoFit/>
          </a:bodyPr>
          <a:lstStyle/>
          <a:p>
            <a:pPr marL="941705">
              <a:lnSpc>
                <a:spcPct val="100000"/>
              </a:lnSpc>
              <a:spcBef>
                <a:spcPts val="95"/>
              </a:spcBef>
            </a:pPr>
            <a:r>
              <a:rPr sz="4000" spc="-25" dirty="0">
                <a:solidFill>
                  <a:srgbClr val="FFFFFF"/>
                </a:solidFill>
              </a:rPr>
              <a:t>What</a:t>
            </a:r>
            <a:r>
              <a:rPr sz="4000" spc="-150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is</a:t>
            </a:r>
            <a:r>
              <a:rPr sz="4000" spc="-125" dirty="0">
                <a:solidFill>
                  <a:srgbClr val="FFFFFF"/>
                </a:solidFill>
              </a:rPr>
              <a:t> </a:t>
            </a:r>
            <a:r>
              <a:rPr sz="4000" spc="-25" dirty="0">
                <a:solidFill>
                  <a:srgbClr val="FFFFFF"/>
                </a:solidFill>
              </a:rPr>
              <a:t>Morbidity????</a:t>
            </a:r>
            <a:endParaRPr sz="400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3127" y="4637532"/>
          <a:ext cx="10917555" cy="162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330"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3100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aspects</a:t>
                      </a:r>
                      <a:r>
                        <a:rPr sz="31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31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morbidity</a:t>
                      </a:r>
                      <a:r>
                        <a:rPr sz="31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measured</a:t>
                      </a:r>
                      <a:r>
                        <a:rPr sz="3100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3100" spc="-7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Morbidity</a:t>
                      </a:r>
                      <a:r>
                        <a:rPr sz="31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1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rates:</a:t>
                      </a:r>
                      <a:endParaRPr sz="3100">
                        <a:latin typeface="Calibri"/>
                        <a:cs typeface="Calibri"/>
                      </a:endParaRPr>
                    </a:p>
                  </a:txBody>
                  <a:tcPr marL="0" marR="0" marT="165100" marB="0">
                    <a:lnB w="12700">
                      <a:solidFill>
                        <a:srgbClr val="E0E0E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70">
                <a:tc>
                  <a:txBody>
                    <a:bodyPr/>
                    <a:lstStyle/>
                    <a:p>
                      <a:pPr marL="560070">
                        <a:lnSpc>
                          <a:spcPts val="5230"/>
                        </a:lnSpc>
                      </a:pPr>
                      <a:r>
                        <a:rPr sz="4600" b="1" spc="-10" dirty="0">
                          <a:latin typeface="Calibri"/>
                          <a:cs typeface="Calibri"/>
                        </a:rPr>
                        <a:t>Frequency</a:t>
                      </a:r>
                      <a:endParaRPr sz="4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8D6CD"/>
                      </a:solidFill>
                      <a:prstDash val="solid"/>
                    </a:lnL>
                    <a:lnR w="12700">
                      <a:solidFill>
                        <a:srgbClr val="ECD9D6"/>
                      </a:solidFill>
                      <a:prstDash val="soli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8D6CD"/>
                      </a:solidFill>
                      <a:prstDash val="solid"/>
                    </a:lnB>
                    <a:solidFill>
                      <a:srgbClr val="F8D6CD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ts val="5230"/>
                        </a:lnSpc>
                      </a:pPr>
                      <a:r>
                        <a:rPr sz="4600" b="1" spc="-10" dirty="0">
                          <a:latin typeface="Calibri"/>
                          <a:cs typeface="Calibri"/>
                        </a:rPr>
                        <a:t>Duration</a:t>
                      </a:r>
                      <a:endParaRPr sz="4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ECD9D6"/>
                      </a:solidFill>
                      <a:prstDash val="solid"/>
                    </a:lnL>
                    <a:lnR w="12700">
                      <a:solidFill>
                        <a:srgbClr val="E0E0E0"/>
                      </a:solidFill>
                      <a:prstDash val="solid"/>
                    </a:lnR>
                    <a:lnT w="12700">
                      <a:solidFill>
                        <a:srgbClr val="ECD9D6"/>
                      </a:solidFill>
                      <a:prstDash val="solid"/>
                    </a:lnT>
                    <a:lnB w="12700">
                      <a:solidFill>
                        <a:srgbClr val="ECD9D6"/>
                      </a:solidFill>
                      <a:prstDash val="solid"/>
                    </a:lnB>
                    <a:solidFill>
                      <a:srgbClr val="ECD9D6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9469">
                        <a:lnSpc>
                          <a:spcPts val="5230"/>
                        </a:lnSpc>
                      </a:pPr>
                      <a:r>
                        <a:rPr sz="4600" b="1" spc="-10" dirty="0">
                          <a:latin typeface="Calibri"/>
                          <a:cs typeface="Calibri"/>
                        </a:rPr>
                        <a:t>Severity</a:t>
                      </a:r>
                      <a:endParaRPr sz="4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E0E0E0"/>
                      </a:solidFill>
                      <a:prstDash val="solid"/>
                    </a:lnL>
                    <a:lnR w="12700">
                      <a:solidFill>
                        <a:srgbClr val="E0E0E0"/>
                      </a:solidFill>
                      <a:prstDash val="solid"/>
                    </a:lnR>
                    <a:lnT w="12700">
                      <a:solidFill>
                        <a:srgbClr val="E0E0E0"/>
                      </a:solidFill>
                      <a:prstDash val="solid"/>
                    </a:lnT>
                    <a:lnB w="12700">
                      <a:solidFill>
                        <a:srgbClr val="E0E0E0"/>
                      </a:solidFill>
                      <a:prstDash val="solid"/>
                    </a:lnB>
                    <a:solidFill>
                      <a:srgbClr val="E0E0E0">
                        <a:alpha val="9019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38555" y="2107692"/>
            <a:ext cx="10939780" cy="2566670"/>
            <a:chOff x="638555" y="2107692"/>
            <a:chExt cx="10939780" cy="2566670"/>
          </a:xfrm>
        </p:grpSpPr>
        <p:sp>
          <p:nvSpPr>
            <p:cNvPr id="6" name="object 6"/>
            <p:cNvSpPr/>
            <p:nvPr/>
          </p:nvSpPr>
          <p:spPr>
            <a:xfrm>
              <a:off x="644651" y="2113788"/>
              <a:ext cx="10927080" cy="2554605"/>
            </a:xfrm>
            <a:custGeom>
              <a:avLst/>
              <a:gdLst/>
              <a:ahLst/>
              <a:cxnLst/>
              <a:rect l="l" t="t" r="r" b="b"/>
              <a:pathLst>
                <a:path w="10927080" h="2554604">
                  <a:moveTo>
                    <a:pt x="10927080" y="0"/>
                  </a:moveTo>
                  <a:lnTo>
                    <a:pt x="0" y="0"/>
                  </a:lnTo>
                  <a:lnTo>
                    <a:pt x="0" y="1659636"/>
                  </a:lnTo>
                  <a:lnTo>
                    <a:pt x="5144262" y="1659636"/>
                  </a:lnTo>
                  <a:lnTo>
                    <a:pt x="5144262" y="1915668"/>
                  </a:lnTo>
                  <a:lnTo>
                    <a:pt x="4824984" y="1915668"/>
                  </a:lnTo>
                  <a:lnTo>
                    <a:pt x="5463540" y="2554224"/>
                  </a:lnTo>
                  <a:lnTo>
                    <a:pt x="6102096" y="1915668"/>
                  </a:lnTo>
                  <a:lnTo>
                    <a:pt x="5782818" y="1915668"/>
                  </a:lnTo>
                  <a:lnTo>
                    <a:pt x="5782818" y="1659636"/>
                  </a:lnTo>
                  <a:lnTo>
                    <a:pt x="10927080" y="1659636"/>
                  </a:lnTo>
                  <a:lnTo>
                    <a:pt x="10927080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4651" y="2113788"/>
              <a:ext cx="10927080" cy="2554605"/>
            </a:xfrm>
            <a:custGeom>
              <a:avLst/>
              <a:gdLst/>
              <a:ahLst/>
              <a:cxnLst/>
              <a:rect l="l" t="t" r="r" b="b"/>
              <a:pathLst>
                <a:path w="10927080" h="2554604">
                  <a:moveTo>
                    <a:pt x="10927080" y="1659636"/>
                  </a:moveTo>
                  <a:lnTo>
                    <a:pt x="5782818" y="1659636"/>
                  </a:lnTo>
                  <a:lnTo>
                    <a:pt x="5782818" y="1915668"/>
                  </a:lnTo>
                  <a:lnTo>
                    <a:pt x="6102096" y="1915668"/>
                  </a:lnTo>
                  <a:lnTo>
                    <a:pt x="5463540" y="2554224"/>
                  </a:lnTo>
                  <a:lnTo>
                    <a:pt x="4824984" y="1915668"/>
                  </a:lnTo>
                  <a:lnTo>
                    <a:pt x="5144262" y="1915668"/>
                  </a:lnTo>
                  <a:lnTo>
                    <a:pt x="5144262" y="1659636"/>
                  </a:lnTo>
                  <a:lnTo>
                    <a:pt x="0" y="1659636"/>
                  </a:lnTo>
                  <a:lnTo>
                    <a:pt x="0" y="0"/>
                  </a:lnTo>
                  <a:lnTo>
                    <a:pt x="10927080" y="0"/>
                  </a:lnTo>
                  <a:lnTo>
                    <a:pt x="10927080" y="165963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905126" y="2432126"/>
            <a:ext cx="8404225" cy="9309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269490" marR="5080" indent="-2257425">
              <a:lnSpc>
                <a:spcPts val="3410"/>
              </a:lnSpc>
              <a:spcBef>
                <a:spcPts val="470"/>
              </a:spcBef>
            </a:pP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sz="31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departure</a:t>
            </a:r>
            <a:r>
              <a:rPr sz="31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subjective</a:t>
            </a:r>
            <a:r>
              <a:rPr sz="31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1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31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31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1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sz="31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physiological</a:t>
            </a:r>
            <a:r>
              <a:rPr sz="31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well</a:t>
            </a:r>
            <a:r>
              <a:rPr sz="31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Calibri"/>
                <a:cs typeface="Calibri"/>
              </a:rPr>
              <a:t>being.</a:t>
            </a:r>
            <a:endParaRPr sz="3100" dirty="0">
              <a:latin typeface="Calibri"/>
              <a:cs typeface="Calibri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957127-656B-53C5-6128-E7D429B0F18C}"/>
              </a:ext>
            </a:extLst>
          </p:cNvPr>
          <p:cNvSpPr/>
          <p:nvPr/>
        </p:nvSpPr>
        <p:spPr>
          <a:xfrm>
            <a:off x="10078719" y="69083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5758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759" rIns="0" bIns="0" rtlCol="0">
            <a:spAutoFit/>
          </a:bodyPr>
          <a:lstStyle/>
          <a:p>
            <a:pPr marL="94170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FFFF"/>
                </a:solidFill>
              </a:rPr>
              <a:t>Uses</a:t>
            </a:r>
            <a:r>
              <a:rPr sz="4000" spc="-15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of</a:t>
            </a:r>
            <a:r>
              <a:rPr sz="4000" spc="-140" dirty="0">
                <a:solidFill>
                  <a:srgbClr val="FFFFFF"/>
                </a:solidFill>
              </a:rPr>
              <a:t> </a:t>
            </a:r>
            <a:r>
              <a:rPr sz="4000" spc="-25" dirty="0">
                <a:solidFill>
                  <a:srgbClr val="FFFFFF"/>
                </a:solidFill>
              </a:rPr>
              <a:t>Morbidity</a:t>
            </a:r>
            <a:r>
              <a:rPr sz="4000" spc="-175" dirty="0">
                <a:solidFill>
                  <a:srgbClr val="FFFFFF"/>
                </a:solidFill>
              </a:rPr>
              <a:t> </a:t>
            </a:r>
            <a:r>
              <a:rPr sz="4000" spc="-20" dirty="0">
                <a:solidFill>
                  <a:srgbClr val="FFFFFF"/>
                </a:solidFill>
              </a:rPr>
              <a:t>Data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644651" y="2115311"/>
            <a:ext cx="10927080" cy="992505"/>
          </a:xfrm>
          <a:custGeom>
            <a:avLst/>
            <a:gdLst/>
            <a:ahLst/>
            <a:cxnLst/>
            <a:rect l="l" t="t" r="r" b="b"/>
            <a:pathLst>
              <a:path w="10927080" h="992505">
                <a:moveTo>
                  <a:pt x="10761726" y="0"/>
                </a:moveTo>
                <a:lnTo>
                  <a:pt x="165354" y="0"/>
                </a:lnTo>
                <a:lnTo>
                  <a:pt x="121395" y="5907"/>
                </a:lnTo>
                <a:lnTo>
                  <a:pt x="81895" y="22577"/>
                </a:lnTo>
                <a:lnTo>
                  <a:pt x="48429" y="48434"/>
                </a:lnTo>
                <a:lnTo>
                  <a:pt x="22574" y="81900"/>
                </a:lnTo>
                <a:lnTo>
                  <a:pt x="5906" y="121399"/>
                </a:lnTo>
                <a:lnTo>
                  <a:pt x="0" y="165353"/>
                </a:lnTo>
                <a:lnTo>
                  <a:pt x="0" y="826770"/>
                </a:lnTo>
                <a:lnTo>
                  <a:pt x="5906" y="870724"/>
                </a:lnTo>
                <a:lnTo>
                  <a:pt x="22574" y="910223"/>
                </a:lnTo>
                <a:lnTo>
                  <a:pt x="48429" y="943689"/>
                </a:lnTo>
                <a:lnTo>
                  <a:pt x="81895" y="969546"/>
                </a:lnTo>
                <a:lnTo>
                  <a:pt x="121395" y="986216"/>
                </a:lnTo>
                <a:lnTo>
                  <a:pt x="165354" y="992124"/>
                </a:lnTo>
                <a:lnTo>
                  <a:pt x="10761726" y="992124"/>
                </a:lnTo>
                <a:lnTo>
                  <a:pt x="10805680" y="986216"/>
                </a:lnTo>
                <a:lnTo>
                  <a:pt x="10845179" y="969546"/>
                </a:lnTo>
                <a:lnTo>
                  <a:pt x="10878645" y="943689"/>
                </a:lnTo>
                <a:lnTo>
                  <a:pt x="10904502" y="910223"/>
                </a:lnTo>
                <a:lnTo>
                  <a:pt x="10921172" y="870724"/>
                </a:lnTo>
                <a:lnTo>
                  <a:pt x="10927080" y="826770"/>
                </a:lnTo>
                <a:lnTo>
                  <a:pt x="10927080" y="165353"/>
                </a:lnTo>
                <a:lnTo>
                  <a:pt x="10921172" y="121399"/>
                </a:lnTo>
                <a:lnTo>
                  <a:pt x="10904502" y="81900"/>
                </a:lnTo>
                <a:lnTo>
                  <a:pt x="10878645" y="48434"/>
                </a:lnTo>
                <a:lnTo>
                  <a:pt x="10845179" y="22577"/>
                </a:lnTo>
                <a:lnTo>
                  <a:pt x="10805680" y="5907"/>
                </a:lnTo>
                <a:lnTo>
                  <a:pt x="1076172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4651" y="3180588"/>
            <a:ext cx="10927080" cy="992505"/>
          </a:xfrm>
          <a:custGeom>
            <a:avLst/>
            <a:gdLst/>
            <a:ahLst/>
            <a:cxnLst/>
            <a:rect l="l" t="t" r="r" b="b"/>
            <a:pathLst>
              <a:path w="10927080" h="992504">
                <a:moveTo>
                  <a:pt x="10761726" y="0"/>
                </a:moveTo>
                <a:lnTo>
                  <a:pt x="165354" y="0"/>
                </a:lnTo>
                <a:lnTo>
                  <a:pt x="121395" y="5907"/>
                </a:lnTo>
                <a:lnTo>
                  <a:pt x="81895" y="22577"/>
                </a:lnTo>
                <a:lnTo>
                  <a:pt x="48429" y="48434"/>
                </a:lnTo>
                <a:lnTo>
                  <a:pt x="22574" y="81900"/>
                </a:lnTo>
                <a:lnTo>
                  <a:pt x="5906" y="121399"/>
                </a:lnTo>
                <a:lnTo>
                  <a:pt x="0" y="165353"/>
                </a:lnTo>
                <a:lnTo>
                  <a:pt x="0" y="826769"/>
                </a:lnTo>
                <a:lnTo>
                  <a:pt x="5906" y="870724"/>
                </a:lnTo>
                <a:lnTo>
                  <a:pt x="22574" y="910223"/>
                </a:lnTo>
                <a:lnTo>
                  <a:pt x="48429" y="943689"/>
                </a:lnTo>
                <a:lnTo>
                  <a:pt x="81895" y="969546"/>
                </a:lnTo>
                <a:lnTo>
                  <a:pt x="121395" y="986216"/>
                </a:lnTo>
                <a:lnTo>
                  <a:pt x="165354" y="992124"/>
                </a:lnTo>
                <a:lnTo>
                  <a:pt x="10761726" y="992124"/>
                </a:lnTo>
                <a:lnTo>
                  <a:pt x="10805680" y="986216"/>
                </a:lnTo>
                <a:lnTo>
                  <a:pt x="10845179" y="969546"/>
                </a:lnTo>
                <a:lnTo>
                  <a:pt x="10878645" y="943689"/>
                </a:lnTo>
                <a:lnTo>
                  <a:pt x="10904502" y="910223"/>
                </a:lnTo>
                <a:lnTo>
                  <a:pt x="10921172" y="870724"/>
                </a:lnTo>
                <a:lnTo>
                  <a:pt x="10927080" y="826769"/>
                </a:lnTo>
                <a:lnTo>
                  <a:pt x="10927080" y="165353"/>
                </a:lnTo>
                <a:lnTo>
                  <a:pt x="10921172" y="121399"/>
                </a:lnTo>
                <a:lnTo>
                  <a:pt x="10904502" y="81900"/>
                </a:lnTo>
                <a:lnTo>
                  <a:pt x="10878645" y="48434"/>
                </a:lnTo>
                <a:lnTo>
                  <a:pt x="10845179" y="22577"/>
                </a:lnTo>
                <a:lnTo>
                  <a:pt x="10805680" y="5907"/>
                </a:lnTo>
                <a:lnTo>
                  <a:pt x="10761726" y="0"/>
                </a:lnTo>
                <a:close/>
              </a:path>
            </a:pathLst>
          </a:custGeom>
          <a:solidFill>
            <a:srgbClr val="52C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4651" y="4244340"/>
            <a:ext cx="10927080" cy="993775"/>
          </a:xfrm>
          <a:custGeom>
            <a:avLst/>
            <a:gdLst/>
            <a:ahLst/>
            <a:cxnLst/>
            <a:rect l="l" t="t" r="r" b="b"/>
            <a:pathLst>
              <a:path w="10927080" h="993775">
                <a:moveTo>
                  <a:pt x="10761472" y="0"/>
                </a:moveTo>
                <a:lnTo>
                  <a:pt x="165620" y="0"/>
                </a:lnTo>
                <a:lnTo>
                  <a:pt x="121589" y="5917"/>
                </a:lnTo>
                <a:lnTo>
                  <a:pt x="82025" y="22615"/>
                </a:lnTo>
                <a:lnTo>
                  <a:pt x="48506" y="48513"/>
                </a:lnTo>
                <a:lnTo>
                  <a:pt x="22610" y="82032"/>
                </a:lnTo>
                <a:lnTo>
                  <a:pt x="5915" y="121590"/>
                </a:lnTo>
                <a:lnTo>
                  <a:pt x="0" y="165608"/>
                </a:lnTo>
                <a:lnTo>
                  <a:pt x="0" y="828040"/>
                </a:lnTo>
                <a:lnTo>
                  <a:pt x="5915" y="872057"/>
                </a:lnTo>
                <a:lnTo>
                  <a:pt x="22610" y="911615"/>
                </a:lnTo>
                <a:lnTo>
                  <a:pt x="48506" y="945134"/>
                </a:lnTo>
                <a:lnTo>
                  <a:pt x="82025" y="971032"/>
                </a:lnTo>
                <a:lnTo>
                  <a:pt x="121589" y="987730"/>
                </a:lnTo>
                <a:lnTo>
                  <a:pt x="165620" y="993648"/>
                </a:lnTo>
                <a:lnTo>
                  <a:pt x="10761472" y="993648"/>
                </a:lnTo>
                <a:lnTo>
                  <a:pt x="10805489" y="987730"/>
                </a:lnTo>
                <a:lnTo>
                  <a:pt x="10845047" y="971032"/>
                </a:lnTo>
                <a:lnTo>
                  <a:pt x="10878566" y="945134"/>
                </a:lnTo>
                <a:lnTo>
                  <a:pt x="10904464" y="911615"/>
                </a:lnTo>
                <a:lnTo>
                  <a:pt x="10921162" y="872057"/>
                </a:lnTo>
                <a:lnTo>
                  <a:pt x="10927080" y="828040"/>
                </a:lnTo>
                <a:lnTo>
                  <a:pt x="10927080" y="165608"/>
                </a:lnTo>
                <a:lnTo>
                  <a:pt x="10921162" y="121590"/>
                </a:lnTo>
                <a:lnTo>
                  <a:pt x="10904464" y="82032"/>
                </a:lnTo>
                <a:lnTo>
                  <a:pt x="10878566" y="48513"/>
                </a:lnTo>
                <a:lnTo>
                  <a:pt x="10845047" y="22615"/>
                </a:lnTo>
                <a:lnTo>
                  <a:pt x="10805489" y="5917"/>
                </a:lnTo>
                <a:lnTo>
                  <a:pt x="10761472" y="0"/>
                </a:lnTo>
                <a:close/>
              </a:path>
            </a:pathLst>
          </a:custGeom>
          <a:solidFill>
            <a:srgbClr val="48B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651" y="5309615"/>
            <a:ext cx="10927080" cy="993775"/>
          </a:xfrm>
          <a:custGeom>
            <a:avLst/>
            <a:gdLst/>
            <a:ahLst/>
            <a:cxnLst/>
            <a:rect l="l" t="t" r="r" b="b"/>
            <a:pathLst>
              <a:path w="10927080" h="993775">
                <a:moveTo>
                  <a:pt x="10761472" y="0"/>
                </a:moveTo>
                <a:lnTo>
                  <a:pt x="165620" y="0"/>
                </a:lnTo>
                <a:lnTo>
                  <a:pt x="121589" y="5917"/>
                </a:lnTo>
                <a:lnTo>
                  <a:pt x="82025" y="22615"/>
                </a:lnTo>
                <a:lnTo>
                  <a:pt x="48506" y="48514"/>
                </a:lnTo>
                <a:lnTo>
                  <a:pt x="22610" y="82032"/>
                </a:lnTo>
                <a:lnTo>
                  <a:pt x="5915" y="121590"/>
                </a:lnTo>
                <a:lnTo>
                  <a:pt x="0" y="165608"/>
                </a:lnTo>
                <a:lnTo>
                  <a:pt x="0" y="828027"/>
                </a:lnTo>
                <a:lnTo>
                  <a:pt x="5915" y="872058"/>
                </a:lnTo>
                <a:lnTo>
                  <a:pt x="22610" y="911622"/>
                </a:lnTo>
                <a:lnTo>
                  <a:pt x="48506" y="945141"/>
                </a:lnTo>
                <a:lnTo>
                  <a:pt x="82025" y="971037"/>
                </a:lnTo>
                <a:lnTo>
                  <a:pt x="121589" y="987732"/>
                </a:lnTo>
                <a:lnTo>
                  <a:pt x="165620" y="993648"/>
                </a:lnTo>
                <a:lnTo>
                  <a:pt x="10761472" y="993648"/>
                </a:lnTo>
                <a:lnTo>
                  <a:pt x="10805489" y="987732"/>
                </a:lnTo>
                <a:lnTo>
                  <a:pt x="10845047" y="971037"/>
                </a:lnTo>
                <a:lnTo>
                  <a:pt x="10878566" y="945141"/>
                </a:lnTo>
                <a:lnTo>
                  <a:pt x="10904464" y="911622"/>
                </a:lnTo>
                <a:lnTo>
                  <a:pt x="10921162" y="872058"/>
                </a:lnTo>
                <a:lnTo>
                  <a:pt x="10927080" y="828027"/>
                </a:lnTo>
                <a:lnTo>
                  <a:pt x="10927080" y="165608"/>
                </a:lnTo>
                <a:lnTo>
                  <a:pt x="10921162" y="121590"/>
                </a:lnTo>
                <a:lnTo>
                  <a:pt x="10904464" y="82032"/>
                </a:lnTo>
                <a:lnTo>
                  <a:pt x="10878566" y="48514"/>
                </a:lnTo>
                <a:lnTo>
                  <a:pt x="10845047" y="22615"/>
                </a:lnTo>
                <a:lnTo>
                  <a:pt x="10805489" y="5917"/>
                </a:lnTo>
                <a:lnTo>
                  <a:pt x="1076147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75208" y="2371470"/>
            <a:ext cx="10236835" cy="3602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93155" algn="l"/>
              </a:tabLst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nature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load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the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60"/>
              </a:spcBef>
            </a:pPr>
            <a:endParaRPr sz="2500">
              <a:latin typeface="Calibri"/>
              <a:cs typeface="Calibri"/>
            </a:endParaRPr>
          </a:p>
          <a:p>
            <a:pPr marL="12700" marR="483870">
              <a:lnSpc>
                <a:spcPts val="2750"/>
              </a:lnSpc>
              <a:spcBef>
                <a:spcPts val="5"/>
              </a:spcBef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sz="25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25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comprehensive,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accurate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clinically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relevant</a:t>
            </a:r>
            <a:r>
              <a:rPr sz="25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2500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characteristics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Serves</a:t>
            </a:r>
            <a:r>
              <a:rPr sz="25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starting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point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etiological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studies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plays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role</a:t>
            </a:r>
            <a:r>
              <a:rPr sz="25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prevention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35"/>
              </a:spcBef>
            </a:pP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Needed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monitoring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r>
              <a:rPr sz="25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activities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BFD679B-80BC-80CD-B9F4-E33DAD390CF0}"/>
              </a:ext>
            </a:extLst>
          </p:cNvPr>
          <p:cNvSpPr/>
          <p:nvPr/>
        </p:nvSpPr>
        <p:spPr>
          <a:xfrm>
            <a:off x="10078720" y="368998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5758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759" rIns="0" bIns="0" rtlCol="0">
            <a:spAutoFit/>
          </a:bodyPr>
          <a:lstStyle/>
          <a:p>
            <a:pPr marL="941705">
              <a:lnSpc>
                <a:spcPct val="100000"/>
              </a:lnSpc>
              <a:spcBef>
                <a:spcPts val="95"/>
              </a:spcBef>
            </a:pPr>
            <a:r>
              <a:rPr sz="4000" spc="-40" dirty="0">
                <a:solidFill>
                  <a:srgbClr val="FFFFFF"/>
                </a:solidFill>
              </a:rPr>
              <a:t>Measurement</a:t>
            </a:r>
            <a:r>
              <a:rPr sz="4000" spc="-165" dirty="0">
                <a:solidFill>
                  <a:srgbClr val="FFFFFF"/>
                </a:solidFill>
              </a:rPr>
              <a:t> </a:t>
            </a:r>
            <a:r>
              <a:rPr sz="4000" spc="-45" dirty="0">
                <a:solidFill>
                  <a:srgbClr val="FFFFFF"/>
                </a:solidFill>
              </a:rPr>
              <a:t>indicators</a:t>
            </a:r>
            <a:r>
              <a:rPr sz="4000" spc="-15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of</a:t>
            </a:r>
            <a:r>
              <a:rPr sz="4000" spc="-14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Morbidity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663818" y="2240693"/>
            <a:ext cx="10864364" cy="954856"/>
          </a:xfrm>
          <a:custGeom>
            <a:avLst/>
            <a:gdLst/>
            <a:ahLst/>
            <a:cxnLst/>
            <a:rect l="l" t="t" r="r" b="b"/>
            <a:pathLst>
              <a:path w="10927080" h="960119">
                <a:moveTo>
                  <a:pt x="10767060" y="0"/>
                </a:moveTo>
                <a:lnTo>
                  <a:pt x="160020" y="0"/>
                </a:lnTo>
                <a:lnTo>
                  <a:pt x="109440" y="8156"/>
                </a:lnTo>
                <a:lnTo>
                  <a:pt x="65513" y="30870"/>
                </a:lnTo>
                <a:lnTo>
                  <a:pt x="30873" y="65507"/>
                </a:lnTo>
                <a:lnTo>
                  <a:pt x="8157" y="109435"/>
                </a:lnTo>
                <a:lnTo>
                  <a:pt x="0" y="160019"/>
                </a:lnTo>
                <a:lnTo>
                  <a:pt x="0" y="800100"/>
                </a:lnTo>
                <a:lnTo>
                  <a:pt x="8157" y="850684"/>
                </a:lnTo>
                <a:lnTo>
                  <a:pt x="30873" y="894612"/>
                </a:lnTo>
                <a:lnTo>
                  <a:pt x="65513" y="929249"/>
                </a:lnTo>
                <a:lnTo>
                  <a:pt x="109440" y="951963"/>
                </a:lnTo>
                <a:lnTo>
                  <a:pt x="160020" y="960119"/>
                </a:lnTo>
                <a:lnTo>
                  <a:pt x="10767060" y="960119"/>
                </a:lnTo>
                <a:lnTo>
                  <a:pt x="10817644" y="951963"/>
                </a:lnTo>
                <a:lnTo>
                  <a:pt x="10861572" y="929249"/>
                </a:lnTo>
                <a:lnTo>
                  <a:pt x="10896209" y="894612"/>
                </a:lnTo>
                <a:lnTo>
                  <a:pt x="10918923" y="850684"/>
                </a:lnTo>
                <a:lnTo>
                  <a:pt x="10927080" y="800100"/>
                </a:lnTo>
                <a:lnTo>
                  <a:pt x="10927080" y="160019"/>
                </a:lnTo>
                <a:lnTo>
                  <a:pt x="10918923" y="109435"/>
                </a:lnTo>
                <a:lnTo>
                  <a:pt x="10896209" y="65507"/>
                </a:lnTo>
                <a:lnTo>
                  <a:pt x="10861572" y="30870"/>
                </a:lnTo>
                <a:lnTo>
                  <a:pt x="10817644" y="8156"/>
                </a:lnTo>
                <a:lnTo>
                  <a:pt x="107670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4651" y="3191255"/>
            <a:ext cx="10927080" cy="960119"/>
          </a:xfrm>
          <a:custGeom>
            <a:avLst/>
            <a:gdLst/>
            <a:ahLst/>
            <a:cxnLst/>
            <a:rect l="l" t="t" r="r" b="b"/>
            <a:pathLst>
              <a:path w="10927080" h="960120">
                <a:moveTo>
                  <a:pt x="10767060" y="0"/>
                </a:moveTo>
                <a:lnTo>
                  <a:pt x="160020" y="0"/>
                </a:lnTo>
                <a:lnTo>
                  <a:pt x="109440" y="8156"/>
                </a:lnTo>
                <a:lnTo>
                  <a:pt x="65513" y="30870"/>
                </a:lnTo>
                <a:lnTo>
                  <a:pt x="30873" y="65507"/>
                </a:lnTo>
                <a:lnTo>
                  <a:pt x="8157" y="109435"/>
                </a:lnTo>
                <a:lnTo>
                  <a:pt x="0" y="160020"/>
                </a:lnTo>
                <a:lnTo>
                  <a:pt x="0" y="800100"/>
                </a:lnTo>
                <a:lnTo>
                  <a:pt x="8157" y="850684"/>
                </a:lnTo>
                <a:lnTo>
                  <a:pt x="30873" y="894612"/>
                </a:lnTo>
                <a:lnTo>
                  <a:pt x="65513" y="929249"/>
                </a:lnTo>
                <a:lnTo>
                  <a:pt x="109440" y="951963"/>
                </a:lnTo>
                <a:lnTo>
                  <a:pt x="160020" y="960120"/>
                </a:lnTo>
                <a:lnTo>
                  <a:pt x="10767060" y="960120"/>
                </a:lnTo>
                <a:lnTo>
                  <a:pt x="10817644" y="951963"/>
                </a:lnTo>
                <a:lnTo>
                  <a:pt x="10861572" y="929249"/>
                </a:lnTo>
                <a:lnTo>
                  <a:pt x="10896209" y="894612"/>
                </a:lnTo>
                <a:lnTo>
                  <a:pt x="10918923" y="850684"/>
                </a:lnTo>
                <a:lnTo>
                  <a:pt x="10927080" y="800100"/>
                </a:lnTo>
                <a:lnTo>
                  <a:pt x="10927080" y="160020"/>
                </a:lnTo>
                <a:lnTo>
                  <a:pt x="10918923" y="109435"/>
                </a:lnTo>
                <a:lnTo>
                  <a:pt x="10896209" y="65507"/>
                </a:lnTo>
                <a:lnTo>
                  <a:pt x="10861572" y="30870"/>
                </a:lnTo>
                <a:lnTo>
                  <a:pt x="10817644" y="8156"/>
                </a:lnTo>
                <a:lnTo>
                  <a:pt x="10767060" y="0"/>
                </a:lnTo>
                <a:close/>
              </a:path>
            </a:pathLst>
          </a:custGeom>
          <a:solidFill>
            <a:srgbClr val="D17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007" y="4143086"/>
            <a:ext cx="10927080" cy="958850"/>
          </a:xfrm>
          <a:custGeom>
            <a:avLst/>
            <a:gdLst/>
            <a:ahLst/>
            <a:cxnLst/>
            <a:rect l="l" t="t" r="r" b="b"/>
            <a:pathLst>
              <a:path w="10927080" h="958850">
                <a:moveTo>
                  <a:pt x="10767314" y="0"/>
                </a:moveTo>
                <a:lnTo>
                  <a:pt x="159766" y="0"/>
                </a:lnTo>
                <a:lnTo>
                  <a:pt x="109266" y="8142"/>
                </a:lnTo>
                <a:lnTo>
                  <a:pt x="65408" y="30817"/>
                </a:lnTo>
                <a:lnTo>
                  <a:pt x="30824" y="65397"/>
                </a:lnTo>
                <a:lnTo>
                  <a:pt x="8144" y="109256"/>
                </a:lnTo>
                <a:lnTo>
                  <a:pt x="0" y="159766"/>
                </a:lnTo>
                <a:lnTo>
                  <a:pt x="0" y="798830"/>
                </a:lnTo>
                <a:lnTo>
                  <a:pt x="8144" y="849339"/>
                </a:lnTo>
                <a:lnTo>
                  <a:pt x="30824" y="893198"/>
                </a:lnTo>
                <a:lnTo>
                  <a:pt x="65408" y="927778"/>
                </a:lnTo>
                <a:lnTo>
                  <a:pt x="109266" y="950453"/>
                </a:lnTo>
                <a:lnTo>
                  <a:pt x="159766" y="958595"/>
                </a:lnTo>
                <a:lnTo>
                  <a:pt x="10767314" y="958595"/>
                </a:lnTo>
                <a:lnTo>
                  <a:pt x="10817823" y="950453"/>
                </a:lnTo>
                <a:lnTo>
                  <a:pt x="10861682" y="927778"/>
                </a:lnTo>
                <a:lnTo>
                  <a:pt x="10896262" y="893198"/>
                </a:lnTo>
                <a:lnTo>
                  <a:pt x="10918937" y="849339"/>
                </a:lnTo>
                <a:lnTo>
                  <a:pt x="10927080" y="798830"/>
                </a:lnTo>
                <a:lnTo>
                  <a:pt x="10927080" y="159766"/>
                </a:lnTo>
                <a:lnTo>
                  <a:pt x="10918937" y="109256"/>
                </a:lnTo>
                <a:lnTo>
                  <a:pt x="10896262" y="65397"/>
                </a:lnTo>
                <a:lnTo>
                  <a:pt x="10861682" y="30817"/>
                </a:lnTo>
                <a:lnTo>
                  <a:pt x="10817823" y="8142"/>
                </a:lnTo>
                <a:lnTo>
                  <a:pt x="10767314" y="0"/>
                </a:lnTo>
                <a:close/>
              </a:path>
            </a:pathLst>
          </a:custGeom>
          <a:solidFill>
            <a:srgbClr val="B889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651" y="5098911"/>
            <a:ext cx="10927080" cy="958850"/>
          </a:xfrm>
          <a:custGeom>
            <a:avLst/>
            <a:gdLst/>
            <a:ahLst/>
            <a:cxnLst/>
            <a:rect l="l" t="t" r="r" b="b"/>
            <a:pathLst>
              <a:path w="10927080" h="958850">
                <a:moveTo>
                  <a:pt x="10767314" y="0"/>
                </a:moveTo>
                <a:lnTo>
                  <a:pt x="159766" y="0"/>
                </a:lnTo>
                <a:lnTo>
                  <a:pt x="109266" y="8142"/>
                </a:lnTo>
                <a:lnTo>
                  <a:pt x="65408" y="30817"/>
                </a:lnTo>
                <a:lnTo>
                  <a:pt x="30824" y="65397"/>
                </a:lnTo>
                <a:lnTo>
                  <a:pt x="8144" y="109256"/>
                </a:lnTo>
                <a:lnTo>
                  <a:pt x="0" y="159765"/>
                </a:lnTo>
                <a:lnTo>
                  <a:pt x="0" y="798829"/>
                </a:lnTo>
                <a:lnTo>
                  <a:pt x="8144" y="849329"/>
                </a:lnTo>
                <a:lnTo>
                  <a:pt x="30824" y="893187"/>
                </a:lnTo>
                <a:lnTo>
                  <a:pt x="65408" y="927771"/>
                </a:lnTo>
                <a:lnTo>
                  <a:pt x="109266" y="950451"/>
                </a:lnTo>
                <a:lnTo>
                  <a:pt x="159766" y="958595"/>
                </a:lnTo>
                <a:lnTo>
                  <a:pt x="10767314" y="958595"/>
                </a:lnTo>
                <a:lnTo>
                  <a:pt x="10817823" y="950451"/>
                </a:lnTo>
                <a:lnTo>
                  <a:pt x="10861682" y="927771"/>
                </a:lnTo>
                <a:lnTo>
                  <a:pt x="10896262" y="893187"/>
                </a:lnTo>
                <a:lnTo>
                  <a:pt x="10918937" y="849329"/>
                </a:lnTo>
                <a:lnTo>
                  <a:pt x="10927080" y="798829"/>
                </a:lnTo>
                <a:lnTo>
                  <a:pt x="10927080" y="159765"/>
                </a:lnTo>
                <a:lnTo>
                  <a:pt x="10918937" y="109256"/>
                </a:lnTo>
                <a:lnTo>
                  <a:pt x="10896262" y="65397"/>
                </a:lnTo>
                <a:lnTo>
                  <a:pt x="10861682" y="30817"/>
                </a:lnTo>
                <a:lnTo>
                  <a:pt x="10817823" y="8142"/>
                </a:lnTo>
                <a:lnTo>
                  <a:pt x="1076731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9200" y="2633932"/>
            <a:ext cx="5075762" cy="326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  <a:r>
              <a:rPr sz="32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Incidence</a:t>
            </a:r>
            <a:r>
              <a:rPr sz="3200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76300"/>
              </a:lnSpc>
              <a:spcBef>
                <a:spcPts val="5"/>
              </a:spcBef>
            </a:pPr>
            <a:r>
              <a:rPr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  <a:r>
              <a:rPr sz="3200" spc="-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r>
              <a:rPr sz="3200" spc="-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Attack</a:t>
            </a:r>
            <a:r>
              <a:rPr sz="3200" spc="-2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3665"/>
              </a:spcBef>
            </a:pPr>
            <a:r>
              <a:rPr sz="3200" dirty="0" smtClean="0">
                <a:solidFill>
                  <a:srgbClr val="FFFFFF"/>
                </a:solidFill>
                <a:latin typeface="Calibri"/>
                <a:cs typeface="Calibri"/>
              </a:rPr>
              <a:t>Secondary</a:t>
            </a:r>
            <a:r>
              <a:rPr sz="3200" spc="-1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attack</a:t>
            </a:r>
            <a:r>
              <a:rPr sz="32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D48F8E1-547A-7688-D148-4BDC29E40BAB}"/>
              </a:ext>
            </a:extLst>
          </p:cNvPr>
          <p:cNvSpPr/>
          <p:nvPr/>
        </p:nvSpPr>
        <p:spPr>
          <a:xfrm>
            <a:off x="10084099" y="341093"/>
            <a:ext cx="1493011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Core   Subject</a:t>
            </a:r>
            <a:endParaRPr lang="en-P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1005</Words>
  <Application>Microsoft Office PowerPoint</Application>
  <PresentationFormat>Widescreen</PresentationFormat>
  <Paragraphs>180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 MT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Block-X Otorhinolaryngology Module-I Measures of Morbidity Dr. Saba   Dr. Bushra</vt:lpstr>
      <vt:lpstr>Prof Umar Model</vt:lpstr>
      <vt:lpstr>Vision &amp; Mission Statement of RMU</vt:lpstr>
      <vt:lpstr>SGD (Small group discussion) Standardization of teaching content</vt:lpstr>
      <vt:lpstr>Learning Objectives:</vt:lpstr>
      <vt:lpstr>What is Morbidity????</vt:lpstr>
      <vt:lpstr>Uses of Morbidity Data</vt:lpstr>
      <vt:lpstr>Measurement indicators of Morbidity</vt:lpstr>
      <vt:lpstr>the No. of new cases occurring in a defined population during a specified time period.</vt:lpstr>
      <vt:lpstr>Attack Rate:</vt:lpstr>
      <vt:lpstr>the No. of exposed persons developing the disease within the range of one incubation period following exposure to a primary case.</vt:lpstr>
      <vt:lpstr>Refers to all current cases (old &amp; new) existing at a given point in time or over a period of time in a given population.</vt:lpstr>
      <vt:lpstr>Point Prevalence:</vt:lpstr>
      <vt:lpstr>the No. of all current cases (old &amp; new) of a disease during a defined period of time (annual ….)expressed in relation to a defined population.</vt:lpstr>
      <vt:lpstr>Period Prevalence:</vt:lpstr>
      <vt:lpstr>Relationship Between Prevalence &amp; Incidence</vt:lpstr>
      <vt:lpstr>Uses of Prevalence</vt:lpstr>
      <vt:lpstr>PowerPoint Presentation</vt:lpstr>
      <vt:lpstr>PowerPoint Presentation</vt:lpstr>
      <vt:lpstr> https://link.springer.com/chapter/10.1007/978-981-99-1414-2_29 </vt:lpstr>
      <vt:lpstr>Activity by each group</vt:lpstr>
      <vt:lpstr>MCQs: GROUP A:</vt:lpstr>
      <vt:lpstr>PowerPoint Presentation</vt:lpstr>
      <vt:lpstr>GROUP B:</vt:lpstr>
      <vt:lpstr>PowerPoint Presentation</vt:lpstr>
      <vt:lpstr>GROUP C:</vt:lpstr>
      <vt:lpstr>PowerPoint Presentation</vt:lpstr>
      <vt:lpstr>Scenario: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Morbidity</dc:title>
  <dc:creator>Ateeb</dc:creator>
  <cp:lastModifiedBy>pavilion</cp:lastModifiedBy>
  <cp:revision>26</cp:revision>
  <dcterms:created xsi:type="dcterms:W3CDTF">2024-02-13T04:47:39Z</dcterms:created>
  <dcterms:modified xsi:type="dcterms:W3CDTF">2025-02-04T06:31:57Z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2024-02-13T00:00:00Z</vt:filetime>
  </property>
  <property fmtid="{D5CDD505-2E9C-101B-9397-08002B2CF9AE}" pid="5" name="Producer">
    <vt:lpwstr>Microsoft® PowerPoint® 2013</vt:lpwstr>
  </property>
</Properties>
</file>