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81" r:id="rId4"/>
    <p:sldId id="282" r:id="rId5"/>
    <p:sldId id="287" r:id="rId6"/>
    <p:sldId id="288" r:id="rId7"/>
    <p:sldId id="258" r:id="rId8"/>
    <p:sldId id="298" r:id="rId9"/>
    <p:sldId id="260" r:id="rId10"/>
    <p:sldId id="308" r:id="rId11"/>
    <p:sldId id="261" r:id="rId12"/>
    <p:sldId id="262" r:id="rId13"/>
    <p:sldId id="263" r:id="rId14"/>
    <p:sldId id="264" r:id="rId15"/>
    <p:sldId id="265" r:id="rId16"/>
    <p:sldId id="267" r:id="rId17"/>
    <p:sldId id="269" r:id="rId18"/>
    <p:sldId id="268" r:id="rId19"/>
    <p:sldId id="266" r:id="rId20"/>
    <p:sldId id="283" r:id="rId21"/>
    <p:sldId id="299" r:id="rId22"/>
    <p:sldId id="284" r:id="rId23"/>
    <p:sldId id="300" r:id="rId24"/>
    <p:sldId id="285" r:id="rId25"/>
    <p:sldId id="286" r:id="rId26"/>
    <p:sldId id="304" r:id="rId27"/>
    <p:sldId id="305" r:id="rId28"/>
    <p:sldId id="306" r:id="rId29"/>
    <p:sldId id="307" r:id="rId30"/>
    <p:sldId id="289" r:id="rId31"/>
    <p:sldId id="301" r:id="rId32"/>
    <p:sldId id="302" r:id="rId33"/>
    <p:sldId id="314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30DB7B8-E216-42D3-85ED-46D882DCFA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0B43B66-FC47-4D83-B227-F7AE92AA15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qjmed/article/102/8/513/1598923" TargetMode="External"/><Relationship Id="rId2" Type="http://schemas.openxmlformats.org/officeDocument/2006/relationships/hyperlink" Target="https://www.sciencedirect.com/science/article/abs/pii/S13573039203008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r.hec.gov.pk/jspui/bitstream/123456789/7000/1/Nargis_Khan_Administrative_Social_Sciences_2015_SR_24.10.2016.pdf" TargetMode="External"/><Relationship Id="rId5" Type="http://schemas.openxmlformats.org/officeDocument/2006/relationships/hyperlink" Target="https://pmdc.pk/" TargetMode="External"/><Relationship Id="rId4" Type="http://schemas.openxmlformats.org/officeDocument/2006/relationships/hyperlink" Target="https://www.pmc.gov.pk/Documents/law/PMDC%20Code%20of%20Ethics%202018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779963/" TargetMode="External"/><Relationship Id="rId2" Type="http://schemas.openxmlformats.org/officeDocument/2006/relationships/hyperlink" Target="https://www.ncbi.nlm.nih.gov/books/NBK5745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afp.org/pubs/fpm/issues/2003/0300/p29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Legal Aspects of Medical practice-IV</a:t>
            </a:r>
            <a:br>
              <a:rPr lang="en-GB" dirty="0"/>
            </a:br>
            <a:r>
              <a:rPr lang="en-GB" sz="4000" b="1" dirty="0">
                <a:solidFill>
                  <a:schemeClr val="accent1"/>
                </a:solidFill>
              </a:rPr>
              <a:t>PMDC  &amp; Medical Ethics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Dr Urooj Shah </a:t>
            </a:r>
          </a:p>
          <a:p>
            <a:r>
              <a:rPr lang="en-GB" b="1" dirty="0">
                <a:solidFill>
                  <a:schemeClr val="tx2"/>
                </a:solidFill>
              </a:rPr>
              <a:t>Dr </a:t>
            </a:r>
            <a:r>
              <a:rPr lang="en-GB" b="1" dirty="0" err="1">
                <a:solidFill>
                  <a:schemeClr val="tx2"/>
                </a:solidFill>
              </a:rPr>
              <a:t>Naila</a:t>
            </a:r>
            <a:r>
              <a:rPr lang="en-GB" b="1" dirty="0">
                <a:solidFill>
                  <a:schemeClr val="tx2"/>
                </a:solidFill>
              </a:rPr>
              <a:t> Batool</a:t>
            </a:r>
          </a:p>
          <a:p>
            <a:r>
              <a:rPr lang="en-US" b="1" dirty="0">
                <a:solidFill>
                  <a:schemeClr val="tx2"/>
                </a:solidFill>
              </a:rPr>
              <a:t>Forensic Medicine &amp; Toxicology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2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620000" cy="1143000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4000" b="1" spc="0" dirty="0">
                <a:solidFill>
                  <a:srgbClr val="464646"/>
                </a:solidFill>
                <a:ea typeface="+mn-ea"/>
                <a:cs typeface="+mn-cs"/>
              </a:rPr>
              <a:t>Functions/ </a:t>
            </a:r>
            <a:r>
              <a:rPr lang="en-US" sz="4000" b="1" spc="0" dirty="0" err="1">
                <a:solidFill>
                  <a:srgbClr val="464646"/>
                </a:solidFill>
                <a:ea typeface="+mn-ea"/>
                <a:cs typeface="+mn-cs"/>
              </a:rPr>
              <a:t>Statuted</a:t>
            </a:r>
            <a:r>
              <a:rPr lang="en-US" sz="4000" b="1" spc="0" dirty="0">
                <a:solidFill>
                  <a:srgbClr val="464646"/>
                </a:solidFill>
                <a:ea typeface="+mn-ea"/>
                <a:cs typeface="+mn-cs"/>
              </a:rPr>
              <a:t> Duties of PMDC</a:t>
            </a:r>
            <a:br>
              <a:rPr lang="en-US" sz="4000" b="1" spc="0" dirty="0">
                <a:solidFill>
                  <a:srgbClr val="464646"/>
                </a:solidFill>
                <a:ea typeface="+mn-ea"/>
                <a:cs typeface="+mn-cs"/>
              </a:rPr>
            </a:br>
            <a:br>
              <a:rPr lang="en-US" sz="48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The Pakistan Medical and Dental Council was duly constituted under the Medical &amp; Dental Council Ordinance  in 1962  and in June 1964 and is empowered to: </a:t>
            </a:r>
          </a:p>
          <a:p>
            <a:pPr marL="444500" indent="-330200">
              <a:buFont typeface="Wingdings" pitchFamily="2" charset="2"/>
              <a:buChar char="ü"/>
            </a:pPr>
            <a:r>
              <a:rPr lang="en-GB" dirty="0"/>
              <a:t> Look after public interest – by maintaining proper medical/dental standards. </a:t>
            </a:r>
          </a:p>
          <a:p>
            <a:pPr marL="444500" indent="-330200">
              <a:buFont typeface="Wingdings" pitchFamily="2" charset="2"/>
              <a:buChar char="ü"/>
            </a:pPr>
            <a:r>
              <a:rPr lang="en-GB" dirty="0"/>
              <a:t>Supervise Medical/Dental Education in the country. </a:t>
            </a:r>
          </a:p>
          <a:p>
            <a:pPr marL="444500" indent="-330200">
              <a:buFont typeface="Wingdings" pitchFamily="2" charset="2"/>
              <a:buChar char="ü"/>
            </a:pPr>
            <a:r>
              <a:rPr lang="en-GB" dirty="0"/>
              <a:t>Maintain a register of qualified doctors and dentists, qualifying from duly recognized institutions. </a:t>
            </a:r>
          </a:p>
          <a:p>
            <a:pPr marL="444500" indent="-330200">
              <a:buFont typeface="Wingdings" pitchFamily="2" charset="2"/>
              <a:buChar char="ü"/>
            </a:pPr>
            <a:r>
              <a:rPr lang="en-GB" dirty="0"/>
              <a:t>Take such disciplinary actions, which may be required for criminal convictions or serious professional misconduct of a doctor. </a:t>
            </a:r>
          </a:p>
          <a:p>
            <a:pPr marL="114300" indent="0">
              <a:buNone/>
            </a:pPr>
            <a:r>
              <a:rPr lang="en-GB" dirty="0"/>
              <a:t>The Council is not an Association or a Union for protecting professional interests.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67433"/>
            <a:ext cx="6858000" cy="46077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993300"/>
                </a:solidFill>
              </a:rPr>
              <a:t> </a:t>
            </a:r>
          </a:p>
          <a:p>
            <a:pPr algn="l"/>
            <a:endParaRPr lang="en-US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9374" y="736313"/>
            <a:ext cx="80326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tx2"/>
                </a:solidFill>
                <a:latin typeface="+mj-lt"/>
              </a:rPr>
              <a:t>Functions/ </a:t>
            </a:r>
            <a:r>
              <a:rPr lang="en-US" sz="4000" b="1" dirty="0" err="1">
                <a:solidFill>
                  <a:schemeClr val="tx2"/>
                </a:solidFill>
                <a:latin typeface="+mj-lt"/>
              </a:rPr>
              <a:t>Statuted</a:t>
            </a:r>
            <a:r>
              <a:rPr lang="en-US" sz="4000" b="1" dirty="0">
                <a:solidFill>
                  <a:schemeClr val="tx2"/>
                </a:solidFill>
                <a:latin typeface="+mj-lt"/>
              </a:rPr>
              <a:t> Duties of PMDC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400" y="1995757"/>
            <a:ext cx="8252600" cy="41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dirty="0">
              <a:solidFill>
                <a:srgbClr val="00B0F0"/>
              </a:solidFill>
            </a:endParaRPr>
          </a:p>
          <a:p>
            <a:pPr marL="811213" indent="-447675" algn="l">
              <a:buClr>
                <a:schemeClr val="accent1"/>
              </a:buClr>
              <a:buFont typeface="+mj-lt"/>
              <a:buAutoNum type="romanLcPeriod"/>
            </a:pPr>
            <a:r>
              <a:rPr lang="en-US" sz="2800" dirty="0"/>
              <a:t>Maintenance of  RMP’s/ RDP’s Medical Register</a:t>
            </a:r>
          </a:p>
          <a:p>
            <a:pPr marL="811213" indent="-447675" algn="l">
              <a:buClr>
                <a:schemeClr val="accent1"/>
              </a:buClr>
              <a:buFont typeface="+mj-lt"/>
              <a:buAutoNum type="romanLcPeriod"/>
            </a:pPr>
            <a:r>
              <a:rPr lang="en-US" sz="2800" dirty="0"/>
              <a:t>Professional Conduct Scrutiny</a:t>
            </a:r>
          </a:p>
          <a:p>
            <a:pPr marL="811213" indent="-447675" algn="l">
              <a:buClr>
                <a:schemeClr val="accent1"/>
              </a:buClr>
              <a:buFont typeface="+mj-lt"/>
              <a:buAutoNum type="romanLcPeriod"/>
            </a:pPr>
            <a:r>
              <a:rPr lang="en-US" sz="2800" dirty="0"/>
              <a:t>Proficiency Standard Monitoring of RMP’s/ RDP’s</a:t>
            </a:r>
          </a:p>
          <a:p>
            <a:pPr marL="1084263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993300"/>
              </a:solidFill>
            </a:endParaRPr>
          </a:p>
          <a:p>
            <a:pPr algn="l"/>
            <a:endParaRPr lang="en-US" sz="2800" b="1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39" y="4298655"/>
            <a:ext cx="3085519" cy="19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5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67433"/>
            <a:ext cx="6858000" cy="46077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993300"/>
                </a:solidFill>
              </a:rPr>
              <a:t> </a:t>
            </a:r>
          </a:p>
          <a:p>
            <a:pPr algn="l"/>
            <a:endParaRPr lang="en-US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2848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11213" indent="-698500" algn="ctr">
              <a:buClr>
                <a:schemeClr val="accent1"/>
              </a:buClr>
              <a:buFont typeface="+mj-lt"/>
              <a:buAutoNum type="romanUcPeriod"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Maintenance of  RMP’s/ RDP’s </a:t>
            </a:r>
            <a:br>
              <a:rPr lang="en-US" sz="3600" b="1" dirty="0">
                <a:solidFill>
                  <a:schemeClr val="tx2"/>
                </a:solidFill>
                <a:latin typeface="+mj-lt"/>
              </a:rPr>
            </a:br>
            <a:r>
              <a:rPr lang="en-US" sz="3600" b="1" dirty="0">
                <a:solidFill>
                  <a:schemeClr val="tx2"/>
                </a:solidFill>
                <a:latin typeface="+mj-lt"/>
              </a:rPr>
              <a:t>Medical Register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2057399"/>
            <a:ext cx="7604312" cy="3263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dirty="0">
              <a:solidFill>
                <a:srgbClr val="002060"/>
              </a:solidFill>
            </a:endParaRPr>
          </a:p>
          <a:p>
            <a:pPr algn="l"/>
            <a:r>
              <a:rPr lang="en-US" sz="12800" b="1" dirty="0">
                <a:solidFill>
                  <a:schemeClr val="accent1"/>
                </a:solidFill>
              </a:rPr>
              <a:t>Medical register has two parts i.e. A and B</a:t>
            </a:r>
          </a:p>
          <a:p>
            <a:pPr marL="363538" indent="-363538" algn="l">
              <a:buClr>
                <a:schemeClr val="accent1"/>
              </a:buClr>
              <a:buFont typeface="+mj-lt"/>
              <a:buAutoNum type="alphaUcPeriod"/>
            </a:pPr>
            <a:r>
              <a:rPr lang="en-US" sz="9600" dirty="0">
                <a:solidFill>
                  <a:srgbClr val="002060"/>
                </a:solidFill>
              </a:rPr>
              <a:t>Ordinary medical practitioner: having only MBBS degree</a:t>
            </a:r>
          </a:p>
          <a:p>
            <a:pPr marL="363538" indent="-363538" algn="l">
              <a:buClr>
                <a:schemeClr val="accent1"/>
              </a:buClr>
              <a:buFont typeface="+mj-lt"/>
              <a:buAutoNum type="alphaUcPeriod"/>
            </a:pPr>
            <a:r>
              <a:rPr lang="en-US" sz="9600" dirty="0">
                <a:solidFill>
                  <a:srgbClr val="002060"/>
                </a:solidFill>
              </a:rPr>
              <a:t>Specialist: having additional medical qualification</a:t>
            </a:r>
          </a:p>
          <a:p>
            <a:pPr marL="363538" indent="-363538" algn="l">
              <a:buClr>
                <a:schemeClr val="accent1"/>
              </a:buClr>
              <a:buFont typeface="+mj-lt"/>
              <a:buAutoNum type="alphaUcPeriod"/>
            </a:pPr>
            <a:endParaRPr lang="en-US" sz="9600" dirty="0">
              <a:solidFill>
                <a:srgbClr val="002060"/>
              </a:solidFill>
            </a:endParaRPr>
          </a:p>
          <a:p>
            <a:pPr marL="630237" indent="-457200" algn="l">
              <a:lnSpc>
                <a:spcPct val="17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9600" dirty="0">
                <a:solidFill>
                  <a:srgbClr val="002060"/>
                </a:solidFill>
              </a:rPr>
              <a:t>Register is prepared/ updated ------- Registrar ---------under supervision of President of the Council.</a:t>
            </a:r>
          </a:p>
          <a:p>
            <a:pPr marL="630237" indent="-457200" algn="l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9600" dirty="0">
                <a:solidFill>
                  <a:srgbClr val="002060"/>
                </a:solidFill>
              </a:rPr>
              <a:t>It is a public document within the meaning of Evidence </a:t>
            </a:r>
          </a:p>
          <a:p>
            <a:pPr marL="627063" algn="l">
              <a:lnSpc>
                <a:spcPct val="120000"/>
              </a:lnSpc>
              <a:buClr>
                <a:schemeClr val="accent1"/>
              </a:buClr>
            </a:pPr>
            <a:r>
              <a:rPr lang="en-US" sz="9600" dirty="0">
                <a:solidFill>
                  <a:srgbClr val="002060"/>
                </a:solidFill>
              </a:rPr>
              <a:t>Act 1872, open to public inspection.</a:t>
            </a:r>
          </a:p>
          <a:p>
            <a:pPr marL="457200" indent="-457200" algn="l">
              <a:lnSpc>
                <a:spcPct val="170000"/>
              </a:lnSpc>
              <a:buClr>
                <a:schemeClr val="accent1"/>
              </a:buClr>
              <a:buFont typeface="Wingdings" pitchFamily="2" charset="2"/>
              <a:buChar char="v"/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0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485900" y="3144842"/>
            <a:ext cx="171450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List-I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Provisionally Registered RMP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 (For a specified period) </a:t>
            </a:r>
          </a:p>
          <a:p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569496" y="3124202"/>
            <a:ext cx="1974056" cy="169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List-II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Fully Registered RMP</a:t>
            </a:r>
          </a:p>
          <a:p>
            <a:pPr marL="0" indent="0" algn="ctr"/>
            <a:r>
              <a:rPr lang="en-US" b="1" dirty="0">
                <a:solidFill>
                  <a:schemeClr val="accent1"/>
                </a:solidFill>
              </a:rPr>
              <a:t>(Independent Practice) </a:t>
            </a:r>
          </a:p>
          <a:p>
            <a:pPr marL="0" indent="0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5715000" y="3124202"/>
            <a:ext cx="2057400" cy="1969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List-III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Registered RMP having additional  Med. Qualification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2400300" y="2743200"/>
            <a:ext cx="405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40055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24003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645795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06794" y="919402"/>
            <a:ext cx="717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27113" indent="-914400" algn="ctr"/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Medical Register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209766" y="1563163"/>
            <a:ext cx="399752" cy="952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3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sz="4400" dirty="0"/>
          </a:p>
          <a:p>
            <a:pPr marL="0" indent="0" eaLnBrk="1" hangingPunct="1">
              <a:buNone/>
            </a:pPr>
            <a:endParaRPr lang="en-US" sz="4400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788321" y="2811463"/>
            <a:ext cx="61198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674021" y="3040063"/>
            <a:ext cx="192643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14809" y="1981200"/>
            <a:ext cx="168969" cy="70834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48062" y="1676400"/>
            <a:ext cx="1433738" cy="1329802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3313" y="381000"/>
            <a:ext cx="8432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01788" indent="-571500">
              <a:buClr>
                <a:schemeClr val="accent1"/>
              </a:buClr>
              <a:buFont typeface="+mj-lt"/>
              <a:buAutoNum type="romanUcPeriod" startAt="2"/>
            </a:pP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Professional Conduct Scrutiny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39528" y="1193613"/>
            <a:ext cx="7345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30288" indent="-1030288"/>
            <a:r>
              <a:rPr lang="en-US" sz="2400" dirty="0">
                <a:solidFill>
                  <a:prstClr val="black"/>
                </a:solidFill>
              </a:rPr>
              <a:t>Court Conviction                        Patient Complaint	Hospital Administration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412505" y="2811463"/>
            <a:ext cx="1834190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prstClr val="black"/>
                </a:solidFill>
              </a:rPr>
              <a:t>President of PM&amp;DC </a:t>
            </a:r>
          </a:p>
        </p:txBody>
      </p:sp>
      <p:sp>
        <p:nvSpPr>
          <p:cNvPr id="23" name="Down Arrow 22"/>
          <p:cNvSpPr/>
          <p:nvPr/>
        </p:nvSpPr>
        <p:spPr>
          <a:xfrm rot="5400000">
            <a:off x="3775942" y="3611728"/>
            <a:ext cx="198353" cy="6793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44543" y="3852242"/>
            <a:ext cx="217817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prstClr val="black"/>
                </a:solidFill>
              </a:rPr>
              <a:t>Frivolous 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/>
                </a:solidFill>
              </a:rPr>
              <a:t>complaints rejected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136308" y="4929440"/>
            <a:ext cx="2195429" cy="307777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</a:rPr>
              <a:t>Doctor asked to explain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85800" y="4900809"/>
            <a:ext cx="1341206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prstClr val="black"/>
                </a:solidFill>
              </a:rPr>
              <a:t>Complaint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/>
                </a:solidFill>
              </a:rPr>
              <a:t>dismissed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391729" y="4782360"/>
            <a:ext cx="1321789" cy="646331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prstClr val="black"/>
                </a:solidFill>
              </a:rPr>
              <a:t>Warned to 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/>
                </a:solidFill>
              </a:rPr>
              <a:t> improve conduct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3999731" y="5410200"/>
            <a:ext cx="399752" cy="952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5400000">
            <a:off x="2538059" y="4739486"/>
            <a:ext cx="198353" cy="6793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6200000" flipH="1">
            <a:off x="5834967" y="4735360"/>
            <a:ext cx="190050" cy="6959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88321" y="1609111"/>
            <a:ext cx="1435434" cy="139709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>
            <a:off x="4140428" y="3876517"/>
            <a:ext cx="148765" cy="9058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5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8650" y="1816660"/>
            <a:ext cx="78867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sz="4400" dirty="0"/>
          </a:p>
          <a:p>
            <a:pPr marL="0" indent="0" eaLnBrk="1" hangingPunct="1">
              <a:buNone/>
            </a:pPr>
            <a:r>
              <a:rPr lang="en-US" sz="4400" dirty="0" err="1"/>
              <a:t>jkjk</a:t>
            </a:r>
            <a:endParaRPr lang="en-US" sz="4400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788321" y="2811463"/>
            <a:ext cx="61198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674021" y="3040063"/>
            <a:ext cx="192643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4061" y="2015010"/>
            <a:ext cx="7939159" cy="323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400" b="1" dirty="0">
              <a:solidFill>
                <a:srgbClr val="993300"/>
              </a:solidFill>
            </a:endParaRPr>
          </a:p>
          <a:p>
            <a:pPr eaLnBrk="1" hangingPunct="1"/>
            <a:endParaRPr lang="en-US" sz="2400" b="1" dirty="0">
              <a:solidFill>
                <a:srgbClr val="993300"/>
              </a:solidFill>
            </a:endParaRPr>
          </a:p>
          <a:p>
            <a:pPr eaLnBrk="1" hangingPunct="1"/>
            <a:endParaRPr lang="en-US" sz="2400" b="1" dirty="0">
              <a:solidFill>
                <a:srgbClr val="993300"/>
              </a:solidFill>
            </a:endParaRPr>
          </a:p>
          <a:p>
            <a:pPr eaLnBrk="1" hangingPunct="1"/>
            <a:r>
              <a:rPr lang="en-US" sz="4400" b="1" dirty="0">
                <a:solidFill>
                  <a:prstClr val="black"/>
                </a:solidFill>
              </a:rPr>
              <a:t> </a:t>
            </a:r>
          </a:p>
          <a:p>
            <a:pPr eaLnBrk="1" hangingPunct="1"/>
            <a:endParaRPr lang="en-US" sz="4400" b="1" dirty="0">
              <a:solidFill>
                <a:prstClr val="black"/>
              </a:solidFill>
            </a:endParaRPr>
          </a:p>
          <a:p>
            <a:pPr eaLnBrk="1" hangingPunct="1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63228" y="1619604"/>
            <a:ext cx="2978188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prstClr val="black"/>
                </a:solidFill>
              </a:rPr>
              <a:t>DISCIPLINARY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COMMITTEE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190209" y="4132376"/>
            <a:ext cx="1810791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prstClr val="black"/>
                </a:solidFill>
              </a:rPr>
              <a:t>Name erased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/>
                </a:solidFill>
              </a:rPr>
              <a:t>from register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187455" y="4164340"/>
            <a:ext cx="2195429" cy="523220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</a:rPr>
              <a:t>Name suspended </a:t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for a period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990600" y="4154362"/>
            <a:ext cx="1389531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prstClr val="black"/>
                </a:solidFill>
              </a:rPr>
              <a:t>Complaint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200" b="1" dirty="0">
                <a:solidFill>
                  <a:prstClr val="black"/>
                </a:solidFill>
              </a:rPr>
              <a:t>dismissed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3975961" y="2859744"/>
            <a:ext cx="334349" cy="11471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3895279" y="418195"/>
            <a:ext cx="399752" cy="103771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214659" y="2963426"/>
            <a:ext cx="879377" cy="867107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323540" y="3079966"/>
            <a:ext cx="879377" cy="867107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859833" y="5233861"/>
            <a:ext cx="4900953" cy="646331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dirty="0">
                <a:solidFill>
                  <a:prstClr val="black"/>
                </a:solidFill>
              </a:rPr>
              <a:t>Disciplinary proceedings against a medical practitioner.</a:t>
            </a:r>
          </a:p>
        </p:txBody>
      </p:sp>
    </p:spTree>
    <p:extLst>
      <p:ext uri="{BB962C8B-B14F-4D97-AF65-F5344CB8AC3E}">
        <p14:creationId xmlns:p14="http://schemas.microsoft.com/office/powerpoint/2010/main" val="34227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457200" y="762000"/>
            <a:ext cx="982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01788" indent="-571500">
              <a:buClr>
                <a:schemeClr val="accent1"/>
              </a:buClr>
              <a:buFont typeface="+mj-lt"/>
              <a:buAutoNum type="romanUcPeriod" startAt="3"/>
            </a:pPr>
            <a:r>
              <a:rPr lang="en-US" sz="3200" b="1" dirty="0">
                <a:solidFill>
                  <a:schemeClr val="tx2"/>
                </a:solidFill>
                <a:latin typeface="+mj-lt"/>
              </a:rPr>
              <a:t>Proficiency Standard Monitoring </a:t>
            </a:r>
            <a:br>
              <a:rPr lang="en-US" sz="3200" b="1" dirty="0">
                <a:solidFill>
                  <a:schemeClr val="tx2"/>
                </a:solidFill>
                <a:latin typeface="+mj-lt"/>
              </a:rPr>
            </a:br>
            <a:r>
              <a:rPr lang="en-US" sz="3200" b="1" dirty="0">
                <a:solidFill>
                  <a:schemeClr val="tx2"/>
                </a:solidFill>
                <a:latin typeface="+mj-lt"/>
              </a:rPr>
              <a:t>		of RMP’s/ RDP’s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		</a:t>
            </a:r>
            <a:r>
              <a:rPr lang="en-US" sz="2400" b="1" dirty="0">
                <a:solidFill>
                  <a:srgbClr val="00B0F0"/>
                </a:solidFill>
              </a:rPr>
              <a:t>(Three Pronged Strategy)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5544" y="2514600"/>
            <a:ext cx="7604312" cy="326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dirty="0">
              <a:solidFill>
                <a:srgbClr val="002060"/>
              </a:solidFill>
            </a:endParaRPr>
          </a:p>
          <a:p>
            <a:pPr marL="457200" indent="-457200" algn="l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/>
              <a:t>Eligibility criteria for Medical/ Dental Teachers </a:t>
            </a:r>
          </a:p>
          <a:p>
            <a:pPr marL="457200" indent="-457200" algn="l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/>
              <a:t>Evaluation of medical/ Dental Courses</a:t>
            </a:r>
          </a:p>
          <a:p>
            <a:pPr marL="457200" indent="-457200" algn="l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/>
              <a:t>Inspection of Medical/ Dental Institution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1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305800" cy="452717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Obligations of RMP’s and RDP’s</a:t>
            </a:r>
            <a:br>
              <a:rPr lang="en-US" sz="3200" b="1" dirty="0">
                <a:solidFill>
                  <a:srgbClr val="00B0F0"/>
                </a:solidFill>
              </a:rPr>
            </a:br>
            <a:endParaRPr lang="en-US" sz="3200" b="1" dirty="0">
              <a:solidFill>
                <a:srgbClr val="00B0F0"/>
              </a:solidFill>
            </a:endParaRPr>
          </a:p>
          <a:p>
            <a:pPr marL="539750" indent="-425450" algn="just">
              <a:buFont typeface="Wingdings" pitchFamily="2" charset="2"/>
              <a:buChar char="v"/>
              <a:defRPr/>
            </a:pPr>
            <a:r>
              <a:rPr lang="en-US" sz="2800" dirty="0"/>
              <a:t>Notification of change of address of practice or transfer within a period for 30 days of the change</a:t>
            </a:r>
          </a:p>
          <a:p>
            <a:pPr marL="539750" indent="-425450" algn="just">
              <a:buFont typeface="Wingdings" pitchFamily="2" charset="2"/>
              <a:buChar char="v"/>
              <a:defRPr/>
            </a:pPr>
            <a:r>
              <a:rPr lang="en-US" sz="2800" dirty="0"/>
              <a:t>Not using any name, title, description or abbreviation indicating that he possesses additional qualification, which is not conferred on him.</a:t>
            </a:r>
          </a:p>
          <a:p>
            <a:pPr marL="539750" indent="-425450" algn="just">
              <a:buFont typeface="Wingdings" pitchFamily="2" charset="2"/>
              <a:buChar char="v"/>
              <a:defRPr/>
            </a:pPr>
            <a:r>
              <a:rPr lang="en-US" sz="2800" dirty="0"/>
              <a:t>Shall comply with the Code of Medical Ethics </a:t>
            </a:r>
          </a:p>
          <a:p>
            <a:pPr marL="1409700" lvl="2" indent="-495300">
              <a:buNone/>
              <a:defRPr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4014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/>
              <a:t>Privileges of RMP’s and RDP’s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40767"/>
            <a:ext cx="7048500" cy="3895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Seeking of employment against job(</a:t>
            </a:r>
            <a:r>
              <a:rPr lang="en-US" sz="2800" dirty="0" err="1"/>
              <a:t>govt</a:t>
            </a:r>
            <a:r>
              <a:rPr lang="en-US" sz="2800" dirty="0"/>
              <a:t> or armed forces) and permission for independent practice</a:t>
            </a:r>
          </a:p>
          <a:p>
            <a:pPr>
              <a:defRPr/>
            </a:pPr>
            <a:r>
              <a:rPr lang="en-US" sz="2800" dirty="0"/>
              <a:t>Issue medical certificates to patients for administrative and judicial purpose</a:t>
            </a:r>
          </a:p>
          <a:p>
            <a:pPr>
              <a:defRPr/>
            </a:pPr>
            <a:r>
              <a:rPr lang="en-US" sz="2800" dirty="0"/>
              <a:t>Charging of fee for rendered medical/dental services</a:t>
            </a:r>
            <a:r>
              <a:rPr lang="en-US" sz="3600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1662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640075"/>
            <a:ext cx="6105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latin typeface="+mj-lt"/>
              </a:rPr>
              <a:t>Professional Misconduct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1600200"/>
            <a:ext cx="7467600" cy="4715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a medical man during his professional work has done something which is regarded disgraceful or dishonorable by his colleagues of good repute and competency, he is guilty of professional misconduct.</a:t>
            </a:r>
          </a:p>
          <a:p>
            <a:pPr algn="l"/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Example: </a:t>
            </a:r>
          </a:p>
          <a:p>
            <a:pPr marL="1147763" indent="-522288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Abuse of medical practitioners privileges </a:t>
            </a:r>
          </a:p>
          <a:p>
            <a:pPr marL="1147763" indent="-522288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Abuse of doctor patient relation</a:t>
            </a:r>
          </a:p>
          <a:p>
            <a:pPr marL="1147763" indent="-522288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Abuse of professional knowledge </a:t>
            </a:r>
          </a:p>
          <a:p>
            <a:pPr marL="1147763" indent="-522288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Associating unqualified persons </a:t>
            </a:r>
          </a:p>
          <a:p>
            <a:pPr marL="1147763" indent="-522288" algn="l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Advertising to have unreasonable gains</a:t>
            </a:r>
          </a:p>
          <a:p>
            <a:pPr marL="457200" indent="-457200" algn="l">
              <a:buClr>
                <a:schemeClr val="accent1"/>
              </a:buClr>
              <a:buFont typeface="+mj-lt"/>
              <a:buAutoNum type="arabicPeriod"/>
            </a:pPr>
            <a:endParaRPr lang="en-US" b="1" dirty="0">
              <a:solidFill>
                <a:srgbClr val="002060"/>
              </a:solidFill>
            </a:endParaRPr>
          </a:p>
          <a:p>
            <a:pPr algn="l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43000" y="4064003"/>
            <a:ext cx="6858000" cy="2040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993300"/>
                </a:solidFill>
              </a:rPr>
              <a:t>  </a:t>
            </a:r>
          </a:p>
          <a:p>
            <a:pPr algn="l"/>
            <a:endParaRPr lang="en-US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0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"/>
          <a:stretch/>
        </p:blipFill>
        <p:spPr bwMode="auto">
          <a:xfrm>
            <a:off x="2209800" y="1143000"/>
            <a:ext cx="3798474" cy="463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2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56447" y="419749"/>
            <a:ext cx="58073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9900"/>
                </a:solidFill>
              </a:rPr>
              <a:t>  </a:t>
            </a:r>
            <a:r>
              <a:rPr lang="en-US" sz="4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Professional Secrecy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02530" y="1127635"/>
            <a:ext cx="8131870" cy="4892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1"/>
              </a:buClr>
            </a:pPr>
            <a:r>
              <a:rPr lang="en-GB" sz="2800" b="1" dirty="0">
                <a:solidFill>
                  <a:schemeClr val="accent1"/>
                </a:solidFill>
              </a:rPr>
              <a:t>Definition: “</a:t>
            </a:r>
            <a:r>
              <a:rPr lang="en-GB" sz="2800" dirty="0"/>
              <a:t>Professional secrecy is the obligation imposed on professionals to keep information confidential that is obtained from a client when practising their profession.</a:t>
            </a:r>
            <a:r>
              <a:rPr lang="en-GB" sz="2800" b="1" dirty="0">
                <a:solidFill>
                  <a:schemeClr val="accent1"/>
                </a:solidFill>
              </a:rPr>
              <a:t>”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457200" indent="-457200" algn="l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/>
              <a:t>It is important both in law and medical ethics  </a:t>
            </a:r>
          </a:p>
          <a:p>
            <a:pPr marL="457200" indent="-457200" algn="l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/>
              <a:t>Medical information about the patient is confidential </a:t>
            </a:r>
          </a:p>
          <a:p>
            <a:pPr marL="457200" indent="-457200" algn="l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/>
              <a:t>Disclosure of patient’s secret can lead to legal action </a:t>
            </a: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82391"/>
            <a:ext cx="2858015" cy="21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Professional Secrecy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0600"/>
            <a:ext cx="444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" t="-728" r="707" b="10885"/>
          <a:stretch/>
        </p:blipFill>
        <p:spPr>
          <a:xfrm>
            <a:off x="6233412" y="4191000"/>
            <a:ext cx="1706376" cy="2213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447800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800100">
              <a:buClr>
                <a:schemeClr val="accent1"/>
              </a:buClr>
              <a:buFont typeface="Wingdings" pitchFamily="2" charset="2"/>
              <a:buChar char="v"/>
              <a:tabLst>
                <a:tab pos="746125" algn="l"/>
              </a:tabLst>
            </a:pPr>
            <a:r>
              <a:rPr lang="en-US" sz="2800" dirty="0"/>
              <a:t>Trial of Professional secrecy violation is in civil court against the medical practitioner </a:t>
            </a:r>
          </a:p>
          <a:p>
            <a:pPr marL="800100" indent="-800100">
              <a:buClr>
                <a:schemeClr val="accent1"/>
              </a:buClr>
              <a:buFont typeface="Wingdings" pitchFamily="2" charset="2"/>
              <a:buChar char="v"/>
              <a:tabLst>
                <a:tab pos="746125" algn="l"/>
              </a:tabLst>
            </a:pPr>
            <a:r>
              <a:rPr lang="en-US" sz="2800" dirty="0"/>
              <a:t>Ethical action can be taken by disciplinary committee of PM&amp;DC</a:t>
            </a:r>
          </a:p>
          <a:p>
            <a:pPr marL="800100" indent="-800100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/>
              <a:t>This is not absolute privilege; therefore careful disclosure of information  to the agencies  for the protection of the society.</a:t>
            </a:r>
          </a:p>
        </p:txBody>
      </p:sp>
    </p:spTree>
    <p:extLst>
      <p:ext uri="{BB962C8B-B14F-4D97-AF65-F5344CB8AC3E}">
        <p14:creationId xmlns:p14="http://schemas.microsoft.com/office/powerpoint/2010/main" val="1671264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55231" y="310977"/>
            <a:ext cx="6676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Privileged Communication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8201" y="1057839"/>
            <a:ext cx="6781800" cy="2644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/>
                </a:solidFill>
              </a:rPr>
              <a:t>Definition: </a:t>
            </a:r>
            <a:r>
              <a:rPr lang="en-US" sz="2800" dirty="0"/>
              <a:t>“It is disclosure of patient’s information in good faith in the course of legal duty.”</a:t>
            </a:r>
          </a:p>
          <a:p>
            <a:pPr algn="l"/>
            <a:r>
              <a:rPr lang="en-GB" sz="2800" b="1" dirty="0">
                <a:solidFill>
                  <a:schemeClr val="accent1"/>
                </a:solidFill>
              </a:rPr>
              <a:t>Types:</a:t>
            </a:r>
            <a:endParaRPr lang="en-US" sz="2800" b="1" dirty="0">
              <a:solidFill>
                <a:schemeClr val="accent1"/>
              </a:solidFill>
            </a:endParaRPr>
          </a:p>
          <a:p>
            <a:pPr algn="l"/>
            <a:r>
              <a:rPr lang="en-US" sz="2800" dirty="0"/>
              <a:t>There are two types of privileged communication. </a:t>
            </a:r>
          </a:p>
          <a:p>
            <a:pPr marL="1082675" indent="-392113" algn="l">
              <a:buFont typeface="+mj-lt"/>
              <a:buAutoNum type="arabicPeriod"/>
            </a:pPr>
            <a:r>
              <a:rPr lang="en-US" sz="2800" dirty="0"/>
              <a:t>Absolute privilege</a:t>
            </a:r>
          </a:p>
          <a:p>
            <a:pPr marL="1082675" indent="-392113" algn="l">
              <a:buFont typeface="+mj-lt"/>
              <a:buAutoNum type="arabicPeriod"/>
            </a:pPr>
            <a:r>
              <a:rPr lang="en-US" sz="2800" dirty="0"/>
              <a:t>Qualified privilege    </a:t>
            </a:r>
          </a:p>
          <a:p>
            <a:pPr algn="l"/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42" y="4114800"/>
            <a:ext cx="2359959" cy="251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81200" y="1219200"/>
            <a:ext cx="45821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accent1"/>
                </a:solidFill>
                <a:latin typeface="+mn-lt"/>
                <a:ea typeface="Cambria" pitchFamily="18" charset="0"/>
              </a:rPr>
              <a:t>Absolute Privilege</a:t>
            </a:r>
          </a:p>
          <a:p>
            <a:pPr algn="ctr" eaLnBrk="1" hangingPunct="1"/>
            <a:endParaRPr lang="en-US" sz="3200" b="1" dirty="0">
              <a:solidFill>
                <a:schemeClr val="accent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55231" y="310977"/>
            <a:ext cx="6676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Privileged Communication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2209800"/>
            <a:ext cx="6858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000" dirty="0"/>
              <a:t>The court of law and parliament of the country has </a:t>
            </a:r>
            <a:r>
              <a:rPr lang="en-US" sz="3000" b="1" dirty="0">
                <a:solidFill>
                  <a:schemeClr val="accent1"/>
                </a:solidFill>
              </a:rPr>
              <a:t>Absolute </a:t>
            </a:r>
            <a:r>
              <a:rPr lang="en-US" sz="3000" dirty="0"/>
              <a:t>authority to receive information about the patient.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000" dirty="0"/>
              <a:t>Refusal may be contempt of court.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000" dirty="0"/>
              <a:t>Medical practitioner can pass on the information on a piece of paper </a:t>
            </a:r>
            <a:r>
              <a:rPr lang="en-US" sz="3000" b="1" dirty="0">
                <a:solidFill>
                  <a:schemeClr val="accent1"/>
                </a:solidFill>
              </a:rPr>
              <a:t>(professional secrecy). </a:t>
            </a:r>
          </a:p>
          <a:p>
            <a:pPr algn="l"/>
            <a:endParaRPr lang="en-US" b="1" dirty="0">
              <a:solidFill>
                <a:srgbClr val="002060"/>
              </a:solidFill>
            </a:endParaRPr>
          </a:p>
          <a:p>
            <a:pPr algn="l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9653" y="1005186"/>
            <a:ext cx="4573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B0F0"/>
                </a:solidFill>
                <a:latin typeface="+mn-lt"/>
                <a:ea typeface="Cambria" pitchFamily="18" charset="0"/>
              </a:rPr>
              <a:t>Qualified Privilege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1995" y="2057400"/>
            <a:ext cx="6506137" cy="2805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All notifications of births, deaths and industrial, infectious or contagious diseases should be reported. </a:t>
            </a:r>
          </a:p>
          <a:p>
            <a:pPr marL="457200" indent="-457200" algn="l"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Rationale of this disclosure is that the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interest of the community is superior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to that of the individual. </a:t>
            </a: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19600"/>
            <a:ext cx="2326265" cy="2106707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66800" y="279054"/>
            <a:ext cx="6676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Privileged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6688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6770" y="530248"/>
            <a:ext cx="5673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Medical Documentation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1446248"/>
            <a:ext cx="6858000" cy="3853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b="1" dirty="0">
              <a:solidFill>
                <a:srgbClr val="002060"/>
              </a:solidFill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</a:rPr>
              <a:t>Most common medical documents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in medical practice </a:t>
            </a:r>
          </a:p>
          <a:p>
            <a:pPr marL="727075" indent="-457200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Medical prescription</a:t>
            </a:r>
          </a:p>
          <a:p>
            <a:pPr marL="727075" indent="-457200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Medical report</a:t>
            </a:r>
          </a:p>
          <a:p>
            <a:pPr marL="727075" indent="-457200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Medical certificate</a:t>
            </a:r>
          </a:p>
          <a:p>
            <a:pPr marL="727075" indent="-457200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</a:rPr>
              <a:t>Medical notification </a:t>
            </a:r>
          </a:p>
          <a:p>
            <a:pPr marL="1604963" indent="-346075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12363"/>
            <a:ext cx="2161566" cy="288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2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Cambria" pitchFamily="18" charset="0"/>
                <a:ea typeface="Cambria" pitchFamily="18" charset="0"/>
              </a:rPr>
              <a:t>Medical Documentation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Medical prescription:</a:t>
            </a:r>
          </a:p>
          <a:p>
            <a:pPr marL="11430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“ </a:t>
            </a:r>
            <a:r>
              <a:rPr lang="en-GB" sz="2800" dirty="0"/>
              <a:t>A prescription, often abbreviated ℞ or Rx, is a formal communication from a physician or other registered healthcare professional to a pharmacist, authorizing them to dispense a specific prescription drug for a specific patient.</a:t>
            </a:r>
            <a:r>
              <a:rPr lang="en-GB" sz="2800" b="1" dirty="0">
                <a:solidFill>
                  <a:schemeClr val="accent1"/>
                </a:solidFill>
              </a:rPr>
              <a:t> </a:t>
            </a:r>
            <a:r>
              <a:rPr lang="en-GB" sz="2400" b="1" dirty="0">
                <a:solidFill>
                  <a:schemeClr val="accent1"/>
                </a:solidFill>
              </a:rPr>
              <a:t>”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6717" r="8134" b="14000"/>
          <a:stretch/>
        </p:blipFill>
        <p:spPr bwMode="auto">
          <a:xfrm>
            <a:off x="4929011" y="1905000"/>
            <a:ext cx="298379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687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Cambria" pitchFamily="18" charset="0"/>
                <a:ea typeface="Cambria" pitchFamily="18" charset="0"/>
              </a:rPr>
              <a:t>Medical Documentation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Medical report:</a:t>
            </a:r>
          </a:p>
          <a:p>
            <a:pPr marL="11430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“ </a:t>
            </a:r>
            <a:r>
              <a:rPr lang="en-GB" sz="2800" dirty="0"/>
              <a:t>Medical records are comprehensive records of patients' consultations and are maintained by GPs and other practice staff. Medical reports are based on information within a patient's medical record and/or a clinical examination.</a:t>
            </a:r>
            <a:r>
              <a:rPr lang="en-GB" sz="2800" b="1" dirty="0">
                <a:solidFill>
                  <a:schemeClr val="accent1"/>
                </a:solidFill>
              </a:rPr>
              <a:t> </a:t>
            </a:r>
            <a:r>
              <a:rPr lang="en-GB" sz="2400" b="1" dirty="0">
                <a:solidFill>
                  <a:schemeClr val="accent1"/>
                </a:solidFill>
              </a:rPr>
              <a:t>”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2593" r="7379"/>
          <a:stretch/>
        </p:blipFill>
        <p:spPr bwMode="auto">
          <a:xfrm>
            <a:off x="4267200" y="1219200"/>
            <a:ext cx="3930277" cy="530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88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464646"/>
                </a:solidFill>
                <a:latin typeface="Cambria" pitchFamily="18" charset="0"/>
                <a:ea typeface="Cambria" pitchFamily="18" charset="0"/>
              </a:rPr>
              <a:t>Medical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Medical certificate:</a:t>
            </a:r>
          </a:p>
          <a:p>
            <a:pPr marL="114300" indent="0">
              <a:buNone/>
            </a:pPr>
            <a:r>
              <a:rPr lang="en-GB" sz="3200" b="1" dirty="0">
                <a:solidFill>
                  <a:schemeClr val="accent1"/>
                </a:solidFill>
              </a:rPr>
              <a:t>“</a:t>
            </a:r>
            <a:r>
              <a:rPr lang="en-GB" sz="3200" dirty="0"/>
              <a:t>It is a written statement from a physician or another medically qualified health care provider which attests to the result of a medical examination of a patient.</a:t>
            </a:r>
            <a:r>
              <a:rPr lang="en-GB" sz="3200" b="1" dirty="0">
                <a:solidFill>
                  <a:schemeClr val="accent1"/>
                </a:solidFill>
              </a:rPr>
              <a:t>”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6180"/>
            <a:ext cx="3886200" cy="48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0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464646"/>
                </a:solidFill>
                <a:latin typeface="Cambria" pitchFamily="18" charset="0"/>
                <a:ea typeface="Cambria" pitchFamily="18" charset="0"/>
              </a:rPr>
              <a:t>Medical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Medical notification: </a:t>
            </a:r>
          </a:p>
          <a:p>
            <a:pPr marL="114300" indent="0">
              <a:buNone/>
            </a:pPr>
            <a:r>
              <a:rPr lang="en-GB" sz="2800" b="1" dirty="0">
                <a:solidFill>
                  <a:schemeClr val="accent1"/>
                </a:solidFill>
              </a:rPr>
              <a:t>“</a:t>
            </a:r>
            <a:r>
              <a:rPr lang="en-GB" sz="2800" dirty="0"/>
              <a:t>It is  the act of reporting the occurrence of a communicable disease or of an individual affected with such a disease to health authorities.</a:t>
            </a:r>
            <a:r>
              <a:rPr lang="en-GB" sz="3200" b="1" dirty="0">
                <a:solidFill>
                  <a:schemeClr val="accent1"/>
                </a:solidFill>
              </a:rPr>
              <a:t>”</a:t>
            </a:r>
            <a:endParaRPr lang="en-US" sz="32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124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71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Motto of RMU</a:t>
            </a:r>
          </a:p>
        </p:txBody>
      </p:sp>
      <p:pic>
        <p:nvPicPr>
          <p:cNvPr id="6" name="image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5390" y="1600200"/>
            <a:ext cx="462361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8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Research</a:t>
            </a:r>
            <a:endParaRPr lang="en-US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3400" indent="-4191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2"/>
              </a:rPr>
              <a:t>https://www.sciencedirect.com/science/article/abs/pii/S1357303920300803</a:t>
            </a:r>
            <a:endParaRPr lang="en-US" dirty="0"/>
          </a:p>
          <a:p>
            <a:pPr marL="533400" indent="-4191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3"/>
              </a:rPr>
              <a:t>https://academic.oup.com/qjmed/article/102/8/513/1598923</a:t>
            </a:r>
            <a:endParaRPr lang="en-US" dirty="0"/>
          </a:p>
          <a:p>
            <a:pPr marL="533400" indent="-4191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4"/>
              </a:rPr>
              <a:t>https://www.pmc.gov.pk/Documents/law/PMDC%20Code%20of%20Ethics%202018.pdf</a:t>
            </a:r>
            <a:endParaRPr lang="en-US" dirty="0"/>
          </a:p>
          <a:p>
            <a:pPr marL="533400" indent="-4191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5"/>
              </a:rPr>
              <a:t>https://pmdc.pk/</a:t>
            </a:r>
            <a:endParaRPr lang="en-US" dirty="0"/>
          </a:p>
          <a:p>
            <a:pPr marL="533400" indent="-4191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hlinkClick r:id="rId6"/>
              </a:rPr>
              <a:t>https://prr.hec.gov.pk/jspui/bitstream/123456789/7000/1/Nargis_Khan_Administrative_Social_Sciences_2015_SR_24.10.2016.pdf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56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Biomedical Ethics</a:t>
            </a:r>
            <a:endParaRPr lang="en-US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419100">
              <a:buFont typeface="Wingdings" pitchFamily="2" charset="2"/>
              <a:buChar char="q"/>
            </a:pPr>
            <a:r>
              <a:rPr lang="en-GB" dirty="0"/>
              <a:t>Ethics not only deal with choices made by the clinicians but patients as well and the duties and obligations of clinicians to their patients. </a:t>
            </a:r>
          </a:p>
          <a:p>
            <a:pPr marL="533400" indent="-419100">
              <a:buFont typeface="Wingdings" pitchFamily="2" charset="2"/>
              <a:buChar char="q"/>
            </a:pPr>
            <a:r>
              <a:rPr lang="en-GB" dirty="0"/>
              <a:t>Ethical practice is a systematic approach to medical decision making and considering the interests of all affected by the decision. </a:t>
            </a:r>
          </a:p>
          <a:p>
            <a:pPr marL="533400" indent="-419100">
              <a:buFont typeface="Wingdings" pitchFamily="2" charset="2"/>
              <a:buChar char="q"/>
            </a:pPr>
            <a:r>
              <a:rPr lang="en-US" dirty="0"/>
              <a:t>https://journals.lww.com/chri/fulltext/2021/08010/professionalism_and_bioethics.3.aspx</a:t>
            </a:r>
          </a:p>
        </p:txBody>
      </p:sp>
    </p:spTree>
    <p:extLst>
      <p:ext uri="{BB962C8B-B14F-4D97-AF65-F5344CB8AC3E}">
        <p14:creationId xmlns:p14="http://schemas.microsoft.com/office/powerpoint/2010/main" val="2092982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Family Medicine</a:t>
            </a:r>
            <a:endParaRPr lang="en-US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2300" indent="-508000">
              <a:buFont typeface="Wingdings" pitchFamily="2" charset="2"/>
              <a:buChar char="q"/>
            </a:pPr>
            <a:r>
              <a:rPr lang="en-US" dirty="0">
                <a:hlinkClick r:id="rId2"/>
              </a:rPr>
              <a:t>https://www.ncbi.nlm.nih.gov/books/NBK574557/</a:t>
            </a:r>
            <a:endParaRPr lang="en-US" dirty="0"/>
          </a:p>
          <a:p>
            <a:pPr marL="622300" indent="-508000">
              <a:buFont typeface="Wingdings" pitchFamily="2" charset="2"/>
              <a:buChar char="q"/>
            </a:pPr>
            <a:r>
              <a:rPr lang="en-GB" sz="2400" dirty="0"/>
              <a:t>The most common problem </a:t>
            </a:r>
            <a:r>
              <a:rPr lang="en-GB" sz="2400" b="1" dirty="0"/>
              <a:t>family physicians</a:t>
            </a:r>
            <a:r>
              <a:rPr lang="en-GB" sz="2400" dirty="0"/>
              <a:t> face with procedures is not that they are doing procedures but they are actually lacking in communication skills </a:t>
            </a:r>
            <a:r>
              <a:rPr lang="en-US" sz="2400" dirty="0">
                <a:hlinkClick r:id="rId3"/>
              </a:rPr>
              <a:t>https://www.ncbi.nlm.nih.gov/pmc/articles/PMC2779963/</a:t>
            </a:r>
            <a:endParaRPr lang="en-US" sz="2400" dirty="0"/>
          </a:p>
          <a:p>
            <a:pPr marL="622300" indent="-508000">
              <a:buFont typeface="Wingdings" pitchFamily="2" charset="2"/>
              <a:buChar char="q"/>
            </a:pPr>
            <a:r>
              <a:rPr lang="en-US" sz="2400" dirty="0">
                <a:hlinkClick r:id="rId4"/>
              </a:rPr>
              <a:t>https://www.aafp.org/pubs/fpm/issues/2003/0300/p29.html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9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Access Digital Library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880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1. Go to the website of HEC National Digital Library.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2. On Home Page, click on the INSTITUTES.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3. A page will appear showing the universities from Public and Private Sector and other Institutes which have access to HEC National Digital Library HNDL.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4. Select your desired Institute.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5. A page will appear showing the resources of the institution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6. Journals and Researches will appear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7. You can find a Journal by clicking on JOURNALS AND DATABASE and enter a keyword to search for your desired journal.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en-GB" sz="6000" b="1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THANK YOU</a:t>
            </a:r>
            <a:endParaRPr lang="en-US" sz="6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of RMU</a:t>
            </a:r>
            <a:br>
              <a:rPr lang="en-GB" dirty="0"/>
            </a:br>
            <a:r>
              <a:rPr lang="en-GB" dirty="0"/>
              <a:t>The Dream/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impart evidence based research oriented medical education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provide best possible patient care</a:t>
            </a:r>
          </a:p>
          <a:p>
            <a:pPr marL="539750" indent="-425450">
              <a:lnSpc>
                <a:spcPct val="150000"/>
              </a:lnSpc>
              <a:buFont typeface="Wingdings" pitchFamily="2" charset="2"/>
              <a:buChar char="v"/>
            </a:pPr>
            <a:r>
              <a:rPr lang="en-GB" dirty="0"/>
              <a:t>To inculcate the values of mutual respect and ethical practice of medicine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2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 Umar’s LGIS model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62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9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9750" indent="-363538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Briefly describe the objectives, structure &amp; function of PMDC.</a:t>
            </a:r>
          </a:p>
          <a:p>
            <a:pPr marL="539750" indent="-363538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Enumerate the obligations and privileges of RMPs  &amp; RDPs according to PMDC rules.</a:t>
            </a:r>
            <a:endParaRPr lang="en-US" dirty="0"/>
          </a:p>
          <a:p>
            <a:pPr marL="539750" indent="-363538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Define Professional misconduct and enlist examples Professional misconduct </a:t>
            </a:r>
          </a:p>
          <a:p>
            <a:pPr marL="539750" indent="-363538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Define Professional secrecy and  privileged communication and briefly explain its types. </a:t>
            </a:r>
          </a:p>
          <a:p>
            <a:pPr marL="539750" indent="-363538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Briefly describe different types of medical documentation.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67433"/>
            <a:ext cx="6858000" cy="46077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993300"/>
                </a:solidFill>
              </a:rPr>
              <a:t> </a:t>
            </a:r>
          </a:p>
          <a:p>
            <a:pPr algn="l"/>
            <a:endParaRPr lang="en-US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08329" y="457200"/>
            <a:ext cx="6959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Pakistan Medical and Dental Council Ordinance (1962)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599" y="1828800"/>
            <a:ext cx="7119779" cy="2889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/>
                </a:solidFill>
              </a:rPr>
              <a:t>Two specific objectives:</a:t>
            </a:r>
          </a:p>
          <a:p>
            <a:pPr marL="1198563" indent="-514350" algn="l">
              <a:buFont typeface="+mj-lt"/>
              <a:buAutoNum type="arabicPeriod"/>
            </a:pPr>
            <a:r>
              <a:rPr lang="en-US" sz="2800" dirty="0"/>
              <a:t>To established Pakistan Medical &amp; Dental Council (a statutory body)</a:t>
            </a:r>
          </a:p>
          <a:p>
            <a:pPr marL="1198563" indent="-514350" algn="l">
              <a:buFont typeface="+mj-lt"/>
              <a:buAutoNum type="arabicPeriod"/>
            </a:pPr>
            <a:r>
              <a:rPr lang="en-US" sz="2800" dirty="0"/>
              <a:t>To perform allocated duties</a:t>
            </a:r>
          </a:p>
          <a:p>
            <a:pPr algn="l"/>
            <a:endParaRPr lang="en-US" sz="2800" b="1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10000"/>
            <a:ext cx="2242979" cy="22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4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cs typeface="Arial" panose="020B0604020202020204" pitchFamily="34" charset="0"/>
              </a:rPr>
              <a:t>Constitution of PMDC:</a:t>
            </a:r>
            <a:b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70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government of Pakistan is responsible to established PM&amp;DC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members:</a:t>
            </a:r>
            <a:endParaRPr lang="en-US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indent="-2873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member of the national assembly</a:t>
            </a:r>
          </a:p>
          <a:p>
            <a:pPr marL="1147763" indent="-2873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from each provincial assembly </a:t>
            </a:r>
          </a:p>
          <a:p>
            <a:pPr marL="1147763" indent="-2873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from each medical university</a:t>
            </a:r>
          </a:p>
          <a:p>
            <a:pPr marL="1147763" indent="-2873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from each public sector medical college</a:t>
            </a:r>
          </a:p>
          <a:p>
            <a:pPr marL="1147763" indent="-2873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from each private medical colleges</a:t>
            </a:r>
          </a:p>
          <a:p>
            <a:pPr marL="1147763" indent="-2873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registered medical practitioners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(one from each province)</a:t>
            </a:r>
          </a:p>
          <a:p>
            <a:pPr marL="1147763" indent="-2873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registered dental practitioners  </a:t>
            </a:r>
          </a:p>
          <a:p>
            <a:pPr marL="363538" indent="-187325">
              <a:buFont typeface="Wingdings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RMP’s and RDP’s shouldn’t be in government service.</a:t>
            </a:r>
          </a:p>
          <a:p>
            <a:pPr marL="363538" indent="-187325">
              <a:buFont typeface="Wingdings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should be Pakistani’s and residing in Pakistan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3538" indent="-1873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8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67433"/>
            <a:ext cx="6858000" cy="46077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993300"/>
                </a:solidFill>
              </a:rPr>
              <a:t> </a:t>
            </a:r>
          </a:p>
          <a:p>
            <a:pPr algn="l"/>
            <a:endParaRPr lang="en-US" b="1" dirty="0">
              <a:solidFill>
                <a:srgbClr val="993300"/>
              </a:solidFill>
            </a:endParaRPr>
          </a:p>
          <a:p>
            <a:pPr algn="l"/>
            <a:endParaRPr lang="en-US" b="1" dirty="0">
              <a:solidFill>
                <a:srgbClr val="9933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526473"/>
            <a:ext cx="7624482" cy="5966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algn="l"/>
            <a:endParaRPr lang="en-US" sz="2800" b="1" dirty="0">
              <a:solidFill>
                <a:srgbClr val="002060"/>
              </a:solidFill>
            </a:endParaRPr>
          </a:p>
          <a:p>
            <a:pPr marL="627063" algn="l"/>
            <a:r>
              <a:rPr lang="en-US" sz="2800" b="1" dirty="0">
                <a:solidFill>
                  <a:schemeClr val="accent1"/>
                </a:solidFill>
              </a:rPr>
              <a:t>Nominated members:</a:t>
            </a:r>
          </a:p>
          <a:p>
            <a:pPr marL="1084263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One legal member (ex judge of supreme/high court) </a:t>
            </a:r>
          </a:p>
          <a:p>
            <a:pPr marL="1084263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Medical members</a:t>
            </a:r>
          </a:p>
          <a:p>
            <a:pPr marL="1487488" algn="l">
              <a:buFont typeface="Wingdings" panose="05000000000000000000" pitchFamily="2" charset="2"/>
              <a:buChar char="§"/>
              <a:tabLst>
                <a:tab pos="1774825" algn="l"/>
              </a:tabLst>
            </a:pPr>
            <a:r>
              <a:rPr lang="en-US" sz="2800" dirty="0">
                <a:solidFill>
                  <a:srgbClr val="002060"/>
                </a:solidFill>
              </a:rPr>
              <a:t>		Director General Health Pakistan (President)</a:t>
            </a:r>
          </a:p>
          <a:p>
            <a:pPr marL="1487488" algn="l">
              <a:buFont typeface="Wingdings" panose="05000000000000000000" pitchFamily="2" charset="2"/>
              <a:buChar char="§"/>
              <a:tabLst>
                <a:tab pos="1774825" algn="l"/>
              </a:tabLst>
            </a:pPr>
            <a:r>
              <a:rPr lang="en-US" sz="2800" dirty="0">
                <a:solidFill>
                  <a:srgbClr val="002060"/>
                </a:solidFill>
              </a:rPr>
              <a:t>  Secretary Health from each province</a:t>
            </a:r>
          </a:p>
          <a:p>
            <a:pPr marL="1487488" algn="l">
              <a:buFont typeface="Wingdings" panose="05000000000000000000" pitchFamily="2" charset="2"/>
              <a:buChar char="§"/>
              <a:tabLst>
                <a:tab pos="1774825" algn="l"/>
              </a:tabLst>
            </a:pPr>
            <a:r>
              <a:rPr lang="en-US" sz="2800" dirty="0">
                <a:solidFill>
                  <a:srgbClr val="002060"/>
                </a:solidFill>
              </a:rPr>
              <a:t>  Four from the federal government and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    one from armed forces </a:t>
            </a:r>
          </a:p>
          <a:p>
            <a:pPr marL="684213" indent="-684213" algn="l"/>
            <a:r>
              <a:rPr lang="en-US" sz="2800" b="1" dirty="0">
                <a:solidFill>
                  <a:srgbClr val="FF3399"/>
                </a:solidFill>
              </a:rPr>
              <a:t>	</a:t>
            </a:r>
            <a:r>
              <a:rPr lang="en-US" sz="2800" b="1" dirty="0">
                <a:solidFill>
                  <a:schemeClr val="accent1"/>
                </a:solidFill>
              </a:rPr>
              <a:t>The council elects: </a:t>
            </a:r>
          </a:p>
          <a:p>
            <a:pPr marL="1774825" indent="-690563" algn="l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A President</a:t>
            </a:r>
          </a:p>
          <a:p>
            <a:pPr marL="1774825" indent="-690563" algn="l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An Executive committee </a:t>
            </a:r>
          </a:p>
          <a:p>
            <a:pPr marL="1774825" indent="-690563" algn="l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Sub committees (2-3)</a:t>
            </a:r>
          </a:p>
          <a:p>
            <a:pPr marL="1487488" algn="l">
              <a:tabLst>
                <a:tab pos="1774825" algn="l"/>
              </a:tabLst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  <a:p>
            <a:pPr marL="627063" algn="l"/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  <a:p>
            <a:pPr marL="1084263" indent="-457200" algn="l"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002060"/>
              </a:solidFill>
            </a:endParaRPr>
          </a:p>
          <a:p>
            <a:pPr marL="1084263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</a:endParaRPr>
          </a:p>
          <a:p>
            <a:pPr marL="1084263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</a:endParaRPr>
          </a:p>
          <a:p>
            <a:pPr marL="1084263" indent="-457200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</a:endParaRPr>
          </a:p>
          <a:p>
            <a:pPr marL="627063" algn="l"/>
            <a:endParaRPr lang="en-US" sz="2800" b="1" dirty="0">
              <a:solidFill>
                <a:srgbClr val="002060"/>
              </a:solidFill>
            </a:endParaRPr>
          </a:p>
          <a:p>
            <a:pPr marL="627063" algn="l"/>
            <a:endParaRPr lang="en-US" sz="2800" b="1" dirty="0">
              <a:solidFill>
                <a:srgbClr val="002060"/>
              </a:solidFill>
            </a:endParaRPr>
          </a:p>
          <a:p>
            <a:pPr algn="l"/>
            <a:endParaRPr lang="en-US" sz="2800" b="1" dirty="0">
              <a:solidFill>
                <a:srgbClr val="993300"/>
              </a:solidFill>
            </a:endParaRPr>
          </a:p>
          <a:p>
            <a:pPr algn="l"/>
            <a:endParaRPr lang="en-US" sz="28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70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1527</Words>
  <Application>Microsoft Office PowerPoint</Application>
  <PresentationFormat>On-screen Show (4:3)</PresentationFormat>
  <Paragraphs>199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Times New Roman</vt:lpstr>
      <vt:lpstr>Wingdings</vt:lpstr>
      <vt:lpstr>Adjacency</vt:lpstr>
      <vt:lpstr>Legal Aspects of Medical practice-IV PMDC  &amp; Medical Ethics</vt:lpstr>
      <vt:lpstr>PowerPoint Presentation</vt:lpstr>
      <vt:lpstr>Motto of RMU</vt:lpstr>
      <vt:lpstr>Vision of RMU The Dream/ Tomorrow</vt:lpstr>
      <vt:lpstr>Prof Umar’s LGIS model</vt:lpstr>
      <vt:lpstr>Learning Objectives</vt:lpstr>
      <vt:lpstr>PowerPoint Presentation</vt:lpstr>
      <vt:lpstr>Constitution of PMDC: </vt:lpstr>
      <vt:lpstr>PowerPoint Presentation</vt:lpstr>
      <vt:lpstr>Functions/ Statuted Duties of PMDC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Privileges of RMP’s and RDP’s</vt:lpstr>
      <vt:lpstr>PowerPoint Presentation</vt:lpstr>
      <vt:lpstr>PowerPoint Presentation</vt:lpstr>
      <vt:lpstr>Professional Secrecy</vt:lpstr>
      <vt:lpstr>PowerPoint Presentation</vt:lpstr>
      <vt:lpstr>PowerPoint Presentation</vt:lpstr>
      <vt:lpstr>PowerPoint Presentation</vt:lpstr>
      <vt:lpstr>PowerPoint Presentation</vt:lpstr>
      <vt:lpstr>Medical Documentation</vt:lpstr>
      <vt:lpstr>Medical Documentation</vt:lpstr>
      <vt:lpstr>Medical Documentation</vt:lpstr>
      <vt:lpstr>Medical Documentation</vt:lpstr>
      <vt:lpstr>Research</vt:lpstr>
      <vt:lpstr>Biomedical Ethics</vt:lpstr>
      <vt:lpstr>Family Medicine</vt:lpstr>
      <vt:lpstr>How To Access Digital Library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PMDC,CONSENT &amp; MEDICAL NEGLIGENCE</dc:title>
  <dc:creator>Filzamoin</dc:creator>
  <cp:lastModifiedBy>54</cp:lastModifiedBy>
  <cp:revision>41</cp:revision>
  <dcterms:created xsi:type="dcterms:W3CDTF">2006-08-16T00:00:00Z</dcterms:created>
  <dcterms:modified xsi:type="dcterms:W3CDTF">2025-01-25T05:40:42Z</dcterms:modified>
</cp:coreProperties>
</file>