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92" r:id="rId8"/>
    <p:sldId id="287" r:id="rId9"/>
    <p:sldId id="293" r:id="rId10"/>
    <p:sldId id="263" r:id="rId11"/>
    <p:sldId id="264" r:id="rId12"/>
    <p:sldId id="265" r:id="rId13"/>
    <p:sldId id="266" r:id="rId14"/>
    <p:sldId id="288" r:id="rId15"/>
    <p:sldId id="267" r:id="rId16"/>
    <p:sldId id="268" r:id="rId17"/>
    <p:sldId id="269" r:id="rId18"/>
    <p:sldId id="270" r:id="rId19"/>
    <p:sldId id="289" r:id="rId20"/>
    <p:sldId id="271" r:id="rId21"/>
    <p:sldId id="272" r:id="rId22"/>
    <p:sldId id="290" r:id="rId23"/>
    <p:sldId id="291" r:id="rId24"/>
    <p:sldId id="276" r:id="rId25"/>
    <p:sldId id="275" r:id="rId26"/>
    <p:sldId id="277" r:id="rId27"/>
    <p:sldId id="314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>
        <a:solidFill>
          <a:schemeClr val="tx2"/>
        </a:solidFill>
      </dgm:spPr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>
        <a:solidFill>
          <a:schemeClr val="tx2"/>
        </a:solidFill>
      </dgm:spPr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>
        <a:solidFill>
          <a:schemeClr val="accent1"/>
        </a:solidFill>
      </dgm:spPr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EA068D08-D4F0-42D2-8F91-C26B83AA71E0}" type="presOf" srcId="{DACAB5BA-B8B4-4D66-8B11-1D02259E020B}" destId="{87622A90-D0D8-4EA3-BC0D-D537801AF2B1}" srcOrd="0" destOrd="0" presId="urn:microsoft.com/office/officeart/2005/8/layout/gear1#1"/>
    <dgm:cxn modelId="{C13BE809-4E6D-4733-8D64-FB842B8C9402}" type="presOf" srcId="{DACAB5BA-B8B4-4D66-8B11-1D02259E020B}" destId="{8BC64EA7-2794-42B6-96C9-F39A52CB985A}" srcOrd="2" destOrd="0" presId="urn:microsoft.com/office/officeart/2005/8/layout/gear1#1"/>
    <dgm:cxn modelId="{9AFA410D-903D-4A69-9215-8E0C55178108}" type="presOf" srcId="{663C1E13-76F9-4B70-A2F2-CA23180743CE}" destId="{93300324-D62F-4E58-B882-734182BDB462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A16797B-CF9C-40FD-B561-576979FFBE11}" type="presOf" srcId="{F9CEBA05-2F10-437E-89B2-54F4D9FAF478}" destId="{5ED88519-AC6C-4AA3-B76D-812B93A167E4}" srcOrd="0" destOrd="0" presId="urn:microsoft.com/office/officeart/2005/8/layout/gear1#1"/>
    <dgm:cxn modelId="{180CCA7B-FE8A-47C1-823E-3EA1002E526D}" type="presOf" srcId="{DA82EADB-2721-42A0-95EA-F9B5521A38A6}" destId="{A09CEA93-9338-4361-A5E6-CF85B6019F5A}" srcOrd="0" destOrd="0" presId="urn:microsoft.com/office/officeart/2005/8/layout/gear1#1"/>
    <dgm:cxn modelId="{0F818581-1490-4B49-B470-B3A27D213083}" type="presOf" srcId="{399ACE2F-90C5-48B1-9E65-700A32562848}" destId="{23DC08E4-3725-4448-BFFF-1CCEA2F2987E}" srcOrd="1" destOrd="0" presId="urn:microsoft.com/office/officeart/2005/8/layout/gear1#1"/>
    <dgm:cxn modelId="{E30CDE8C-808B-4A39-849B-CBD3BF60DA29}" type="presOf" srcId="{399ACE2F-90C5-48B1-9E65-700A32562848}" destId="{7D3EFDB4-E5D1-439A-86D8-1FCF80D959BA}" srcOrd="2" destOrd="0" presId="urn:microsoft.com/office/officeart/2005/8/layout/gear1#1"/>
    <dgm:cxn modelId="{0FA039A5-4608-4FEB-A2AA-37A129446B29}" type="presOf" srcId="{188C389E-9423-41DE-9C5E-D4A7E95C7E62}" destId="{6DF3A3A0-5919-4E69-80DD-61760D6340A0}" srcOrd="0" destOrd="0" presId="urn:microsoft.com/office/officeart/2005/8/layout/gear1#1"/>
    <dgm:cxn modelId="{A0D923AE-3375-4DBB-8C97-BB61535CBF8D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9ABCCCE-3DCB-42CF-877D-ECAF4D18EEAA}" type="presOf" srcId="{663C1E13-76F9-4B70-A2F2-CA23180743CE}" destId="{4822A78E-EAEC-401F-941A-3A84E13E2357}" srcOrd="2" destOrd="0" presId="urn:microsoft.com/office/officeart/2005/8/layout/gear1#1"/>
    <dgm:cxn modelId="{F7BD4DCF-916A-4605-91DA-B34DDE6A3EFB}" type="presOf" srcId="{23718C41-0A1F-40BF-86BE-8A5476EC271E}" destId="{398423B3-DD54-4226-99D7-017EFC1488DF}" srcOrd="0" destOrd="0" presId="urn:microsoft.com/office/officeart/2005/8/layout/gear1#1"/>
    <dgm:cxn modelId="{CBCB78DD-9094-4D65-A41B-BB1722709BEA}" type="presOf" srcId="{399ACE2F-90C5-48B1-9E65-700A32562848}" destId="{59EDF28D-6C67-49D0-B5A1-DE5C3CBA2292}" srcOrd="0" destOrd="0" presId="urn:microsoft.com/office/officeart/2005/8/layout/gear1#1"/>
    <dgm:cxn modelId="{1AF2EDDD-7048-4155-B002-615EE2764D25}" type="presOf" srcId="{399ACE2F-90C5-48B1-9E65-700A32562848}" destId="{9815588C-16D0-4475-B64C-847FC87C8C32}" srcOrd="3" destOrd="0" presId="urn:microsoft.com/office/officeart/2005/8/layout/gear1#1"/>
    <dgm:cxn modelId="{0E8B28E0-9913-4A6C-8CAE-56974A9C7207}" type="presOf" srcId="{663C1E13-76F9-4B70-A2F2-CA23180743CE}" destId="{B9330EE9-43E4-4FD4-8144-E92B1DD0FCDF}" srcOrd="1" destOrd="0" presId="urn:microsoft.com/office/officeart/2005/8/layout/gear1#1"/>
    <dgm:cxn modelId="{916A42B5-1039-4AC1-92A8-A209DF64ED83}" type="presParOf" srcId="{5ED88519-AC6C-4AA3-B76D-812B93A167E4}" destId="{87622A90-D0D8-4EA3-BC0D-D537801AF2B1}" srcOrd="0" destOrd="0" presId="urn:microsoft.com/office/officeart/2005/8/layout/gear1#1"/>
    <dgm:cxn modelId="{FD79681C-DC64-4C69-9FA4-C9305ABBC423}" type="presParOf" srcId="{5ED88519-AC6C-4AA3-B76D-812B93A167E4}" destId="{B6B6B41B-120B-4968-AB6A-FC6E7C8EF3C0}" srcOrd="1" destOrd="0" presId="urn:microsoft.com/office/officeart/2005/8/layout/gear1#1"/>
    <dgm:cxn modelId="{F6684D07-8F82-4861-9EA8-FFFBB9CB5C1C}" type="presParOf" srcId="{5ED88519-AC6C-4AA3-B76D-812B93A167E4}" destId="{8BC64EA7-2794-42B6-96C9-F39A52CB985A}" srcOrd="2" destOrd="0" presId="urn:microsoft.com/office/officeart/2005/8/layout/gear1#1"/>
    <dgm:cxn modelId="{D2A6D813-F2AC-4385-A36F-E18D574E7A13}" type="presParOf" srcId="{5ED88519-AC6C-4AA3-B76D-812B93A167E4}" destId="{93300324-D62F-4E58-B882-734182BDB462}" srcOrd="3" destOrd="0" presId="urn:microsoft.com/office/officeart/2005/8/layout/gear1#1"/>
    <dgm:cxn modelId="{E7DA6B4D-FD83-4F5C-9EE8-379C624244FB}" type="presParOf" srcId="{5ED88519-AC6C-4AA3-B76D-812B93A167E4}" destId="{B9330EE9-43E4-4FD4-8144-E92B1DD0FCDF}" srcOrd="4" destOrd="0" presId="urn:microsoft.com/office/officeart/2005/8/layout/gear1#1"/>
    <dgm:cxn modelId="{4D512BA4-F97F-4AE3-8507-AE24053AD237}" type="presParOf" srcId="{5ED88519-AC6C-4AA3-B76D-812B93A167E4}" destId="{4822A78E-EAEC-401F-941A-3A84E13E2357}" srcOrd="5" destOrd="0" presId="urn:microsoft.com/office/officeart/2005/8/layout/gear1#1"/>
    <dgm:cxn modelId="{10F98A8A-FEF9-4C8C-86C5-A65589244B33}" type="presParOf" srcId="{5ED88519-AC6C-4AA3-B76D-812B93A167E4}" destId="{59EDF28D-6C67-49D0-B5A1-DE5C3CBA2292}" srcOrd="6" destOrd="0" presId="urn:microsoft.com/office/officeart/2005/8/layout/gear1#1"/>
    <dgm:cxn modelId="{7895EB43-78A7-460F-A1D2-786E98279259}" type="presParOf" srcId="{5ED88519-AC6C-4AA3-B76D-812B93A167E4}" destId="{23DC08E4-3725-4448-BFFF-1CCEA2F2987E}" srcOrd="7" destOrd="0" presId="urn:microsoft.com/office/officeart/2005/8/layout/gear1#1"/>
    <dgm:cxn modelId="{633D0435-F9E6-4D18-816C-B8BCA70BC6DC}" type="presParOf" srcId="{5ED88519-AC6C-4AA3-B76D-812B93A167E4}" destId="{7D3EFDB4-E5D1-439A-86D8-1FCF80D959BA}" srcOrd="8" destOrd="0" presId="urn:microsoft.com/office/officeart/2005/8/layout/gear1#1"/>
    <dgm:cxn modelId="{3D3C88F2-DF2D-4B1F-812B-9ADBCD59F49A}" type="presParOf" srcId="{5ED88519-AC6C-4AA3-B76D-812B93A167E4}" destId="{9815588C-16D0-4475-B64C-847FC87C8C32}" srcOrd="9" destOrd="0" presId="urn:microsoft.com/office/officeart/2005/8/layout/gear1#1"/>
    <dgm:cxn modelId="{ABCE2195-C11F-43B7-8157-A356205FB2B0}" type="presParOf" srcId="{5ED88519-AC6C-4AA3-B76D-812B93A167E4}" destId="{398423B3-DD54-4226-99D7-017EFC1488DF}" srcOrd="10" destOrd="0" presId="urn:microsoft.com/office/officeart/2005/8/layout/gear1#1"/>
    <dgm:cxn modelId="{939F841E-06EA-421D-9826-D9F5BE568FA7}" type="presParOf" srcId="{5ED88519-AC6C-4AA3-B76D-812B93A167E4}" destId="{6DF3A3A0-5919-4E69-80DD-61760D6340A0}" srcOrd="11" destOrd="0" presId="urn:microsoft.com/office/officeart/2005/8/layout/gear1#1"/>
    <dgm:cxn modelId="{5DF30A0A-2467-44F6-BF19-0258E2F301A5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3424389" y="1709889"/>
          <a:ext cx="2095500" cy="2095500"/>
        </a:xfrm>
        <a:prstGeom prst="gear9">
          <a:avLst/>
        </a:prstGeom>
        <a:solidFill>
          <a:schemeClr val="tx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 Black" pitchFamily="34" charset="0"/>
            </a:rPr>
            <a:t>Wisdom</a:t>
          </a:r>
        </a:p>
      </dsp:txBody>
      <dsp:txXfrm>
        <a:off x="3845678" y="2200750"/>
        <a:ext cx="1252922" cy="1077130"/>
      </dsp:txXfrm>
    </dsp:sp>
    <dsp:sp modelId="{93300324-D62F-4E58-B882-734182BDB462}">
      <dsp:nvSpPr>
        <dsp:cNvPr id="0" name=""/>
        <dsp:cNvSpPr/>
      </dsp:nvSpPr>
      <dsp:spPr>
        <a:xfrm>
          <a:off x="2209800" y="1219200"/>
          <a:ext cx="1524000" cy="1524000"/>
        </a:xfrm>
        <a:prstGeom prst="gear6">
          <a:avLst/>
        </a:prstGeom>
        <a:solidFill>
          <a:schemeClr val="accent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Black" pitchFamily="34" charset="0"/>
            </a:rPr>
            <a:t>Truth</a:t>
          </a:r>
          <a:r>
            <a:rPr lang="en-US" sz="1500" kern="1200" dirty="0"/>
            <a:t> </a:t>
          </a:r>
        </a:p>
      </dsp:txBody>
      <dsp:txXfrm>
        <a:off x="2593472" y="1605190"/>
        <a:ext cx="756656" cy="752020"/>
      </dsp:txXfrm>
    </dsp:sp>
    <dsp:sp modelId="{59EDF28D-6C67-49D0-B5A1-DE5C3CBA2292}">
      <dsp:nvSpPr>
        <dsp:cNvPr id="0" name=""/>
        <dsp:cNvSpPr/>
      </dsp:nvSpPr>
      <dsp:spPr>
        <a:xfrm rot="20700000">
          <a:off x="3063395" y="167795"/>
          <a:ext cx="1493208" cy="1493208"/>
        </a:xfrm>
        <a:prstGeom prst="gear6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 Black" pitchFamily="34" charset="0"/>
            </a:rPr>
            <a:t>Servic</a:t>
          </a:r>
          <a:r>
            <a:rPr lang="en-US" sz="1500" kern="1200" dirty="0">
              <a:latin typeface="Arial Black" pitchFamily="34" charset="0"/>
            </a:rPr>
            <a:t>e</a:t>
          </a:r>
          <a:r>
            <a:rPr lang="en-US" sz="1500" kern="1200" dirty="0"/>
            <a:t> </a:t>
          </a:r>
        </a:p>
      </dsp:txBody>
      <dsp:txXfrm rot="-20700000">
        <a:off x="3390900" y="495299"/>
        <a:ext cx="838200" cy="838200"/>
      </dsp:txXfrm>
    </dsp:sp>
    <dsp:sp modelId="{398423B3-DD54-4226-99D7-017EFC1488DF}">
      <dsp:nvSpPr>
        <dsp:cNvPr id="0" name=""/>
        <dsp:cNvSpPr/>
      </dsp:nvSpPr>
      <dsp:spPr>
        <a:xfrm>
          <a:off x="3263699" y="1400657"/>
          <a:ext cx="2682240" cy="2682240"/>
        </a:xfrm>
        <a:prstGeom prst="circularArrow">
          <a:avLst>
            <a:gd name="adj1" fmla="val 4687"/>
            <a:gd name="adj2" fmla="val 299029"/>
            <a:gd name="adj3" fmla="val 2506384"/>
            <a:gd name="adj4" fmla="val 15882512"/>
            <a:gd name="adj5" fmla="val 5469"/>
          </a:avLst>
        </a:prstGeom>
        <a:solidFill>
          <a:schemeClr val="tx2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9902" y="883645"/>
          <a:ext cx="1948815" cy="19488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2718000" y="-157624"/>
          <a:ext cx="2101215" cy="21012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careethicsandlaw.co.uk/intro-healthcare-ethics-law/principlesofbiomedethic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779963/" TargetMode="External"/><Relationship Id="rId2" Type="http://schemas.openxmlformats.org/officeDocument/2006/relationships/hyperlink" Target="https://ohiotiger.com/common-examples-of-medical-negligenc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p.org/pubs/fpm/issues/2003/0300/p29.html" TargetMode="External"/><Relationship Id="rId2" Type="http://schemas.openxmlformats.org/officeDocument/2006/relationships/hyperlink" Target="https://www.ncbi.nlm.nih.gov/pmc/articles/PMC2779963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Legal Aspects of Medical practice-III</a:t>
            </a:r>
            <a:br>
              <a:rPr lang="en-GB" dirty="0"/>
            </a:br>
            <a:r>
              <a:rPr lang="en-GB" sz="4000" b="1" dirty="0">
                <a:solidFill>
                  <a:schemeClr val="accent1"/>
                </a:solidFill>
              </a:rPr>
              <a:t>Medical Ethics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Dr Urooj Shah</a:t>
            </a:r>
          </a:p>
          <a:p>
            <a:r>
              <a:rPr lang="en-GB" b="1" dirty="0">
                <a:solidFill>
                  <a:schemeClr val="tx2"/>
                </a:solidFill>
              </a:rPr>
              <a:t>Dr  </a:t>
            </a:r>
            <a:r>
              <a:rPr lang="en-GB" b="1" dirty="0" err="1">
                <a:solidFill>
                  <a:schemeClr val="tx2"/>
                </a:solidFill>
              </a:rPr>
              <a:t>Naila</a:t>
            </a:r>
            <a:r>
              <a:rPr lang="en-GB" b="1" dirty="0">
                <a:solidFill>
                  <a:schemeClr val="tx2"/>
                </a:solidFill>
              </a:rPr>
              <a:t> Batool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Forensic Medicine &amp; Toxicology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68033" y="1600200"/>
            <a:ext cx="4876800" cy="215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b="1" dirty="0">
                <a:solidFill>
                  <a:schemeClr val="accent1"/>
                </a:solidFill>
              </a:rPr>
              <a:t>Definition:</a:t>
            </a:r>
          </a:p>
          <a:p>
            <a:pPr algn="l"/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dirty="0"/>
              <a:t>“Means voluntary agreement, compliance or permission</a:t>
            </a:r>
            <a:r>
              <a:rPr lang="en-US" sz="2800" dirty="0">
                <a:solidFill>
                  <a:srgbClr val="002060"/>
                </a:solidFill>
              </a:rPr>
              <a:t>”</a:t>
            </a: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7642" y="3581400"/>
            <a:ext cx="6858000" cy="2829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b="1" dirty="0">
                <a:solidFill>
                  <a:schemeClr val="accent1"/>
                </a:solidFill>
              </a:rPr>
              <a:t>Types of Consent:</a:t>
            </a:r>
          </a:p>
          <a:p>
            <a:pPr marL="13716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Implied </a:t>
            </a:r>
          </a:p>
          <a:p>
            <a:pPr marL="13716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Express </a:t>
            </a:r>
          </a:p>
          <a:p>
            <a:pPr marL="13716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Blanket</a:t>
            </a:r>
            <a:endParaRPr lang="en-US" sz="2800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9" y="1470586"/>
            <a:ext cx="2207922" cy="3459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8619" y="228600"/>
            <a:ext cx="2369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</a:rPr>
              <a:t>Consent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2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213485"/>
            <a:ext cx="6477000" cy="5303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Implied Consent:</a:t>
            </a:r>
            <a:endParaRPr lang="en-US" b="1" dirty="0">
              <a:solidFill>
                <a:schemeClr val="accent1"/>
              </a:solidFill>
            </a:endParaRPr>
          </a:p>
          <a:p>
            <a:pPr marL="446088" algn="l"/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en-US" sz="2200" dirty="0"/>
              <a:t>Most common variety of consent, for example,       patient comes &amp; sit on the stool, it means he has already consented </a:t>
            </a:r>
          </a:p>
          <a:p>
            <a:pPr marL="457200" indent="-457200" algn="l">
              <a:buFont typeface="Arial" panose="020B0604020202020204" pitchFamily="34" charset="0"/>
              <a:buAutoNum type="arabicPeriod" startAt="2"/>
            </a:pPr>
            <a:r>
              <a:rPr lang="en-US" sz="2800" b="1" dirty="0">
                <a:solidFill>
                  <a:schemeClr val="accent1"/>
                </a:solidFill>
              </a:rPr>
              <a:t>Express Consent/ Informed Consent:</a:t>
            </a:r>
          </a:p>
          <a:p>
            <a:pPr marL="539750" algn="l"/>
            <a:r>
              <a:rPr lang="en-US" sz="2200" dirty="0"/>
              <a:t>It is the type of consent when the patient having </a:t>
            </a:r>
            <a:r>
              <a:rPr lang="en-US" sz="2200" dirty="0" err="1"/>
              <a:t>fullknowledge</a:t>
            </a:r>
            <a:r>
              <a:rPr lang="en-US" sz="2200" dirty="0"/>
              <a:t> about his medical treatment and its</a:t>
            </a:r>
            <a:br>
              <a:rPr lang="en-US" sz="2200" dirty="0"/>
            </a:br>
            <a:r>
              <a:rPr lang="en-US" sz="2200" dirty="0"/>
              <a:t>implications, agrees to it. </a:t>
            </a:r>
          </a:p>
          <a:p>
            <a:pPr marL="1712913" indent="-225425" algn="l">
              <a:buFont typeface="Arial" panose="020B0604020202020204" pitchFamily="34" charset="0"/>
              <a:buChar char="•"/>
            </a:pPr>
            <a:r>
              <a:rPr lang="en-US" sz="2000" dirty="0"/>
              <a:t>Oral</a:t>
            </a:r>
          </a:p>
          <a:p>
            <a:pPr marL="1712913" indent="-225425" algn="l">
              <a:buFont typeface="Arial" panose="020B0604020202020204" pitchFamily="34" charset="0"/>
              <a:buChar char="•"/>
            </a:pPr>
            <a:r>
              <a:rPr lang="en-US" sz="2000" dirty="0"/>
              <a:t>Written 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2000" b="1" u="sng" dirty="0">
                <a:solidFill>
                  <a:schemeClr val="accent1"/>
                </a:solidFill>
              </a:rPr>
              <a:t>Oral consent:</a:t>
            </a:r>
          </a:p>
          <a:p>
            <a:pPr marL="811213" algn="l"/>
            <a:r>
              <a:rPr lang="en-US" sz="2000" dirty="0">
                <a:solidFill>
                  <a:srgbClr val="002060"/>
                </a:solidFill>
              </a:rPr>
              <a:t>Oral consent is obtained in the presence of a disinterested party. Oral consent is valid in the eyes of law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marL="514350" indent="-514350" algn="l">
              <a:buFont typeface="+mj-lt"/>
              <a:buAutoNum type="romanLcPeriod" startAt="2"/>
            </a:pPr>
            <a:r>
              <a:rPr lang="en-US" sz="2000" b="1" u="sng" dirty="0">
                <a:solidFill>
                  <a:schemeClr val="accent1"/>
                </a:solidFill>
              </a:rPr>
              <a:t>Written consent:</a:t>
            </a:r>
          </a:p>
          <a:p>
            <a:pPr marL="811213" indent="-811213" algn="l"/>
            <a:r>
              <a:rPr lang="en-US" sz="2000" b="1" dirty="0">
                <a:solidFill>
                  <a:srgbClr val="FF3399"/>
                </a:solidFill>
              </a:rPr>
              <a:t>               </a:t>
            </a:r>
            <a:r>
              <a:rPr lang="en-US" sz="2000" dirty="0">
                <a:solidFill>
                  <a:srgbClr val="002060"/>
                </a:solidFill>
              </a:rPr>
              <a:t>Written consent is necessary for evidential purposes (proof).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FF3399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524000"/>
            <a:ext cx="1909123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619" y="228600"/>
            <a:ext cx="2369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</a:rPr>
              <a:t>Consent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0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065727" y="1394706"/>
            <a:ext cx="6858000" cy="476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rgbClr val="00B0F0"/>
              </a:solidFill>
            </a:endParaRPr>
          </a:p>
          <a:p>
            <a:pPr algn="l"/>
            <a:r>
              <a:rPr lang="en-US" sz="2800" b="1" dirty="0">
                <a:solidFill>
                  <a:schemeClr val="accent1"/>
                </a:solidFill>
              </a:rPr>
              <a:t>3. Blanket:</a:t>
            </a:r>
            <a:endParaRPr lang="en-US" b="1" dirty="0">
              <a:solidFill>
                <a:schemeClr val="accent1"/>
              </a:solidFill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It is obtained without fully explaining the treatment.</a:t>
            </a:r>
          </a:p>
          <a:p>
            <a:pPr marL="342900" indent="-342900" algn="l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Taken in case of surgery</a:t>
            </a:r>
          </a:p>
          <a:p>
            <a:pPr marL="342900" indent="-342900" algn="l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Signature of the patient/ guardian is taken on a printed form, but </a:t>
            </a:r>
            <a:r>
              <a:rPr lang="en-US" dirty="0">
                <a:solidFill>
                  <a:srgbClr val="C00000"/>
                </a:solidFill>
              </a:rPr>
              <a:t>not valid</a:t>
            </a:r>
            <a:r>
              <a:rPr lang="en-US" dirty="0">
                <a:solidFill>
                  <a:srgbClr val="002060"/>
                </a:solidFill>
              </a:rPr>
              <a:t> in law </a:t>
            </a:r>
            <a:r>
              <a:rPr lang="en-US" dirty="0"/>
              <a:t>---------- is the best Consent. </a:t>
            </a:r>
          </a:p>
          <a:p>
            <a:pPr marL="623888" indent="-623888" algn="l"/>
            <a:endParaRPr lang="en-US" sz="2000" b="1" dirty="0">
              <a:solidFill>
                <a:srgbClr val="002060"/>
              </a:solidFill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rgbClr val="FF3399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27" y="609600"/>
            <a:ext cx="1893094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1820" y="560763"/>
            <a:ext cx="23695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</a:rPr>
              <a:t>Consent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3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207" y="4191000"/>
            <a:ext cx="2936383" cy="245771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1524000"/>
            <a:ext cx="6858000" cy="3489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accent1"/>
                </a:solidFill>
              </a:rPr>
              <a:t>Rules of a Consent</a:t>
            </a:r>
          </a:p>
          <a:p>
            <a:pPr algn="l"/>
            <a:r>
              <a:rPr lang="en-US" sz="2800" dirty="0"/>
              <a:t>Consent must be:</a:t>
            </a:r>
          </a:p>
          <a:p>
            <a:pPr marL="1254125" indent="-396875" algn="l">
              <a:buFont typeface="+mj-lt"/>
              <a:buAutoNum type="arabicPeriod"/>
            </a:pPr>
            <a:r>
              <a:rPr lang="en-US" dirty="0"/>
              <a:t>Full 			4.    Clear</a:t>
            </a:r>
          </a:p>
          <a:p>
            <a:pPr marL="1254125" indent="-396875" algn="l">
              <a:buFont typeface="+mj-lt"/>
              <a:buAutoNum type="arabicPeriod"/>
            </a:pPr>
            <a:r>
              <a:rPr lang="en-US" dirty="0"/>
              <a:t>Free			5.    Informed</a:t>
            </a:r>
          </a:p>
          <a:p>
            <a:pPr marL="1254125" indent="-396875" algn="l">
              <a:buFont typeface="+mj-lt"/>
              <a:buAutoNum type="arabicPeriod"/>
            </a:pPr>
            <a:r>
              <a:rPr lang="en-US" dirty="0"/>
              <a:t>Voluntary 	              6.    Personal</a:t>
            </a:r>
          </a:p>
          <a:p>
            <a:pPr marL="857250" algn="l"/>
            <a:r>
              <a:rPr lang="en-US" dirty="0"/>
              <a:t>7.   Direct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17990" y="3243559"/>
            <a:ext cx="6858000" cy="294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0" b="1" dirty="0">
              <a:solidFill>
                <a:srgbClr val="993300"/>
              </a:solidFill>
            </a:endParaRPr>
          </a:p>
          <a:p>
            <a:pPr algn="l"/>
            <a:endParaRPr lang="en-US" sz="5000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338" y="228600"/>
            <a:ext cx="24561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</a:rPr>
              <a:t>Consent</a:t>
            </a:r>
            <a:r>
              <a:rPr lang="en-US" sz="48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6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Age of consent:</a:t>
            </a:r>
            <a:endParaRPr lang="en-US" sz="1400" b="1" dirty="0">
              <a:solidFill>
                <a:schemeClr val="accent1"/>
              </a:solidFill>
            </a:endParaRPr>
          </a:p>
          <a:p>
            <a:pPr indent="-342900"/>
            <a:r>
              <a:rPr lang="en-US" sz="2400" dirty="0"/>
              <a:t>Patient should be a -------------  major </a:t>
            </a:r>
          </a:p>
          <a:p>
            <a:pPr indent="-342900"/>
            <a:r>
              <a:rPr lang="en-US" sz="2400" dirty="0"/>
              <a:t>Children under the age of majority  -------- Parents/guardian </a:t>
            </a:r>
          </a:p>
          <a:p>
            <a:pPr indent="-342900"/>
            <a:r>
              <a:rPr lang="en-US" sz="2400" dirty="0"/>
              <a:t>Unconscious and mentally ill patient  --------------- Parents/guardian</a:t>
            </a:r>
          </a:p>
          <a:p>
            <a:endParaRPr lang="en-US" sz="1050" dirty="0"/>
          </a:p>
          <a:p>
            <a:pPr marL="914400" indent="-452438">
              <a:buFont typeface="Wingdings" panose="05000000000000000000" pitchFamily="2" charset="2"/>
              <a:buChar char="v"/>
            </a:pPr>
            <a:r>
              <a:rPr lang="en-US" sz="2400" dirty="0"/>
              <a:t>Refusal to consent is an absolute bar for examination except under court order</a:t>
            </a:r>
          </a:p>
          <a:p>
            <a:pPr marL="914400" indent="-452438">
              <a:buFont typeface="Wingdings" panose="05000000000000000000" pitchFamily="2" charset="2"/>
              <a:buChar char="v"/>
            </a:pPr>
            <a:r>
              <a:rPr lang="en-US" sz="2400" dirty="0"/>
              <a:t>No consent needed for medico-legal autopsy. Done by court order. </a:t>
            </a:r>
          </a:p>
          <a:p>
            <a:pPr marL="914400" indent="-452438">
              <a:buFont typeface="Wingdings" panose="05000000000000000000" pitchFamily="2" charset="2"/>
              <a:buChar char="v"/>
            </a:pPr>
            <a:r>
              <a:rPr lang="en-US" sz="2400" dirty="0"/>
              <a:t>A doctor can withhold an information from the patient in good faith, he should tell this to the patients relatives.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7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066800"/>
            <a:ext cx="7528290" cy="5307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accent1"/>
                </a:solidFill>
              </a:rPr>
              <a:t>Examples:</a:t>
            </a:r>
            <a:endParaRPr lang="en-US" b="1" dirty="0">
              <a:solidFill>
                <a:schemeClr val="accent1"/>
              </a:solidFill>
            </a:endParaRP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Insertion of intrauterine contraceptive device should be inserted with the consent of husband</a:t>
            </a: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Insertion of IUCD to save a women from pregnancy if she is suffering from a life threatening disease is justified. </a:t>
            </a: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Permanent sterilization of both male and female with surgery must never be performed on minors even with the permission of parents.</a:t>
            </a: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Permanent sterilization to save the life of the women in good faith is permitted. </a:t>
            </a: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In organ transplantation surgery, consent from both donor and recipient is required. </a:t>
            </a:r>
          </a:p>
          <a:p>
            <a:pPr marL="860425" indent="-403225" algn="l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In the dead consent for organ transplant is obtained from the next of kin.</a:t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68653"/>
            <a:ext cx="2271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696464"/>
                </a:solidFill>
                <a:latin typeface="Cambria"/>
              </a:rPr>
              <a:t>Consent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201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148434"/>
            <a:ext cx="7876615" cy="1325563"/>
          </a:xfrm>
        </p:spPr>
        <p:txBody>
          <a:bodyPr/>
          <a:lstStyle/>
          <a:p>
            <a:pPr algn="ctr"/>
            <a:r>
              <a:rPr lang="en-US" b="1" dirty="0"/>
              <a:t>Consent form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2736" r="6544" b="2338"/>
          <a:stretch/>
        </p:blipFill>
        <p:spPr>
          <a:xfrm rot="16200000">
            <a:off x="2416400" y="138235"/>
            <a:ext cx="4209098" cy="6926580"/>
          </a:xfrm>
        </p:spPr>
      </p:pic>
    </p:spTree>
    <p:extLst>
      <p:ext uri="{BB962C8B-B14F-4D97-AF65-F5344CB8AC3E}">
        <p14:creationId xmlns:p14="http://schemas.microsoft.com/office/powerpoint/2010/main" val="12345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203323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</a:rPr>
              <a:t>Medical Negligence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1088818"/>
            <a:ext cx="7543800" cy="22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Definition:</a:t>
            </a:r>
            <a:endParaRPr lang="en-US" b="1" dirty="0">
              <a:solidFill>
                <a:schemeClr val="accent1"/>
              </a:solidFill>
            </a:endParaRP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rgbClr val="002060"/>
                </a:solidFill>
              </a:rPr>
              <a:t> A medical practitioner has a duty to conform to professional standards and to exercise reasonable carefulness to avoid damage to his patient </a:t>
            </a:r>
            <a:r>
              <a:rPr lang="en-US" b="1" dirty="0">
                <a:solidFill>
                  <a:schemeClr val="accent1"/>
                </a:solidFill>
              </a:rPr>
              <a:t>”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e.g.</a:t>
            </a:r>
            <a:r>
              <a:rPr lang="en-US" dirty="0">
                <a:solidFill>
                  <a:srgbClr val="002060"/>
                </a:solidFill>
              </a:rPr>
              <a:t>  misdiagnosis, incorrect treatment, surgical mistakes</a:t>
            </a:r>
          </a:p>
          <a:p>
            <a:pPr algn="l"/>
            <a:endParaRPr lang="en-US" b="1" dirty="0">
              <a:solidFill>
                <a:srgbClr val="002060"/>
              </a:solidFill>
            </a:endParaRP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0718" y="3387996"/>
            <a:ext cx="4556033" cy="198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Types of Medical Negligence</a:t>
            </a:r>
          </a:p>
          <a:p>
            <a:pPr marL="131445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Civil  </a:t>
            </a:r>
            <a:r>
              <a:rPr lang="en-US" dirty="0" err="1"/>
              <a:t>Negligenc</a:t>
            </a:r>
            <a:endParaRPr lang="en-US" dirty="0"/>
          </a:p>
          <a:p>
            <a:pPr marL="131445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Contributory Negligence</a:t>
            </a:r>
          </a:p>
          <a:p>
            <a:pPr marL="131445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Third Party Negligence</a:t>
            </a:r>
          </a:p>
          <a:p>
            <a:pPr marL="131445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4. Criminal Negligence</a:t>
            </a:r>
          </a:p>
          <a:p>
            <a:pPr algn="l"/>
            <a:endParaRPr lang="en-US" sz="2800" b="1" dirty="0">
              <a:solidFill>
                <a:srgbClr val="993300"/>
              </a:solidFill>
            </a:endParaRPr>
          </a:p>
          <a:p>
            <a:pPr algn="l"/>
            <a:endParaRPr lang="en-US" sz="2800" b="1" dirty="0">
              <a:solidFill>
                <a:srgbClr val="993300"/>
              </a:solidFill>
            </a:endParaRPr>
          </a:p>
          <a:p>
            <a:pPr algn="l"/>
            <a:endParaRPr lang="en-US" sz="2800" b="1" dirty="0">
              <a:solidFill>
                <a:srgbClr val="FF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733800"/>
            <a:ext cx="2675792" cy="19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558" y="2079410"/>
            <a:ext cx="2221606" cy="219147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25289" y="1259488"/>
            <a:ext cx="6308911" cy="4939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Civil Negligence:</a:t>
            </a:r>
          </a:p>
          <a:p>
            <a:pPr algn="l"/>
            <a:r>
              <a:rPr lang="en-US" dirty="0"/>
              <a:t>Results from wrong treatment, undue prolongation of treatment, causing undue sufferings. </a:t>
            </a:r>
          </a:p>
          <a:p>
            <a:pPr marL="363538" indent="-363538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Civil court --------------------- money.</a:t>
            </a:r>
          </a:p>
          <a:p>
            <a:pPr marL="363538" indent="-363538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Extraction of a healthy tooth</a:t>
            </a:r>
          </a:p>
          <a:p>
            <a:pPr marL="363538" indent="-363538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Failure to X-ray a fractured body part </a:t>
            </a:r>
          </a:p>
          <a:p>
            <a:pPr marL="363538" indent="-363538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Failure to give anti-tetanus vaccine    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</a:rPr>
              <a:t>2.   </a:t>
            </a:r>
            <a:r>
              <a:rPr lang="en-US" b="1" dirty="0">
                <a:solidFill>
                  <a:schemeClr val="accent1"/>
                </a:solidFill>
              </a:rPr>
              <a:t>Contributory Negligence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Patient becomes negligent and is careless in carrying out medical instructions.</a:t>
            </a:r>
          </a:p>
          <a:p>
            <a:pPr marL="269875" indent="-269875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 *Compensation is reduced.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</a:rPr>
              <a:t>  </a:t>
            </a:r>
            <a:endParaRPr lang="en-US" sz="2000" b="1" dirty="0">
              <a:solidFill>
                <a:srgbClr val="9933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203323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</a:rPr>
              <a:t>Medical Negligence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05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b="1" dirty="0">
                <a:solidFill>
                  <a:schemeClr val="accent1"/>
                </a:solidFill>
              </a:rPr>
              <a:t>Third party Negligence</a:t>
            </a:r>
          </a:p>
          <a:p>
            <a:pPr marL="623888" indent="-447675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Para medical staff become careless and may cause  damage to patient’s health </a:t>
            </a:r>
          </a:p>
          <a:p>
            <a:pPr marL="623888" indent="-447675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Liabiality</a:t>
            </a:r>
            <a:r>
              <a:rPr lang="en-US" dirty="0">
                <a:solidFill>
                  <a:srgbClr val="002060"/>
                </a:solidFill>
              </a:rPr>
              <a:t> of compensation </a:t>
            </a:r>
            <a:r>
              <a:rPr lang="en-US" dirty="0">
                <a:solidFill>
                  <a:srgbClr val="C00000"/>
                </a:solidFill>
              </a:rPr>
              <a:t>shifts</a:t>
            </a:r>
            <a:r>
              <a:rPr lang="en-US" dirty="0">
                <a:solidFill>
                  <a:srgbClr val="002060"/>
                </a:solidFill>
              </a:rPr>
              <a:t> from Medical practitioner to Para Medical staff.</a:t>
            </a:r>
          </a:p>
          <a:p>
            <a:pPr marL="623888" indent="-447675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*</a:t>
            </a:r>
            <a:r>
              <a:rPr lang="en-US" dirty="0">
                <a:solidFill>
                  <a:srgbClr val="002060"/>
                </a:solidFill>
              </a:rPr>
              <a:t>compensation is shared by </a:t>
            </a:r>
            <a:r>
              <a:rPr lang="en-US" dirty="0" err="1">
                <a:solidFill>
                  <a:srgbClr val="002060"/>
                </a:solidFill>
              </a:rPr>
              <a:t>para</a:t>
            </a:r>
            <a:r>
              <a:rPr lang="en-US" dirty="0">
                <a:solidFill>
                  <a:srgbClr val="002060"/>
                </a:solidFill>
              </a:rPr>
              <a:t>-Medical staff.</a:t>
            </a:r>
            <a:endParaRPr lang="en-US" dirty="0">
              <a:solidFill>
                <a:srgbClr val="993300"/>
              </a:solidFill>
            </a:endParaRPr>
          </a:p>
          <a:p>
            <a:pPr marL="623888" indent="-447675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</a:rPr>
              <a:t>Medical Negligence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2667000" y="4105835"/>
            <a:ext cx="3812241" cy="24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37719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2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7871012" cy="3202595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Criminal Negligence: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From gross and wicked recklessness, showing no regard for the safety of patient’s life resulting sometimes in death of patient.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Trial in Criminal court (state matter) </a:t>
            </a:r>
            <a:r>
              <a:rPr lang="en-US" sz="2400" b="1" dirty="0">
                <a:solidFill>
                  <a:schemeClr val="accent1"/>
                </a:solidFill>
              </a:rPr>
              <a:t>e.g. </a:t>
            </a:r>
            <a:endParaRPr lang="en-US" sz="2400" dirty="0">
              <a:solidFill>
                <a:schemeClr val="tx1"/>
              </a:solidFill>
            </a:endParaRPr>
          </a:p>
          <a:p>
            <a:pPr marL="363538" indent="-363538" algn="l">
              <a:buFont typeface="+mj-lt"/>
              <a:buAutoNum type="romanLcPeriod"/>
            </a:pPr>
            <a:r>
              <a:rPr lang="en-US" sz="2400" dirty="0">
                <a:solidFill>
                  <a:schemeClr val="tx1"/>
                </a:solidFill>
              </a:rPr>
              <a:t>Over anaesthetizing the patient </a:t>
            </a:r>
          </a:p>
          <a:p>
            <a:pPr marL="363538" indent="-363538" algn="l">
              <a:buFont typeface="+mj-lt"/>
              <a:buAutoNum type="romanLcPeriod"/>
            </a:pPr>
            <a:r>
              <a:rPr lang="en-US" sz="2400" dirty="0">
                <a:solidFill>
                  <a:schemeClr val="tx1"/>
                </a:solidFill>
              </a:rPr>
              <a:t> Leaving patient un-attendant after opening the abdomen by a  surgeon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4800"/>
            <a:ext cx="2689412" cy="2366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82" y="32657"/>
            <a:ext cx="56451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9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6975764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sz="2800" b="1" dirty="0">
                <a:solidFill>
                  <a:schemeClr val="accent1"/>
                </a:solidFill>
              </a:rPr>
              <a:t>What Defenses are available to the doctor?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accent1"/>
                </a:solidFill>
              </a:rPr>
              <a:t>Res </a:t>
            </a:r>
            <a:r>
              <a:rPr lang="en-US" sz="2400" u="sng" dirty="0" err="1">
                <a:solidFill>
                  <a:schemeClr val="accent1"/>
                </a:solidFill>
              </a:rPr>
              <a:t>Ipsa</a:t>
            </a:r>
            <a:r>
              <a:rPr lang="en-US" sz="2400" u="sng" dirty="0">
                <a:solidFill>
                  <a:schemeClr val="accent1"/>
                </a:solidFill>
              </a:rPr>
              <a:t> Loquitur: 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2400" dirty="0"/>
              <a:t>Things speaks for it self.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accent1"/>
                </a:solidFill>
              </a:rPr>
              <a:t>Novus </a:t>
            </a:r>
            <a:r>
              <a:rPr lang="en-US" sz="2400" u="sng" dirty="0" err="1">
                <a:solidFill>
                  <a:schemeClr val="accent1"/>
                </a:solidFill>
              </a:rPr>
              <a:t>actus</a:t>
            </a:r>
            <a:r>
              <a:rPr lang="en-US" sz="2400" u="sng" dirty="0">
                <a:solidFill>
                  <a:schemeClr val="accent1"/>
                </a:solidFill>
              </a:rPr>
              <a:t> </a:t>
            </a:r>
            <a:r>
              <a:rPr lang="en-US" sz="2400" u="sng" dirty="0" err="1">
                <a:solidFill>
                  <a:schemeClr val="accent1"/>
                </a:solidFill>
              </a:rPr>
              <a:t>intervenience</a:t>
            </a:r>
            <a:r>
              <a:rPr lang="en-US" sz="2400" u="sng" dirty="0">
                <a:solidFill>
                  <a:schemeClr val="accent1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2400" dirty="0"/>
              <a:t>Breaking the chain.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accent1"/>
                </a:solidFill>
              </a:rPr>
              <a:t>Respondent superior </a:t>
            </a:r>
            <a:r>
              <a:rPr lang="en-US" sz="2400" dirty="0"/>
              <a:t>(caption of the ship):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2400" dirty="0" err="1"/>
              <a:t>Incharge</a:t>
            </a:r>
            <a:r>
              <a:rPr lang="en-US" sz="2400" dirty="0"/>
              <a:t> or head will be responsible.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u="sng" dirty="0" err="1">
                <a:solidFill>
                  <a:schemeClr val="accent1"/>
                </a:solidFill>
              </a:rPr>
              <a:t>Dicotomy</a:t>
            </a:r>
            <a:r>
              <a:rPr lang="en-US" sz="2400" u="sng" dirty="0">
                <a:solidFill>
                  <a:schemeClr val="accent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</a:pPr>
            <a:r>
              <a:rPr lang="en-US" sz="2400" dirty="0"/>
              <a:t>Fee sharing or fee splitting</a:t>
            </a:r>
            <a:r>
              <a:rPr lang="en-US" sz="28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0" y="-5541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0" latinLnBrk="0" hangingPunct="0">
              <a:spcBef>
                <a:spcPct val="0"/>
              </a:spcBef>
              <a:buNone/>
              <a:defRPr sz="20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</a:rPr>
              <a:t>Medical Negligence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0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Medical Negligence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Burden of Proof of Negligence</a:t>
            </a:r>
          </a:p>
          <a:p>
            <a:r>
              <a:rPr lang="en-US" sz="2400" dirty="0"/>
              <a:t>It rests on the patient except in res </a:t>
            </a:r>
            <a:r>
              <a:rPr lang="en-US" sz="2400" dirty="0" err="1"/>
              <a:t>ipsa</a:t>
            </a:r>
            <a:r>
              <a:rPr lang="en-US" sz="2400" dirty="0"/>
              <a:t> loquitur.</a:t>
            </a:r>
          </a:p>
          <a:p>
            <a:r>
              <a:rPr lang="en-US" sz="2400" dirty="0"/>
              <a:t>In such cases the burden of proof shifts from the     patient to the doctor to prove that he is not negligent. </a:t>
            </a:r>
            <a:r>
              <a:rPr lang="en-US" sz="2400" b="1" dirty="0" err="1">
                <a:solidFill>
                  <a:schemeClr val="accent1"/>
                </a:solidFill>
              </a:rPr>
              <a:t>e.g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628650" indent="-514350">
              <a:buFont typeface="+mj-lt"/>
              <a:buAutoNum type="romanLcPeriod"/>
            </a:pPr>
            <a:r>
              <a:rPr lang="en-US" sz="2400" dirty="0"/>
              <a:t>Leaving instruments in the abdomen.</a:t>
            </a:r>
          </a:p>
          <a:p>
            <a:pPr marL="628650" indent="-514350">
              <a:buFont typeface="+mj-lt"/>
              <a:buAutoNum type="romanLcPeriod"/>
            </a:pPr>
            <a:r>
              <a:rPr lang="en-US" sz="2400" dirty="0"/>
              <a:t> Burns due to live electric cautery.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7"/>
          <a:stretch/>
        </p:blipFill>
        <p:spPr>
          <a:xfrm>
            <a:off x="5791200" y="3855026"/>
            <a:ext cx="2300096" cy="266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24400"/>
            <a:ext cx="2819400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696464"/>
                </a:solidFill>
              </a:rPr>
              <a:t>Medical Negligence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Precautions to avoid negligence</a:t>
            </a:r>
          </a:p>
          <a:p>
            <a:pPr marL="114300" indent="0">
              <a:buNone/>
            </a:pPr>
            <a:r>
              <a:rPr lang="en-GB" dirty="0"/>
              <a:t>To prevent, first and foremost, patient injuries and, secondarily, malpractice claims, physicians should:</a:t>
            </a:r>
          </a:p>
          <a:p>
            <a:r>
              <a:rPr lang="en-GB" dirty="0"/>
              <a:t>Follow their patients complaints to full diagnosis,</a:t>
            </a:r>
          </a:p>
          <a:p>
            <a:r>
              <a:rPr lang="en-GB" dirty="0"/>
              <a:t>Prepare themselves mentally before procedures,</a:t>
            </a:r>
          </a:p>
          <a:p>
            <a:r>
              <a:rPr lang="en-GB" dirty="0"/>
              <a:t>Know when its time to consult with a colleague or make a referral.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3200" b="1" dirty="0">
                <a:solidFill>
                  <a:schemeClr val="accent1"/>
                </a:solidFill>
              </a:rPr>
              <a:t>What is the ethical principle of negligence?</a:t>
            </a:r>
          </a:p>
          <a:p>
            <a:r>
              <a:rPr lang="en-GB" sz="2400" u="sng" dirty="0">
                <a:solidFill>
                  <a:schemeClr val="accent1"/>
                </a:solidFill>
              </a:rPr>
              <a:t>Negligence: </a:t>
            </a:r>
            <a:r>
              <a:rPr lang="en-GB" sz="2400" dirty="0"/>
              <a:t>lack of the required precautions and attention; when in spite of having the knowledge, it is not applied and causes damage.</a:t>
            </a:r>
          </a:p>
          <a:p>
            <a:r>
              <a:rPr lang="en-GB" sz="2400" dirty="0"/>
              <a:t> </a:t>
            </a:r>
            <a:r>
              <a:rPr lang="en-GB" sz="2400" u="sng" dirty="0">
                <a:solidFill>
                  <a:schemeClr val="accent1"/>
                </a:solidFill>
              </a:rPr>
              <a:t>Incompetence: </a:t>
            </a:r>
            <a:r>
              <a:rPr lang="en-GB" sz="2400" dirty="0"/>
              <a:t>Lack of skills and experience of technical and practical knowledge; acting without having the knowledge and causing damage.</a:t>
            </a:r>
          </a:p>
          <a:p>
            <a:r>
              <a:rPr lang="en-US" sz="2400" dirty="0">
                <a:hlinkClick r:id="rId2"/>
              </a:rPr>
              <a:t>https://www.healthcareethicsandlaw.co.uk/intro-healthcare-ethics-law/principlesofbiomedethics</a:t>
            </a:r>
            <a:endParaRPr lang="en-US" sz="2400" dirty="0"/>
          </a:p>
          <a:p>
            <a:r>
              <a:rPr lang="en-US" sz="2400" dirty="0"/>
              <a:t>https://www.intechopen.com/chapters/75717</a:t>
            </a:r>
          </a:p>
        </p:txBody>
      </p:sp>
    </p:spTree>
    <p:extLst>
      <p:ext uri="{BB962C8B-B14F-4D97-AF65-F5344CB8AC3E}">
        <p14:creationId xmlns:p14="http://schemas.microsoft.com/office/powerpoint/2010/main" val="3560572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Medical Mistakes That Show Negligence</a:t>
            </a:r>
            <a:endParaRPr lang="en-US" sz="2800" dirty="0">
              <a:solidFill>
                <a:schemeClr val="accent1"/>
              </a:solidFill>
            </a:endParaRP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Improper Anesthesia During Surgery.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Problems During Childbirth.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Missing a Cancer Diagnosis.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Undiagnosed Conditions Like Heart Disease.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Misdiagnosing a Blood Clot.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Medication Prescription Errors. ...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/>
              <a:t>Post-Surgical Negligence</a:t>
            </a:r>
          </a:p>
          <a:p>
            <a:pPr indent="-342900"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https://ohiotiger.com/common-examples-of-medical-negligence/</a:t>
            </a:r>
            <a:endParaRPr lang="en-US" dirty="0"/>
          </a:p>
          <a:p>
            <a:pPr indent="-342900"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https://www.ncbi.nlm.nih.gov/pmc/articles/PMC2779963/</a:t>
            </a:r>
            <a:endParaRPr lang="en-US" dirty="0"/>
          </a:p>
          <a:p>
            <a:pPr indent="-342900">
              <a:buFont typeface="Wingdings" pitchFamily="2" charset="2"/>
              <a:buChar char="Ø"/>
            </a:pPr>
            <a:r>
              <a:rPr lang="en-US" dirty="0"/>
              <a:t>https://www.elsevier.es/en-revista-clinics-22-articulo-medical-errors-medical-negligence-defensive-S1807593222005026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/>
              <a:t>The most common problem </a:t>
            </a:r>
            <a:r>
              <a:rPr lang="en-GB" sz="2800" b="1" dirty="0"/>
              <a:t>family physicians</a:t>
            </a:r>
            <a:r>
              <a:rPr lang="en-GB" sz="2800" dirty="0"/>
              <a:t> face with procedures is not that they are doing procedures but they are actually lacking in communication skills </a:t>
            </a:r>
            <a:r>
              <a:rPr lang="en-US" sz="2800" dirty="0">
                <a:hlinkClick r:id="rId2"/>
              </a:rPr>
              <a:t>https://www.ncbi.nlm.nih.gov/pmc/articles/PMC2779963/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>
                <a:hlinkClick r:id="rId3"/>
              </a:rPr>
              <a:t>https://www.aafp.org/pubs/fpm/issues/2003/0300/p29.html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GB" sz="2800" dirty="0"/>
              <a:t>A doctor can be held guilty of </a:t>
            </a:r>
            <a:r>
              <a:rPr lang="en-GB" sz="2800" b="1" dirty="0"/>
              <a:t>medical negligence</a:t>
            </a:r>
            <a:r>
              <a:rPr lang="en-GB" sz="2800" dirty="0"/>
              <a:t> only when he falls short of the standard of reasonable medical care.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https://www.ncbi.nlm.nih.gov/pmc/articles/PMC2779963/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132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0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GB" sz="6000" b="1" dirty="0">
              <a:solidFill>
                <a:schemeClr val="accent1"/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en-GB" sz="6000" b="1" dirty="0">
                <a:solidFill>
                  <a:schemeClr val="accent1"/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582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Motto of RMU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1181320"/>
              </p:ext>
            </p:extLst>
          </p:nvPr>
        </p:nvGraphicFramePr>
        <p:xfrm>
          <a:off x="304800" y="1905000"/>
          <a:ext cx="7239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98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Vision of RMU</a:t>
            </a:r>
            <a:br>
              <a:rPr lang="en-GB" dirty="0"/>
            </a:br>
            <a:r>
              <a:rPr lang="en-GB" dirty="0"/>
              <a:t>The Dream/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impart evidence based research oriented medical education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provide best possible patient care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inculcate the values of mutual respect and ethical practice of medicine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 Umar’s LGIS model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2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5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Define medical ethics and enlist the principles of medical ethics.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Define consent and briefly describe its various types.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Enlist the rules of a Consent and State the age of consent.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Define medical negligence with examples.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Briefly describe different types of negligence and burden of proof.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Enlist different  defences  available to a doctor in case of medical negligence and precautions to avoid negligence.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78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Ethics: </a:t>
            </a:r>
          </a:p>
          <a:p>
            <a:pPr marL="114300" indent="0">
              <a:buNone/>
            </a:pPr>
            <a:r>
              <a:rPr lang="en-GB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	“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Ethics offers a concept to evaluate and guide moral decision making</a:t>
            </a:r>
            <a:r>
              <a:rPr lang="en-GB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11430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word ethics is derived from a Greek word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“ethos”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which means “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character”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r>
              <a:rPr lang="en-GB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Medical etiquette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refers to “conventional laws, customs of courtesy and code of conduct for doctor with his colleagues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Medical Ethics</a:t>
            </a: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620000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indent="0" eaLnBrk="1" hangingPunct="1">
              <a:buNone/>
            </a:pPr>
            <a:r>
              <a:rPr lang="en-GB" sz="2800" b="1" dirty="0">
                <a:solidFill>
                  <a:schemeClr val="accent1"/>
                </a:solidFill>
              </a:rPr>
              <a:t>Definition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114300" indent="0" eaLnBrk="1" hangingPunct="1">
              <a:buNone/>
            </a:pPr>
            <a:r>
              <a:rPr lang="en-GB" dirty="0">
                <a:solidFill>
                  <a:schemeClr val="accent1"/>
                </a:solidFill>
              </a:rPr>
              <a:t>“</a:t>
            </a:r>
            <a:r>
              <a:rPr lang="en-GB" dirty="0"/>
              <a:t>Medical ethics are the moral principles for registered medical practitioners in their dealings with each other ,their patients and state</a:t>
            </a:r>
            <a:r>
              <a:rPr lang="en-GB" dirty="0">
                <a:solidFill>
                  <a:schemeClr val="accent1"/>
                </a:solidFill>
              </a:rPr>
              <a:t>”</a:t>
            </a:r>
          </a:p>
          <a:p>
            <a:pPr marL="114300" indent="0" eaLnBrk="1" hangingPunct="1">
              <a:buNone/>
            </a:pPr>
            <a:r>
              <a:rPr lang="en-GB" dirty="0"/>
              <a:t>Medical ethics covers the following:</a:t>
            </a:r>
          </a:p>
          <a:p>
            <a:pPr eaLnBrk="1" hangingPunct="1"/>
            <a:r>
              <a:rPr lang="en-GB" dirty="0"/>
              <a:t>Confidentiality of information of patient</a:t>
            </a:r>
          </a:p>
          <a:p>
            <a:pPr eaLnBrk="1" hangingPunct="1"/>
            <a:r>
              <a:rPr lang="en-GB" dirty="0"/>
              <a:t>Informed consent</a:t>
            </a:r>
          </a:p>
          <a:p>
            <a:pPr eaLnBrk="1" hangingPunct="1"/>
            <a:r>
              <a:rPr lang="en-GB" dirty="0"/>
              <a:t>Prompt diagnosis  &amp; management with </a:t>
            </a:r>
            <a:r>
              <a:rPr lang="en-GB" dirty="0" err="1"/>
              <a:t>followup</a:t>
            </a:r>
            <a:r>
              <a:rPr lang="en-GB" dirty="0"/>
              <a:t>.</a:t>
            </a:r>
          </a:p>
          <a:p>
            <a:pPr marL="114300" indent="0" eaLnBrk="1" hangingPunct="1">
              <a:buNone/>
            </a:pPr>
            <a:r>
              <a:rPr lang="en-GB" sz="2400" b="1" dirty="0">
                <a:solidFill>
                  <a:schemeClr val="accent1"/>
                </a:solidFill>
              </a:rPr>
              <a:t>Hippocrates (400BC)</a:t>
            </a:r>
          </a:p>
          <a:p>
            <a:pPr eaLnBrk="1" hangingPunct="1"/>
            <a:r>
              <a:rPr lang="en-GB" dirty="0"/>
              <a:t>Greek physician</a:t>
            </a:r>
          </a:p>
          <a:p>
            <a:pPr eaLnBrk="1" hangingPunct="1"/>
            <a:r>
              <a:rPr lang="en-GB" dirty="0"/>
              <a:t>Code of ethical principles for doctors and their students</a:t>
            </a:r>
          </a:p>
          <a:p>
            <a:pPr eaLnBrk="1" hangingPunct="1"/>
            <a:r>
              <a:rPr lang="en-GB" dirty="0"/>
              <a:t>Hippocratic oath</a:t>
            </a:r>
          </a:p>
          <a:p>
            <a:pPr marL="114300" indent="0" eaLnBrk="1" hangingPunct="1">
              <a:buNone/>
            </a:pPr>
            <a:endParaRPr lang="en-GB" sz="2400" dirty="0"/>
          </a:p>
          <a:p>
            <a:pPr marL="114300" indent="0" eaLnBrk="1" hangingPunct="1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114300" indent="0" eaLnBrk="1" hangingPunct="1">
              <a:buNone/>
            </a:pP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2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800" b="1" dirty="0">
                <a:solidFill>
                  <a:schemeClr val="accent1"/>
                </a:solidFill>
              </a:rPr>
              <a:t>4 Principles of Medical ethics: </a:t>
            </a:r>
          </a:p>
          <a:p>
            <a:pPr marL="114300" indent="0">
              <a:buNone/>
            </a:pPr>
            <a:r>
              <a:rPr lang="en-GB" sz="2600" b="1" dirty="0">
                <a:solidFill>
                  <a:schemeClr val="accent1"/>
                </a:solidFill>
              </a:rPr>
              <a:t>A</a:t>
            </a:r>
            <a:r>
              <a:rPr lang="en-GB" dirty="0"/>
              <a:t>utonomy</a:t>
            </a:r>
          </a:p>
          <a:p>
            <a:pPr marL="114300" indent="0">
              <a:buNone/>
            </a:pPr>
            <a:r>
              <a:rPr lang="en-GB" sz="2600" b="1" dirty="0">
                <a:solidFill>
                  <a:schemeClr val="accent1"/>
                </a:solidFill>
              </a:rPr>
              <a:t>B</a:t>
            </a:r>
            <a:r>
              <a:rPr lang="en-GB" dirty="0"/>
              <a:t>eneficence</a:t>
            </a:r>
          </a:p>
          <a:p>
            <a:pPr marL="114300" indent="0">
              <a:buNone/>
            </a:pPr>
            <a:r>
              <a:rPr lang="en-GB" sz="2600" b="1" dirty="0">
                <a:solidFill>
                  <a:schemeClr val="accent1"/>
                </a:solidFill>
              </a:rPr>
              <a:t>C</a:t>
            </a:r>
            <a:r>
              <a:rPr lang="en-GB" dirty="0"/>
              <a:t>onfidentiality</a:t>
            </a:r>
          </a:p>
          <a:p>
            <a:pPr marL="114300" indent="0">
              <a:buNone/>
            </a:pPr>
            <a:r>
              <a:rPr lang="en-GB" sz="2600" b="1" dirty="0">
                <a:solidFill>
                  <a:schemeClr val="accent1"/>
                </a:solidFill>
              </a:rPr>
              <a:t>D</a:t>
            </a:r>
            <a:r>
              <a:rPr lang="en-GB" dirty="0"/>
              <a:t> no harm </a:t>
            </a:r>
          </a:p>
          <a:p>
            <a:pPr marL="114300" indent="0">
              <a:buNone/>
            </a:pPr>
            <a:r>
              <a:rPr lang="en-GB" sz="2600" b="1" dirty="0">
                <a:solidFill>
                  <a:schemeClr val="accent1"/>
                </a:solidFill>
              </a:rPr>
              <a:t>E</a:t>
            </a:r>
            <a:r>
              <a:rPr lang="en-GB" dirty="0"/>
              <a:t>quity-Justice</a:t>
            </a:r>
          </a:p>
          <a:p>
            <a:pPr marL="114300" indent="0" algn="ctr">
              <a:buNone/>
            </a:pPr>
            <a:r>
              <a:rPr lang="en-US" sz="2800" b="1" dirty="0" err="1">
                <a:ln w="0"/>
                <a:solidFill>
                  <a:srgbClr val="C00000"/>
                </a:solidFill>
              </a:rPr>
              <a:t>Medicolegal</a:t>
            </a:r>
            <a:r>
              <a:rPr lang="en-US" sz="2800" b="1" dirty="0">
                <a:ln w="0"/>
                <a:solidFill>
                  <a:srgbClr val="C00000"/>
                </a:solidFill>
              </a:rPr>
              <a:t> Issues during Medical Treatment &amp; Procedures</a:t>
            </a:r>
          </a:p>
          <a:p>
            <a:pPr marL="628650" indent="-514350">
              <a:buFont typeface="Wingdings" pitchFamily="2" charset="2"/>
              <a:buChar char="Ø"/>
            </a:pPr>
            <a:r>
              <a:rPr lang="en-US" sz="2400" dirty="0"/>
              <a:t>Consent </a:t>
            </a:r>
          </a:p>
          <a:p>
            <a:pPr marL="628650" indent="-514350">
              <a:buFont typeface="Wingdings" pitchFamily="2" charset="2"/>
              <a:buChar char="Ø"/>
            </a:pPr>
            <a:r>
              <a:rPr lang="en-GB" sz="2400" dirty="0"/>
              <a:t>Negligence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412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236</TotalTime>
  <Words>1398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Cambria</vt:lpstr>
      <vt:lpstr>Times New Roman</vt:lpstr>
      <vt:lpstr>Wingdings</vt:lpstr>
      <vt:lpstr>Adjacency</vt:lpstr>
      <vt:lpstr>Legal Aspects of Medical practice-III Medical Ethics </vt:lpstr>
      <vt:lpstr>PowerPoint Presentation</vt:lpstr>
      <vt:lpstr>Motto of RMU</vt:lpstr>
      <vt:lpstr>Vision of RMU The Dream/ Tomorrow</vt:lpstr>
      <vt:lpstr>Prof Umar’s LGIS model</vt:lpstr>
      <vt:lpstr>Learning Objectives</vt:lpstr>
      <vt:lpstr>Medical Ethics</vt:lpstr>
      <vt:lpstr>Medical Ethics</vt:lpstr>
      <vt:lpstr>Medical Ethics</vt:lpstr>
      <vt:lpstr>PowerPoint Presentation</vt:lpstr>
      <vt:lpstr>PowerPoint Presentation</vt:lpstr>
      <vt:lpstr>PowerPoint Presentation</vt:lpstr>
      <vt:lpstr>PowerPoint Presentation</vt:lpstr>
      <vt:lpstr>Consent</vt:lpstr>
      <vt:lpstr>PowerPoint Presentation</vt:lpstr>
      <vt:lpstr>Consent form</vt:lpstr>
      <vt:lpstr>PowerPoint Presentation</vt:lpstr>
      <vt:lpstr>PowerPoint Presentation</vt:lpstr>
      <vt:lpstr>Medical Negligence</vt:lpstr>
      <vt:lpstr>PowerPoint Presentation</vt:lpstr>
      <vt:lpstr>PowerPoint Presentation</vt:lpstr>
      <vt:lpstr>Medical Negligence </vt:lpstr>
      <vt:lpstr>Medical Negligence</vt:lpstr>
      <vt:lpstr>Biomedical Ethics</vt:lpstr>
      <vt:lpstr>Research</vt:lpstr>
      <vt:lpstr>Family Medicine</vt:lpstr>
      <vt:lpstr>How To Access Digital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Aspects of Medical practice-III Consent &amp; Medical Negligence</dc:title>
  <dc:creator>Filzamoin</dc:creator>
  <cp:lastModifiedBy>54</cp:lastModifiedBy>
  <cp:revision>34</cp:revision>
  <dcterms:created xsi:type="dcterms:W3CDTF">2006-08-16T00:00:00Z</dcterms:created>
  <dcterms:modified xsi:type="dcterms:W3CDTF">2025-01-25T05:39:01Z</dcterms:modified>
</cp:coreProperties>
</file>