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14" r:id="rId44"/>
    <p:sldId id="30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941" y="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1/25/2025</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1/25/2025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link.springer.com/article/10.1007/s11077-019-09367-x" TargetMode="External"/><Relationship Id="rId2" Type="http://schemas.openxmlformats.org/officeDocument/2006/relationships/hyperlink" Target="https://ideas.repec.org/a/src/jbsree/v6y2020i4p1571-1579.html" TargetMode="External"/><Relationship Id="rId1" Type="http://schemas.openxmlformats.org/officeDocument/2006/relationships/slideLayout" Target="../slideLayouts/slideLayout2.xml"/><Relationship Id="rId4" Type="http://schemas.openxmlformats.org/officeDocument/2006/relationships/hyperlink" Target="https://psycnet.apa.org/record/2008-13075-009"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code-medical-ethics.ama-assn.org/ethics-opinions/medicaltestimony#:~:text=Whenever%20physicians%20serve%20as%20witnesses,be%20influenced%20by%20financial%20compensatio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b="1" dirty="0"/>
              <a:t>Legal Aspects of Medical practice-II</a:t>
            </a:r>
            <a:br>
              <a:rPr lang="en-US" b="1" dirty="0"/>
            </a:br>
            <a:r>
              <a:rPr lang="en-US" sz="3600" b="1" dirty="0">
                <a:solidFill>
                  <a:schemeClr val="accent1"/>
                </a:solidFill>
              </a:rPr>
              <a:t>Witness &amp; Evidence</a:t>
            </a:r>
            <a:endParaRPr lang="en-US" sz="3600" dirty="0">
              <a:solidFill>
                <a:schemeClr val="accent1"/>
              </a:solidFill>
            </a:endParaRPr>
          </a:p>
        </p:txBody>
      </p:sp>
      <p:sp>
        <p:nvSpPr>
          <p:cNvPr id="3" name="Subtitle 2"/>
          <p:cNvSpPr>
            <a:spLocks noGrp="1"/>
          </p:cNvSpPr>
          <p:nvPr>
            <p:ph type="subTitle" idx="1"/>
          </p:nvPr>
        </p:nvSpPr>
        <p:spPr/>
        <p:txBody>
          <a:bodyPr>
            <a:normAutofit lnSpcReduction="10000"/>
          </a:bodyPr>
          <a:lstStyle/>
          <a:p>
            <a:r>
              <a:rPr lang="en-GB" b="1" dirty="0">
                <a:solidFill>
                  <a:schemeClr val="tx2"/>
                </a:solidFill>
              </a:rPr>
              <a:t>Dr </a:t>
            </a:r>
            <a:r>
              <a:rPr lang="en-GB" b="1" dirty="0" err="1">
                <a:solidFill>
                  <a:schemeClr val="tx2"/>
                </a:solidFill>
              </a:rPr>
              <a:t>Gulzaib</a:t>
            </a:r>
            <a:r>
              <a:rPr lang="en-GB" b="1" dirty="0">
                <a:solidFill>
                  <a:schemeClr val="tx2"/>
                </a:solidFill>
              </a:rPr>
              <a:t> Pervaiz</a:t>
            </a:r>
          </a:p>
          <a:p>
            <a:r>
              <a:rPr lang="en-GB" b="1">
                <a:solidFill>
                  <a:schemeClr val="tx2"/>
                </a:solidFill>
              </a:rPr>
              <a:t> Dr Shahida Bashir</a:t>
            </a:r>
            <a:endParaRPr lang="en-US" b="1" dirty="0">
              <a:solidFill>
                <a:schemeClr val="tx2"/>
              </a:solidFill>
            </a:endParaRPr>
          </a:p>
          <a:p>
            <a:r>
              <a:rPr lang="en-US" b="1" dirty="0">
                <a:solidFill>
                  <a:schemeClr val="tx2"/>
                </a:solidFill>
              </a:rPr>
              <a:t>Forensic Medicine &amp; Toxicology</a:t>
            </a:r>
          </a:p>
          <a:p>
            <a:endParaRPr lang="en-US" dirty="0"/>
          </a:p>
        </p:txBody>
      </p:sp>
    </p:spTree>
    <p:extLst>
      <p:ext uri="{BB962C8B-B14F-4D97-AF65-F5344CB8AC3E}">
        <p14:creationId xmlns:p14="http://schemas.microsoft.com/office/powerpoint/2010/main" val="2076013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39528" y="433320"/>
            <a:ext cx="4481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514350" indent="-514350" algn="ctr" eaLnBrk="1" hangingPunct="1">
              <a:spcBef>
                <a:spcPct val="50000"/>
              </a:spcBef>
              <a:buClr>
                <a:srgbClr val="C00000"/>
              </a:buClr>
              <a:buFont typeface="+mj-lt"/>
              <a:buAutoNum type="arabicPeriod" startAt="3"/>
            </a:pPr>
            <a:r>
              <a:rPr lang="en-US" sz="2800" b="1" dirty="0">
                <a:solidFill>
                  <a:schemeClr val="tx1">
                    <a:lumMod val="75000"/>
                    <a:lumOff val="25000"/>
                  </a:schemeClr>
                </a:solidFill>
              </a:rPr>
              <a:t>Hostile witness:</a:t>
            </a:r>
          </a:p>
        </p:txBody>
      </p:sp>
      <p:sp>
        <p:nvSpPr>
          <p:cNvPr id="5" name="Text Box 3"/>
          <p:cNvSpPr txBox="1">
            <a:spLocks noChangeArrowheads="1"/>
          </p:cNvSpPr>
          <p:nvPr/>
        </p:nvSpPr>
        <p:spPr bwMode="auto">
          <a:xfrm>
            <a:off x="539528" y="1371600"/>
            <a:ext cx="6577852"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457200" indent="-457200" eaLnBrk="1" hangingPunct="1">
              <a:spcBef>
                <a:spcPct val="50000"/>
              </a:spcBef>
              <a:buClr>
                <a:srgbClr val="C00000"/>
              </a:buClr>
              <a:buFont typeface="Wingdings" pitchFamily="2" charset="2"/>
              <a:buChar char="Ø"/>
            </a:pPr>
            <a:r>
              <a:rPr lang="en-US" sz="3000" dirty="0">
                <a:solidFill>
                  <a:srgbClr val="002060"/>
                </a:solidFill>
              </a:rPr>
              <a:t>Who gives statements contrary to the facts or conceals facts intentionally. </a:t>
            </a:r>
          </a:p>
          <a:p>
            <a:pPr marL="457200" indent="-457200" eaLnBrk="1" hangingPunct="1">
              <a:spcBef>
                <a:spcPct val="50000"/>
              </a:spcBef>
              <a:buClr>
                <a:srgbClr val="C00000"/>
              </a:buClr>
              <a:buFont typeface="Wingdings" pitchFamily="2" charset="2"/>
              <a:buChar char="Ø"/>
            </a:pPr>
            <a:r>
              <a:rPr lang="en-US" sz="3000" dirty="0">
                <a:solidFill>
                  <a:srgbClr val="002060"/>
                </a:solidFill>
              </a:rPr>
              <a:t>Such a witness is guilty of the </a:t>
            </a:r>
            <a:br>
              <a:rPr lang="en-US" sz="3000" dirty="0">
                <a:solidFill>
                  <a:srgbClr val="002060"/>
                </a:solidFill>
              </a:rPr>
            </a:br>
            <a:r>
              <a:rPr lang="en-US" sz="3000" dirty="0">
                <a:solidFill>
                  <a:srgbClr val="002060"/>
                </a:solidFill>
              </a:rPr>
              <a:t>crime of</a:t>
            </a:r>
            <a:r>
              <a:rPr lang="en-US" sz="3000" dirty="0">
                <a:solidFill>
                  <a:schemeClr val="accent1">
                    <a:lumMod val="50000"/>
                  </a:schemeClr>
                </a:solidFill>
              </a:rPr>
              <a:t> </a:t>
            </a:r>
            <a:r>
              <a:rPr lang="en-US" sz="3000" b="1" dirty="0">
                <a:solidFill>
                  <a:srgbClr val="C00000"/>
                </a:solidFill>
              </a:rPr>
              <a:t>perjury.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850860"/>
            <a:ext cx="3099484" cy="2740123"/>
          </a:xfrm>
          <a:prstGeom prst="rect">
            <a:avLst/>
          </a:prstGeom>
        </p:spPr>
      </p:pic>
    </p:spTree>
    <p:extLst>
      <p:ext uri="{BB962C8B-B14F-4D97-AF65-F5344CB8AC3E}">
        <p14:creationId xmlns:p14="http://schemas.microsoft.com/office/powerpoint/2010/main" val="172792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95400" y="448708"/>
            <a:ext cx="65713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3600" b="1" dirty="0">
                <a:solidFill>
                  <a:srgbClr val="C00000"/>
                </a:solidFill>
                <a:latin typeface="+mj-lt"/>
              </a:rPr>
              <a:t>How a witness is called by the court?</a:t>
            </a:r>
            <a:endParaRPr lang="en-US" sz="3400" b="1" dirty="0">
              <a:solidFill>
                <a:srgbClr val="C00000"/>
              </a:solidFill>
              <a:latin typeface="+mj-lt"/>
            </a:endParaRPr>
          </a:p>
        </p:txBody>
      </p:sp>
      <p:sp>
        <p:nvSpPr>
          <p:cNvPr id="5" name="Text Box 3"/>
          <p:cNvSpPr txBox="1">
            <a:spLocks noChangeArrowheads="1"/>
          </p:cNvSpPr>
          <p:nvPr/>
        </p:nvSpPr>
        <p:spPr bwMode="auto">
          <a:xfrm>
            <a:off x="1042148" y="1614485"/>
            <a:ext cx="5916705"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sz="3000" b="1" dirty="0">
              <a:solidFill>
                <a:srgbClr val="002060"/>
              </a:solidFill>
            </a:endParaRPr>
          </a:p>
          <a:p>
            <a:pPr marL="457200" indent="-457200" eaLnBrk="1" hangingPunct="1">
              <a:spcBef>
                <a:spcPct val="50000"/>
              </a:spcBef>
              <a:buClr>
                <a:srgbClr val="C00000"/>
              </a:buClr>
              <a:buFont typeface="Wingdings" pitchFamily="2" charset="2"/>
              <a:buChar char="v"/>
            </a:pPr>
            <a:r>
              <a:rPr lang="en-US" sz="2800" dirty="0">
                <a:solidFill>
                  <a:srgbClr val="002060"/>
                </a:solidFill>
              </a:rPr>
              <a:t>First call </a:t>
            </a:r>
            <a:r>
              <a:rPr lang="en-US" sz="3000" b="1" dirty="0">
                <a:solidFill>
                  <a:srgbClr val="002060"/>
                </a:solidFill>
              </a:rPr>
              <a:t>------ </a:t>
            </a:r>
            <a:r>
              <a:rPr lang="en-US" sz="3000" b="1" dirty="0">
                <a:solidFill>
                  <a:srgbClr val="C00000"/>
                </a:solidFill>
              </a:rPr>
              <a:t>Summon</a:t>
            </a:r>
            <a:r>
              <a:rPr lang="en-US" sz="3000" b="1" dirty="0">
                <a:solidFill>
                  <a:srgbClr val="002060"/>
                </a:solidFill>
              </a:rPr>
              <a:t> ------- </a:t>
            </a:r>
            <a:r>
              <a:rPr lang="en-US" sz="2800" dirty="0">
                <a:solidFill>
                  <a:srgbClr val="002060"/>
                </a:solidFill>
              </a:rPr>
              <a:t>must be obeyed</a:t>
            </a:r>
          </a:p>
          <a:p>
            <a:pPr marL="457200" indent="-457200" eaLnBrk="1" hangingPunct="1">
              <a:spcBef>
                <a:spcPct val="50000"/>
              </a:spcBef>
              <a:buClr>
                <a:srgbClr val="C00000"/>
              </a:buClr>
              <a:buFont typeface="Wingdings" pitchFamily="2" charset="2"/>
              <a:buChar char="v"/>
            </a:pPr>
            <a:r>
              <a:rPr lang="en-US" sz="2800" dirty="0">
                <a:solidFill>
                  <a:srgbClr val="002060"/>
                </a:solidFill>
              </a:rPr>
              <a:t>Second call </a:t>
            </a:r>
            <a:r>
              <a:rPr lang="en-US" sz="3000" b="1" dirty="0">
                <a:solidFill>
                  <a:srgbClr val="002060"/>
                </a:solidFill>
              </a:rPr>
              <a:t>----- </a:t>
            </a:r>
            <a:r>
              <a:rPr lang="en-US" sz="3000" b="1" dirty="0">
                <a:solidFill>
                  <a:srgbClr val="C00000"/>
                </a:solidFill>
              </a:rPr>
              <a:t>Warrants</a:t>
            </a:r>
            <a:r>
              <a:rPr lang="en-US" sz="3000" b="1" dirty="0">
                <a:solidFill>
                  <a:srgbClr val="002060"/>
                </a:solidFill>
              </a:rPr>
              <a:t> </a:t>
            </a:r>
            <a:r>
              <a:rPr lang="en-US" sz="2800" dirty="0">
                <a:solidFill>
                  <a:srgbClr val="002060"/>
                </a:solidFill>
              </a:rPr>
              <a:t>to arrest</a:t>
            </a:r>
          </a:p>
          <a:p>
            <a:pPr marL="457200" indent="-457200" eaLnBrk="1" hangingPunct="1">
              <a:spcBef>
                <a:spcPct val="50000"/>
              </a:spcBef>
              <a:buClr>
                <a:srgbClr val="C00000"/>
              </a:buClr>
              <a:buFont typeface="Wingdings" pitchFamily="2" charset="2"/>
              <a:buChar char="v"/>
            </a:pPr>
            <a:r>
              <a:rPr lang="en-US" sz="2800" dirty="0">
                <a:solidFill>
                  <a:srgbClr val="002060"/>
                </a:solidFill>
              </a:rPr>
              <a:t>Third call </a:t>
            </a:r>
            <a:r>
              <a:rPr lang="en-US" sz="3000" b="1" dirty="0">
                <a:solidFill>
                  <a:srgbClr val="002060"/>
                </a:solidFill>
              </a:rPr>
              <a:t>------ </a:t>
            </a:r>
            <a:r>
              <a:rPr lang="en-US" sz="3000" b="1" dirty="0">
                <a:solidFill>
                  <a:srgbClr val="C00000"/>
                </a:solidFill>
              </a:rPr>
              <a:t>Written proclamation/ execution of bond</a:t>
            </a:r>
          </a:p>
          <a:p>
            <a:pPr marL="457200" indent="-457200" eaLnBrk="1" hangingPunct="1">
              <a:spcBef>
                <a:spcPct val="50000"/>
              </a:spcBef>
              <a:buClr>
                <a:srgbClr val="C00000"/>
              </a:buClr>
              <a:buFont typeface="Wingdings" pitchFamily="2" charset="2"/>
              <a:buChar char="v"/>
            </a:pPr>
            <a:endParaRPr lang="en-US" sz="3000" b="1" dirty="0">
              <a:solidFill>
                <a:srgbClr val="002060"/>
              </a:solidFill>
            </a:endParaRPr>
          </a:p>
        </p:txBody>
      </p:sp>
    </p:spTree>
    <p:extLst>
      <p:ext uri="{BB962C8B-B14F-4D97-AF65-F5344CB8AC3E}">
        <p14:creationId xmlns:p14="http://schemas.microsoft.com/office/powerpoint/2010/main" val="303865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81000" y="1165226"/>
            <a:ext cx="7696200" cy="3057525"/>
          </a:xfrm>
        </p:spPr>
        <p:txBody>
          <a:bodyPr>
            <a:normAutofit/>
          </a:bodyPr>
          <a:lstStyle/>
          <a:p>
            <a:pPr marL="114300" indent="0" algn="l">
              <a:buNone/>
            </a:pPr>
            <a:r>
              <a:rPr lang="en-US" sz="2800" b="1" dirty="0">
                <a:solidFill>
                  <a:srgbClr val="C00000"/>
                </a:solidFill>
              </a:rPr>
              <a:t>Definition:</a:t>
            </a:r>
          </a:p>
          <a:p>
            <a:pPr marL="0" indent="0" algn="l">
              <a:buNone/>
            </a:pPr>
            <a:r>
              <a:rPr lang="en-US" sz="2800" b="1" dirty="0">
                <a:solidFill>
                  <a:srgbClr val="993300"/>
                </a:solidFill>
              </a:rPr>
              <a:t>	“</a:t>
            </a:r>
            <a:r>
              <a:rPr lang="en-US" sz="2800" b="1" dirty="0">
                <a:solidFill>
                  <a:srgbClr val="002060"/>
                </a:solidFill>
              </a:rPr>
              <a:t> </a:t>
            </a:r>
            <a:r>
              <a:rPr lang="en-US" sz="2800" dirty="0">
                <a:solidFill>
                  <a:srgbClr val="002060"/>
                </a:solidFill>
              </a:rPr>
              <a:t>A fact or an information which a witness is </a:t>
            </a:r>
          </a:p>
          <a:p>
            <a:pPr marL="0" indent="0" algn="l">
              <a:buNone/>
            </a:pPr>
            <a:r>
              <a:rPr lang="en-US" dirty="0">
                <a:solidFill>
                  <a:srgbClr val="002060"/>
                </a:solidFill>
              </a:rPr>
              <a:t>        </a:t>
            </a:r>
            <a:r>
              <a:rPr lang="en-US" sz="2800" dirty="0">
                <a:solidFill>
                  <a:srgbClr val="002060"/>
                </a:solidFill>
              </a:rPr>
              <a:t>capable of perceiving through any of his senses</a:t>
            </a:r>
          </a:p>
          <a:p>
            <a:pPr marL="0" indent="0" algn="l">
              <a:buNone/>
            </a:pPr>
            <a:r>
              <a:rPr lang="en-US" dirty="0">
                <a:solidFill>
                  <a:srgbClr val="002060"/>
                </a:solidFill>
              </a:rPr>
              <a:t>       </a:t>
            </a:r>
            <a:r>
              <a:rPr lang="en-US" sz="2800" dirty="0">
                <a:solidFill>
                  <a:srgbClr val="002060"/>
                </a:solidFill>
              </a:rPr>
              <a:t> i.e. vision, hearing, smell, taste or touch</a:t>
            </a:r>
            <a:r>
              <a:rPr lang="en-US" sz="2800" dirty="0">
                <a:solidFill>
                  <a:srgbClr val="C00000"/>
                </a:solidFill>
              </a:rPr>
              <a:t>”</a:t>
            </a:r>
            <a:endParaRPr lang="en-US" sz="2800" dirty="0">
              <a:solidFill>
                <a:srgbClr val="993300"/>
              </a:solidFill>
            </a:endParaRPr>
          </a:p>
          <a:p>
            <a:pPr marL="0" indent="0" algn="l">
              <a:buNone/>
            </a:pPr>
            <a:r>
              <a:rPr lang="en-US" sz="2800" dirty="0">
                <a:solidFill>
                  <a:srgbClr val="002060"/>
                </a:solidFill>
              </a:rPr>
              <a:t>It is presented to the court of law after taking an</a:t>
            </a:r>
            <a:r>
              <a:rPr lang="en-US" sz="2800" dirty="0">
                <a:solidFill>
                  <a:srgbClr val="993300"/>
                </a:solidFill>
              </a:rPr>
              <a:t> </a:t>
            </a:r>
            <a:r>
              <a:rPr lang="en-US" sz="2800" b="1" dirty="0">
                <a:solidFill>
                  <a:srgbClr val="C00000"/>
                </a:solidFill>
              </a:rPr>
              <a:t>oath. </a:t>
            </a:r>
          </a:p>
          <a:p>
            <a:pPr algn="l"/>
            <a:endParaRPr lang="en-US" sz="2800" b="1" dirty="0">
              <a:solidFill>
                <a:srgbClr val="993300"/>
              </a:solidFill>
            </a:endParaRPr>
          </a:p>
          <a:p>
            <a:pPr algn="l"/>
            <a:endParaRPr lang="en-US" sz="2800" b="1" dirty="0">
              <a:solidFill>
                <a:srgbClr val="FF3399"/>
              </a:solidFill>
            </a:endParaRPr>
          </a:p>
        </p:txBody>
      </p:sp>
      <p:sp>
        <p:nvSpPr>
          <p:cNvPr id="4" name="Text Box 2"/>
          <p:cNvSpPr txBox="1">
            <a:spLocks noChangeArrowheads="1"/>
          </p:cNvSpPr>
          <p:nvPr/>
        </p:nvSpPr>
        <p:spPr bwMode="auto">
          <a:xfrm>
            <a:off x="1960932" y="304800"/>
            <a:ext cx="42875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sz="4800" b="1" dirty="0">
                <a:solidFill>
                  <a:srgbClr val="C00000"/>
                </a:solidFill>
                <a:latin typeface="+mj-lt"/>
              </a:rPr>
              <a:t>Evidence</a:t>
            </a:r>
            <a:r>
              <a:rPr lang="en-US" sz="4400" b="1" dirty="0">
                <a:solidFill>
                  <a:srgbClr val="00B0F0"/>
                </a:solidFill>
                <a:latin typeface="+mj-lt"/>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114800"/>
            <a:ext cx="2743451" cy="243418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191000"/>
            <a:ext cx="2760475" cy="2357989"/>
          </a:xfrm>
          <a:prstGeom prst="rect">
            <a:avLst/>
          </a:prstGeom>
        </p:spPr>
      </p:pic>
    </p:spTree>
    <p:extLst>
      <p:ext uri="{BB962C8B-B14F-4D97-AF65-F5344CB8AC3E}">
        <p14:creationId xmlns:p14="http://schemas.microsoft.com/office/powerpoint/2010/main" val="79618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85800" y="381000"/>
            <a:ext cx="59626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4400" b="1" dirty="0">
                <a:solidFill>
                  <a:srgbClr val="C00000"/>
                </a:solidFill>
                <a:latin typeface="+mj-lt"/>
              </a:rPr>
              <a:t>Types of Evidence</a:t>
            </a:r>
          </a:p>
        </p:txBody>
      </p:sp>
      <p:sp>
        <p:nvSpPr>
          <p:cNvPr id="177155" name="Text Box 3"/>
          <p:cNvSpPr txBox="1">
            <a:spLocks noChangeArrowheads="1"/>
          </p:cNvSpPr>
          <p:nvPr/>
        </p:nvSpPr>
        <p:spPr bwMode="auto">
          <a:xfrm>
            <a:off x="381000" y="1447800"/>
            <a:ext cx="53721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457200" indent="-457200" eaLnBrk="1" hangingPunct="1">
              <a:spcBef>
                <a:spcPct val="50000"/>
              </a:spcBef>
              <a:buClr>
                <a:srgbClr val="C00000"/>
              </a:buClr>
              <a:buFont typeface="Wingdings" pitchFamily="2" charset="2"/>
              <a:buChar char="v"/>
            </a:pPr>
            <a:r>
              <a:rPr lang="en-US" sz="2800" dirty="0"/>
              <a:t>Direct Evidence</a:t>
            </a:r>
          </a:p>
          <a:p>
            <a:pPr marL="457200" indent="-457200" eaLnBrk="1" hangingPunct="1">
              <a:spcBef>
                <a:spcPct val="50000"/>
              </a:spcBef>
              <a:buClr>
                <a:srgbClr val="C00000"/>
              </a:buClr>
              <a:buFont typeface="Wingdings" pitchFamily="2" charset="2"/>
              <a:buChar char="v"/>
            </a:pPr>
            <a:r>
              <a:rPr lang="en-US" sz="2800" dirty="0"/>
              <a:t>Documentary Evidence</a:t>
            </a:r>
            <a:br>
              <a:rPr lang="en-US" sz="3200" b="1" dirty="0">
                <a:solidFill>
                  <a:srgbClr val="002060"/>
                </a:solidFill>
              </a:rPr>
            </a:br>
            <a:r>
              <a:rPr lang="en-US" sz="3200" b="1" dirty="0">
                <a:solidFill>
                  <a:srgbClr val="002060"/>
                </a:solidFill>
              </a:rPr>
              <a:t>	    </a:t>
            </a:r>
            <a:r>
              <a:rPr lang="en-US" sz="2400" dirty="0"/>
              <a:t>Primary</a:t>
            </a:r>
            <a:br>
              <a:rPr lang="en-US" sz="2400" dirty="0"/>
            </a:br>
            <a:r>
              <a:rPr lang="en-US" sz="2400" dirty="0"/>
              <a:t>	     Secondary</a:t>
            </a:r>
          </a:p>
          <a:p>
            <a:pPr marL="457200" indent="-457200" eaLnBrk="1" hangingPunct="1">
              <a:spcBef>
                <a:spcPct val="50000"/>
              </a:spcBef>
              <a:buClr>
                <a:srgbClr val="C00000"/>
              </a:buClr>
              <a:buFont typeface="Wingdings" pitchFamily="2" charset="2"/>
              <a:buChar char="v"/>
            </a:pPr>
            <a:r>
              <a:rPr lang="en-US" sz="2800" dirty="0">
                <a:solidFill>
                  <a:srgbClr val="002060"/>
                </a:solidFill>
              </a:rPr>
              <a:t>Physical Evidence </a:t>
            </a:r>
          </a:p>
          <a:p>
            <a:pPr marL="457200" indent="-457200" eaLnBrk="1" hangingPunct="1">
              <a:spcBef>
                <a:spcPct val="50000"/>
              </a:spcBef>
              <a:buClr>
                <a:srgbClr val="C00000"/>
              </a:buClr>
              <a:buFont typeface="Wingdings" pitchFamily="2" charset="2"/>
              <a:buChar char="v"/>
            </a:pPr>
            <a:r>
              <a:rPr lang="en-US" sz="2800" dirty="0">
                <a:solidFill>
                  <a:srgbClr val="002060"/>
                </a:solidFill>
              </a:rPr>
              <a:t>Circumstantial Evidence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276600"/>
            <a:ext cx="1964531" cy="1743075"/>
          </a:xfrm>
          <a:prstGeom prst="rect">
            <a:avLst/>
          </a:prstGeom>
        </p:spPr>
      </p:pic>
      <p:pic>
        <p:nvPicPr>
          <p:cNvPr id="4" name="Picture 3"/>
          <p:cNvPicPr>
            <a:picLocks noChangeAspect="1"/>
          </p:cNvPicPr>
          <p:nvPr/>
        </p:nvPicPr>
        <p:blipFill>
          <a:blip r:embed="rId3"/>
          <a:stretch>
            <a:fillRect/>
          </a:stretch>
        </p:blipFill>
        <p:spPr>
          <a:xfrm>
            <a:off x="3067050" y="4840246"/>
            <a:ext cx="1957388" cy="1752600"/>
          </a:xfrm>
          <a:prstGeom prst="rect">
            <a:avLst/>
          </a:prstGeom>
        </p:spPr>
      </p:pic>
      <p:pic>
        <p:nvPicPr>
          <p:cNvPr id="5" name="Picture 4"/>
          <p:cNvPicPr>
            <a:picLocks noChangeAspect="1"/>
          </p:cNvPicPr>
          <p:nvPr/>
        </p:nvPicPr>
        <p:blipFill>
          <a:blip r:embed="rId4"/>
          <a:stretch>
            <a:fillRect/>
          </a:stretch>
        </p:blipFill>
        <p:spPr>
          <a:xfrm>
            <a:off x="6324600" y="1299120"/>
            <a:ext cx="1964531" cy="1743075"/>
          </a:xfrm>
          <a:prstGeom prst="rect">
            <a:avLst/>
          </a:prstGeom>
        </p:spPr>
      </p:pic>
      <p:pic>
        <p:nvPicPr>
          <p:cNvPr id="6" name="Picture 5"/>
          <p:cNvPicPr>
            <a:picLocks noChangeAspect="1"/>
          </p:cNvPicPr>
          <p:nvPr/>
        </p:nvPicPr>
        <p:blipFill>
          <a:blip r:embed="rId5"/>
          <a:stretch>
            <a:fillRect/>
          </a:stretch>
        </p:blipFill>
        <p:spPr>
          <a:xfrm>
            <a:off x="685800" y="4840246"/>
            <a:ext cx="1977833" cy="1759975"/>
          </a:xfrm>
          <a:prstGeom prst="rect">
            <a:avLst/>
          </a:prstGeom>
        </p:spPr>
      </p:pic>
    </p:spTree>
    <p:extLst>
      <p:ext uri="{BB962C8B-B14F-4D97-AF65-F5344CB8AC3E}">
        <p14:creationId xmlns:p14="http://schemas.microsoft.com/office/powerpoint/2010/main" val="1089973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500" fill="hold"/>
                                        <p:tgtEl>
                                          <p:spTgt spid="177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7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7155">
                                            <p:txEl>
                                              <p:pRg st="1" end="1"/>
                                            </p:txEl>
                                          </p:spTgt>
                                        </p:tgtEl>
                                        <p:attrNameLst>
                                          <p:attrName>style.visibility</p:attrName>
                                        </p:attrNameLst>
                                      </p:cBhvr>
                                      <p:to>
                                        <p:strVal val="visible"/>
                                      </p:to>
                                    </p:set>
                                    <p:anim calcmode="lin" valueType="num">
                                      <p:cBhvr additive="base">
                                        <p:cTn id="13" dur="500" fill="hold"/>
                                        <p:tgtEl>
                                          <p:spTgt spid="177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7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7155">
                                            <p:txEl>
                                              <p:pRg st="2" end="2"/>
                                            </p:txEl>
                                          </p:spTgt>
                                        </p:tgtEl>
                                        <p:attrNameLst>
                                          <p:attrName>style.visibility</p:attrName>
                                        </p:attrNameLst>
                                      </p:cBhvr>
                                      <p:to>
                                        <p:strVal val="visible"/>
                                      </p:to>
                                    </p:set>
                                    <p:anim calcmode="lin" valueType="num">
                                      <p:cBhvr additive="base">
                                        <p:cTn id="19" dur="500" fill="hold"/>
                                        <p:tgtEl>
                                          <p:spTgt spid="177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7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7155">
                                            <p:txEl>
                                              <p:pRg st="3" end="3"/>
                                            </p:txEl>
                                          </p:spTgt>
                                        </p:tgtEl>
                                        <p:attrNameLst>
                                          <p:attrName>style.visibility</p:attrName>
                                        </p:attrNameLst>
                                      </p:cBhvr>
                                      <p:to>
                                        <p:strVal val="visible"/>
                                      </p:to>
                                    </p:set>
                                    <p:anim calcmode="lin" valueType="num">
                                      <p:cBhvr additive="base">
                                        <p:cTn id="25" dur="500" fill="hold"/>
                                        <p:tgtEl>
                                          <p:spTgt spid="177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71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381000"/>
            <a:ext cx="763473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br>
              <a:rPr lang="en-US" sz="3600" b="1" dirty="0">
                <a:solidFill>
                  <a:srgbClr val="00B0F0"/>
                </a:solidFill>
              </a:rPr>
            </a:br>
            <a:r>
              <a:rPr lang="en-US" sz="4400" b="1" dirty="0">
                <a:solidFill>
                  <a:srgbClr val="C00000"/>
                </a:solidFill>
                <a:latin typeface="+mj-lt"/>
              </a:rPr>
              <a:t>Direct evidence:</a:t>
            </a:r>
          </a:p>
          <a:p>
            <a:pPr eaLnBrk="1" hangingPunct="1">
              <a:spcBef>
                <a:spcPct val="50000"/>
              </a:spcBef>
            </a:pPr>
            <a:endParaRPr lang="en-US" sz="3600" b="1" dirty="0">
              <a:solidFill>
                <a:srgbClr val="00B0F0"/>
              </a:solidFill>
            </a:endParaRPr>
          </a:p>
        </p:txBody>
      </p:sp>
      <p:sp>
        <p:nvSpPr>
          <p:cNvPr id="3" name="Text Box 3"/>
          <p:cNvSpPr txBox="1">
            <a:spLocks noChangeArrowheads="1"/>
          </p:cNvSpPr>
          <p:nvPr/>
        </p:nvSpPr>
        <p:spPr bwMode="auto">
          <a:xfrm>
            <a:off x="304800" y="838200"/>
            <a:ext cx="666301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sz="2800" b="1" dirty="0">
              <a:solidFill>
                <a:srgbClr val="002060"/>
              </a:solidFill>
            </a:endParaRPr>
          </a:p>
          <a:p>
            <a:pPr eaLnBrk="1" hangingPunct="1">
              <a:spcBef>
                <a:spcPct val="50000"/>
              </a:spcBef>
            </a:pPr>
            <a:r>
              <a:rPr lang="en-US" sz="2400" b="1" dirty="0">
                <a:solidFill>
                  <a:srgbClr val="C00000"/>
                </a:solidFill>
              </a:rPr>
              <a:t>“</a:t>
            </a:r>
            <a:r>
              <a:rPr lang="en-US" sz="2400" dirty="0"/>
              <a:t>Means testimony given by a witness as to</a:t>
            </a:r>
            <a:br>
              <a:rPr lang="en-US" sz="2400" dirty="0"/>
            </a:br>
            <a:r>
              <a:rPr lang="en-US" sz="2400" dirty="0"/>
              <a:t>what, he has himself perceived by his own senses</a:t>
            </a:r>
            <a:r>
              <a:rPr lang="en-US" sz="2400" b="1" dirty="0">
                <a:solidFill>
                  <a:srgbClr val="C00000"/>
                </a:solidFill>
              </a:rPr>
              <a:t>”</a:t>
            </a:r>
          </a:p>
          <a:p>
            <a:pPr eaLnBrk="1" hangingPunct="1">
              <a:spcBef>
                <a:spcPct val="50000"/>
              </a:spcBef>
            </a:pPr>
            <a:r>
              <a:rPr lang="en-US" sz="2400" dirty="0"/>
              <a:t>Also known as </a:t>
            </a:r>
            <a:r>
              <a:rPr lang="en-US" sz="2400" b="1" dirty="0"/>
              <a:t>Oral evidence.</a:t>
            </a:r>
            <a:br>
              <a:rPr lang="en-US" sz="2400" dirty="0"/>
            </a:br>
            <a:r>
              <a:rPr lang="en-US" sz="2400" b="1" dirty="0">
                <a:solidFill>
                  <a:srgbClr val="C00000"/>
                </a:solidFill>
              </a:rPr>
              <a:t>Examples:  </a:t>
            </a:r>
            <a:br>
              <a:rPr lang="en-US" sz="2400" dirty="0"/>
            </a:br>
            <a:r>
              <a:rPr lang="en-US" sz="2400" dirty="0"/>
              <a:t>	  A man saw a car hitting a </a:t>
            </a:r>
            <a:r>
              <a:rPr lang="en-US" sz="2400" dirty="0" err="1"/>
              <a:t>boy,his</a:t>
            </a:r>
            <a:r>
              <a:rPr lang="en-US" sz="2400" dirty="0"/>
              <a:t> evidence is a direct evidence.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451" t="4881" r="133" b="20026"/>
          <a:stretch/>
        </p:blipFill>
        <p:spPr>
          <a:xfrm>
            <a:off x="5486400" y="4191000"/>
            <a:ext cx="2559788" cy="2150436"/>
          </a:xfrm>
          <a:prstGeom prst="rect">
            <a:avLst/>
          </a:prstGeom>
        </p:spPr>
      </p:pic>
    </p:spTree>
    <p:extLst>
      <p:ext uri="{BB962C8B-B14F-4D97-AF65-F5344CB8AC3E}">
        <p14:creationId xmlns:p14="http://schemas.microsoft.com/office/powerpoint/2010/main" val="871313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2400" y="1259518"/>
            <a:ext cx="7467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600" dirty="0"/>
              <a:t>All documents produced for the information of the court of law.</a:t>
            </a:r>
          </a:p>
          <a:p>
            <a:pPr eaLnBrk="1" hangingPunct="1">
              <a:spcBef>
                <a:spcPct val="50000"/>
              </a:spcBef>
            </a:pPr>
            <a:r>
              <a:rPr lang="en-US" sz="2600" b="1" dirty="0">
                <a:solidFill>
                  <a:srgbClr val="C00000"/>
                </a:solidFill>
              </a:rPr>
              <a:t>Examples:</a:t>
            </a:r>
          </a:p>
          <a:p>
            <a:pPr marL="514350" indent="-3175" eaLnBrk="1" hangingPunct="1">
              <a:spcBef>
                <a:spcPct val="50000"/>
              </a:spcBef>
              <a:buFont typeface="+mj-lt"/>
              <a:buAutoNum type="romanLcPeriod"/>
            </a:pPr>
            <a:r>
              <a:rPr lang="en-US" sz="2600" b="1" dirty="0">
                <a:solidFill>
                  <a:srgbClr val="002060"/>
                </a:solidFill>
              </a:rPr>
              <a:t>	</a:t>
            </a:r>
            <a:r>
              <a:rPr lang="en-US" sz="2600" dirty="0">
                <a:solidFill>
                  <a:srgbClr val="002060"/>
                </a:solidFill>
              </a:rPr>
              <a:t>Medical certificates </a:t>
            </a:r>
          </a:p>
          <a:p>
            <a:pPr marL="514350" indent="-3175" eaLnBrk="1" hangingPunct="1">
              <a:spcBef>
                <a:spcPct val="50000"/>
              </a:spcBef>
              <a:buFont typeface="+mj-lt"/>
              <a:buAutoNum type="romanLcPeriod"/>
            </a:pPr>
            <a:r>
              <a:rPr lang="en-US" sz="2600" dirty="0">
                <a:solidFill>
                  <a:srgbClr val="002060"/>
                </a:solidFill>
              </a:rPr>
              <a:t>  Age certificates</a:t>
            </a:r>
          </a:p>
          <a:p>
            <a:pPr marL="514350" indent="-3175" eaLnBrk="1" hangingPunct="1">
              <a:spcBef>
                <a:spcPct val="50000"/>
              </a:spcBef>
              <a:buFont typeface="+mj-lt"/>
              <a:buAutoNum type="romanLcPeriod"/>
            </a:pPr>
            <a:r>
              <a:rPr lang="en-US" sz="2600" dirty="0">
                <a:solidFill>
                  <a:srgbClr val="002060"/>
                </a:solidFill>
              </a:rPr>
              <a:t> Postmortem reports </a:t>
            </a:r>
          </a:p>
          <a:p>
            <a:pPr marL="514350" indent="-3175" eaLnBrk="1" hangingPunct="1">
              <a:spcBef>
                <a:spcPct val="50000"/>
              </a:spcBef>
              <a:buFont typeface="+mj-lt"/>
              <a:buAutoNum type="romanLcPeriod"/>
            </a:pPr>
            <a:r>
              <a:rPr lang="en-US" sz="2600" dirty="0">
                <a:solidFill>
                  <a:srgbClr val="002060"/>
                </a:solidFill>
              </a:rPr>
              <a:t> Dying declaration</a:t>
            </a:r>
          </a:p>
          <a:p>
            <a:pPr eaLnBrk="1" hangingPunct="1">
              <a:spcBef>
                <a:spcPct val="50000"/>
              </a:spcBef>
            </a:pPr>
            <a:r>
              <a:rPr lang="en-US" sz="2600" dirty="0">
                <a:solidFill>
                  <a:srgbClr val="002060"/>
                </a:solidFill>
              </a:rPr>
              <a:t>Documentary evidence is admissible in the court after </a:t>
            </a:r>
            <a:r>
              <a:rPr lang="en-US" sz="2600" dirty="0">
                <a:solidFill>
                  <a:srgbClr val="C00000"/>
                </a:solidFill>
              </a:rPr>
              <a:t>cross examination.</a:t>
            </a:r>
          </a:p>
        </p:txBody>
      </p:sp>
      <p:sp>
        <p:nvSpPr>
          <p:cNvPr id="3" name="Text Box 2"/>
          <p:cNvSpPr txBox="1">
            <a:spLocks noChangeArrowheads="1"/>
          </p:cNvSpPr>
          <p:nvPr/>
        </p:nvSpPr>
        <p:spPr bwMode="auto">
          <a:xfrm>
            <a:off x="609600" y="361027"/>
            <a:ext cx="57374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4000" b="1" dirty="0">
                <a:solidFill>
                  <a:srgbClr val="C00000"/>
                </a:solidFill>
                <a:latin typeface="+mj-lt"/>
              </a:rPr>
              <a:t>Documentary</a:t>
            </a:r>
            <a:r>
              <a:rPr lang="en-US" sz="3600" b="1" dirty="0">
                <a:solidFill>
                  <a:srgbClr val="C00000"/>
                </a:solidFill>
                <a:latin typeface="+mj-lt"/>
              </a:rPr>
              <a:t> evidence: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511" y="1981200"/>
            <a:ext cx="3429000" cy="2971800"/>
          </a:xfrm>
          <a:prstGeom prst="rect">
            <a:avLst/>
          </a:prstGeom>
        </p:spPr>
      </p:pic>
    </p:spTree>
    <p:extLst>
      <p:ext uri="{BB962C8B-B14F-4D97-AF65-F5344CB8AC3E}">
        <p14:creationId xmlns:p14="http://schemas.microsoft.com/office/powerpoint/2010/main" val="1559539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8635" y="4419600"/>
            <a:ext cx="1390330" cy="2146475"/>
          </a:xfrm>
          <a:prstGeom prst="rect">
            <a:avLst/>
          </a:prstGeom>
        </p:spPr>
      </p:pic>
      <p:sp>
        <p:nvSpPr>
          <p:cNvPr id="2" name="Text Box 2"/>
          <p:cNvSpPr txBox="1">
            <a:spLocks noChangeArrowheads="1"/>
          </p:cNvSpPr>
          <p:nvPr/>
        </p:nvSpPr>
        <p:spPr bwMode="auto">
          <a:xfrm>
            <a:off x="457200" y="953073"/>
            <a:ext cx="4923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514350" indent="-514350" algn="ctr" eaLnBrk="1" hangingPunct="1">
              <a:spcBef>
                <a:spcPct val="50000"/>
              </a:spcBef>
              <a:buClr>
                <a:srgbClr val="C00000"/>
              </a:buClr>
              <a:buFont typeface="+mj-lt"/>
              <a:buAutoNum type="arabicPeriod"/>
            </a:pPr>
            <a:r>
              <a:rPr lang="en-US" sz="2800" b="1" u="sng" dirty="0">
                <a:solidFill>
                  <a:schemeClr val="bg2">
                    <a:lumMod val="25000"/>
                  </a:schemeClr>
                </a:solidFill>
                <a:latin typeface="+mj-lt"/>
              </a:rPr>
              <a:t>Primary document:</a:t>
            </a:r>
          </a:p>
        </p:txBody>
      </p:sp>
      <p:sp>
        <p:nvSpPr>
          <p:cNvPr id="4" name="Text Box 3"/>
          <p:cNvSpPr txBox="1">
            <a:spLocks noChangeArrowheads="1"/>
          </p:cNvSpPr>
          <p:nvPr/>
        </p:nvSpPr>
        <p:spPr bwMode="auto">
          <a:xfrm>
            <a:off x="146443" y="1397662"/>
            <a:ext cx="73152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buClr>
                <a:srgbClr val="C00000"/>
              </a:buClr>
            </a:pPr>
            <a:r>
              <a:rPr lang="en-US" sz="2200" dirty="0"/>
              <a:t>   The original document itself.</a:t>
            </a:r>
          </a:p>
          <a:p>
            <a:pPr marL="800100" indent="-342900" eaLnBrk="1" hangingPunct="1">
              <a:spcBef>
                <a:spcPct val="50000"/>
              </a:spcBef>
              <a:buClr>
                <a:srgbClr val="C00000"/>
              </a:buClr>
              <a:buFont typeface="Wingdings" pitchFamily="2" charset="2"/>
              <a:buChar char="Ø"/>
            </a:pPr>
            <a:r>
              <a:rPr lang="en-US" sz="2200" dirty="0"/>
              <a:t>Where a document is executed in several parts, </a:t>
            </a:r>
            <a:br>
              <a:rPr lang="en-US" sz="2200" dirty="0"/>
            </a:br>
            <a:r>
              <a:rPr lang="en-US" sz="2200" dirty="0"/>
              <a:t>each part is a primary evidence. </a:t>
            </a:r>
          </a:p>
          <a:p>
            <a:pPr marL="800100" indent="-342900" eaLnBrk="1" hangingPunct="1">
              <a:spcBef>
                <a:spcPct val="50000"/>
              </a:spcBef>
              <a:buClr>
                <a:srgbClr val="C00000"/>
              </a:buClr>
              <a:buFont typeface="Wingdings" pitchFamily="2" charset="2"/>
              <a:buChar char="Ø"/>
            </a:pPr>
            <a:r>
              <a:rPr lang="en-US" sz="2200" dirty="0"/>
              <a:t>Where a document is executed in counterparts, </a:t>
            </a:r>
            <a:br>
              <a:rPr lang="en-US" sz="2200" dirty="0"/>
            </a:br>
            <a:r>
              <a:rPr lang="en-US" sz="2200" dirty="0"/>
              <a:t>each counterpart is a primary evidence.</a:t>
            </a:r>
          </a:p>
          <a:p>
            <a:pPr marL="800100" indent="-342900" eaLnBrk="1" hangingPunct="1">
              <a:spcBef>
                <a:spcPct val="50000"/>
              </a:spcBef>
              <a:buClr>
                <a:srgbClr val="C00000"/>
              </a:buClr>
              <a:buFont typeface="Wingdings" pitchFamily="2" charset="2"/>
              <a:buChar char="Ø"/>
            </a:pPr>
            <a:r>
              <a:rPr lang="en-US" sz="2200" dirty="0"/>
              <a:t>Where a uniform process, e.g. printing, photography, lithography makes a number of documents, each one is primary evidence of the contents of the rest</a:t>
            </a:r>
            <a:r>
              <a:rPr lang="en-US" sz="2200" b="1" dirty="0">
                <a:solidFill>
                  <a:srgbClr val="002060"/>
                </a:solidFill>
              </a:rPr>
              <a:t>. </a:t>
            </a:r>
          </a:p>
        </p:txBody>
      </p:sp>
      <p:sp>
        <p:nvSpPr>
          <p:cNvPr id="5" name="Text Box 3"/>
          <p:cNvSpPr txBox="1">
            <a:spLocks noChangeArrowheads="1"/>
          </p:cNvSpPr>
          <p:nvPr/>
        </p:nvSpPr>
        <p:spPr bwMode="auto">
          <a:xfrm>
            <a:off x="872836" y="5568034"/>
            <a:ext cx="58624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200" dirty="0">
                <a:solidFill>
                  <a:srgbClr val="002060"/>
                </a:solidFill>
              </a:rPr>
              <a:t>Includes certified copies made from original document.</a:t>
            </a:r>
          </a:p>
        </p:txBody>
      </p:sp>
      <p:sp>
        <p:nvSpPr>
          <p:cNvPr id="6" name="Text Box 2"/>
          <p:cNvSpPr txBox="1">
            <a:spLocks noChangeArrowheads="1"/>
          </p:cNvSpPr>
          <p:nvPr/>
        </p:nvSpPr>
        <p:spPr bwMode="auto">
          <a:xfrm>
            <a:off x="872836" y="5044814"/>
            <a:ext cx="4508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514350" indent="-514350" eaLnBrk="1" hangingPunct="1">
              <a:spcBef>
                <a:spcPct val="50000"/>
              </a:spcBef>
              <a:buClr>
                <a:srgbClr val="C00000"/>
              </a:buClr>
              <a:buFont typeface="+mj-lt"/>
              <a:buAutoNum type="arabicPeriod" startAt="2"/>
            </a:pPr>
            <a:r>
              <a:rPr lang="en-US" sz="2800" b="1" u="sng" dirty="0">
                <a:solidFill>
                  <a:schemeClr val="bg2">
                    <a:lumMod val="25000"/>
                  </a:schemeClr>
                </a:solidFill>
                <a:latin typeface="+mj-lt"/>
              </a:rPr>
              <a:t>Secondary document:</a:t>
            </a:r>
          </a:p>
        </p:txBody>
      </p:sp>
      <p:sp>
        <p:nvSpPr>
          <p:cNvPr id="7" name="Text Box 2"/>
          <p:cNvSpPr txBox="1">
            <a:spLocks noChangeArrowheads="1"/>
          </p:cNvSpPr>
          <p:nvPr/>
        </p:nvSpPr>
        <p:spPr bwMode="auto">
          <a:xfrm>
            <a:off x="1447800" y="361027"/>
            <a:ext cx="57374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4000" b="1" dirty="0">
                <a:solidFill>
                  <a:srgbClr val="C00000"/>
                </a:solidFill>
                <a:latin typeface="+mj-lt"/>
              </a:rPr>
              <a:t>Documentary</a:t>
            </a:r>
            <a:r>
              <a:rPr lang="en-US" sz="3600" b="1" dirty="0">
                <a:solidFill>
                  <a:srgbClr val="C00000"/>
                </a:solidFill>
                <a:latin typeface="+mj-lt"/>
              </a:rPr>
              <a:t> evidence:</a:t>
            </a:r>
          </a:p>
        </p:txBody>
      </p:sp>
    </p:spTree>
    <p:extLst>
      <p:ext uri="{BB962C8B-B14F-4D97-AF65-F5344CB8AC3E}">
        <p14:creationId xmlns:p14="http://schemas.microsoft.com/office/powerpoint/2010/main" val="119160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743" y="152400"/>
            <a:ext cx="2329793" cy="1745397"/>
          </a:xfrm>
          <a:prstGeom prst="rect">
            <a:avLst/>
          </a:prstGeom>
        </p:spPr>
      </p:pic>
      <p:sp>
        <p:nvSpPr>
          <p:cNvPr id="5" name="Text Box 2"/>
          <p:cNvSpPr txBox="1">
            <a:spLocks noChangeArrowheads="1"/>
          </p:cNvSpPr>
          <p:nvPr/>
        </p:nvSpPr>
        <p:spPr bwMode="auto">
          <a:xfrm>
            <a:off x="609600" y="268069"/>
            <a:ext cx="45081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3600" b="1" dirty="0">
                <a:solidFill>
                  <a:srgbClr val="C00000"/>
                </a:solidFill>
                <a:latin typeface="+mj-lt"/>
              </a:rPr>
              <a:t>Physical evidence:</a:t>
            </a:r>
          </a:p>
        </p:txBody>
      </p:sp>
      <p:sp>
        <p:nvSpPr>
          <p:cNvPr id="6" name="Text Box 2"/>
          <p:cNvSpPr txBox="1">
            <a:spLocks noChangeArrowheads="1"/>
          </p:cNvSpPr>
          <p:nvPr/>
        </p:nvSpPr>
        <p:spPr bwMode="auto">
          <a:xfrm>
            <a:off x="609600" y="1835000"/>
            <a:ext cx="571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3600" b="1" dirty="0">
                <a:solidFill>
                  <a:srgbClr val="C00000"/>
                </a:solidFill>
                <a:latin typeface="+mj-lt"/>
              </a:rPr>
              <a:t>Circumstantial evidence:</a:t>
            </a:r>
          </a:p>
        </p:txBody>
      </p:sp>
      <p:sp>
        <p:nvSpPr>
          <p:cNvPr id="7" name="Text Box 3"/>
          <p:cNvSpPr txBox="1">
            <a:spLocks noChangeArrowheads="1"/>
          </p:cNvSpPr>
          <p:nvPr/>
        </p:nvSpPr>
        <p:spPr bwMode="auto">
          <a:xfrm>
            <a:off x="381000" y="914400"/>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400" dirty="0"/>
              <a:t>Items that come from a nonliving origin</a:t>
            </a:r>
            <a:br>
              <a:rPr lang="en-US" sz="2400" dirty="0"/>
            </a:br>
            <a:r>
              <a:rPr lang="en-US" sz="2400" dirty="0"/>
              <a:t>e.g. fibers, rope, knife, revolver etc.</a:t>
            </a:r>
          </a:p>
        </p:txBody>
      </p:sp>
      <p:sp>
        <p:nvSpPr>
          <p:cNvPr id="8" name="Text Box 3"/>
          <p:cNvSpPr txBox="1">
            <a:spLocks noChangeArrowheads="1"/>
          </p:cNvSpPr>
          <p:nvPr/>
        </p:nvSpPr>
        <p:spPr bwMode="auto">
          <a:xfrm>
            <a:off x="457200" y="2667000"/>
            <a:ext cx="533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400" dirty="0"/>
              <a:t> It consists of facts from which an inference can be drawn. It is far more reliable than evidence given by a eye witness……Why???</a:t>
            </a:r>
            <a:br>
              <a:rPr lang="en-US" sz="2200" dirty="0"/>
            </a:br>
            <a:r>
              <a:rPr lang="en-US" sz="2200" dirty="0"/>
              <a:t> </a:t>
            </a:r>
            <a:r>
              <a:rPr lang="en-US" sz="2200" b="1" dirty="0">
                <a:solidFill>
                  <a:srgbClr val="C00000"/>
                </a:solidFill>
              </a:rPr>
              <a:t>Examples:  </a:t>
            </a:r>
          </a:p>
          <a:p>
            <a:pPr marL="519112" indent="-342900" eaLnBrk="1" hangingPunct="1">
              <a:spcBef>
                <a:spcPct val="50000"/>
              </a:spcBef>
              <a:buClr>
                <a:srgbClr val="C00000"/>
              </a:buClr>
              <a:buFont typeface="Wingdings" pitchFamily="2" charset="2"/>
              <a:buChar char="§"/>
            </a:pPr>
            <a:r>
              <a:rPr lang="en-US" sz="2200" dirty="0"/>
              <a:t>Blood on the clothes of the accused. </a:t>
            </a:r>
          </a:p>
          <a:p>
            <a:pPr marL="519112" indent="-342900" eaLnBrk="1" hangingPunct="1">
              <a:spcBef>
                <a:spcPct val="50000"/>
              </a:spcBef>
              <a:buClr>
                <a:srgbClr val="C00000"/>
              </a:buClr>
              <a:buFont typeface="Wingdings" pitchFamily="2" charset="2"/>
              <a:buChar char="§"/>
            </a:pPr>
            <a:r>
              <a:rPr lang="en-US" sz="2200" dirty="0"/>
              <a:t>A dead man on the road with broken glass</a:t>
            </a:r>
            <a:br>
              <a:rPr lang="en-US" sz="2200" dirty="0"/>
            </a:br>
            <a:r>
              <a:rPr lang="en-US" sz="2200" dirty="0"/>
              <a:t>pieces and tire marks.</a:t>
            </a:r>
          </a:p>
          <a:p>
            <a:pPr marL="631825" indent="-455613" eaLnBrk="1" hangingPunct="1">
              <a:spcBef>
                <a:spcPct val="50000"/>
              </a:spcBef>
            </a:pPr>
            <a:r>
              <a:rPr lang="en-US" sz="2200" dirty="0"/>
              <a:t>         		</a:t>
            </a:r>
            <a:r>
              <a:rPr lang="en-US" sz="2400" b="1" dirty="0">
                <a:solidFill>
                  <a:srgbClr val="C00000"/>
                </a:solidFill>
              </a:rPr>
              <a:t>Crime Scene???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667000"/>
            <a:ext cx="1973657" cy="3520053"/>
          </a:xfrm>
          <a:prstGeom prst="rect">
            <a:avLst/>
          </a:prstGeom>
        </p:spPr>
      </p:pic>
    </p:spTree>
    <p:extLst>
      <p:ext uri="{BB962C8B-B14F-4D97-AF65-F5344CB8AC3E}">
        <p14:creationId xmlns:p14="http://schemas.microsoft.com/office/powerpoint/2010/main" val="19373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10200" y="1600200"/>
            <a:ext cx="2896864" cy="3868693"/>
          </a:xfrm>
          <a:prstGeom prst="rect">
            <a:avLst/>
          </a:prstGeom>
        </p:spPr>
      </p:pic>
      <p:sp>
        <p:nvSpPr>
          <p:cNvPr id="2" name="Text Box 3"/>
          <p:cNvSpPr txBox="1">
            <a:spLocks noChangeArrowheads="1"/>
          </p:cNvSpPr>
          <p:nvPr/>
        </p:nvSpPr>
        <p:spPr bwMode="auto">
          <a:xfrm>
            <a:off x="152400" y="1198082"/>
            <a:ext cx="57912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b="1" dirty="0">
                <a:solidFill>
                  <a:srgbClr val="002060"/>
                </a:solidFill>
              </a:rPr>
              <a:t> </a:t>
            </a:r>
            <a:r>
              <a:rPr lang="en-US" dirty="0"/>
              <a:t>Evidence of the witness who has no personal</a:t>
            </a:r>
            <a:br>
              <a:rPr lang="en-US" dirty="0"/>
            </a:br>
            <a:r>
              <a:rPr lang="en-US" dirty="0"/>
              <a:t> knowledge of facts but repeats only what he </a:t>
            </a:r>
            <a:br>
              <a:rPr lang="en-US" dirty="0"/>
            </a:br>
            <a:r>
              <a:rPr lang="en-US" dirty="0"/>
              <a:t> has heard from someone else.</a:t>
            </a:r>
          </a:p>
          <a:p>
            <a:pPr eaLnBrk="1" hangingPunct="1">
              <a:spcBef>
                <a:spcPct val="50000"/>
              </a:spcBef>
            </a:pPr>
            <a:r>
              <a:rPr lang="en-US" dirty="0"/>
              <a:t>It is not admissible in the court of law except dying declaration</a:t>
            </a:r>
          </a:p>
          <a:p>
            <a:pPr eaLnBrk="1" hangingPunct="1">
              <a:spcBef>
                <a:spcPct val="50000"/>
              </a:spcBef>
            </a:pPr>
            <a:r>
              <a:rPr lang="en-US" b="1" dirty="0">
                <a:solidFill>
                  <a:srgbClr val="C00000"/>
                </a:solidFill>
              </a:rPr>
              <a:t>Example:</a:t>
            </a:r>
          </a:p>
          <a:p>
            <a:pPr marL="798513" indent="-58738" eaLnBrk="1" hangingPunct="1">
              <a:spcBef>
                <a:spcPct val="50000"/>
              </a:spcBef>
              <a:buFont typeface="Wingdings" panose="05000000000000000000" pitchFamily="2" charset="2"/>
              <a:buChar char="§"/>
            </a:pPr>
            <a:r>
              <a:rPr lang="en-US" dirty="0"/>
              <a:t>  If A has not himself seen B hitting X </a:t>
            </a:r>
            <a:br>
              <a:rPr lang="en-US" dirty="0"/>
            </a:br>
            <a:r>
              <a:rPr lang="en-US" dirty="0"/>
              <a:t>	 but he has heard from Y, then this is</a:t>
            </a:r>
            <a:br>
              <a:rPr lang="en-US" dirty="0"/>
            </a:br>
            <a:r>
              <a:rPr lang="en-US" dirty="0"/>
              <a:t>	 the ------------ evidence.</a:t>
            </a:r>
          </a:p>
          <a:p>
            <a:pPr marL="798513" indent="-58738" eaLnBrk="1" hangingPunct="1">
              <a:spcBef>
                <a:spcPct val="50000"/>
              </a:spcBef>
              <a:buFont typeface="Wingdings" panose="05000000000000000000" pitchFamily="2" charset="2"/>
              <a:buChar char="§"/>
            </a:pPr>
            <a:r>
              <a:rPr lang="en-US" dirty="0"/>
              <a:t>	  If A has seen B hitting X with a stick </a:t>
            </a:r>
            <a:br>
              <a:rPr lang="en-US" dirty="0"/>
            </a:br>
            <a:r>
              <a:rPr lang="en-US" dirty="0"/>
              <a:t>	  and he has himself witnessed the </a:t>
            </a:r>
            <a:br>
              <a:rPr lang="en-US" dirty="0"/>
            </a:br>
            <a:r>
              <a:rPr lang="en-US" dirty="0"/>
              <a:t>	  incident. This is a ----------- evidence.</a:t>
            </a:r>
          </a:p>
          <a:p>
            <a:pPr marL="739775" eaLnBrk="1" hangingPunct="1">
              <a:spcBef>
                <a:spcPct val="50000"/>
              </a:spcBef>
            </a:pPr>
            <a:endParaRPr lang="en-US" b="1" dirty="0">
              <a:solidFill>
                <a:srgbClr val="002060"/>
              </a:solidFill>
            </a:endParaRPr>
          </a:p>
        </p:txBody>
      </p:sp>
      <p:sp>
        <p:nvSpPr>
          <p:cNvPr id="3" name="Text Box 3"/>
          <p:cNvSpPr txBox="1">
            <a:spLocks noChangeArrowheads="1"/>
          </p:cNvSpPr>
          <p:nvPr/>
        </p:nvSpPr>
        <p:spPr bwMode="auto">
          <a:xfrm>
            <a:off x="609600" y="355173"/>
            <a:ext cx="7010400" cy="646331"/>
          </a:xfrm>
          <a:prstGeom prst="rect">
            <a:avLst/>
          </a:prstGeom>
          <a:no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3600" b="1" dirty="0">
                <a:solidFill>
                  <a:srgbClr val="C00000"/>
                </a:solidFill>
                <a:latin typeface="+mj-lt"/>
              </a:rPr>
              <a:t>Hearsay or indirect evidence</a:t>
            </a:r>
          </a:p>
        </p:txBody>
      </p:sp>
    </p:spTree>
    <p:extLst>
      <p:ext uri="{BB962C8B-B14F-4D97-AF65-F5344CB8AC3E}">
        <p14:creationId xmlns:p14="http://schemas.microsoft.com/office/powerpoint/2010/main" val="2014646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619072" y="1386451"/>
            <a:ext cx="4325540"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446088" indent="-446088" eaLnBrk="1" hangingPunct="1">
              <a:spcBef>
                <a:spcPts val="600"/>
              </a:spcBef>
              <a:buClr>
                <a:srgbClr val="C00000"/>
              </a:buClr>
              <a:buFont typeface="Wingdings" pitchFamily="2" charset="2"/>
              <a:buChar char="Ø"/>
            </a:pPr>
            <a:r>
              <a:rPr lang="en-US" sz="2400" dirty="0"/>
              <a:t>Examination-in-chief</a:t>
            </a:r>
          </a:p>
          <a:p>
            <a:pPr marL="446088" indent="-446088" eaLnBrk="1" hangingPunct="1">
              <a:spcBef>
                <a:spcPts val="600"/>
              </a:spcBef>
              <a:buClr>
                <a:srgbClr val="C00000"/>
              </a:buClr>
              <a:buFont typeface="Wingdings" pitchFamily="2" charset="2"/>
              <a:buChar char="Ø"/>
            </a:pPr>
            <a:r>
              <a:rPr lang="en-US" sz="2400" dirty="0"/>
              <a:t>Cross examination</a:t>
            </a:r>
          </a:p>
          <a:p>
            <a:pPr marL="446088" indent="-446088" eaLnBrk="1" hangingPunct="1">
              <a:spcBef>
                <a:spcPts val="600"/>
              </a:spcBef>
              <a:buClr>
                <a:srgbClr val="C00000"/>
              </a:buClr>
              <a:buFont typeface="Wingdings" pitchFamily="2" charset="2"/>
              <a:buChar char="Ø"/>
            </a:pPr>
            <a:r>
              <a:rPr lang="en-US" sz="2400" dirty="0"/>
              <a:t>Re-examination</a:t>
            </a:r>
          </a:p>
          <a:p>
            <a:pPr marL="446088" indent="-446088" eaLnBrk="1" hangingPunct="1">
              <a:spcBef>
                <a:spcPts val="600"/>
              </a:spcBef>
              <a:buClr>
                <a:srgbClr val="C00000"/>
              </a:buClr>
              <a:buFont typeface="Wingdings" pitchFamily="2" charset="2"/>
              <a:buChar char="Ø"/>
            </a:pPr>
            <a:r>
              <a:rPr lang="en-US" sz="2400" dirty="0"/>
              <a:t>Questions by the court</a:t>
            </a:r>
          </a:p>
          <a:p>
            <a:pPr eaLnBrk="1" hangingPunct="1">
              <a:spcBef>
                <a:spcPct val="50000"/>
              </a:spcBef>
            </a:pPr>
            <a:endParaRPr lang="en-US" sz="2800" b="1" dirty="0">
              <a:solidFill>
                <a:srgbClr val="002060"/>
              </a:solidFill>
            </a:endParaRPr>
          </a:p>
          <a:p>
            <a:pPr eaLnBrk="1" hangingPunct="1">
              <a:spcBef>
                <a:spcPct val="50000"/>
              </a:spcBef>
            </a:pPr>
            <a:endParaRPr lang="en-US" sz="2800" dirty="0"/>
          </a:p>
          <a:p>
            <a:pPr eaLnBrk="1" hangingPunct="1">
              <a:spcBef>
                <a:spcPct val="50000"/>
              </a:spcBef>
            </a:pPr>
            <a:endParaRPr lang="en-US" sz="2800" dirty="0"/>
          </a:p>
        </p:txBody>
      </p:sp>
      <p:sp>
        <p:nvSpPr>
          <p:cNvPr id="6147" name="Text Box 3"/>
          <p:cNvSpPr txBox="1">
            <a:spLocks noChangeArrowheads="1"/>
          </p:cNvSpPr>
          <p:nvPr/>
        </p:nvSpPr>
        <p:spPr bwMode="auto">
          <a:xfrm>
            <a:off x="457200" y="533400"/>
            <a:ext cx="7433895" cy="646331"/>
          </a:xfrm>
          <a:prstGeom prst="rect">
            <a:avLst/>
          </a:prstGeom>
          <a:no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3600" b="1" dirty="0">
                <a:solidFill>
                  <a:srgbClr val="C00000"/>
                </a:solidFill>
                <a:latin typeface="+mj-lt"/>
              </a:rPr>
              <a:t>Stages of  Evidence of a witness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581400"/>
            <a:ext cx="6616520" cy="2277885"/>
          </a:xfrm>
          <a:prstGeom prst="rect">
            <a:avLst/>
          </a:prstGeom>
        </p:spPr>
      </p:pic>
    </p:spTree>
    <p:extLst>
      <p:ext uri="{BB962C8B-B14F-4D97-AF65-F5344CB8AC3E}">
        <p14:creationId xmlns:p14="http://schemas.microsoft.com/office/powerpoint/2010/main" val="1740642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fade">
                                      <p:cBhvr>
                                        <p:cTn id="7" dur="500"/>
                                        <p:tgtEl>
                                          <p:spTgt spid="169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4800600" cy="4295775"/>
          </a:xfrm>
          <a:prstGeom prst="rect">
            <a:avLst/>
          </a:prstGeom>
          <a:ln w="228600" cap="sq" cmpd="thickThin">
            <a:solidFill>
              <a:schemeClr val="tx2">
                <a:lumMod val="90000"/>
                <a:lumOff val="1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0788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533401" y="304802"/>
            <a:ext cx="8153400" cy="523220"/>
          </a:xfrm>
          <a:prstGeom prst="rect">
            <a:avLst/>
          </a:prstGeom>
          <a:no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800" b="1" dirty="0">
                <a:solidFill>
                  <a:srgbClr val="C00000"/>
                </a:solidFill>
                <a:latin typeface="+mj-lt"/>
              </a:rPr>
              <a:t>Examination-in- chief (Direct examination)</a:t>
            </a:r>
          </a:p>
        </p:txBody>
      </p:sp>
      <p:sp>
        <p:nvSpPr>
          <p:cNvPr id="4" name="Text Box 3"/>
          <p:cNvSpPr txBox="1">
            <a:spLocks noChangeArrowheads="1"/>
          </p:cNvSpPr>
          <p:nvPr/>
        </p:nvSpPr>
        <p:spPr bwMode="auto">
          <a:xfrm>
            <a:off x="838200" y="1295400"/>
            <a:ext cx="6934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indent="-342900" eaLnBrk="1" hangingPunct="1">
              <a:spcBef>
                <a:spcPct val="50000"/>
              </a:spcBef>
              <a:buClr>
                <a:srgbClr val="C00000"/>
              </a:buClr>
              <a:buFont typeface="Wingdings" pitchFamily="2" charset="2"/>
              <a:buChar char="v"/>
            </a:pPr>
            <a:r>
              <a:rPr lang="en-US" sz="2400" dirty="0"/>
              <a:t>Main component of evidence.</a:t>
            </a:r>
          </a:p>
          <a:p>
            <a:pPr marL="342900" indent="-342900" eaLnBrk="1" hangingPunct="1">
              <a:spcBef>
                <a:spcPct val="50000"/>
              </a:spcBef>
              <a:buClr>
                <a:srgbClr val="C00000"/>
              </a:buClr>
              <a:buFont typeface="Wingdings" pitchFamily="2" charset="2"/>
              <a:buChar char="v"/>
            </a:pPr>
            <a:r>
              <a:rPr lang="en-US" sz="2400" dirty="0"/>
              <a:t>Questions are put to the witness by the lawyer for the side which has summoned him.</a:t>
            </a:r>
          </a:p>
          <a:p>
            <a:pPr marL="342900" indent="-342900" eaLnBrk="1" hangingPunct="1">
              <a:spcBef>
                <a:spcPct val="50000"/>
              </a:spcBef>
              <a:buClr>
                <a:srgbClr val="C00000"/>
              </a:buClr>
              <a:buFont typeface="Wingdings" pitchFamily="2" charset="2"/>
              <a:buChar char="v"/>
            </a:pPr>
            <a:r>
              <a:rPr lang="en-US" sz="2400" b="1" dirty="0">
                <a:solidFill>
                  <a:srgbClr val="C00000"/>
                </a:solidFill>
              </a:rPr>
              <a:t>Purpose: </a:t>
            </a:r>
            <a:r>
              <a:rPr lang="en-US" sz="2400" dirty="0"/>
              <a:t>all facts placed before the court.</a:t>
            </a:r>
          </a:p>
          <a:p>
            <a:pPr marL="342900" indent="-342900" eaLnBrk="1" hangingPunct="1">
              <a:spcBef>
                <a:spcPct val="50000"/>
              </a:spcBef>
              <a:buClr>
                <a:srgbClr val="C00000"/>
              </a:buClr>
              <a:buFont typeface="Wingdings" pitchFamily="2" charset="2"/>
              <a:buChar char="v"/>
            </a:pPr>
            <a:r>
              <a:rPr lang="en-US" sz="2400" dirty="0"/>
              <a:t>No leading questions. e.g. Doctor is this injury caused by a sharp weapon?</a:t>
            </a:r>
          </a:p>
          <a:p>
            <a:pPr marL="342900" indent="-342900" eaLnBrk="1" hangingPunct="1">
              <a:spcBef>
                <a:spcPct val="50000"/>
              </a:spcBef>
              <a:buClr>
                <a:srgbClr val="C00000"/>
              </a:buClr>
              <a:buFont typeface="Wingdings" pitchFamily="2" charset="2"/>
              <a:buChar char="v"/>
            </a:pPr>
            <a:r>
              <a:rPr lang="en-US" sz="2400" dirty="0"/>
              <a:t>Doctor what type of weapon causes this injury?</a:t>
            </a:r>
          </a:p>
          <a:p>
            <a:pPr marL="342900" indent="-342900" eaLnBrk="1" hangingPunct="1">
              <a:spcBef>
                <a:spcPct val="50000"/>
              </a:spcBef>
              <a:buClr>
                <a:srgbClr val="C00000"/>
              </a:buClr>
              <a:buFont typeface="Wingdings" pitchFamily="2" charset="2"/>
              <a:buChar char="v"/>
            </a:pPr>
            <a:endParaRPr lang="en-US" sz="2400" dirty="0"/>
          </a:p>
        </p:txBody>
      </p:sp>
    </p:spTree>
    <p:extLst>
      <p:ext uri="{BB962C8B-B14F-4D97-AF65-F5344CB8AC3E}">
        <p14:creationId xmlns:p14="http://schemas.microsoft.com/office/powerpoint/2010/main" val="132929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aw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7039" y="1051169"/>
            <a:ext cx="53435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Text Box 3"/>
          <p:cNvSpPr txBox="1">
            <a:spLocks noChangeArrowheads="1"/>
          </p:cNvSpPr>
          <p:nvPr/>
        </p:nvSpPr>
        <p:spPr bwMode="auto">
          <a:xfrm>
            <a:off x="1285875" y="4815011"/>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400" b="1" dirty="0">
                <a:solidFill>
                  <a:srgbClr val="18A81B"/>
                </a:solidFill>
              </a:rPr>
              <a:t>witness</a:t>
            </a:r>
          </a:p>
        </p:txBody>
      </p:sp>
      <p:sp>
        <p:nvSpPr>
          <p:cNvPr id="171012" name="Text Box 4"/>
          <p:cNvSpPr txBox="1">
            <a:spLocks noChangeArrowheads="1"/>
          </p:cNvSpPr>
          <p:nvPr/>
        </p:nvSpPr>
        <p:spPr bwMode="auto">
          <a:xfrm>
            <a:off x="6248400" y="4712987"/>
            <a:ext cx="1543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400" b="1" dirty="0">
                <a:solidFill>
                  <a:srgbClr val="ED3B17"/>
                </a:solidFill>
              </a:rPr>
              <a:t>accused</a:t>
            </a:r>
          </a:p>
        </p:txBody>
      </p:sp>
      <p:sp>
        <p:nvSpPr>
          <p:cNvPr id="171013" name="Text Box 5"/>
          <p:cNvSpPr txBox="1">
            <a:spLocks noChangeArrowheads="1"/>
          </p:cNvSpPr>
          <p:nvPr/>
        </p:nvSpPr>
        <p:spPr bwMode="auto">
          <a:xfrm>
            <a:off x="1836432" y="5751731"/>
            <a:ext cx="1790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1800" b="1" dirty="0">
                <a:solidFill>
                  <a:srgbClr val="18A81B"/>
                </a:solidFill>
              </a:rPr>
              <a:t>Prosecution attorney</a:t>
            </a:r>
          </a:p>
        </p:txBody>
      </p:sp>
      <p:sp>
        <p:nvSpPr>
          <p:cNvPr id="171014" name="Text Box 6"/>
          <p:cNvSpPr txBox="1">
            <a:spLocks noChangeArrowheads="1"/>
          </p:cNvSpPr>
          <p:nvPr/>
        </p:nvSpPr>
        <p:spPr bwMode="auto">
          <a:xfrm>
            <a:off x="4941743" y="5869450"/>
            <a:ext cx="130665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1800" b="1" dirty="0">
                <a:solidFill>
                  <a:srgbClr val="ED3B17"/>
                </a:solidFill>
              </a:rPr>
              <a:t>Defense attorney</a:t>
            </a:r>
          </a:p>
        </p:txBody>
      </p:sp>
      <p:sp>
        <p:nvSpPr>
          <p:cNvPr id="7175" name="Text Box 7"/>
          <p:cNvSpPr txBox="1">
            <a:spLocks noChangeArrowheads="1"/>
          </p:cNvSpPr>
          <p:nvPr/>
        </p:nvSpPr>
        <p:spPr bwMode="auto">
          <a:xfrm>
            <a:off x="2057400" y="3496273"/>
            <a:ext cx="914400" cy="12003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1800" b="1" dirty="0">
                <a:solidFill>
                  <a:srgbClr val="FF99CC"/>
                </a:solidFill>
              </a:rPr>
              <a:t>Clerk of </a:t>
            </a:r>
            <a:br>
              <a:rPr lang="en-US" sz="1800" b="1" dirty="0">
                <a:solidFill>
                  <a:srgbClr val="FF99CC"/>
                </a:solidFill>
              </a:rPr>
            </a:br>
            <a:r>
              <a:rPr lang="en-US" sz="1800" b="1" dirty="0">
                <a:solidFill>
                  <a:srgbClr val="FF99CC"/>
                </a:solidFill>
              </a:rPr>
              <a:t>the court</a:t>
            </a:r>
          </a:p>
        </p:txBody>
      </p:sp>
      <p:sp>
        <p:nvSpPr>
          <p:cNvPr id="7176" name="Text Box 8"/>
          <p:cNvSpPr txBox="1">
            <a:spLocks noChangeArrowheads="1"/>
          </p:cNvSpPr>
          <p:nvPr/>
        </p:nvSpPr>
        <p:spPr bwMode="auto">
          <a:xfrm>
            <a:off x="2200275" y="304802"/>
            <a:ext cx="4514850" cy="584775"/>
          </a:xfrm>
          <a:prstGeom prst="rect">
            <a:avLst/>
          </a:prstGeom>
          <a:no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3200" b="1" dirty="0">
                <a:solidFill>
                  <a:srgbClr val="C00000"/>
                </a:solidFill>
                <a:latin typeface="+mj-lt"/>
              </a:rPr>
              <a:t>Examination-in- chief</a:t>
            </a:r>
          </a:p>
        </p:txBody>
      </p:sp>
      <p:sp>
        <p:nvSpPr>
          <p:cNvPr id="171017" name="AutoShape 9"/>
          <p:cNvSpPr>
            <a:spLocks noChangeArrowheads="1"/>
          </p:cNvSpPr>
          <p:nvPr/>
        </p:nvSpPr>
        <p:spPr bwMode="auto">
          <a:xfrm rot="-2498013">
            <a:off x="3384839" y="4692476"/>
            <a:ext cx="484585" cy="1168400"/>
          </a:xfrm>
          <a:prstGeom prst="curvedLeftArrow">
            <a:avLst>
              <a:gd name="adj1" fmla="val 36167"/>
              <a:gd name="adj2" fmla="val 72334"/>
              <a:gd name="adj3" fmla="val 33333"/>
            </a:avLst>
          </a:prstGeom>
          <a:solidFill>
            <a:srgbClr val="008000"/>
          </a:solidFill>
          <a:ln w="9525">
            <a:solidFill>
              <a:schemeClr val="tx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p>
        </p:txBody>
      </p:sp>
      <p:sp>
        <p:nvSpPr>
          <p:cNvPr id="171018" name="AutoShape 10"/>
          <p:cNvSpPr>
            <a:spLocks noChangeArrowheads="1"/>
          </p:cNvSpPr>
          <p:nvPr/>
        </p:nvSpPr>
        <p:spPr bwMode="auto">
          <a:xfrm rot="3503678" flipH="1">
            <a:off x="4762498" y="4422598"/>
            <a:ext cx="685800" cy="998934"/>
          </a:xfrm>
          <a:prstGeom prst="curvedLeftArrow">
            <a:avLst>
              <a:gd name="adj1" fmla="val 38843"/>
              <a:gd name="adj2" fmla="val 77685"/>
              <a:gd name="adj3" fmla="val 33333"/>
            </a:avLst>
          </a:prstGeom>
          <a:solidFill>
            <a:srgbClr val="FF0000"/>
          </a:solidFill>
          <a:ln w="9525">
            <a:solidFill>
              <a:schemeClr val="tx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2782766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17"/>
                                        </p:tgtEl>
                                        <p:attrNameLst>
                                          <p:attrName>style.visibility</p:attrName>
                                        </p:attrNameLst>
                                      </p:cBhvr>
                                      <p:to>
                                        <p:strVal val="visible"/>
                                      </p:to>
                                    </p:set>
                                    <p:animEffect transition="in" filter="fade">
                                      <p:cBhvr>
                                        <p:cTn id="7" dur="1000"/>
                                        <p:tgtEl>
                                          <p:spTgt spid="1710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1013"/>
                                        </p:tgtEl>
                                        <p:attrNameLst>
                                          <p:attrName>style.visibility</p:attrName>
                                        </p:attrNameLst>
                                      </p:cBhvr>
                                      <p:to>
                                        <p:strVal val="visible"/>
                                      </p:to>
                                    </p:set>
                                    <p:animEffect transition="in" filter="fade">
                                      <p:cBhvr>
                                        <p:cTn id="10" dur="1000"/>
                                        <p:tgtEl>
                                          <p:spTgt spid="171013"/>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71011"/>
                                        </p:tgtEl>
                                        <p:attrNameLst>
                                          <p:attrName>style.visibility</p:attrName>
                                        </p:attrNameLst>
                                      </p:cBhvr>
                                      <p:to>
                                        <p:strVal val="visible"/>
                                      </p:to>
                                    </p:set>
                                    <p:animEffect transition="in" filter="fade">
                                      <p:cBhvr>
                                        <p:cTn id="13" dur="1000"/>
                                        <p:tgtEl>
                                          <p:spTgt spid="1710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1000"/>
                                        <p:tgtEl>
                                          <p:spTgt spid="171011"/>
                                        </p:tgtEl>
                                      </p:cBhvr>
                                    </p:animEffect>
                                    <p:set>
                                      <p:cBhvr>
                                        <p:cTn id="18" dur="1" fill="hold">
                                          <p:stCondLst>
                                            <p:cond delay="999"/>
                                          </p:stCondLst>
                                        </p:cTn>
                                        <p:tgtEl>
                                          <p:spTgt spid="171011"/>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1000"/>
                                        <p:tgtEl>
                                          <p:spTgt spid="171017"/>
                                        </p:tgtEl>
                                      </p:cBhvr>
                                    </p:animEffect>
                                    <p:set>
                                      <p:cBhvr>
                                        <p:cTn id="21" dur="1" fill="hold">
                                          <p:stCondLst>
                                            <p:cond delay="999"/>
                                          </p:stCondLst>
                                        </p:cTn>
                                        <p:tgtEl>
                                          <p:spTgt spid="17101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1000"/>
                                        <p:tgtEl>
                                          <p:spTgt spid="171013"/>
                                        </p:tgtEl>
                                      </p:cBhvr>
                                    </p:animEffect>
                                    <p:set>
                                      <p:cBhvr>
                                        <p:cTn id="24" dur="1" fill="hold">
                                          <p:stCondLst>
                                            <p:cond delay="999"/>
                                          </p:stCondLst>
                                        </p:cTn>
                                        <p:tgtEl>
                                          <p:spTgt spid="171013"/>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71018"/>
                                        </p:tgtEl>
                                        <p:attrNameLst>
                                          <p:attrName>style.visibility</p:attrName>
                                        </p:attrNameLst>
                                      </p:cBhvr>
                                      <p:to>
                                        <p:strVal val="visible"/>
                                      </p:to>
                                    </p:set>
                                    <p:animEffect transition="in" filter="fade">
                                      <p:cBhvr>
                                        <p:cTn id="27" dur="1000"/>
                                        <p:tgtEl>
                                          <p:spTgt spid="1710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1014"/>
                                        </p:tgtEl>
                                        <p:attrNameLst>
                                          <p:attrName>style.visibility</p:attrName>
                                        </p:attrNameLst>
                                      </p:cBhvr>
                                      <p:to>
                                        <p:strVal val="visible"/>
                                      </p:to>
                                    </p:set>
                                    <p:animEffect transition="in" filter="fade">
                                      <p:cBhvr>
                                        <p:cTn id="30" dur="1000"/>
                                        <p:tgtEl>
                                          <p:spTgt spid="1710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1012"/>
                                        </p:tgtEl>
                                        <p:attrNameLst>
                                          <p:attrName>style.visibility</p:attrName>
                                        </p:attrNameLst>
                                      </p:cBhvr>
                                      <p:to>
                                        <p:strVal val="visible"/>
                                      </p:to>
                                    </p:set>
                                    <p:animEffect transition="in" filter="fade">
                                      <p:cBhvr>
                                        <p:cTn id="33" dur="1000"/>
                                        <p:tgtEl>
                                          <p:spTgt spid="171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P spid="171011" grpId="1"/>
      <p:bldP spid="171012" grpId="0"/>
      <p:bldP spid="171013" grpId="0"/>
      <p:bldP spid="171013" grpId="1"/>
      <p:bldP spid="171014" grpId="0"/>
      <p:bldP spid="171017" grpId="0" animBg="1"/>
      <p:bldP spid="171017" grpId="1" animBg="1"/>
      <p:bldP spid="1710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800350" y="466166"/>
            <a:ext cx="4591050" cy="646331"/>
          </a:xfrm>
          <a:prstGeom prst="rect">
            <a:avLst/>
          </a:prstGeom>
          <a:no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3600" b="1" dirty="0">
                <a:solidFill>
                  <a:srgbClr val="C00000"/>
                </a:solidFill>
                <a:latin typeface="+mj-lt"/>
              </a:rPr>
              <a:t>Cross examination</a:t>
            </a:r>
          </a:p>
        </p:txBody>
      </p:sp>
      <p:sp>
        <p:nvSpPr>
          <p:cNvPr id="3" name="Text Box 3"/>
          <p:cNvSpPr txBox="1">
            <a:spLocks noChangeArrowheads="1"/>
          </p:cNvSpPr>
          <p:nvPr/>
        </p:nvSpPr>
        <p:spPr bwMode="auto">
          <a:xfrm>
            <a:off x="1559859" y="1317879"/>
            <a:ext cx="6562165"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indent="-342900" eaLnBrk="1" hangingPunct="1">
              <a:spcBef>
                <a:spcPct val="50000"/>
              </a:spcBef>
              <a:buClr>
                <a:srgbClr val="C00000"/>
              </a:buClr>
              <a:buFont typeface="Wingdings" pitchFamily="2" charset="2"/>
              <a:buChar char="v"/>
            </a:pPr>
            <a:r>
              <a:rPr lang="en-US" sz="2400" dirty="0"/>
              <a:t>Second part of the evidence.</a:t>
            </a:r>
          </a:p>
          <a:p>
            <a:pPr marL="342900" indent="-342900" eaLnBrk="1" hangingPunct="1">
              <a:spcBef>
                <a:spcPct val="50000"/>
              </a:spcBef>
              <a:buClr>
                <a:srgbClr val="C00000"/>
              </a:buClr>
              <a:buFont typeface="Wingdings" pitchFamily="2" charset="2"/>
              <a:buChar char="v"/>
            </a:pPr>
            <a:r>
              <a:rPr lang="en-US" sz="2400" dirty="0"/>
              <a:t>Conducted by the lawyer of the opposite party who defends the case.</a:t>
            </a:r>
          </a:p>
          <a:p>
            <a:pPr marL="342900" indent="-342900" eaLnBrk="1" hangingPunct="1">
              <a:spcBef>
                <a:spcPct val="50000"/>
              </a:spcBef>
              <a:buClr>
                <a:srgbClr val="C00000"/>
              </a:buClr>
              <a:buFont typeface="Wingdings" pitchFamily="2" charset="2"/>
              <a:buChar char="v"/>
            </a:pPr>
            <a:r>
              <a:rPr lang="en-US" sz="2400" b="1" dirty="0">
                <a:solidFill>
                  <a:srgbClr val="C00000"/>
                </a:solidFill>
              </a:rPr>
              <a:t>Purpose: </a:t>
            </a:r>
            <a:r>
              <a:rPr lang="en-US" sz="2400" dirty="0"/>
              <a:t>to weaken the evidence of the witness by showing that his details are inaccurate, conflicting etc.</a:t>
            </a:r>
          </a:p>
          <a:p>
            <a:pPr marL="342900" indent="-342900" eaLnBrk="1" hangingPunct="1">
              <a:spcBef>
                <a:spcPct val="50000"/>
              </a:spcBef>
              <a:buClr>
                <a:srgbClr val="C00000"/>
              </a:buClr>
              <a:buFont typeface="Wingdings" pitchFamily="2" charset="2"/>
              <a:buChar char="v"/>
            </a:pPr>
            <a:r>
              <a:rPr lang="en-US" sz="2400" dirty="0"/>
              <a:t> Leading questions are allowed. </a:t>
            </a:r>
          </a:p>
          <a:p>
            <a:pPr marL="342900" indent="-342900" eaLnBrk="1" hangingPunct="1">
              <a:spcBef>
                <a:spcPct val="50000"/>
              </a:spcBef>
              <a:buFont typeface="Arial" panose="020B0604020202020204" pitchFamily="34" charset="0"/>
              <a:buChar char="•"/>
            </a:pPr>
            <a:endParaRPr lang="en-US" sz="2400" b="1" dirty="0">
              <a:solidFill>
                <a:srgbClr val="002060"/>
              </a:solidFill>
            </a:endParaRPr>
          </a:p>
          <a:p>
            <a:pPr marL="342900" indent="-342900" eaLnBrk="1" hangingPunct="1">
              <a:spcBef>
                <a:spcPct val="50000"/>
              </a:spcBef>
              <a:buFont typeface="Arial" panose="020B0604020202020204" pitchFamily="34" charset="0"/>
              <a:buChar char="•"/>
            </a:pPr>
            <a:endParaRPr lang="en-US" sz="2400" b="1" dirty="0">
              <a:solidFill>
                <a:srgbClr val="002060"/>
              </a:solidFill>
            </a:endParaRPr>
          </a:p>
        </p:txBody>
      </p:sp>
    </p:spTree>
    <p:extLst>
      <p:ext uri="{BB962C8B-B14F-4D97-AF65-F5344CB8AC3E}">
        <p14:creationId xmlns:p14="http://schemas.microsoft.com/office/powerpoint/2010/main" val="209421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aw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762000"/>
            <a:ext cx="496252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Text Box 3"/>
          <p:cNvSpPr txBox="1">
            <a:spLocks noChangeArrowheads="1"/>
          </p:cNvSpPr>
          <p:nvPr/>
        </p:nvSpPr>
        <p:spPr bwMode="auto">
          <a:xfrm>
            <a:off x="1316182" y="4489315"/>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400" b="1" dirty="0">
                <a:solidFill>
                  <a:srgbClr val="18A81B"/>
                </a:solidFill>
              </a:rPr>
              <a:t>witness</a:t>
            </a:r>
          </a:p>
        </p:txBody>
      </p:sp>
      <p:sp>
        <p:nvSpPr>
          <p:cNvPr id="172036" name="Text Box 4"/>
          <p:cNvSpPr txBox="1">
            <a:spLocks noChangeArrowheads="1"/>
          </p:cNvSpPr>
          <p:nvPr/>
        </p:nvSpPr>
        <p:spPr bwMode="auto">
          <a:xfrm>
            <a:off x="5740977" y="4448264"/>
            <a:ext cx="2305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400" b="1" dirty="0">
                <a:solidFill>
                  <a:srgbClr val="ED3B17"/>
                </a:solidFill>
              </a:rPr>
              <a:t>accused</a:t>
            </a:r>
          </a:p>
        </p:txBody>
      </p:sp>
      <p:sp>
        <p:nvSpPr>
          <p:cNvPr id="172037" name="Text Box 5"/>
          <p:cNvSpPr txBox="1">
            <a:spLocks noChangeArrowheads="1"/>
          </p:cNvSpPr>
          <p:nvPr/>
        </p:nvSpPr>
        <p:spPr bwMode="auto">
          <a:xfrm>
            <a:off x="2247034" y="5724525"/>
            <a:ext cx="16937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1800" b="1" dirty="0">
                <a:solidFill>
                  <a:srgbClr val="18A81B"/>
                </a:solidFill>
              </a:rPr>
              <a:t>Prosecution attorney</a:t>
            </a:r>
          </a:p>
        </p:txBody>
      </p:sp>
      <p:sp>
        <p:nvSpPr>
          <p:cNvPr id="172038" name="Text Box 6"/>
          <p:cNvSpPr txBox="1">
            <a:spLocks noChangeArrowheads="1"/>
          </p:cNvSpPr>
          <p:nvPr/>
        </p:nvSpPr>
        <p:spPr bwMode="auto">
          <a:xfrm>
            <a:off x="4686300" y="5753174"/>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1800" b="1" dirty="0" err="1">
                <a:solidFill>
                  <a:srgbClr val="ED3B17"/>
                </a:solidFill>
              </a:rPr>
              <a:t>Defence</a:t>
            </a:r>
            <a:r>
              <a:rPr lang="en-US" sz="1800" b="1" dirty="0">
                <a:solidFill>
                  <a:srgbClr val="ED3B17"/>
                </a:solidFill>
              </a:rPr>
              <a:t> attorney</a:t>
            </a:r>
          </a:p>
        </p:txBody>
      </p:sp>
      <p:sp>
        <p:nvSpPr>
          <p:cNvPr id="8199" name="Text Box 7"/>
          <p:cNvSpPr txBox="1">
            <a:spLocks noChangeArrowheads="1"/>
          </p:cNvSpPr>
          <p:nvPr/>
        </p:nvSpPr>
        <p:spPr bwMode="auto">
          <a:xfrm>
            <a:off x="1981200" y="3223779"/>
            <a:ext cx="914400" cy="12003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1800" b="1" dirty="0">
                <a:solidFill>
                  <a:srgbClr val="FF99CC"/>
                </a:solidFill>
              </a:rPr>
              <a:t>Clerk of </a:t>
            </a:r>
            <a:br>
              <a:rPr lang="en-US" sz="1800" b="1" dirty="0">
                <a:solidFill>
                  <a:srgbClr val="FF99CC"/>
                </a:solidFill>
              </a:rPr>
            </a:br>
            <a:r>
              <a:rPr lang="en-US" sz="1800" b="1" dirty="0">
                <a:solidFill>
                  <a:srgbClr val="FF99CC"/>
                </a:solidFill>
              </a:rPr>
              <a:t>the court</a:t>
            </a:r>
          </a:p>
        </p:txBody>
      </p:sp>
      <p:sp>
        <p:nvSpPr>
          <p:cNvPr id="8200" name="Text Box 8"/>
          <p:cNvSpPr txBox="1">
            <a:spLocks noChangeArrowheads="1"/>
          </p:cNvSpPr>
          <p:nvPr/>
        </p:nvSpPr>
        <p:spPr bwMode="auto">
          <a:xfrm>
            <a:off x="1981200" y="304802"/>
            <a:ext cx="4305300" cy="584775"/>
          </a:xfrm>
          <a:prstGeom prst="rect">
            <a:avLst/>
          </a:prstGeom>
          <a:no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3200" b="1" dirty="0">
                <a:solidFill>
                  <a:srgbClr val="C00000"/>
                </a:solidFill>
                <a:latin typeface="+mj-lt"/>
              </a:rPr>
              <a:t>Cross examination</a:t>
            </a:r>
          </a:p>
        </p:txBody>
      </p:sp>
      <p:sp>
        <p:nvSpPr>
          <p:cNvPr id="172041" name="Line 9"/>
          <p:cNvSpPr>
            <a:spLocks noChangeShapeType="1"/>
          </p:cNvSpPr>
          <p:nvPr/>
        </p:nvSpPr>
        <p:spPr bwMode="auto">
          <a:xfrm flipH="1" flipV="1">
            <a:off x="2971799" y="4679096"/>
            <a:ext cx="1904999" cy="578704"/>
          </a:xfrm>
          <a:prstGeom prst="line">
            <a:avLst/>
          </a:prstGeom>
          <a:noFill/>
          <a:ln w="123825">
            <a:solidFill>
              <a:srgbClr val="FF0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72042" name="Line 10"/>
          <p:cNvSpPr>
            <a:spLocks noChangeShapeType="1"/>
          </p:cNvSpPr>
          <p:nvPr/>
        </p:nvSpPr>
        <p:spPr bwMode="auto">
          <a:xfrm flipV="1">
            <a:off x="3940751" y="4720146"/>
            <a:ext cx="1652155" cy="537653"/>
          </a:xfrm>
          <a:prstGeom prst="line">
            <a:avLst/>
          </a:prstGeom>
          <a:noFill/>
          <a:ln w="120650">
            <a:solidFill>
              <a:srgbClr val="008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22697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041"/>
                                        </p:tgtEl>
                                        <p:attrNameLst>
                                          <p:attrName>style.visibility</p:attrName>
                                        </p:attrNameLst>
                                      </p:cBhvr>
                                      <p:to>
                                        <p:strVal val="visible"/>
                                      </p:to>
                                    </p:set>
                                    <p:animEffect transition="in" filter="fade">
                                      <p:cBhvr>
                                        <p:cTn id="7" dur="1000"/>
                                        <p:tgtEl>
                                          <p:spTgt spid="1720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2035"/>
                                        </p:tgtEl>
                                        <p:attrNameLst>
                                          <p:attrName>style.visibility</p:attrName>
                                        </p:attrNameLst>
                                      </p:cBhvr>
                                      <p:to>
                                        <p:strVal val="visible"/>
                                      </p:to>
                                    </p:set>
                                    <p:animEffect transition="in" filter="fade">
                                      <p:cBhvr>
                                        <p:cTn id="10" dur="1000"/>
                                        <p:tgtEl>
                                          <p:spTgt spid="1720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2038"/>
                                        </p:tgtEl>
                                        <p:attrNameLst>
                                          <p:attrName>style.visibility</p:attrName>
                                        </p:attrNameLst>
                                      </p:cBhvr>
                                      <p:to>
                                        <p:strVal val="visible"/>
                                      </p:to>
                                    </p:set>
                                    <p:animEffect transition="in" filter="fade">
                                      <p:cBhvr>
                                        <p:cTn id="13" dur="1000"/>
                                        <p:tgtEl>
                                          <p:spTgt spid="1720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1" nodeType="clickEffect">
                                  <p:stCondLst>
                                    <p:cond delay="0"/>
                                  </p:stCondLst>
                                  <p:childTnLst>
                                    <p:animEffect transition="out" filter="fade">
                                      <p:cBhvr>
                                        <p:cTn id="17" dur="2000"/>
                                        <p:tgtEl>
                                          <p:spTgt spid="172035"/>
                                        </p:tgtEl>
                                      </p:cBhvr>
                                    </p:animEffect>
                                    <p:set>
                                      <p:cBhvr>
                                        <p:cTn id="18" dur="1" fill="hold">
                                          <p:stCondLst>
                                            <p:cond delay="1999"/>
                                          </p:stCondLst>
                                        </p:cTn>
                                        <p:tgtEl>
                                          <p:spTgt spid="172035"/>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000"/>
                                        <p:tgtEl>
                                          <p:spTgt spid="172041"/>
                                        </p:tgtEl>
                                      </p:cBhvr>
                                    </p:animEffect>
                                    <p:set>
                                      <p:cBhvr>
                                        <p:cTn id="21" dur="1" fill="hold">
                                          <p:stCondLst>
                                            <p:cond delay="1999"/>
                                          </p:stCondLst>
                                        </p:cTn>
                                        <p:tgtEl>
                                          <p:spTgt spid="17204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172038"/>
                                        </p:tgtEl>
                                      </p:cBhvr>
                                    </p:animEffect>
                                    <p:set>
                                      <p:cBhvr>
                                        <p:cTn id="24" dur="1" fill="hold">
                                          <p:stCondLst>
                                            <p:cond delay="1999"/>
                                          </p:stCondLst>
                                        </p:cTn>
                                        <p:tgtEl>
                                          <p:spTgt spid="172038"/>
                                        </p:tgtEl>
                                        <p:attrNameLst>
                                          <p:attrName>style.visibility</p:attrName>
                                        </p:attrNameLst>
                                      </p:cBhvr>
                                      <p:to>
                                        <p:strVal val="hidden"/>
                                      </p:to>
                                    </p:set>
                                  </p:childTnLst>
                                </p:cTn>
                              </p:par>
                              <p:par>
                                <p:cTn id="25" presetID="10" presetClass="entr" presetSubtype="0" fill="hold" grpId="2" nodeType="withEffect">
                                  <p:stCondLst>
                                    <p:cond delay="0"/>
                                  </p:stCondLst>
                                  <p:childTnLst>
                                    <p:set>
                                      <p:cBhvr>
                                        <p:cTn id="26" dur="1" fill="hold">
                                          <p:stCondLst>
                                            <p:cond delay="0"/>
                                          </p:stCondLst>
                                        </p:cTn>
                                        <p:tgtEl>
                                          <p:spTgt spid="172036"/>
                                        </p:tgtEl>
                                        <p:attrNameLst>
                                          <p:attrName>style.visibility</p:attrName>
                                        </p:attrNameLst>
                                      </p:cBhvr>
                                      <p:to>
                                        <p:strVal val="visible"/>
                                      </p:to>
                                    </p:set>
                                    <p:animEffect transition="in" filter="fade">
                                      <p:cBhvr>
                                        <p:cTn id="27" dur="1000"/>
                                        <p:tgtEl>
                                          <p:spTgt spid="17203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72036"/>
                                        </p:tgtEl>
                                        <p:attrNameLst>
                                          <p:attrName>style.visibility</p:attrName>
                                        </p:attrNameLst>
                                      </p:cBhvr>
                                      <p:to>
                                        <p:strVal val="visible"/>
                                      </p:to>
                                    </p:set>
                                    <p:animEffect transition="in" filter="fade">
                                      <p:cBhvr>
                                        <p:cTn id="30" dur="1000"/>
                                        <p:tgtEl>
                                          <p:spTgt spid="1720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2037"/>
                                        </p:tgtEl>
                                        <p:attrNameLst>
                                          <p:attrName>style.visibility</p:attrName>
                                        </p:attrNameLst>
                                      </p:cBhvr>
                                      <p:to>
                                        <p:strVal val="visible"/>
                                      </p:to>
                                    </p:set>
                                    <p:animEffect transition="in" filter="fade">
                                      <p:cBhvr>
                                        <p:cTn id="33" dur="2000"/>
                                        <p:tgtEl>
                                          <p:spTgt spid="1720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2036"/>
                                        </p:tgtEl>
                                        <p:attrNameLst>
                                          <p:attrName>style.visibility</p:attrName>
                                        </p:attrNameLst>
                                      </p:cBhvr>
                                      <p:to>
                                        <p:strVal val="visible"/>
                                      </p:to>
                                    </p:set>
                                    <p:animEffect transition="in" filter="fade">
                                      <p:cBhvr>
                                        <p:cTn id="36" dur="2000"/>
                                        <p:tgtEl>
                                          <p:spTgt spid="1720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2042"/>
                                        </p:tgtEl>
                                        <p:attrNameLst>
                                          <p:attrName>style.visibility</p:attrName>
                                        </p:attrNameLst>
                                      </p:cBhvr>
                                      <p:to>
                                        <p:strVal val="visible"/>
                                      </p:to>
                                    </p:set>
                                    <p:animEffect transition="in" filter="fade">
                                      <p:cBhvr>
                                        <p:cTn id="39" dur="1000"/>
                                        <p:tgtEl>
                                          <p:spTgt spid="172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p:bldP spid="172035" grpId="1"/>
      <p:bldP spid="172036" grpId="0"/>
      <p:bldP spid="172036" grpId="1"/>
      <p:bldP spid="172036" grpId="2"/>
      <p:bldP spid="172037" grpId="0"/>
      <p:bldP spid="172038" grpId="0"/>
      <p:bldP spid="172038" grpId="1"/>
      <p:bldP spid="172041" grpId="0" animBg="1"/>
      <p:bldP spid="172041" grpId="1" animBg="1"/>
      <p:bldP spid="1720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685801" y="466166"/>
            <a:ext cx="7696200" cy="1200329"/>
          </a:xfrm>
          <a:prstGeom prst="rect">
            <a:avLst/>
          </a:prstGeom>
          <a:no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3600" b="1" dirty="0">
                <a:solidFill>
                  <a:srgbClr val="C00000"/>
                </a:solidFill>
                <a:latin typeface="+mj-lt"/>
              </a:rPr>
              <a:t>Re- examination </a:t>
            </a:r>
            <a:br>
              <a:rPr lang="en-US" sz="3600" b="1" dirty="0">
                <a:solidFill>
                  <a:srgbClr val="C00000"/>
                </a:solidFill>
                <a:latin typeface="+mj-lt"/>
              </a:rPr>
            </a:br>
            <a:r>
              <a:rPr lang="en-US" sz="3600" b="1" dirty="0">
                <a:solidFill>
                  <a:srgbClr val="C00000"/>
                </a:solidFill>
                <a:latin typeface="+mj-lt"/>
              </a:rPr>
              <a:t>(Re-direct examination)</a:t>
            </a:r>
          </a:p>
        </p:txBody>
      </p:sp>
      <p:sp>
        <p:nvSpPr>
          <p:cNvPr id="3" name="Text Box 3"/>
          <p:cNvSpPr txBox="1">
            <a:spLocks noChangeArrowheads="1"/>
          </p:cNvSpPr>
          <p:nvPr/>
        </p:nvSpPr>
        <p:spPr bwMode="auto">
          <a:xfrm>
            <a:off x="1559859" y="1833263"/>
            <a:ext cx="656216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indent="-342900" eaLnBrk="1" hangingPunct="1">
              <a:spcBef>
                <a:spcPct val="50000"/>
              </a:spcBef>
              <a:buClr>
                <a:srgbClr val="C00000"/>
              </a:buClr>
              <a:buFont typeface="Wingdings" pitchFamily="2" charset="2"/>
              <a:buChar char="v"/>
            </a:pPr>
            <a:r>
              <a:rPr lang="en-US" sz="2400" dirty="0"/>
              <a:t>Third part of the evidence.</a:t>
            </a:r>
          </a:p>
          <a:p>
            <a:pPr marL="342900" indent="-342900" eaLnBrk="1" hangingPunct="1">
              <a:spcBef>
                <a:spcPct val="50000"/>
              </a:spcBef>
              <a:buClr>
                <a:srgbClr val="C00000"/>
              </a:buClr>
              <a:buFont typeface="Wingdings" pitchFamily="2" charset="2"/>
              <a:buChar char="v"/>
            </a:pPr>
            <a:r>
              <a:rPr lang="en-US" sz="2400" dirty="0"/>
              <a:t>Conducted by the party who has called </a:t>
            </a:r>
            <a:br>
              <a:rPr lang="en-US" sz="2400" dirty="0"/>
            </a:br>
            <a:r>
              <a:rPr lang="en-US" sz="2400" dirty="0"/>
              <a:t>the witness. </a:t>
            </a:r>
          </a:p>
          <a:p>
            <a:pPr marL="342900" indent="-342900" eaLnBrk="1" hangingPunct="1">
              <a:spcBef>
                <a:spcPct val="50000"/>
              </a:spcBef>
              <a:buClr>
                <a:srgbClr val="C00000"/>
              </a:buClr>
              <a:buFont typeface="Wingdings" pitchFamily="2" charset="2"/>
              <a:buChar char="v"/>
            </a:pPr>
            <a:r>
              <a:rPr lang="en-US" sz="2400" b="1" dirty="0">
                <a:solidFill>
                  <a:srgbClr val="C00000"/>
                </a:solidFill>
              </a:rPr>
              <a:t>Purpose: </a:t>
            </a:r>
            <a:r>
              <a:rPr lang="en-US" sz="2400" dirty="0"/>
              <a:t>to rectify discrepancies.</a:t>
            </a:r>
          </a:p>
          <a:p>
            <a:pPr marL="342900" indent="-342900" eaLnBrk="1" hangingPunct="1">
              <a:spcBef>
                <a:spcPct val="50000"/>
              </a:spcBef>
              <a:buClr>
                <a:srgbClr val="C00000"/>
              </a:buClr>
              <a:buFont typeface="Wingdings" pitchFamily="2" charset="2"/>
              <a:buChar char="v"/>
            </a:pPr>
            <a:r>
              <a:rPr lang="en-US" sz="2400" dirty="0"/>
              <a:t>No leading questions.   </a:t>
            </a:r>
          </a:p>
        </p:txBody>
      </p:sp>
    </p:spTree>
    <p:extLst>
      <p:ext uri="{BB962C8B-B14F-4D97-AF65-F5344CB8AC3E}">
        <p14:creationId xmlns:p14="http://schemas.microsoft.com/office/powerpoint/2010/main" val="3513617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aw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1700" y="659534"/>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Text Box 3"/>
          <p:cNvSpPr txBox="1">
            <a:spLocks noChangeArrowheads="1"/>
          </p:cNvSpPr>
          <p:nvPr/>
        </p:nvSpPr>
        <p:spPr bwMode="auto">
          <a:xfrm>
            <a:off x="1371600" y="4224359"/>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400" b="1" dirty="0">
                <a:solidFill>
                  <a:srgbClr val="18A81B"/>
                </a:solidFill>
              </a:rPr>
              <a:t>witness</a:t>
            </a:r>
          </a:p>
        </p:txBody>
      </p:sp>
      <p:sp>
        <p:nvSpPr>
          <p:cNvPr id="173060" name="Text Box 4"/>
          <p:cNvSpPr txBox="1">
            <a:spLocks noChangeArrowheads="1"/>
          </p:cNvSpPr>
          <p:nvPr/>
        </p:nvSpPr>
        <p:spPr bwMode="auto">
          <a:xfrm>
            <a:off x="6086475" y="4173592"/>
            <a:ext cx="1924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400" b="1" dirty="0">
                <a:solidFill>
                  <a:srgbClr val="ED3B17"/>
                </a:solidFill>
              </a:rPr>
              <a:t>accused</a:t>
            </a:r>
          </a:p>
        </p:txBody>
      </p:sp>
      <p:sp>
        <p:nvSpPr>
          <p:cNvPr id="173061" name="Text Box 5"/>
          <p:cNvSpPr txBox="1">
            <a:spLocks noChangeArrowheads="1"/>
          </p:cNvSpPr>
          <p:nvPr/>
        </p:nvSpPr>
        <p:spPr bwMode="auto">
          <a:xfrm>
            <a:off x="2400300" y="5421502"/>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1800" b="1" dirty="0">
                <a:solidFill>
                  <a:srgbClr val="18A81B"/>
                </a:solidFill>
              </a:rPr>
              <a:t>Prosecution attorney</a:t>
            </a:r>
          </a:p>
        </p:txBody>
      </p:sp>
      <p:sp>
        <p:nvSpPr>
          <p:cNvPr id="173062" name="Text Box 6"/>
          <p:cNvSpPr txBox="1">
            <a:spLocks noChangeArrowheads="1"/>
          </p:cNvSpPr>
          <p:nvPr/>
        </p:nvSpPr>
        <p:spPr bwMode="auto">
          <a:xfrm>
            <a:off x="4953000" y="54102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1800" b="1" dirty="0" err="1">
                <a:solidFill>
                  <a:srgbClr val="ED3B17"/>
                </a:solidFill>
              </a:rPr>
              <a:t>Defence</a:t>
            </a:r>
            <a:r>
              <a:rPr lang="en-US" sz="1800" b="1" dirty="0">
                <a:solidFill>
                  <a:srgbClr val="ED3B17"/>
                </a:solidFill>
              </a:rPr>
              <a:t> attorney</a:t>
            </a:r>
          </a:p>
        </p:txBody>
      </p:sp>
      <p:sp>
        <p:nvSpPr>
          <p:cNvPr id="9223" name="Text Box 7"/>
          <p:cNvSpPr txBox="1">
            <a:spLocks noChangeArrowheads="1"/>
          </p:cNvSpPr>
          <p:nvPr/>
        </p:nvSpPr>
        <p:spPr bwMode="auto">
          <a:xfrm>
            <a:off x="2275609" y="2888088"/>
            <a:ext cx="914400" cy="12003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1800" b="1" dirty="0">
                <a:solidFill>
                  <a:srgbClr val="FF99CC"/>
                </a:solidFill>
              </a:rPr>
              <a:t>Clerk of </a:t>
            </a:r>
            <a:br>
              <a:rPr lang="en-US" sz="1800" b="1" dirty="0">
                <a:solidFill>
                  <a:srgbClr val="FF99CC"/>
                </a:solidFill>
              </a:rPr>
            </a:br>
            <a:r>
              <a:rPr lang="en-US" sz="1800" b="1" dirty="0">
                <a:solidFill>
                  <a:srgbClr val="FF99CC"/>
                </a:solidFill>
              </a:rPr>
              <a:t>the court</a:t>
            </a:r>
          </a:p>
        </p:txBody>
      </p:sp>
      <p:sp>
        <p:nvSpPr>
          <p:cNvPr id="9224" name="Text Box 8"/>
          <p:cNvSpPr txBox="1">
            <a:spLocks noChangeArrowheads="1"/>
          </p:cNvSpPr>
          <p:nvPr/>
        </p:nvSpPr>
        <p:spPr bwMode="auto">
          <a:xfrm>
            <a:off x="2600325" y="367146"/>
            <a:ext cx="3486150" cy="584775"/>
          </a:xfrm>
          <a:prstGeom prst="rect">
            <a:avLst/>
          </a:prstGeom>
          <a:noFill/>
          <a:ln>
            <a:noFill/>
          </a:ln>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3200" b="1" dirty="0">
                <a:solidFill>
                  <a:srgbClr val="C00000"/>
                </a:solidFill>
                <a:latin typeface="+mj-lt"/>
              </a:rPr>
              <a:t>Re-examination</a:t>
            </a:r>
          </a:p>
        </p:txBody>
      </p:sp>
      <p:sp>
        <p:nvSpPr>
          <p:cNvPr id="173065" name="AutoShape 9"/>
          <p:cNvSpPr>
            <a:spLocks noChangeArrowheads="1"/>
          </p:cNvSpPr>
          <p:nvPr/>
        </p:nvSpPr>
        <p:spPr bwMode="auto">
          <a:xfrm rot="-2498013">
            <a:off x="3274476" y="4101824"/>
            <a:ext cx="484585" cy="1168400"/>
          </a:xfrm>
          <a:prstGeom prst="curvedLeftArrow">
            <a:avLst>
              <a:gd name="adj1" fmla="val 36167"/>
              <a:gd name="adj2" fmla="val 72334"/>
              <a:gd name="adj3" fmla="val 33333"/>
            </a:avLst>
          </a:prstGeom>
          <a:solidFill>
            <a:srgbClr val="008000"/>
          </a:solidFill>
          <a:ln w="9525">
            <a:solidFill>
              <a:schemeClr val="tx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p>
        </p:txBody>
      </p:sp>
      <p:sp>
        <p:nvSpPr>
          <p:cNvPr id="173066" name="AutoShape 10"/>
          <p:cNvSpPr>
            <a:spLocks noChangeArrowheads="1"/>
          </p:cNvSpPr>
          <p:nvPr/>
        </p:nvSpPr>
        <p:spPr bwMode="auto">
          <a:xfrm rot="3503678" flipH="1">
            <a:off x="4699106" y="4106831"/>
            <a:ext cx="685800" cy="998934"/>
          </a:xfrm>
          <a:prstGeom prst="curvedLeftArrow">
            <a:avLst>
              <a:gd name="adj1" fmla="val 38843"/>
              <a:gd name="adj2" fmla="val 77685"/>
              <a:gd name="adj3" fmla="val 33333"/>
            </a:avLst>
          </a:prstGeom>
          <a:solidFill>
            <a:srgbClr val="FF0000"/>
          </a:solidFill>
          <a:ln w="9525">
            <a:solidFill>
              <a:schemeClr val="tx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2210261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65"/>
                                        </p:tgtEl>
                                        <p:attrNameLst>
                                          <p:attrName>style.visibility</p:attrName>
                                        </p:attrNameLst>
                                      </p:cBhvr>
                                      <p:to>
                                        <p:strVal val="visible"/>
                                      </p:to>
                                    </p:set>
                                    <p:animEffect transition="in" filter="fade">
                                      <p:cBhvr>
                                        <p:cTn id="7" dur="1000"/>
                                        <p:tgtEl>
                                          <p:spTgt spid="1730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061"/>
                                        </p:tgtEl>
                                        <p:attrNameLst>
                                          <p:attrName>style.visibility</p:attrName>
                                        </p:attrNameLst>
                                      </p:cBhvr>
                                      <p:to>
                                        <p:strVal val="visible"/>
                                      </p:to>
                                    </p:set>
                                    <p:animEffect transition="in" filter="fade">
                                      <p:cBhvr>
                                        <p:cTn id="10" dur="1000"/>
                                        <p:tgtEl>
                                          <p:spTgt spid="17306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73059"/>
                                        </p:tgtEl>
                                        <p:attrNameLst>
                                          <p:attrName>style.visibility</p:attrName>
                                        </p:attrNameLst>
                                      </p:cBhvr>
                                      <p:to>
                                        <p:strVal val="visible"/>
                                      </p:to>
                                    </p:set>
                                    <p:animEffect transition="in" filter="fade">
                                      <p:cBhvr>
                                        <p:cTn id="13" dur="1000"/>
                                        <p:tgtEl>
                                          <p:spTgt spid="17305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1000"/>
                                        <p:tgtEl>
                                          <p:spTgt spid="173059"/>
                                        </p:tgtEl>
                                      </p:cBhvr>
                                    </p:animEffect>
                                    <p:set>
                                      <p:cBhvr>
                                        <p:cTn id="18" dur="1" fill="hold">
                                          <p:stCondLst>
                                            <p:cond delay="999"/>
                                          </p:stCondLst>
                                        </p:cTn>
                                        <p:tgtEl>
                                          <p:spTgt spid="173059"/>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1000"/>
                                        <p:tgtEl>
                                          <p:spTgt spid="173065"/>
                                        </p:tgtEl>
                                      </p:cBhvr>
                                    </p:animEffect>
                                    <p:set>
                                      <p:cBhvr>
                                        <p:cTn id="21" dur="1" fill="hold">
                                          <p:stCondLst>
                                            <p:cond delay="999"/>
                                          </p:stCondLst>
                                        </p:cTn>
                                        <p:tgtEl>
                                          <p:spTgt spid="17306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1000"/>
                                        <p:tgtEl>
                                          <p:spTgt spid="173061"/>
                                        </p:tgtEl>
                                      </p:cBhvr>
                                    </p:animEffect>
                                    <p:set>
                                      <p:cBhvr>
                                        <p:cTn id="24" dur="1" fill="hold">
                                          <p:stCondLst>
                                            <p:cond delay="999"/>
                                          </p:stCondLst>
                                        </p:cTn>
                                        <p:tgtEl>
                                          <p:spTgt spid="17306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73066"/>
                                        </p:tgtEl>
                                        <p:attrNameLst>
                                          <p:attrName>style.visibility</p:attrName>
                                        </p:attrNameLst>
                                      </p:cBhvr>
                                      <p:to>
                                        <p:strVal val="visible"/>
                                      </p:to>
                                    </p:set>
                                    <p:animEffect transition="in" filter="fade">
                                      <p:cBhvr>
                                        <p:cTn id="27" dur="1000"/>
                                        <p:tgtEl>
                                          <p:spTgt spid="17306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3062"/>
                                        </p:tgtEl>
                                        <p:attrNameLst>
                                          <p:attrName>style.visibility</p:attrName>
                                        </p:attrNameLst>
                                      </p:cBhvr>
                                      <p:to>
                                        <p:strVal val="visible"/>
                                      </p:to>
                                    </p:set>
                                    <p:animEffect transition="in" filter="fade">
                                      <p:cBhvr>
                                        <p:cTn id="30" dur="1000"/>
                                        <p:tgtEl>
                                          <p:spTgt spid="1730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3060"/>
                                        </p:tgtEl>
                                        <p:attrNameLst>
                                          <p:attrName>style.visibility</p:attrName>
                                        </p:attrNameLst>
                                      </p:cBhvr>
                                      <p:to>
                                        <p:strVal val="visible"/>
                                      </p:to>
                                    </p:set>
                                    <p:animEffect transition="in" filter="fade">
                                      <p:cBhvr>
                                        <p:cTn id="33" dur="1000"/>
                                        <p:tgtEl>
                                          <p:spTgt spid="173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p:bldP spid="173059" grpId="1"/>
      <p:bldP spid="173060" grpId="0"/>
      <p:bldP spid="173061" grpId="0"/>
      <p:bldP spid="173061" grpId="1"/>
      <p:bldP spid="173062" grpId="0"/>
      <p:bldP spid="173065" grpId="0" animBg="1"/>
      <p:bldP spid="173065" grpId="1" animBg="1"/>
      <p:bldP spid="1730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aw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542365"/>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1181100" y="4218931"/>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400" b="1" dirty="0">
                <a:solidFill>
                  <a:srgbClr val="18A81B"/>
                </a:solidFill>
              </a:rPr>
              <a:t>witness</a:t>
            </a:r>
          </a:p>
        </p:txBody>
      </p:sp>
      <p:sp>
        <p:nvSpPr>
          <p:cNvPr id="10244" name="Text Box 4"/>
          <p:cNvSpPr txBox="1">
            <a:spLocks noChangeArrowheads="1"/>
          </p:cNvSpPr>
          <p:nvPr/>
        </p:nvSpPr>
        <p:spPr bwMode="auto">
          <a:xfrm>
            <a:off x="5772150" y="4099939"/>
            <a:ext cx="1797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400" b="1" dirty="0">
                <a:solidFill>
                  <a:srgbClr val="ED3B17"/>
                </a:solidFill>
              </a:rPr>
              <a:t>accused</a:t>
            </a:r>
          </a:p>
        </p:txBody>
      </p:sp>
      <p:sp>
        <p:nvSpPr>
          <p:cNvPr id="10245" name="Text Box 5"/>
          <p:cNvSpPr txBox="1">
            <a:spLocks noChangeArrowheads="1"/>
          </p:cNvSpPr>
          <p:nvPr/>
        </p:nvSpPr>
        <p:spPr bwMode="auto">
          <a:xfrm>
            <a:off x="2133600" y="2887721"/>
            <a:ext cx="914400" cy="12003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1800" b="1" dirty="0">
                <a:solidFill>
                  <a:srgbClr val="FF99CC"/>
                </a:solidFill>
              </a:rPr>
              <a:t>Clerk of </a:t>
            </a:r>
            <a:br>
              <a:rPr lang="en-US" sz="1800" b="1" dirty="0">
                <a:solidFill>
                  <a:srgbClr val="FF99CC"/>
                </a:solidFill>
              </a:rPr>
            </a:br>
            <a:r>
              <a:rPr lang="en-US" sz="1800" b="1" dirty="0">
                <a:solidFill>
                  <a:srgbClr val="FF99CC"/>
                </a:solidFill>
              </a:rPr>
              <a:t>the court</a:t>
            </a:r>
          </a:p>
        </p:txBody>
      </p:sp>
      <p:sp>
        <p:nvSpPr>
          <p:cNvPr id="10247" name="Text Box 7"/>
          <p:cNvSpPr txBox="1">
            <a:spLocks noChangeArrowheads="1"/>
          </p:cNvSpPr>
          <p:nvPr/>
        </p:nvSpPr>
        <p:spPr bwMode="auto">
          <a:xfrm>
            <a:off x="3241964" y="4099939"/>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1400" dirty="0"/>
              <a:t>1   Examination-in-chief</a:t>
            </a:r>
          </a:p>
        </p:txBody>
      </p:sp>
      <p:sp>
        <p:nvSpPr>
          <p:cNvPr id="10248" name="Text Box 8"/>
          <p:cNvSpPr txBox="1">
            <a:spLocks noChangeArrowheads="1"/>
          </p:cNvSpPr>
          <p:nvPr/>
        </p:nvSpPr>
        <p:spPr bwMode="auto">
          <a:xfrm>
            <a:off x="3314700" y="4873327"/>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1400" dirty="0"/>
              <a:t>2   Cross examination</a:t>
            </a:r>
          </a:p>
        </p:txBody>
      </p:sp>
      <p:sp>
        <p:nvSpPr>
          <p:cNvPr id="10249" name="Text Box 9"/>
          <p:cNvSpPr txBox="1">
            <a:spLocks noChangeArrowheads="1"/>
          </p:cNvSpPr>
          <p:nvPr/>
        </p:nvSpPr>
        <p:spPr bwMode="auto">
          <a:xfrm>
            <a:off x="3200400" y="56388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buFontTx/>
              <a:buAutoNum type="arabicPlain" startAt="3"/>
            </a:pPr>
            <a:r>
              <a:rPr lang="en-US" sz="1400" dirty="0"/>
              <a:t> Re-examination</a:t>
            </a:r>
          </a:p>
        </p:txBody>
      </p:sp>
      <p:sp>
        <p:nvSpPr>
          <p:cNvPr id="174090" name="Text Box 10"/>
          <p:cNvSpPr txBox="1">
            <a:spLocks noChangeArrowheads="1"/>
          </p:cNvSpPr>
          <p:nvPr/>
        </p:nvSpPr>
        <p:spPr bwMode="auto">
          <a:xfrm>
            <a:off x="3957204" y="3517256"/>
            <a:ext cx="571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4000" b="1" dirty="0">
                <a:solidFill>
                  <a:srgbClr val="ED3B17"/>
                </a:solidFill>
              </a:rPr>
              <a:t>?</a:t>
            </a:r>
          </a:p>
        </p:txBody>
      </p:sp>
      <p:sp>
        <p:nvSpPr>
          <p:cNvPr id="174091" name="Text Box 11"/>
          <p:cNvSpPr txBox="1">
            <a:spLocks noChangeArrowheads="1"/>
          </p:cNvSpPr>
          <p:nvPr/>
        </p:nvSpPr>
        <p:spPr bwMode="auto">
          <a:xfrm>
            <a:off x="3943350" y="4311641"/>
            <a:ext cx="571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4000" b="1" dirty="0">
                <a:solidFill>
                  <a:srgbClr val="ED3B17"/>
                </a:solidFill>
              </a:rPr>
              <a:t>?</a:t>
            </a:r>
          </a:p>
        </p:txBody>
      </p:sp>
      <p:sp>
        <p:nvSpPr>
          <p:cNvPr id="174092" name="Text Box 12"/>
          <p:cNvSpPr txBox="1">
            <a:spLocks noChangeArrowheads="1"/>
          </p:cNvSpPr>
          <p:nvPr/>
        </p:nvSpPr>
        <p:spPr bwMode="auto">
          <a:xfrm>
            <a:off x="3977986" y="5080577"/>
            <a:ext cx="571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4000" b="1" dirty="0">
                <a:solidFill>
                  <a:srgbClr val="ED3B17"/>
                </a:solidFill>
              </a:rPr>
              <a:t>?</a:t>
            </a:r>
          </a:p>
        </p:txBody>
      </p:sp>
      <p:sp>
        <p:nvSpPr>
          <p:cNvPr id="174093" name="Text Box 13"/>
          <p:cNvSpPr txBox="1">
            <a:spLocks noChangeArrowheads="1"/>
          </p:cNvSpPr>
          <p:nvPr/>
        </p:nvSpPr>
        <p:spPr bwMode="auto">
          <a:xfrm>
            <a:off x="3977986" y="5791200"/>
            <a:ext cx="571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4000" b="1" dirty="0">
                <a:solidFill>
                  <a:srgbClr val="ED3B17"/>
                </a:solidFill>
              </a:rPr>
              <a:t>?</a:t>
            </a:r>
          </a:p>
        </p:txBody>
      </p:sp>
      <p:sp>
        <p:nvSpPr>
          <p:cNvPr id="14" name="Text Box 3"/>
          <p:cNvSpPr txBox="1">
            <a:spLocks noChangeArrowheads="1"/>
          </p:cNvSpPr>
          <p:nvPr/>
        </p:nvSpPr>
        <p:spPr bwMode="auto">
          <a:xfrm>
            <a:off x="245918" y="1371600"/>
            <a:ext cx="30861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lvl="2" indent="0" eaLnBrk="1" hangingPunct="1">
              <a:spcBef>
                <a:spcPct val="50000"/>
              </a:spcBef>
            </a:pPr>
            <a:r>
              <a:rPr lang="en-US" dirty="0"/>
              <a:t>The judge may ask questions to the witness at any stage of trial.</a:t>
            </a:r>
          </a:p>
        </p:txBody>
      </p:sp>
      <p:sp>
        <p:nvSpPr>
          <p:cNvPr id="15" name="Text Box 8"/>
          <p:cNvSpPr txBox="1">
            <a:spLocks noChangeArrowheads="1"/>
          </p:cNvSpPr>
          <p:nvPr/>
        </p:nvSpPr>
        <p:spPr bwMode="auto">
          <a:xfrm>
            <a:off x="2269440" y="249977"/>
            <a:ext cx="4768908" cy="584775"/>
          </a:xfrm>
          <a:prstGeom prst="rect">
            <a:avLst/>
          </a:prstGeom>
          <a:no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3200" b="1" dirty="0">
                <a:solidFill>
                  <a:srgbClr val="C00000"/>
                </a:solidFill>
                <a:latin typeface="+mj-lt"/>
              </a:rPr>
              <a:t>Questions by the court</a:t>
            </a:r>
          </a:p>
        </p:txBody>
      </p:sp>
    </p:spTree>
    <p:extLst>
      <p:ext uri="{BB962C8B-B14F-4D97-AF65-F5344CB8AC3E}">
        <p14:creationId xmlns:p14="http://schemas.microsoft.com/office/powerpoint/2010/main" val="2611098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90"/>
                                        </p:tgtEl>
                                        <p:attrNameLst>
                                          <p:attrName>style.visibility</p:attrName>
                                        </p:attrNameLst>
                                      </p:cBhvr>
                                      <p:to>
                                        <p:strVal val="visible"/>
                                      </p:to>
                                    </p:set>
                                    <p:anim calcmode="lin" valueType="num">
                                      <p:cBhvr additive="base">
                                        <p:cTn id="7" dur="500" fill="hold"/>
                                        <p:tgtEl>
                                          <p:spTgt spid="174090"/>
                                        </p:tgtEl>
                                        <p:attrNameLst>
                                          <p:attrName>ppt_x</p:attrName>
                                        </p:attrNameLst>
                                      </p:cBhvr>
                                      <p:tavLst>
                                        <p:tav tm="0">
                                          <p:val>
                                            <p:strVal val="#ppt_x"/>
                                          </p:val>
                                        </p:tav>
                                        <p:tav tm="100000">
                                          <p:val>
                                            <p:strVal val="#ppt_x"/>
                                          </p:val>
                                        </p:tav>
                                      </p:tavLst>
                                    </p:anim>
                                    <p:anim calcmode="lin" valueType="num">
                                      <p:cBhvr additive="base">
                                        <p:cTn id="8" dur="500" fill="hold"/>
                                        <p:tgtEl>
                                          <p:spTgt spid="17409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174091"/>
                                        </p:tgtEl>
                                        <p:attrNameLst>
                                          <p:attrName>style.visibility</p:attrName>
                                        </p:attrNameLst>
                                      </p:cBhvr>
                                      <p:to>
                                        <p:strVal val="visible"/>
                                      </p:to>
                                    </p:set>
                                    <p:anim calcmode="lin" valueType="num">
                                      <p:cBhvr additive="base">
                                        <p:cTn id="12" dur="500" fill="hold"/>
                                        <p:tgtEl>
                                          <p:spTgt spid="174091"/>
                                        </p:tgtEl>
                                        <p:attrNameLst>
                                          <p:attrName>ppt_x</p:attrName>
                                        </p:attrNameLst>
                                      </p:cBhvr>
                                      <p:tavLst>
                                        <p:tav tm="0">
                                          <p:val>
                                            <p:strVal val="#ppt_x"/>
                                          </p:val>
                                        </p:tav>
                                        <p:tav tm="100000">
                                          <p:val>
                                            <p:strVal val="#ppt_x"/>
                                          </p:val>
                                        </p:tav>
                                      </p:tavLst>
                                    </p:anim>
                                    <p:anim calcmode="lin" valueType="num">
                                      <p:cBhvr additive="base">
                                        <p:cTn id="13" dur="500" fill="hold"/>
                                        <p:tgtEl>
                                          <p:spTgt spid="174091"/>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4" fill="hold" grpId="0" nodeType="afterEffect">
                                  <p:stCondLst>
                                    <p:cond delay="500"/>
                                  </p:stCondLst>
                                  <p:childTnLst>
                                    <p:set>
                                      <p:cBhvr>
                                        <p:cTn id="16" dur="1" fill="hold">
                                          <p:stCondLst>
                                            <p:cond delay="0"/>
                                          </p:stCondLst>
                                        </p:cTn>
                                        <p:tgtEl>
                                          <p:spTgt spid="174092"/>
                                        </p:tgtEl>
                                        <p:attrNameLst>
                                          <p:attrName>style.visibility</p:attrName>
                                        </p:attrNameLst>
                                      </p:cBhvr>
                                      <p:to>
                                        <p:strVal val="visible"/>
                                      </p:to>
                                    </p:set>
                                    <p:anim calcmode="lin" valueType="num">
                                      <p:cBhvr additive="base">
                                        <p:cTn id="17" dur="500" fill="hold"/>
                                        <p:tgtEl>
                                          <p:spTgt spid="174092"/>
                                        </p:tgtEl>
                                        <p:attrNameLst>
                                          <p:attrName>ppt_x</p:attrName>
                                        </p:attrNameLst>
                                      </p:cBhvr>
                                      <p:tavLst>
                                        <p:tav tm="0">
                                          <p:val>
                                            <p:strVal val="#ppt_x"/>
                                          </p:val>
                                        </p:tav>
                                        <p:tav tm="100000">
                                          <p:val>
                                            <p:strVal val="#ppt_x"/>
                                          </p:val>
                                        </p:tav>
                                      </p:tavLst>
                                    </p:anim>
                                    <p:anim calcmode="lin" valueType="num">
                                      <p:cBhvr additive="base">
                                        <p:cTn id="18" dur="500" fill="hold"/>
                                        <p:tgtEl>
                                          <p:spTgt spid="17409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500"/>
                            </p:stCondLst>
                            <p:childTnLst>
                              <p:par>
                                <p:cTn id="20" presetID="2" presetClass="entr" presetSubtype="4" fill="hold" grpId="0" nodeType="afterEffect">
                                  <p:stCondLst>
                                    <p:cond delay="500"/>
                                  </p:stCondLst>
                                  <p:childTnLst>
                                    <p:set>
                                      <p:cBhvr>
                                        <p:cTn id="21" dur="1" fill="hold">
                                          <p:stCondLst>
                                            <p:cond delay="0"/>
                                          </p:stCondLst>
                                        </p:cTn>
                                        <p:tgtEl>
                                          <p:spTgt spid="174093"/>
                                        </p:tgtEl>
                                        <p:attrNameLst>
                                          <p:attrName>style.visibility</p:attrName>
                                        </p:attrNameLst>
                                      </p:cBhvr>
                                      <p:to>
                                        <p:strVal val="visible"/>
                                      </p:to>
                                    </p:set>
                                    <p:anim calcmode="lin" valueType="num">
                                      <p:cBhvr additive="base">
                                        <p:cTn id="22" dur="500" fill="hold"/>
                                        <p:tgtEl>
                                          <p:spTgt spid="174093"/>
                                        </p:tgtEl>
                                        <p:attrNameLst>
                                          <p:attrName>ppt_x</p:attrName>
                                        </p:attrNameLst>
                                      </p:cBhvr>
                                      <p:tavLst>
                                        <p:tav tm="0">
                                          <p:val>
                                            <p:strVal val="#ppt_x"/>
                                          </p:val>
                                        </p:tav>
                                        <p:tav tm="100000">
                                          <p:val>
                                            <p:strVal val="#ppt_x"/>
                                          </p:val>
                                        </p:tav>
                                      </p:tavLst>
                                    </p:anim>
                                    <p:anim calcmode="lin" valueType="num">
                                      <p:cBhvr additive="base">
                                        <p:cTn id="23" dur="500" fill="hold"/>
                                        <p:tgtEl>
                                          <p:spTgt spid="1740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0" grpId="0"/>
      <p:bldP spid="174091" grpId="0"/>
      <p:bldP spid="174092" grpId="0"/>
      <p:bldP spid="17409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p:cNvSpPr txBox="1">
            <a:spLocks noChangeArrowheads="1"/>
          </p:cNvSpPr>
          <p:nvPr/>
        </p:nvSpPr>
        <p:spPr bwMode="auto">
          <a:xfrm>
            <a:off x="381000" y="197029"/>
            <a:ext cx="5875020"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4000" b="1" dirty="0">
                <a:solidFill>
                  <a:srgbClr val="C00000"/>
                </a:solidFill>
                <a:latin typeface="+mj-lt"/>
              </a:rPr>
              <a:t>Deposition</a:t>
            </a:r>
          </a:p>
          <a:p>
            <a:pPr eaLnBrk="1" hangingPunct="1">
              <a:spcBef>
                <a:spcPct val="50000"/>
              </a:spcBef>
            </a:pPr>
            <a:r>
              <a:rPr lang="en-US" b="1" dirty="0">
                <a:solidFill>
                  <a:srgbClr val="002060"/>
                </a:solidFill>
              </a:rPr>
              <a:t> </a:t>
            </a:r>
            <a:r>
              <a:rPr lang="en-US" sz="2400" b="1" dirty="0">
                <a:solidFill>
                  <a:srgbClr val="002060"/>
                </a:solidFill>
              </a:rPr>
              <a:t> It is the statement: </a:t>
            </a:r>
          </a:p>
          <a:p>
            <a:pPr marL="2287587" indent="-342900" eaLnBrk="1" hangingPunct="1">
              <a:spcBef>
                <a:spcPct val="50000"/>
              </a:spcBef>
              <a:buClr>
                <a:srgbClr val="C00000"/>
              </a:buClr>
              <a:buFont typeface="Courier New" pitchFamily="49" charset="0"/>
              <a:buChar char="o"/>
            </a:pPr>
            <a:r>
              <a:rPr lang="en-US" sz="2400" b="1" dirty="0">
                <a:solidFill>
                  <a:srgbClr val="002060"/>
                </a:solidFill>
              </a:rPr>
              <a:t>In </a:t>
            </a:r>
            <a:r>
              <a:rPr lang="en-US" sz="2400" b="1" dirty="0">
                <a:solidFill>
                  <a:srgbClr val="C00000"/>
                </a:solidFill>
              </a:rPr>
              <a:t>court </a:t>
            </a:r>
            <a:r>
              <a:rPr lang="en-US" sz="2400" b="1" dirty="0">
                <a:solidFill>
                  <a:srgbClr val="002060"/>
                </a:solidFill>
              </a:rPr>
              <a:t>of law</a:t>
            </a:r>
          </a:p>
          <a:p>
            <a:pPr marL="2287587" indent="-342900" eaLnBrk="1" hangingPunct="1">
              <a:spcBef>
                <a:spcPct val="50000"/>
              </a:spcBef>
              <a:buClr>
                <a:srgbClr val="C00000"/>
              </a:buClr>
              <a:buFont typeface="Courier New" pitchFamily="49" charset="0"/>
              <a:buChar char="o"/>
            </a:pPr>
            <a:r>
              <a:rPr lang="en-US" sz="2400" b="1" dirty="0">
                <a:solidFill>
                  <a:srgbClr val="002060"/>
                </a:solidFill>
              </a:rPr>
              <a:t>Of a witness </a:t>
            </a:r>
          </a:p>
          <a:p>
            <a:pPr marL="2287587" indent="-342900" eaLnBrk="1" hangingPunct="1">
              <a:spcBef>
                <a:spcPct val="50000"/>
              </a:spcBef>
              <a:buClr>
                <a:srgbClr val="C00000"/>
              </a:buClr>
              <a:buFont typeface="Courier New" pitchFamily="49" charset="0"/>
              <a:buChar char="o"/>
            </a:pPr>
            <a:r>
              <a:rPr lang="en-US" sz="2400" b="1" dirty="0">
                <a:solidFill>
                  <a:srgbClr val="002060"/>
                </a:solidFill>
              </a:rPr>
              <a:t>On oath </a:t>
            </a:r>
          </a:p>
          <a:p>
            <a:pPr marL="2287587" indent="-342900" eaLnBrk="1" hangingPunct="1">
              <a:spcBef>
                <a:spcPct val="50000"/>
              </a:spcBef>
              <a:buClr>
                <a:srgbClr val="C00000"/>
              </a:buClr>
              <a:buFont typeface="Courier New" pitchFamily="49" charset="0"/>
              <a:buChar char="o"/>
            </a:pPr>
            <a:r>
              <a:rPr lang="en-US" sz="2400" b="1" dirty="0">
                <a:solidFill>
                  <a:srgbClr val="002060"/>
                </a:solidFill>
              </a:rPr>
              <a:t>In writing </a:t>
            </a:r>
          </a:p>
          <a:p>
            <a:pPr marL="2287587" indent="-342900" eaLnBrk="1" hangingPunct="1">
              <a:spcBef>
                <a:spcPct val="50000"/>
              </a:spcBef>
              <a:buClr>
                <a:srgbClr val="C00000"/>
              </a:buClr>
              <a:buFont typeface="Courier New" pitchFamily="49" charset="0"/>
              <a:buChar char="o"/>
            </a:pPr>
            <a:r>
              <a:rPr lang="en-US" sz="2400" b="1" dirty="0">
                <a:solidFill>
                  <a:srgbClr val="002060"/>
                </a:solidFill>
              </a:rPr>
              <a:t>In presence of accused </a:t>
            </a:r>
          </a:p>
          <a:p>
            <a:pPr marL="2287587" indent="-342900" eaLnBrk="1" hangingPunct="1">
              <a:spcBef>
                <a:spcPct val="50000"/>
              </a:spcBef>
              <a:buClr>
                <a:srgbClr val="C00000"/>
              </a:buClr>
              <a:buFont typeface="Courier New" pitchFamily="49" charset="0"/>
              <a:buChar char="o"/>
            </a:pPr>
            <a:r>
              <a:rPr lang="en-US" sz="2400" b="1" dirty="0">
                <a:solidFill>
                  <a:srgbClr val="002060"/>
                </a:solidFill>
              </a:rPr>
              <a:t>Read over </a:t>
            </a:r>
          </a:p>
          <a:p>
            <a:pPr marL="2287587" indent="-342900" eaLnBrk="1" hangingPunct="1">
              <a:spcBef>
                <a:spcPct val="50000"/>
              </a:spcBef>
              <a:buClr>
                <a:srgbClr val="C00000"/>
              </a:buClr>
              <a:buFont typeface="Courier New" pitchFamily="49" charset="0"/>
              <a:buChar char="o"/>
            </a:pPr>
            <a:r>
              <a:rPr lang="en-US" sz="2400" b="1" dirty="0">
                <a:solidFill>
                  <a:srgbClr val="002060"/>
                </a:solidFill>
              </a:rPr>
              <a:t>Signed by person making it and the judge</a:t>
            </a:r>
          </a:p>
          <a:p>
            <a:pPr marL="1943100" indent="-1579563" eaLnBrk="1" hangingPunct="1">
              <a:spcBef>
                <a:spcPct val="50000"/>
              </a:spcBef>
            </a:pPr>
            <a:r>
              <a:rPr lang="en-US" sz="2800" b="1" dirty="0">
                <a:solidFill>
                  <a:srgbClr val="C00000"/>
                </a:solidFill>
              </a:rPr>
              <a:t>Declaration: </a:t>
            </a:r>
            <a:r>
              <a:rPr lang="en-US" sz="2400" b="1" dirty="0">
                <a:solidFill>
                  <a:srgbClr val="002060"/>
                </a:solidFill>
              </a:rPr>
              <a:t>A formal statement. </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7000"/>
                    </a14:imgEffect>
                    <a14:imgEffect>
                      <a14:brightnessContrast bright="33000"/>
                    </a14:imgEffect>
                  </a14:imgLayer>
                </a14:imgProps>
              </a:ext>
              <a:ext uri="{28A0092B-C50C-407E-A947-70E740481C1C}">
                <a14:useLocalDpi xmlns:a14="http://schemas.microsoft.com/office/drawing/2010/main" val="0"/>
              </a:ext>
            </a:extLst>
          </a:blip>
          <a:stretch>
            <a:fillRect/>
          </a:stretch>
        </p:blipFill>
        <p:spPr>
          <a:xfrm>
            <a:off x="5105400" y="762000"/>
            <a:ext cx="3094956" cy="2674811"/>
          </a:xfrm>
          <a:prstGeom prst="rect">
            <a:avLst/>
          </a:prstGeom>
          <a:effectLst>
            <a:glow>
              <a:schemeClr val="accent1">
                <a:alpha val="40000"/>
              </a:schemeClr>
            </a:glow>
          </a:effectLst>
        </p:spPr>
      </p:pic>
    </p:spTree>
    <p:extLst>
      <p:ext uri="{BB962C8B-B14F-4D97-AF65-F5344CB8AC3E}">
        <p14:creationId xmlns:p14="http://schemas.microsoft.com/office/powerpoint/2010/main" val="272529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7155">
                                            <p:txEl>
                                              <p:pRg st="9" end="9"/>
                                            </p:txEl>
                                          </p:spTgt>
                                        </p:tgtEl>
                                        <p:attrNameLst>
                                          <p:attrName>style.visibility</p:attrName>
                                        </p:attrNameLst>
                                      </p:cBhvr>
                                      <p:to>
                                        <p:strVal val="visible"/>
                                      </p:to>
                                    </p:set>
                                    <p:anim calcmode="lin" valueType="num">
                                      <p:cBhvr additive="base">
                                        <p:cTn id="7" dur="500" fill="hold"/>
                                        <p:tgtEl>
                                          <p:spTgt spid="177155">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p:cNvSpPr txBox="1">
            <a:spLocks noChangeArrowheads="1"/>
          </p:cNvSpPr>
          <p:nvPr/>
        </p:nvSpPr>
        <p:spPr bwMode="auto">
          <a:xfrm>
            <a:off x="609600" y="623731"/>
            <a:ext cx="7543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sz="2400" b="1" dirty="0">
              <a:solidFill>
                <a:srgbClr val="002060"/>
              </a:solidFill>
            </a:endParaRPr>
          </a:p>
          <a:p>
            <a:pPr eaLnBrk="1" hangingPunct="1">
              <a:spcBef>
                <a:spcPct val="50000"/>
              </a:spcBef>
            </a:pPr>
            <a:r>
              <a:rPr lang="en-US" sz="2400" dirty="0"/>
              <a:t>When an important witness is suffering from serious illness, unable to come to court of law to record his evidence, court of law will go to him (hospital or house) to record his evidence as dying deposition. </a:t>
            </a:r>
          </a:p>
          <a:p>
            <a:pPr eaLnBrk="1" hangingPunct="1">
              <a:spcBef>
                <a:spcPct val="50000"/>
              </a:spcBef>
              <a:buClr>
                <a:srgbClr val="C00000"/>
              </a:buClr>
            </a:pPr>
            <a:r>
              <a:rPr lang="en-US" sz="2400" dirty="0"/>
              <a:t>All conditions of deposition will be fulfilled at the place where the witness is present.</a:t>
            </a:r>
          </a:p>
          <a:p>
            <a:pPr marL="2062163" indent="-636588" eaLnBrk="1" hangingPunct="1">
              <a:spcBef>
                <a:spcPct val="50000"/>
              </a:spcBef>
              <a:buFont typeface="Arial" panose="020B0604020202020204" pitchFamily="34" charset="0"/>
              <a:buChar char="•"/>
            </a:pPr>
            <a:endParaRPr lang="en-US" sz="2400" b="1" dirty="0">
              <a:solidFill>
                <a:srgbClr val="002060"/>
              </a:solidFill>
            </a:endParaRPr>
          </a:p>
          <a:p>
            <a:pPr marL="2062163" indent="-636588" eaLnBrk="1" hangingPunct="1">
              <a:spcBef>
                <a:spcPct val="50000"/>
              </a:spcBef>
              <a:buFont typeface="Arial" panose="020B0604020202020204" pitchFamily="34" charset="0"/>
              <a:buChar char="•"/>
            </a:pPr>
            <a:endParaRPr lang="en-US" sz="2400" b="1" dirty="0">
              <a:solidFill>
                <a:srgbClr val="002060"/>
              </a:solidFill>
            </a:endParaRPr>
          </a:p>
        </p:txBody>
      </p:sp>
      <p:sp>
        <p:nvSpPr>
          <p:cNvPr id="3" name="Text Box 8"/>
          <p:cNvSpPr txBox="1">
            <a:spLocks noChangeArrowheads="1"/>
          </p:cNvSpPr>
          <p:nvPr/>
        </p:nvSpPr>
        <p:spPr bwMode="auto">
          <a:xfrm>
            <a:off x="748584" y="444960"/>
            <a:ext cx="4991368" cy="707886"/>
          </a:xfrm>
          <a:prstGeom prst="rect">
            <a:avLst/>
          </a:prstGeom>
          <a:no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4000" b="1" dirty="0">
                <a:solidFill>
                  <a:srgbClr val="C00000"/>
                </a:solidFill>
                <a:latin typeface="+mj-lt"/>
              </a:rPr>
              <a:t>Dying Deposition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267200"/>
            <a:ext cx="2812022" cy="1965219"/>
          </a:xfrm>
          <a:prstGeom prst="rect">
            <a:avLst/>
          </a:prstGeom>
        </p:spPr>
      </p:pic>
    </p:spTree>
    <p:extLst>
      <p:ext uri="{BB962C8B-B14F-4D97-AF65-F5344CB8AC3E}">
        <p14:creationId xmlns:p14="http://schemas.microsoft.com/office/powerpoint/2010/main" val="3571902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p:cNvSpPr txBox="1">
            <a:spLocks noChangeArrowheads="1"/>
          </p:cNvSpPr>
          <p:nvPr/>
        </p:nvSpPr>
        <p:spPr bwMode="auto">
          <a:xfrm>
            <a:off x="381000" y="1524000"/>
            <a:ext cx="7924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800" dirty="0"/>
              <a:t>Statement of the dying victim of criminal assault, whose death is imminent, he is the only eye witness, no time to arrange dying deposition, recorded by the medical practitioner.  </a:t>
            </a:r>
          </a:p>
          <a:p>
            <a:pPr eaLnBrk="1" hangingPunct="1">
              <a:spcBef>
                <a:spcPct val="50000"/>
              </a:spcBef>
            </a:pPr>
            <a:endParaRPr lang="en-US" sz="2800" dirty="0"/>
          </a:p>
        </p:txBody>
      </p:sp>
      <p:sp>
        <p:nvSpPr>
          <p:cNvPr id="3" name="Text Box 8"/>
          <p:cNvSpPr txBox="1">
            <a:spLocks noChangeArrowheads="1"/>
          </p:cNvSpPr>
          <p:nvPr/>
        </p:nvSpPr>
        <p:spPr bwMode="auto">
          <a:xfrm>
            <a:off x="685800" y="571500"/>
            <a:ext cx="5261162" cy="707886"/>
          </a:xfrm>
          <a:prstGeom prst="rect">
            <a:avLst/>
          </a:prstGeom>
          <a:no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4000" b="1" dirty="0">
                <a:solidFill>
                  <a:srgbClr val="C00000"/>
                </a:solidFill>
                <a:latin typeface="+mj-lt"/>
              </a:rPr>
              <a:t>Dying declaration</a:t>
            </a:r>
          </a:p>
        </p:txBody>
      </p:sp>
    </p:spTree>
    <p:extLst>
      <p:ext uri="{BB962C8B-B14F-4D97-AF65-F5344CB8AC3E}">
        <p14:creationId xmlns:p14="http://schemas.microsoft.com/office/powerpoint/2010/main" val="374260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Motto of RMU</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160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886700" cy="1291677"/>
          </a:xfrm>
        </p:spPr>
        <p:txBody>
          <a:bodyPr>
            <a:normAutofit/>
          </a:bodyPr>
          <a:lstStyle/>
          <a:p>
            <a:pPr algn="ctr"/>
            <a:r>
              <a:rPr lang="en-US" sz="3600" b="1" dirty="0">
                <a:solidFill>
                  <a:srgbClr val="C00000"/>
                </a:solidFill>
              </a:rPr>
              <a:t>Difference between dying declaration</a:t>
            </a:r>
            <a:br>
              <a:rPr lang="en-US" sz="3600" b="1" dirty="0">
                <a:solidFill>
                  <a:srgbClr val="C00000"/>
                </a:solidFill>
              </a:rPr>
            </a:br>
            <a:r>
              <a:rPr lang="en-US" sz="3600" b="1" dirty="0">
                <a:solidFill>
                  <a:srgbClr val="C00000"/>
                </a:solidFill>
              </a:rPr>
              <a:t> &amp; dying deposition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4131227"/>
              </p:ext>
            </p:extLst>
          </p:nvPr>
        </p:nvGraphicFramePr>
        <p:xfrm>
          <a:off x="628648" y="1567932"/>
          <a:ext cx="7524752" cy="5242560"/>
        </p:xfrm>
        <a:graphic>
          <a:graphicData uri="http://schemas.openxmlformats.org/drawingml/2006/table">
            <a:tbl>
              <a:tblPr firstRow="1" bandRow="1">
                <a:tableStyleId>{5940675A-B579-460E-94D1-54222C63F5DA}</a:tableStyleId>
              </a:tblPr>
              <a:tblGrid>
                <a:gridCol w="3762376">
                  <a:extLst>
                    <a:ext uri="{9D8B030D-6E8A-4147-A177-3AD203B41FA5}">
                      <a16:colId xmlns:a16="http://schemas.microsoft.com/office/drawing/2014/main" val="20000"/>
                    </a:ext>
                  </a:extLst>
                </a:gridCol>
                <a:gridCol w="3762376">
                  <a:extLst>
                    <a:ext uri="{9D8B030D-6E8A-4147-A177-3AD203B41FA5}">
                      <a16:colId xmlns:a16="http://schemas.microsoft.com/office/drawing/2014/main" val="20001"/>
                    </a:ext>
                  </a:extLst>
                </a:gridCol>
              </a:tblGrid>
              <a:tr h="353126">
                <a:tc>
                  <a:txBody>
                    <a:bodyPr/>
                    <a:lstStyle/>
                    <a:p>
                      <a:pPr algn="ctr"/>
                      <a:r>
                        <a:rPr lang="en-US" dirty="0">
                          <a:solidFill>
                            <a:schemeClr val="bg1"/>
                          </a:solidFill>
                        </a:rPr>
                        <a:t>Dying declaration </a:t>
                      </a:r>
                    </a:p>
                  </a:txBody>
                  <a:tcPr marL="68580" marR="68580">
                    <a:solidFill>
                      <a:schemeClr val="bg2">
                        <a:lumMod val="25000"/>
                      </a:schemeClr>
                    </a:solidFill>
                  </a:tcPr>
                </a:tc>
                <a:tc>
                  <a:txBody>
                    <a:bodyPr/>
                    <a:lstStyle/>
                    <a:p>
                      <a:pPr algn="ctr"/>
                      <a:r>
                        <a:rPr lang="en-US" dirty="0">
                          <a:solidFill>
                            <a:schemeClr val="bg1"/>
                          </a:solidFill>
                        </a:rPr>
                        <a:t>Dying deposition</a:t>
                      </a:r>
                    </a:p>
                  </a:txBody>
                  <a:tcPr marL="68580" marR="68580">
                    <a:solidFill>
                      <a:schemeClr val="bg2">
                        <a:lumMod val="25000"/>
                      </a:schemeClr>
                    </a:solidFill>
                  </a:tcPr>
                </a:tc>
                <a:extLst>
                  <a:ext uri="{0D108BD9-81ED-4DB2-BD59-A6C34878D82A}">
                    <a16:rowId xmlns:a16="http://schemas.microsoft.com/office/drawing/2014/main" val="10000"/>
                  </a:ext>
                </a:extLst>
              </a:tr>
              <a:tr h="382553">
                <a:tc>
                  <a:txBody>
                    <a:bodyPr/>
                    <a:lstStyle/>
                    <a:p>
                      <a:r>
                        <a:rPr lang="en-US" sz="2000" dirty="0"/>
                        <a:t>Compos mentis</a:t>
                      </a:r>
                    </a:p>
                  </a:txBody>
                  <a:tcPr marL="68580" marR="68580"/>
                </a:tc>
                <a:tc>
                  <a:txBody>
                    <a:bodyPr/>
                    <a:lstStyle/>
                    <a:p>
                      <a:r>
                        <a:rPr lang="en-US" sz="2000" dirty="0"/>
                        <a:t>Compos mentis</a:t>
                      </a:r>
                    </a:p>
                  </a:txBody>
                  <a:tcPr marL="68580" marR="68580"/>
                </a:tc>
                <a:extLst>
                  <a:ext uri="{0D108BD9-81ED-4DB2-BD59-A6C34878D82A}">
                    <a16:rowId xmlns:a16="http://schemas.microsoft.com/office/drawing/2014/main" val="10001"/>
                  </a:ext>
                </a:extLst>
              </a:tr>
              <a:tr h="382553">
                <a:tc>
                  <a:txBody>
                    <a:bodyPr/>
                    <a:lstStyle/>
                    <a:p>
                      <a:r>
                        <a:rPr lang="en-US" sz="2000" dirty="0"/>
                        <a:t>Oath</a:t>
                      </a:r>
                      <a:r>
                        <a:rPr lang="en-US" sz="2000" baseline="0" dirty="0"/>
                        <a:t> not necessary </a:t>
                      </a:r>
                      <a:endParaRPr lang="en-US" sz="2000" dirty="0"/>
                    </a:p>
                  </a:txBody>
                  <a:tcPr marL="68580" marR="68580"/>
                </a:tc>
                <a:tc>
                  <a:txBody>
                    <a:bodyPr/>
                    <a:lstStyle/>
                    <a:p>
                      <a:r>
                        <a:rPr lang="en-US" sz="2000" dirty="0"/>
                        <a:t>Oath is essential </a:t>
                      </a:r>
                    </a:p>
                  </a:txBody>
                  <a:tcPr marL="68580" marR="68580"/>
                </a:tc>
                <a:extLst>
                  <a:ext uri="{0D108BD9-81ED-4DB2-BD59-A6C34878D82A}">
                    <a16:rowId xmlns:a16="http://schemas.microsoft.com/office/drawing/2014/main" val="10002"/>
                  </a:ext>
                </a:extLst>
              </a:tr>
              <a:tr h="382553">
                <a:tc>
                  <a:txBody>
                    <a:bodyPr/>
                    <a:lstStyle/>
                    <a:p>
                      <a:r>
                        <a:rPr lang="en-US" sz="2000" dirty="0"/>
                        <a:t>Recorded by</a:t>
                      </a:r>
                      <a:r>
                        <a:rPr lang="en-US" sz="2000" baseline="0" dirty="0"/>
                        <a:t> any credible person</a:t>
                      </a:r>
                      <a:endParaRPr lang="en-US" sz="2000" dirty="0"/>
                    </a:p>
                  </a:txBody>
                  <a:tcPr marL="68580" marR="68580"/>
                </a:tc>
                <a:tc>
                  <a:txBody>
                    <a:bodyPr/>
                    <a:lstStyle/>
                    <a:p>
                      <a:r>
                        <a:rPr lang="en-US" sz="2000" dirty="0"/>
                        <a:t>Recorded</a:t>
                      </a:r>
                      <a:r>
                        <a:rPr lang="en-US" sz="2000" baseline="0" dirty="0"/>
                        <a:t> by a</a:t>
                      </a:r>
                      <a:r>
                        <a:rPr lang="en-US" sz="2000" dirty="0"/>
                        <a:t> justice of peace </a:t>
                      </a:r>
                    </a:p>
                  </a:txBody>
                  <a:tcPr marL="68580" marR="68580"/>
                </a:tc>
                <a:extLst>
                  <a:ext uri="{0D108BD9-81ED-4DB2-BD59-A6C34878D82A}">
                    <a16:rowId xmlns:a16="http://schemas.microsoft.com/office/drawing/2014/main" val="10003"/>
                  </a:ext>
                </a:extLst>
              </a:tr>
              <a:tr h="382553">
                <a:tc>
                  <a:txBody>
                    <a:bodyPr/>
                    <a:lstStyle/>
                    <a:p>
                      <a:r>
                        <a:rPr lang="en-US" sz="2000" baseline="0" dirty="0"/>
                        <a:t>Accused not necessary</a:t>
                      </a:r>
                      <a:endParaRPr lang="en-US" sz="2000" dirty="0"/>
                    </a:p>
                  </a:txBody>
                  <a:tcPr marL="68580" marR="68580"/>
                </a:tc>
                <a:tc>
                  <a:txBody>
                    <a:bodyPr/>
                    <a:lstStyle/>
                    <a:p>
                      <a:r>
                        <a:rPr lang="en-US" sz="2000" baseline="0" dirty="0"/>
                        <a:t>Accused essential </a:t>
                      </a:r>
                      <a:endParaRPr lang="en-US" sz="2000" dirty="0"/>
                    </a:p>
                  </a:txBody>
                  <a:tcPr marL="68580" marR="68580"/>
                </a:tc>
                <a:extLst>
                  <a:ext uri="{0D108BD9-81ED-4DB2-BD59-A6C34878D82A}">
                    <a16:rowId xmlns:a16="http://schemas.microsoft.com/office/drawing/2014/main" val="10004"/>
                  </a:ext>
                </a:extLst>
              </a:tr>
              <a:tr h="382553">
                <a:tc>
                  <a:txBody>
                    <a:bodyPr/>
                    <a:lstStyle/>
                    <a:p>
                      <a:r>
                        <a:rPr lang="en-US" sz="2000" dirty="0"/>
                        <a:t>Homicides</a:t>
                      </a:r>
                      <a:r>
                        <a:rPr lang="en-US" sz="2000" baseline="0" dirty="0"/>
                        <a:t> cases</a:t>
                      </a:r>
                      <a:endParaRPr lang="en-US" sz="2000" dirty="0"/>
                    </a:p>
                  </a:txBody>
                  <a:tcPr marL="68580" marR="68580"/>
                </a:tc>
                <a:tc>
                  <a:txBody>
                    <a:bodyPr/>
                    <a:lstStyle/>
                    <a:p>
                      <a:r>
                        <a:rPr lang="en-US" sz="2000" dirty="0"/>
                        <a:t>Any case</a:t>
                      </a:r>
                    </a:p>
                  </a:txBody>
                  <a:tcPr marL="68580" marR="68580"/>
                </a:tc>
                <a:extLst>
                  <a:ext uri="{0D108BD9-81ED-4DB2-BD59-A6C34878D82A}">
                    <a16:rowId xmlns:a16="http://schemas.microsoft.com/office/drawing/2014/main" val="10005"/>
                  </a:ext>
                </a:extLst>
              </a:tr>
              <a:tr h="676824">
                <a:tc>
                  <a:txBody>
                    <a:bodyPr/>
                    <a:lstStyle/>
                    <a:p>
                      <a:r>
                        <a:rPr lang="en-US" sz="2000" dirty="0"/>
                        <a:t>Statement of the dying person</a:t>
                      </a:r>
                    </a:p>
                  </a:txBody>
                  <a:tcPr marL="68580" marR="68580"/>
                </a:tc>
                <a:tc>
                  <a:txBody>
                    <a:bodyPr/>
                    <a:lstStyle/>
                    <a:p>
                      <a:r>
                        <a:rPr lang="en-US" sz="2000" dirty="0"/>
                        <a:t>Statement of dying person</a:t>
                      </a:r>
                      <a:r>
                        <a:rPr lang="en-US" sz="2000" baseline="0" dirty="0"/>
                        <a:t> and cross examination by accuse </a:t>
                      </a:r>
                      <a:endParaRPr lang="en-US" sz="2000" dirty="0"/>
                    </a:p>
                  </a:txBody>
                  <a:tcPr marL="68580" marR="68580"/>
                </a:tc>
                <a:extLst>
                  <a:ext uri="{0D108BD9-81ED-4DB2-BD59-A6C34878D82A}">
                    <a16:rowId xmlns:a16="http://schemas.microsoft.com/office/drawing/2014/main" val="10006"/>
                  </a:ext>
                </a:extLst>
              </a:tr>
              <a:tr h="676824">
                <a:tc>
                  <a:txBody>
                    <a:bodyPr/>
                    <a:lstStyle/>
                    <a:p>
                      <a:r>
                        <a:rPr lang="en-US" sz="2000" dirty="0"/>
                        <a:t>Read</a:t>
                      </a:r>
                      <a:r>
                        <a:rPr lang="en-US" sz="2000" baseline="0" dirty="0"/>
                        <a:t> over and signed</a:t>
                      </a:r>
                      <a:endParaRPr lang="en-US" sz="2000" dirty="0"/>
                    </a:p>
                  </a:txBody>
                  <a:tcPr marL="68580" marR="68580"/>
                </a:tc>
                <a:tc>
                  <a:txBody>
                    <a:bodyPr/>
                    <a:lstStyle/>
                    <a:p>
                      <a:r>
                        <a:rPr lang="en-US" sz="2000" dirty="0"/>
                        <a:t>Signature of dying witness is necessary</a:t>
                      </a:r>
                      <a:r>
                        <a:rPr lang="en-US" sz="2000" baseline="0" dirty="0"/>
                        <a:t> </a:t>
                      </a:r>
                      <a:endParaRPr lang="en-US" sz="2000" dirty="0"/>
                    </a:p>
                  </a:txBody>
                  <a:tcPr marL="68580" marR="68580"/>
                </a:tc>
                <a:extLst>
                  <a:ext uri="{0D108BD9-81ED-4DB2-BD59-A6C34878D82A}">
                    <a16:rowId xmlns:a16="http://schemas.microsoft.com/office/drawing/2014/main" val="10007"/>
                  </a:ext>
                </a:extLst>
              </a:tr>
              <a:tr h="382553">
                <a:tc>
                  <a:txBody>
                    <a:bodyPr/>
                    <a:lstStyle/>
                    <a:p>
                      <a:r>
                        <a:rPr lang="en-US" sz="2000" dirty="0"/>
                        <a:t>Send to </a:t>
                      </a:r>
                      <a:r>
                        <a:rPr lang="en-US" sz="2000" dirty="0" err="1"/>
                        <a:t>illaqa</a:t>
                      </a:r>
                      <a:r>
                        <a:rPr lang="en-US" sz="2000" baseline="0" dirty="0"/>
                        <a:t> magistrate sealed </a:t>
                      </a:r>
                      <a:endParaRPr lang="en-US" sz="2000" dirty="0"/>
                    </a:p>
                  </a:txBody>
                  <a:tcPr marL="68580" marR="68580"/>
                </a:tc>
                <a:tc>
                  <a:txBody>
                    <a:bodyPr/>
                    <a:lstStyle/>
                    <a:p>
                      <a:r>
                        <a:rPr lang="en-US" sz="2000" dirty="0"/>
                        <a:t>Not necessary</a:t>
                      </a:r>
                      <a:r>
                        <a:rPr lang="en-US" sz="2000" baseline="0" dirty="0"/>
                        <a:t> </a:t>
                      </a:r>
                      <a:endParaRPr lang="en-US" sz="2000" dirty="0"/>
                    </a:p>
                  </a:txBody>
                  <a:tcPr marL="68580" marR="68580"/>
                </a:tc>
                <a:extLst>
                  <a:ext uri="{0D108BD9-81ED-4DB2-BD59-A6C34878D82A}">
                    <a16:rowId xmlns:a16="http://schemas.microsoft.com/office/drawing/2014/main" val="10008"/>
                  </a:ext>
                </a:extLst>
              </a:tr>
              <a:tr h="676824">
                <a:tc>
                  <a:txBody>
                    <a:bodyPr/>
                    <a:lstStyle/>
                    <a:p>
                      <a:r>
                        <a:rPr lang="en-US" sz="2000" dirty="0"/>
                        <a:t>Valid on the death of declarant </a:t>
                      </a:r>
                    </a:p>
                  </a:txBody>
                  <a:tcPr marL="68580" marR="68580"/>
                </a:tc>
                <a:tc>
                  <a:txBody>
                    <a:bodyPr/>
                    <a:lstStyle/>
                    <a:p>
                      <a:r>
                        <a:rPr lang="en-US" sz="2000" dirty="0"/>
                        <a:t>Remains</a:t>
                      </a:r>
                      <a:r>
                        <a:rPr lang="en-US" sz="2000" baseline="0" dirty="0"/>
                        <a:t> valid even after declarants recovery  </a:t>
                      </a:r>
                      <a:endParaRPr lang="en-US" sz="2000" dirty="0"/>
                    </a:p>
                  </a:txBody>
                  <a:tcPr marL="68580" marR="68580"/>
                </a:tc>
                <a:extLst>
                  <a:ext uri="{0D108BD9-81ED-4DB2-BD59-A6C34878D82A}">
                    <a16:rowId xmlns:a16="http://schemas.microsoft.com/office/drawing/2014/main" val="10009"/>
                  </a:ext>
                </a:extLst>
              </a:tr>
              <a:tr h="382553">
                <a:tc>
                  <a:txBody>
                    <a:bodyPr/>
                    <a:lstStyle/>
                    <a:p>
                      <a:r>
                        <a:rPr lang="en-US" sz="2000" dirty="0"/>
                        <a:t>Value less </a:t>
                      </a:r>
                    </a:p>
                  </a:txBody>
                  <a:tcPr marL="68580" marR="68580"/>
                </a:tc>
                <a:tc>
                  <a:txBody>
                    <a:bodyPr/>
                    <a:lstStyle/>
                    <a:p>
                      <a:r>
                        <a:rPr lang="en-US" sz="2000" dirty="0"/>
                        <a:t>Value more </a:t>
                      </a:r>
                    </a:p>
                  </a:txBody>
                  <a:tcPr marL="68580" marR="6858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1188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401881"/>
            <a:ext cx="8111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3200" b="1" dirty="0">
                <a:solidFill>
                  <a:srgbClr val="C00000"/>
                </a:solidFill>
                <a:latin typeface="+mj-lt"/>
              </a:rPr>
              <a:t>Exceptions to Admissibility of Evidence</a:t>
            </a:r>
          </a:p>
        </p:txBody>
      </p:sp>
      <p:sp>
        <p:nvSpPr>
          <p:cNvPr id="178180" name="Text Box 4"/>
          <p:cNvSpPr txBox="1">
            <a:spLocks noChangeArrowheads="1"/>
          </p:cNvSpPr>
          <p:nvPr/>
        </p:nvSpPr>
        <p:spPr bwMode="auto">
          <a:xfrm>
            <a:off x="685800" y="1170743"/>
            <a:ext cx="53721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indent="-342900" eaLnBrk="1" hangingPunct="1">
              <a:spcBef>
                <a:spcPct val="50000"/>
              </a:spcBef>
              <a:buClr>
                <a:srgbClr val="C00000"/>
              </a:buClr>
              <a:buFont typeface="Wingdings" pitchFamily="2" charset="2"/>
              <a:buChar char="ü"/>
            </a:pPr>
            <a:r>
              <a:rPr lang="en-US" sz="2400" dirty="0">
                <a:solidFill>
                  <a:srgbClr val="002060"/>
                </a:solidFill>
              </a:rPr>
              <a:t>Dying declaration</a:t>
            </a:r>
          </a:p>
          <a:p>
            <a:pPr marL="342900" indent="-342900" eaLnBrk="1" hangingPunct="1">
              <a:spcBef>
                <a:spcPct val="50000"/>
              </a:spcBef>
              <a:buClr>
                <a:srgbClr val="C00000"/>
              </a:buClr>
              <a:buFont typeface="Wingdings" pitchFamily="2" charset="2"/>
              <a:buChar char="ü"/>
            </a:pPr>
            <a:r>
              <a:rPr lang="en-US" sz="2400" dirty="0">
                <a:solidFill>
                  <a:srgbClr val="002060"/>
                </a:solidFill>
              </a:rPr>
              <a:t>Dying deposition</a:t>
            </a:r>
          </a:p>
          <a:p>
            <a:pPr marL="342900" indent="-342900" eaLnBrk="1" hangingPunct="1">
              <a:spcBef>
                <a:spcPct val="50000"/>
              </a:spcBef>
              <a:buClr>
                <a:srgbClr val="C00000"/>
              </a:buClr>
              <a:buFont typeface="Wingdings" pitchFamily="2" charset="2"/>
              <a:buChar char="ü"/>
            </a:pPr>
            <a:r>
              <a:rPr lang="en-US" sz="2400" dirty="0">
                <a:solidFill>
                  <a:srgbClr val="002060"/>
                </a:solidFill>
              </a:rPr>
              <a:t>Statement of witness in a previous case</a:t>
            </a:r>
          </a:p>
          <a:p>
            <a:pPr marL="342900" indent="-342900" eaLnBrk="1" hangingPunct="1">
              <a:spcBef>
                <a:spcPct val="50000"/>
              </a:spcBef>
              <a:buClr>
                <a:srgbClr val="C00000"/>
              </a:buClr>
              <a:buFont typeface="Wingdings" pitchFamily="2" charset="2"/>
              <a:buChar char="ü"/>
            </a:pPr>
            <a:r>
              <a:rPr lang="en-US" sz="2400" dirty="0">
                <a:solidFill>
                  <a:srgbClr val="002060"/>
                </a:solidFill>
              </a:rPr>
              <a:t>Professional text books</a:t>
            </a:r>
          </a:p>
          <a:p>
            <a:pPr marL="342900" indent="-342900" eaLnBrk="1" hangingPunct="1">
              <a:spcBef>
                <a:spcPct val="50000"/>
              </a:spcBef>
              <a:buClr>
                <a:srgbClr val="C00000"/>
              </a:buClr>
              <a:buFont typeface="Wingdings" pitchFamily="2" charset="2"/>
              <a:buChar char="ü"/>
            </a:pPr>
            <a:r>
              <a:rPr lang="en-US" sz="2400" dirty="0">
                <a:solidFill>
                  <a:srgbClr val="002060"/>
                </a:solidFill>
              </a:rPr>
              <a:t>Statement of person whose production entails </a:t>
            </a:r>
            <a:br>
              <a:rPr lang="en-US" sz="2400" dirty="0">
                <a:solidFill>
                  <a:srgbClr val="002060"/>
                </a:solidFill>
              </a:rPr>
            </a:br>
            <a:r>
              <a:rPr lang="en-US" sz="2400" dirty="0">
                <a:solidFill>
                  <a:srgbClr val="002060"/>
                </a:solidFill>
              </a:rPr>
              <a:t>  extra expense or time</a:t>
            </a:r>
          </a:p>
          <a:p>
            <a:pPr marL="342900" indent="-342900" eaLnBrk="1" hangingPunct="1">
              <a:spcBef>
                <a:spcPct val="50000"/>
              </a:spcBef>
              <a:buClr>
                <a:srgbClr val="C00000"/>
              </a:buClr>
              <a:buFont typeface="Wingdings" pitchFamily="2" charset="2"/>
              <a:buChar char="ü"/>
            </a:pPr>
            <a:r>
              <a:rPr lang="en-US" sz="2400" dirty="0">
                <a:solidFill>
                  <a:srgbClr val="002060"/>
                </a:solidFill>
              </a:rPr>
              <a:t>Law of necessity</a:t>
            </a:r>
          </a:p>
        </p:txBody>
      </p:sp>
      <p:pic>
        <p:nvPicPr>
          <p:cNvPr id="2" name="Picture 1"/>
          <p:cNvPicPr>
            <a:picLocks noChangeAspect="1"/>
          </p:cNvPicPr>
          <p:nvPr/>
        </p:nvPicPr>
        <p:blipFill>
          <a:blip r:embed="rId2"/>
          <a:stretch>
            <a:fillRect/>
          </a:stretch>
        </p:blipFill>
        <p:spPr>
          <a:xfrm>
            <a:off x="5404145" y="3492166"/>
            <a:ext cx="2224817" cy="1974020"/>
          </a:xfrm>
          <a:prstGeom prst="rect">
            <a:avLst/>
          </a:prstGeom>
        </p:spPr>
      </p:pic>
      <p:cxnSp>
        <p:nvCxnSpPr>
          <p:cNvPr id="4" name="Straight Connector 3"/>
          <p:cNvCxnSpPr/>
          <p:nvPr/>
        </p:nvCxnSpPr>
        <p:spPr>
          <a:xfrm>
            <a:off x="5534289" y="3607639"/>
            <a:ext cx="1964531" cy="1743075"/>
          </a:xfrm>
          <a:prstGeom prst="line">
            <a:avLst/>
          </a:prstGeom>
          <a:ln w="127000"/>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3"/>
          <a:stretch>
            <a:fillRect/>
          </a:stretch>
        </p:blipFill>
        <p:spPr>
          <a:xfrm rot="6801780">
            <a:off x="5153981" y="3779600"/>
            <a:ext cx="2725148" cy="1399154"/>
          </a:xfrm>
          <a:prstGeom prst="rect">
            <a:avLst/>
          </a:prstGeom>
        </p:spPr>
      </p:pic>
    </p:spTree>
    <p:extLst>
      <p:ext uri="{BB962C8B-B14F-4D97-AF65-F5344CB8AC3E}">
        <p14:creationId xmlns:p14="http://schemas.microsoft.com/office/powerpoint/2010/main" val="213967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8180">
                                            <p:txEl>
                                              <p:pRg st="0" end="0"/>
                                            </p:txEl>
                                          </p:spTgt>
                                        </p:tgtEl>
                                        <p:attrNameLst>
                                          <p:attrName>style.visibility</p:attrName>
                                        </p:attrNameLst>
                                      </p:cBhvr>
                                      <p:to>
                                        <p:strVal val="visible"/>
                                      </p:to>
                                    </p:set>
                                    <p:anim calcmode="lin" valueType="num">
                                      <p:cBhvr additive="base">
                                        <p:cTn id="7" dur="500" fill="hold"/>
                                        <p:tgtEl>
                                          <p:spTgt spid="17818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81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8180">
                                            <p:txEl>
                                              <p:pRg st="1" end="1"/>
                                            </p:txEl>
                                          </p:spTgt>
                                        </p:tgtEl>
                                        <p:attrNameLst>
                                          <p:attrName>style.visibility</p:attrName>
                                        </p:attrNameLst>
                                      </p:cBhvr>
                                      <p:to>
                                        <p:strVal val="visible"/>
                                      </p:to>
                                    </p:set>
                                    <p:anim calcmode="lin" valueType="num">
                                      <p:cBhvr additive="base">
                                        <p:cTn id="13" dur="500" fill="hold"/>
                                        <p:tgtEl>
                                          <p:spTgt spid="17818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81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8180">
                                            <p:txEl>
                                              <p:pRg st="2" end="2"/>
                                            </p:txEl>
                                          </p:spTgt>
                                        </p:tgtEl>
                                        <p:attrNameLst>
                                          <p:attrName>style.visibility</p:attrName>
                                        </p:attrNameLst>
                                      </p:cBhvr>
                                      <p:to>
                                        <p:strVal val="visible"/>
                                      </p:to>
                                    </p:set>
                                    <p:anim calcmode="lin" valueType="num">
                                      <p:cBhvr additive="base">
                                        <p:cTn id="19" dur="500" fill="hold"/>
                                        <p:tgtEl>
                                          <p:spTgt spid="17818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818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8180">
                                            <p:txEl>
                                              <p:pRg st="3" end="3"/>
                                            </p:txEl>
                                          </p:spTgt>
                                        </p:tgtEl>
                                        <p:attrNameLst>
                                          <p:attrName>style.visibility</p:attrName>
                                        </p:attrNameLst>
                                      </p:cBhvr>
                                      <p:to>
                                        <p:strVal val="visible"/>
                                      </p:to>
                                    </p:set>
                                    <p:anim calcmode="lin" valueType="num">
                                      <p:cBhvr additive="base">
                                        <p:cTn id="25" dur="500" fill="hold"/>
                                        <p:tgtEl>
                                          <p:spTgt spid="17818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818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78180">
                                            <p:txEl>
                                              <p:pRg st="4" end="4"/>
                                            </p:txEl>
                                          </p:spTgt>
                                        </p:tgtEl>
                                        <p:attrNameLst>
                                          <p:attrName>style.visibility</p:attrName>
                                        </p:attrNameLst>
                                      </p:cBhvr>
                                      <p:to>
                                        <p:strVal val="visible"/>
                                      </p:to>
                                    </p:set>
                                    <p:anim calcmode="lin" valueType="num">
                                      <p:cBhvr additive="base">
                                        <p:cTn id="31" dur="500" fill="hold"/>
                                        <p:tgtEl>
                                          <p:spTgt spid="17818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818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78180">
                                            <p:txEl>
                                              <p:pRg st="5" end="5"/>
                                            </p:txEl>
                                          </p:spTgt>
                                        </p:tgtEl>
                                        <p:attrNameLst>
                                          <p:attrName>style.visibility</p:attrName>
                                        </p:attrNameLst>
                                      </p:cBhvr>
                                      <p:to>
                                        <p:strVal val="visible"/>
                                      </p:to>
                                    </p:set>
                                    <p:anim calcmode="lin" valueType="num">
                                      <p:cBhvr additive="base">
                                        <p:cTn id="37" dur="500" fill="hold"/>
                                        <p:tgtEl>
                                          <p:spTgt spid="17818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818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77277" y="3121737"/>
            <a:ext cx="3768554" cy="3507663"/>
          </a:xfrm>
          <a:prstGeom prst="rect">
            <a:avLst/>
          </a:prstGeom>
        </p:spPr>
      </p:pic>
      <p:sp>
        <p:nvSpPr>
          <p:cNvPr id="177155" name="Text Box 3"/>
          <p:cNvSpPr txBox="1">
            <a:spLocks noChangeArrowheads="1"/>
          </p:cNvSpPr>
          <p:nvPr/>
        </p:nvSpPr>
        <p:spPr bwMode="auto">
          <a:xfrm>
            <a:off x="759872" y="469275"/>
            <a:ext cx="53947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dirty="0" err="1"/>
              <a:t>Mens</a:t>
            </a:r>
            <a:r>
              <a:rPr lang="en-US" dirty="0"/>
              <a:t> </a:t>
            </a:r>
            <a:r>
              <a:rPr lang="en-US" dirty="0" err="1"/>
              <a:t>rea</a:t>
            </a:r>
            <a:r>
              <a:rPr lang="en-US" dirty="0"/>
              <a:t>:   Evil or criminal intention.</a:t>
            </a:r>
          </a:p>
          <a:p>
            <a:pPr eaLnBrk="1" hangingPunct="1">
              <a:spcBef>
                <a:spcPct val="50000"/>
              </a:spcBef>
            </a:pPr>
            <a:r>
              <a:rPr lang="en-US" dirty="0" err="1"/>
              <a:t>Actus</a:t>
            </a:r>
            <a:r>
              <a:rPr lang="en-US" dirty="0"/>
              <a:t> </a:t>
            </a:r>
            <a:r>
              <a:rPr lang="en-US" dirty="0" err="1"/>
              <a:t>reus</a:t>
            </a:r>
            <a:r>
              <a:rPr lang="en-US" dirty="0"/>
              <a:t>:  Evil action.</a:t>
            </a:r>
          </a:p>
        </p:txBody>
      </p:sp>
      <p:sp>
        <p:nvSpPr>
          <p:cNvPr id="4" name="Text Box 3"/>
          <p:cNvSpPr txBox="1">
            <a:spLocks noChangeArrowheads="1"/>
          </p:cNvSpPr>
          <p:nvPr/>
        </p:nvSpPr>
        <p:spPr bwMode="auto">
          <a:xfrm>
            <a:off x="838200" y="1504890"/>
            <a:ext cx="538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dirty="0" err="1"/>
              <a:t>Mens</a:t>
            </a:r>
            <a:r>
              <a:rPr lang="en-US" dirty="0"/>
              <a:t> </a:t>
            </a:r>
            <a:r>
              <a:rPr lang="en-US" dirty="0" err="1"/>
              <a:t>rea</a:t>
            </a:r>
            <a:r>
              <a:rPr lang="en-US" dirty="0"/>
              <a:t> + </a:t>
            </a:r>
            <a:r>
              <a:rPr lang="en-US" dirty="0" err="1"/>
              <a:t>Actus</a:t>
            </a:r>
            <a:r>
              <a:rPr lang="en-US" dirty="0"/>
              <a:t> </a:t>
            </a:r>
            <a:r>
              <a:rPr lang="en-US" dirty="0" err="1"/>
              <a:t>reus</a:t>
            </a:r>
            <a:r>
              <a:rPr lang="en-US" dirty="0"/>
              <a:t> = Crime</a:t>
            </a:r>
          </a:p>
        </p:txBody>
      </p:sp>
      <p:sp>
        <p:nvSpPr>
          <p:cNvPr id="6" name="Text Box 3"/>
          <p:cNvSpPr txBox="1">
            <a:spLocks noChangeArrowheads="1"/>
          </p:cNvSpPr>
          <p:nvPr/>
        </p:nvSpPr>
        <p:spPr bwMode="auto">
          <a:xfrm>
            <a:off x="772645" y="1905000"/>
            <a:ext cx="53889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dirty="0" err="1"/>
              <a:t>Mens</a:t>
            </a:r>
            <a:r>
              <a:rPr lang="en-US" dirty="0"/>
              <a:t> </a:t>
            </a:r>
            <a:r>
              <a:rPr lang="en-US" dirty="0" err="1"/>
              <a:t>rea</a:t>
            </a:r>
            <a:r>
              <a:rPr lang="en-US" dirty="0"/>
              <a:t> </a:t>
            </a:r>
            <a:r>
              <a:rPr lang="en-US" sz="3200" dirty="0"/>
              <a:t>-</a:t>
            </a:r>
            <a:r>
              <a:rPr lang="en-US" dirty="0"/>
              <a:t> </a:t>
            </a:r>
            <a:r>
              <a:rPr lang="en-US" dirty="0" err="1"/>
              <a:t>Actus</a:t>
            </a:r>
            <a:r>
              <a:rPr lang="en-US" dirty="0"/>
              <a:t> </a:t>
            </a:r>
            <a:r>
              <a:rPr lang="en-US" dirty="0" err="1"/>
              <a:t>reus</a:t>
            </a:r>
            <a:r>
              <a:rPr lang="en-US" dirty="0"/>
              <a:t> = No crime</a:t>
            </a:r>
          </a:p>
        </p:txBody>
      </p:sp>
      <p:sp>
        <p:nvSpPr>
          <p:cNvPr id="3" name="Rectangle 2"/>
          <p:cNvSpPr/>
          <p:nvPr/>
        </p:nvSpPr>
        <p:spPr>
          <a:xfrm>
            <a:off x="786500" y="2666999"/>
            <a:ext cx="5295900" cy="461665"/>
          </a:xfrm>
          <a:prstGeom prst="rect">
            <a:avLst/>
          </a:prstGeom>
        </p:spPr>
        <p:txBody>
          <a:bodyPr wrap="square">
            <a:spAutoFit/>
          </a:bodyPr>
          <a:lstStyle/>
          <a:p>
            <a:pPr>
              <a:spcBef>
                <a:spcPct val="50000"/>
              </a:spcBef>
            </a:pPr>
            <a:r>
              <a:rPr lang="en-US" sz="2400" dirty="0"/>
              <a:t>No </a:t>
            </a:r>
            <a:r>
              <a:rPr lang="en-US" sz="2400" dirty="0" err="1"/>
              <a:t>Mens</a:t>
            </a:r>
            <a:r>
              <a:rPr lang="en-US" sz="2400" dirty="0"/>
              <a:t> </a:t>
            </a:r>
            <a:r>
              <a:rPr lang="en-US" sz="2400" dirty="0" err="1"/>
              <a:t>rea</a:t>
            </a:r>
            <a:r>
              <a:rPr lang="en-US" sz="2400" dirty="0"/>
              <a:t> + </a:t>
            </a:r>
            <a:r>
              <a:rPr lang="en-US" sz="2400" dirty="0" err="1"/>
              <a:t>Actus</a:t>
            </a:r>
            <a:r>
              <a:rPr lang="en-US" sz="2400" dirty="0"/>
              <a:t> </a:t>
            </a:r>
            <a:r>
              <a:rPr lang="en-US" sz="2400" dirty="0" err="1"/>
              <a:t>reus</a:t>
            </a:r>
            <a:r>
              <a:rPr lang="en-US" sz="2400" dirty="0"/>
              <a:t> =Accident</a:t>
            </a:r>
          </a:p>
        </p:txBody>
      </p:sp>
      <p:sp>
        <p:nvSpPr>
          <p:cNvPr id="8" name="Text Box 3"/>
          <p:cNvSpPr txBox="1">
            <a:spLocks noChangeArrowheads="1"/>
          </p:cNvSpPr>
          <p:nvPr/>
        </p:nvSpPr>
        <p:spPr bwMode="auto">
          <a:xfrm>
            <a:off x="838200" y="3359727"/>
            <a:ext cx="5442554"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400" b="1" dirty="0" err="1">
                <a:solidFill>
                  <a:srgbClr val="C00000"/>
                </a:solidFill>
              </a:rPr>
              <a:t>Mens</a:t>
            </a:r>
            <a:r>
              <a:rPr lang="en-US" sz="2400" b="1" dirty="0">
                <a:solidFill>
                  <a:srgbClr val="C00000"/>
                </a:solidFill>
              </a:rPr>
              <a:t> </a:t>
            </a:r>
            <a:r>
              <a:rPr lang="en-US" sz="2400" b="1" dirty="0" err="1">
                <a:solidFill>
                  <a:srgbClr val="C00000"/>
                </a:solidFill>
              </a:rPr>
              <a:t>rea</a:t>
            </a:r>
            <a:r>
              <a:rPr lang="en-US" sz="2400" b="1" dirty="0">
                <a:solidFill>
                  <a:srgbClr val="C00000"/>
                </a:solidFill>
              </a:rPr>
              <a:t> </a:t>
            </a:r>
            <a:r>
              <a:rPr lang="en-US" dirty="0">
                <a:solidFill>
                  <a:srgbClr val="002060"/>
                </a:solidFill>
              </a:rPr>
              <a:t>is absent </a:t>
            </a:r>
          </a:p>
          <a:p>
            <a:pPr marL="914400" indent="-223838" eaLnBrk="1" hangingPunct="1">
              <a:spcBef>
                <a:spcPct val="50000"/>
              </a:spcBef>
              <a:buFont typeface="Arial" panose="020B0604020202020204" pitchFamily="34" charset="0"/>
              <a:buChar char="•"/>
            </a:pPr>
            <a:r>
              <a:rPr lang="en-US" dirty="0">
                <a:solidFill>
                  <a:srgbClr val="002060"/>
                </a:solidFill>
              </a:rPr>
              <a:t>Insanity</a:t>
            </a:r>
          </a:p>
          <a:p>
            <a:pPr marL="914400" indent="-223838" eaLnBrk="1" hangingPunct="1">
              <a:spcBef>
                <a:spcPct val="50000"/>
              </a:spcBef>
              <a:buFont typeface="Arial" panose="020B0604020202020204" pitchFamily="34" charset="0"/>
              <a:buChar char="•"/>
            </a:pPr>
            <a:r>
              <a:rPr lang="en-US" dirty="0">
                <a:solidFill>
                  <a:srgbClr val="002060"/>
                </a:solidFill>
              </a:rPr>
              <a:t>Immaturity </a:t>
            </a:r>
          </a:p>
          <a:p>
            <a:pPr marL="914400" indent="-223838" eaLnBrk="1" hangingPunct="1">
              <a:spcBef>
                <a:spcPct val="50000"/>
              </a:spcBef>
              <a:buFont typeface="Arial" panose="020B0604020202020204" pitchFamily="34" charset="0"/>
              <a:buChar char="•"/>
            </a:pPr>
            <a:r>
              <a:rPr lang="en-US" dirty="0">
                <a:solidFill>
                  <a:srgbClr val="002060"/>
                </a:solidFill>
              </a:rPr>
              <a:t>Intoxication </a:t>
            </a:r>
          </a:p>
        </p:txBody>
      </p:sp>
    </p:spTree>
    <p:extLst>
      <p:ext uri="{BB962C8B-B14F-4D97-AF65-F5344CB8AC3E}">
        <p14:creationId xmlns:p14="http://schemas.microsoft.com/office/powerpoint/2010/main" val="24164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962490" y="377479"/>
            <a:ext cx="6124109" cy="584775"/>
          </a:xfrm>
          <a:prstGeom prst="rect">
            <a:avLst/>
          </a:prstGeom>
          <a:no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3200" b="1" dirty="0">
                <a:solidFill>
                  <a:srgbClr val="C00000"/>
                </a:solidFill>
                <a:latin typeface="+mj-lt"/>
              </a:rPr>
              <a:t>General Presumption in Law</a:t>
            </a:r>
          </a:p>
        </p:txBody>
      </p:sp>
      <p:sp>
        <p:nvSpPr>
          <p:cNvPr id="3" name="Text Box 3"/>
          <p:cNvSpPr txBox="1">
            <a:spLocks noChangeArrowheads="1"/>
          </p:cNvSpPr>
          <p:nvPr/>
        </p:nvSpPr>
        <p:spPr bwMode="auto">
          <a:xfrm>
            <a:off x="82008" y="1134663"/>
            <a:ext cx="713441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63538" indent="-269875" eaLnBrk="1" hangingPunct="1">
              <a:spcBef>
                <a:spcPct val="50000"/>
              </a:spcBef>
              <a:buClr>
                <a:srgbClr val="C00000"/>
              </a:buClr>
              <a:buSzPct val="88000"/>
              <a:buFont typeface="+mj-lt"/>
              <a:buAutoNum type="arabicPeriod"/>
            </a:pPr>
            <a:r>
              <a:rPr lang="en-US" dirty="0"/>
              <a:t>Everyone is sane and responsible</a:t>
            </a:r>
            <a:br>
              <a:rPr lang="en-US" dirty="0"/>
            </a:br>
            <a:r>
              <a:rPr lang="en-US" dirty="0"/>
              <a:t> for his actions.</a:t>
            </a:r>
          </a:p>
          <a:p>
            <a:pPr marL="363538" indent="-269875" eaLnBrk="1" hangingPunct="1">
              <a:spcBef>
                <a:spcPct val="50000"/>
              </a:spcBef>
              <a:buClr>
                <a:srgbClr val="C00000"/>
              </a:buClr>
              <a:buSzPct val="88000"/>
              <a:buFont typeface="+mj-lt"/>
              <a:buAutoNum type="arabicPeriod"/>
            </a:pPr>
            <a:r>
              <a:rPr lang="en-US" dirty="0"/>
              <a:t>Everyone is innocent until </a:t>
            </a:r>
            <a:br>
              <a:rPr lang="en-US" dirty="0"/>
            </a:br>
            <a:r>
              <a:rPr lang="en-US" dirty="0"/>
              <a:t>proved guilty. </a:t>
            </a:r>
          </a:p>
          <a:p>
            <a:pPr marL="363538" indent="-269875" eaLnBrk="1" hangingPunct="1">
              <a:spcBef>
                <a:spcPct val="50000"/>
              </a:spcBef>
              <a:buClr>
                <a:srgbClr val="C00000"/>
              </a:buClr>
              <a:buSzPct val="88000"/>
              <a:buFont typeface="+mj-lt"/>
              <a:buAutoNum type="arabicPeriod"/>
            </a:pPr>
            <a:r>
              <a:rPr lang="en-US" dirty="0"/>
              <a:t>If any doubt about the allegations, </a:t>
            </a:r>
            <a:br>
              <a:rPr lang="en-US" dirty="0"/>
            </a:br>
            <a:r>
              <a:rPr lang="en-US" dirty="0"/>
              <a:t>the court will resolve the case in </a:t>
            </a:r>
            <a:br>
              <a:rPr lang="en-US" dirty="0"/>
            </a:br>
            <a:r>
              <a:rPr lang="en-US" dirty="0"/>
              <a:t>favor of the accused.   </a:t>
            </a:r>
          </a:p>
        </p:txBody>
      </p:sp>
      <p:sp>
        <p:nvSpPr>
          <p:cNvPr id="4" name="Text Box 8"/>
          <p:cNvSpPr txBox="1">
            <a:spLocks noChangeArrowheads="1"/>
          </p:cNvSpPr>
          <p:nvPr/>
        </p:nvSpPr>
        <p:spPr bwMode="auto">
          <a:xfrm>
            <a:off x="622305" y="3699604"/>
            <a:ext cx="6053822" cy="584775"/>
          </a:xfrm>
          <a:prstGeom prst="rect">
            <a:avLst/>
          </a:prstGeom>
          <a:no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3200" b="1" dirty="0">
                <a:solidFill>
                  <a:srgbClr val="C00000"/>
                </a:solidFill>
                <a:latin typeface="+mj-lt"/>
              </a:rPr>
              <a:t>General Exception in Law</a:t>
            </a:r>
          </a:p>
        </p:txBody>
      </p:sp>
      <p:sp>
        <p:nvSpPr>
          <p:cNvPr id="5" name="Text Box 3"/>
          <p:cNvSpPr txBox="1">
            <a:spLocks noChangeArrowheads="1"/>
          </p:cNvSpPr>
          <p:nvPr/>
        </p:nvSpPr>
        <p:spPr bwMode="auto">
          <a:xfrm>
            <a:off x="82008" y="4472374"/>
            <a:ext cx="65621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446088" indent="-269875" eaLnBrk="1" hangingPunct="1">
              <a:spcBef>
                <a:spcPct val="50000"/>
              </a:spcBef>
              <a:buClr>
                <a:srgbClr val="C00000"/>
              </a:buClr>
              <a:buFont typeface="+mj-lt"/>
              <a:buAutoNum type="arabicPeriod"/>
              <a:tabLst>
                <a:tab pos="1430338" algn="l"/>
              </a:tabLst>
            </a:pPr>
            <a:r>
              <a:rPr lang="en-US" dirty="0">
                <a:solidFill>
                  <a:srgbClr val="002060"/>
                </a:solidFill>
              </a:rPr>
              <a:t>Immaturity 	------- 	</a:t>
            </a:r>
            <a:r>
              <a:rPr lang="en-US" b="1" dirty="0">
                <a:solidFill>
                  <a:srgbClr val="C00000"/>
                </a:solidFill>
              </a:rPr>
              <a:t>Sec 83</a:t>
            </a:r>
          </a:p>
          <a:p>
            <a:pPr marL="446088" indent="-269875" eaLnBrk="1" hangingPunct="1">
              <a:spcBef>
                <a:spcPct val="50000"/>
              </a:spcBef>
              <a:buClr>
                <a:srgbClr val="C00000"/>
              </a:buClr>
              <a:buFont typeface="+mj-lt"/>
              <a:buAutoNum type="arabicPeriod"/>
              <a:tabLst>
                <a:tab pos="1430338" algn="l"/>
              </a:tabLst>
            </a:pPr>
            <a:r>
              <a:rPr lang="en-US" dirty="0">
                <a:solidFill>
                  <a:srgbClr val="002060"/>
                </a:solidFill>
              </a:rPr>
              <a:t>  Insanity 	--------	</a:t>
            </a:r>
            <a:r>
              <a:rPr lang="en-US" b="1" dirty="0">
                <a:solidFill>
                  <a:srgbClr val="C00000"/>
                </a:solidFill>
              </a:rPr>
              <a:t>Sec 84</a:t>
            </a:r>
          </a:p>
          <a:p>
            <a:pPr marL="446088" indent="-269875" eaLnBrk="1" hangingPunct="1">
              <a:spcBef>
                <a:spcPct val="50000"/>
              </a:spcBef>
              <a:buClr>
                <a:srgbClr val="C00000"/>
              </a:buClr>
              <a:buFont typeface="+mj-lt"/>
              <a:buAutoNum type="arabicPeriod"/>
              <a:tabLst>
                <a:tab pos="1430338" algn="l"/>
              </a:tabLst>
            </a:pPr>
            <a:r>
              <a:rPr lang="en-US" dirty="0">
                <a:solidFill>
                  <a:srgbClr val="002060"/>
                </a:solidFill>
              </a:rPr>
              <a:t>  Intoxication -------- 	</a:t>
            </a:r>
            <a:r>
              <a:rPr lang="en-US" b="1" dirty="0">
                <a:solidFill>
                  <a:srgbClr val="C00000"/>
                </a:solidFill>
              </a:rPr>
              <a:t>Sec 85 </a:t>
            </a:r>
          </a:p>
        </p:txBody>
      </p:sp>
      <p:pic>
        <p:nvPicPr>
          <p:cNvPr id="6" name="Picture 5"/>
          <p:cNvPicPr>
            <a:picLocks noChangeAspect="1"/>
          </p:cNvPicPr>
          <p:nvPr/>
        </p:nvPicPr>
        <p:blipFill>
          <a:blip r:embed="rId2"/>
          <a:stretch>
            <a:fillRect/>
          </a:stretch>
        </p:blipFill>
        <p:spPr>
          <a:xfrm>
            <a:off x="5105400" y="4284379"/>
            <a:ext cx="3186771" cy="2052027"/>
          </a:xfrm>
          <a:prstGeom prst="rect">
            <a:avLst/>
          </a:prstGeom>
        </p:spPr>
      </p:pic>
      <p:pic>
        <p:nvPicPr>
          <p:cNvPr id="7" name="Picture 6"/>
          <p:cNvPicPr>
            <a:picLocks noChangeAspect="1"/>
          </p:cNvPicPr>
          <p:nvPr/>
        </p:nvPicPr>
        <p:blipFill>
          <a:blip r:embed="rId3"/>
          <a:stretch>
            <a:fillRect/>
          </a:stretch>
        </p:blipFill>
        <p:spPr>
          <a:xfrm>
            <a:off x="5105400" y="962255"/>
            <a:ext cx="3186771" cy="2390546"/>
          </a:xfrm>
          <a:prstGeom prst="rect">
            <a:avLst/>
          </a:prstGeom>
        </p:spPr>
      </p:pic>
    </p:spTree>
    <p:extLst>
      <p:ext uri="{BB962C8B-B14F-4D97-AF65-F5344CB8AC3E}">
        <p14:creationId xmlns:p14="http://schemas.microsoft.com/office/powerpoint/2010/main" val="109320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52400" y="242725"/>
            <a:ext cx="6647370" cy="707886"/>
          </a:xfrm>
          <a:prstGeom prst="rect">
            <a:avLst/>
          </a:prstGeom>
          <a:noFill/>
          <a:ln>
            <a:noFill/>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sz="4000" b="1" dirty="0">
                <a:solidFill>
                  <a:srgbClr val="C00000"/>
                </a:solidFill>
                <a:latin typeface="+mj-lt"/>
              </a:rPr>
              <a:t>Plea of Insanity </a:t>
            </a:r>
            <a:r>
              <a:rPr lang="en-US" sz="2400" b="1" dirty="0">
                <a:solidFill>
                  <a:srgbClr val="C00000"/>
                </a:solidFill>
                <a:latin typeface="+mj-lt"/>
              </a:rPr>
              <a:t>(Three verdicts)</a:t>
            </a:r>
          </a:p>
        </p:txBody>
      </p:sp>
      <p:sp>
        <p:nvSpPr>
          <p:cNvPr id="3" name="Text Box 3"/>
          <p:cNvSpPr txBox="1">
            <a:spLocks noChangeArrowheads="1"/>
          </p:cNvSpPr>
          <p:nvPr/>
        </p:nvSpPr>
        <p:spPr bwMode="auto">
          <a:xfrm>
            <a:off x="170370" y="1066800"/>
            <a:ext cx="6629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798513" indent="-457200" eaLnBrk="1" hangingPunct="1">
              <a:spcBef>
                <a:spcPct val="50000"/>
              </a:spcBef>
              <a:buClr>
                <a:srgbClr val="C00000"/>
              </a:buClr>
              <a:buFont typeface="+mj-lt"/>
              <a:buAutoNum type="arabicPeriod"/>
            </a:pPr>
            <a:r>
              <a:rPr lang="en-US" sz="2400" u="sng" dirty="0">
                <a:solidFill>
                  <a:srgbClr val="C00000"/>
                </a:solidFill>
              </a:rPr>
              <a:t>Unfit to plead:</a:t>
            </a:r>
            <a:br>
              <a:rPr lang="en-US" sz="2400" dirty="0"/>
            </a:br>
            <a:r>
              <a:rPr lang="en-US" sz="2400" dirty="0"/>
              <a:t>Sane at the time of crime-------- later </a:t>
            </a:r>
            <a:br>
              <a:rPr lang="en-US" sz="2400" dirty="0"/>
            </a:br>
            <a:r>
              <a:rPr lang="en-US" sz="2400" dirty="0"/>
              <a:t>becomes insane ------- not able to </a:t>
            </a:r>
            <a:br>
              <a:rPr lang="en-US" sz="2400" dirty="0"/>
            </a:br>
            <a:r>
              <a:rPr lang="en-US" sz="2400" dirty="0"/>
              <a:t>defend himself ------- court suspends </a:t>
            </a:r>
            <a:br>
              <a:rPr lang="en-US" sz="2400" dirty="0"/>
            </a:br>
            <a:r>
              <a:rPr lang="en-US" sz="2400" dirty="0"/>
              <a:t>proceedings ------- sanity is restore.</a:t>
            </a:r>
          </a:p>
          <a:p>
            <a:pPr marL="855662" indent="-457200" eaLnBrk="1" hangingPunct="1">
              <a:spcBef>
                <a:spcPct val="50000"/>
              </a:spcBef>
              <a:buClr>
                <a:srgbClr val="C00000"/>
              </a:buClr>
              <a:buFont typeface="+mj-lt"/>
              <a:buAutoNum type="arabicPeriod"/>
            </a:pPr>
            <a:r>
              <a:rPr lang="en-US" sz="2400" u="sng" dirty="0">
                <a:solidFill>
                  <a:srgbClr val="C00000"/>
                </a:solidFill>
              </a:rPr>
              <a:t>Guilty but insane:</a:t>
            </a:r>
            <a:br>
              <a:rPr lang="en-US" sz="2400" dirty="0"/>
            </a:br>
            <a:r>
              <a:rPr lang="en-US" sz="2400" dirty="0"/>
              <a:t>Defendant completely absolved</a:t>
            </a:r>
            <a:br>
              <a:rPr lang="en-US" sz="2400" dirty="0"/>
            </a:br>
            <a:r>
              <a:rPr lang="en-US" sz="2400" dirty="0"/>
              <a:t>of his guilt ----- due to insanity.</a:t>
            </a:r>
          </a:p>
          <a:p>
            <a:pPr marL="798513" indent="-457200" eaLnBrk="1" hangingPunct="1">
              <a:spcBef>
                <a:spcPct val="50000"/>
              </a:spcBef>
              <a:buClr>
                <a:srgbClr val="C00000"/>
              </a:buClr>
              <a:buFont typeface="+mj-lt"/>
              <a:buAutoNum type="arabicPeriod"/>
            </a:pPr>
            <a:r>
              <a:rPr lang="en-US" sz="2400" u="sng" dirty="0">
                <a:solidFill>
                  <a:srgbClr val="C00000"/>
                </a:solidFill>
              </a:rPr>
              <a:t>Diminished responsibility</a:t>
            </a:r>
            <a:r>
              <a:rPr lang="en-US" sz="2400" dirty="0">
                <a:solidFill>
                  <a:srgbClr val="C00000"/>
                </a:solidFill>
              </a:rPr>
              <a:t>:</a:t>
            </a:r>
            <a:br>
              <a:rPr lang="en-US" sz="2400" dirty="0"/>
            </a:br>
            <a:r>
              <a:rPr lang="en-US" sz="2400" dirty="0"/>
              <a:t>Defendant is not completely absolved but </a:t>
            </a:r>
            <a:r>
              <a:rPr lang="en-US" sz="2400" dirty="0" err="1"/>
              <a:t>hsis</a:t>
            </a:r>
            <a:r>
              <a:rPr lang="en-US" sz="2400" dirty="0"/>
              <a:t> sentence is mitigated or reduced. </a:t>
            </a:r>
          </a:p>
        </p:txBody>
      </p:sp>
      <p:pic>
        <p:nvPicPr>
          <p:cNvPr id="4" name="Picture 3"/>
          <p:cNvPicPr>
            <a:picLocks noChangeAspect="1"/>
          </p:cNvPicPr>
          <p:nvPr/>
        </p:nvPicPr>
        <p:blipFill>
          <a:blip r:embed="rId2"/>
          <a:stretch>
            <a:fillRect/>
          </a:stretch>
        </p:blipFill>
        <p:spPr>
          <a:xfrm>
            <a:off x="5971309" y="1752600"/>
            <a:ext cx="2200275" cy="2933700"/>
          </a:xfrm>
          <a:prstGeom prst="rect">
            <a:avLst/>
          </a:prstGeom>
        </p:spPr>
      </p:pic>
    </p:spTree>
    <p:extLst>
      <p:ext uri="{BB962C8B-B14F-4D97-AF65-F5344CB8AC3E}">
        <p14:creationId xmlns:p14="http://schemas.microsoft.com/office/powerpoint/2010/main" val="2433307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990600" y="1447800"/>
            <a:ext cx="4648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457200" indent="-457200" eaLnBrk="1" hangingPunct="1">
              <a:spcBef>
                <a:spcPct val="50000"/>
              </a:spcBef>
              <a:buClr>
                <a:srgbClr val="C00000"/>
              </a:buClr>
              <a:buFont typeface="Wingdings" pitchFamily="2" charset="2"/>
              <a:buChar char="Ø"/>
            </a:pPr>
            <a:r>
              <a:rPr lang="en-US" sz="2800" dirty="0" err="1">
                <a:solidFill>
                  <a:srgbClr val="002060"/>
                </a:solidFill>
              </a:rPr>
              <a:t>Mc</a:t>
            </a:r>
            <a:r>
              <a:rPr lang="en-US" sz="2800" dirty="0">
                <a:solidFill>
                  <a:srgbClr val="002060"/>
                </a:solidFill>
              </a:rPr>
              <a:t> </a:t>
            </a:r>
            <a:r>
              <a:rPr lang="en-US" sz="2800" dirty="0" err="1">
                <a:solidFill>
                  <a:srgbClr val="002060"/>
                </a:solidFill>
              </a:rPr>
              <a:t>naughton’s</a:t>
            </a:r>
            <a:r>
              <a:rPr lang="en-US" sz="2800" dirty="0">
                <a:solidFill>
                  <a:srgbClr val="002060"/>
                </a:solidFill>
              </a:rPr>
              <a:t> rule</a:t>
            </a:r>
          </a:p>
          <a:p>
            <a:pPr marL="457200" indent="-457200" eaLnBrk="1" hangingPunct="1">
              <a:spcBef>
                <a:spcPct val="50000"/>
              </a:spcBef>
              <a:buClr>
                <a:srgbClr val="C00000"/>
              </a:buClr>
              <a:buFont typeface="Wingdings" pitchFamily="2" charset="2"/>
              <a:buChar char="Ø"/>
            </a:pPr>
            <a:r>
              <a:rPr lang="en-US" sz="2800" dirty="0">
                <a:solidFill>
                  <a:srgbClr val="002060"/>
                </a:solidFill>
              </a:rPr>
              <a:t>Durham’s rule</a:t>
            </a:r>
          </a:p>
          <a:p>
            <a:pPr marL="457200" indent="-457200" eaLnBrk="1" hangingPunct="1">
              <a:spcBef>
                <a:spcPct val="50000"/>
              </a:spcBef>
              <a:buClr>
                <a:srgbClr val="C00000"/>
              </a:buClr>
              <a:buFont typeface="Wingdings" pitchFamily="2" charset="2"/>
              <a:buChar char="Ø"/>
            </a:pPr>
            <a:r>
              <a:rPr lang="en-US" sz="2800" dirty="0">
                <a:solidFill>
                  <a:srgbClr val="002060"/>
                </a:solidFill>
              </a:rPr>
              <a:t>Irresistible impulse </a:t>
            </a:r>
          </a:p>
        </p:txBody>
      </p:sp>
      <p:sp>
        <p:nvSpPr>
          <p:cNvPr id="6" name="Text Box 2"/>
          <p:cNvSpPr txBox="1">
            <a:spLocks noChangeArrowheads="1"/>
          </p:cNvSpPr>
          <p:nvPr/>
        </p:nvSpPr>
        <p:spPr bwMode="auto">
          <a:xfrm>
            <a:off x="762000" y="551550"/>
            <a:ext cx="62420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4000" b="1" dirty="0">
                <a:solidFill>
                  <a:srgbClr val="002060"/>
                </a:solidFill>
              </a:rPr>
              <a:t> </a:t>
            </a:r>
            <a:r>
              <a:rPr lang="en-US" sz="4000" b="1" dirty="0">
                <a:solidFill>
                  <a:srgbClr val="C00000"/>
                </a:solidFill>
                <a:latin typeface="+mj-lt"/>
              </a:rPr>
              <a:t>Rules For Insanity:   </a:t>
            </a:r>
          </a:p>
        </p:txBody>
      </p:sp>
    </p:spTree>
    <p:extLst>
      <p:ext uri="{BB962C8B-B14F-4D97-AF65-F5344CB8AC3E}">
        <p14:creationId xmlns:p14="http://schemas.microsoft.com/office/powerpoint/2010/main" val="273584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9986"/>
                                        </p:tgtEl>
                                        <p:attrNameLst>
                                          <p:attrName>style.visibility</p:attrName>
                                        </p:attrNameLst>
                                      </p:cBhvr>
                                      <p:to>
                                        <p:strVal val="visible"/>
                                      </p:to>
                                    </p:set>
                                    <p:anim calcmode="lin" valueType="num">
                                      <p:cBhvr additive="base">
                                        <p:cTn id="13" dur="500" fill="hold"/>
                                        <p:tgtEl>
                                          <p:spTgt spid="169986"/>
                                        </p:tgtEl>
                                        <p:attrNameLst>
                                          <p:attrName>ppt_x</p:attrName>
                                        </p:attrNameLst>
                                      </p:cBhvr>
                                      <p:tavLst>
                                        <p:tav tm="0">
                                          <p:val>
                                            <p:strVal val="#ppt_x"/>
                                          </p:val>
                                        </p:tav>
                                        <p:tav tm="100000">
                                          <p:val>
                                            <p:strVal val="#ppt_x"/>
                                          </p:val>
                                        </p:tav>
                                      </p:tavLst>
                                    </p:anim>
                                    <p:anim calcmode="lin" valueType="num">
                                      <p:cBhvr additive="base">
                                        <p:cTn id="14" dur="500" fill="hold"/>
                                        <p:tgtEl>
                                          <p:spTgt spid="1699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162800" cy="1752600"/>
          </a:xfrm>
        </p:spPr>
        <p:txBody>
          <a:bodyPr/>
          <a:lstStyle/>
          <a:p>
            <a:r>
              <a:rPr lang="en-US" sz="4000" b="1" dirty="0">
                <a:solidFill>
                  <a:srgbClr val="C00000"/>
                </a:solidFill>
              </a:rPr>
              <a:t>History of </a:t>
            </a:r>
            <a:r>
              <a:rPr lang="en-US" sz="4000" b="1" dirty="0" err="1">
                <a:solidFill>
                  <a:srgbClr val="C00000"/>
                </a:solidFill>
              </a:rPr>
              <a:t>Mc</a:t>
            </a:r>
            <a:r>
              <a:rPr lang="en-US" sz="4000" b="1" dirty="0">
                <a:solidFill>
                  <a:srgbClr val="C00000"/>
                </a:solidFill>
              </a:rPr>
              <a:t> </a:t>
            </a:r>
            <a:r>
              <a:rPr lang="en-US" sz="4000" b="1" dirty="0" err="1">
                <a:solidFill>
                  <a:srgbClr val="C00000"/>
                </a:solidFill>
              </a:rPr>
              <a:t>Naughton’s</a:t>
            </a:r>
            <a:r>
              <a:rPr lang="en-US" sz="4000" b="1" dirty="0">
                <a:solidFill>
                  <a:srgbClr val="C00000"/>
                </a:solidFill>
              </a:rPr>
              <a:t> Rule</a:t>
            </a:r>
          </a:p>
        </p:txBody>
      </p:sp>
      <p:sp>
        <p:nvSpPr>
          <p:cNvPr id="3" name="Content Placeholder 2"/>
          <p:cNvSpPr>
            <a:spLocks noGrp="1"/>
          </p:cNvSpPr>
          <p:nvPr>
            <p:ph idx="1"/>
          </p:nvPr>
        </p:nvSpPr>
        <p:spPr>
          <a:xfrm>
            <a:off x="304800" y="1752600"/>
            <a:ext cx="5791200" cy="4642410"/>
          </a:xfrm>
        </p:spPr>
        <p:txBody>
          <a:bodyPr>
            <a:normAutofit lnSpcReduction="10000"/>
          </a:bodyPr>
          <a:lstStyle/>
          <a:p>
            <a:pPr indent="-342900">
              <a:lnSpc>
                <a:spcPct val="150000"/>
              </a:lnSpc>
              <a:buFont typeface="Wingdings" pitchFamily="2" charset="2"/>
              <a:buChar char="q"/>
            </a:pPr>
            <a:r>
              <a:rPr lang="en-US" dirty="0"/>
              <a:t>Daniel Mc </a:t>
            </a:r>
            <a:r>
              <a:rPr lang="en-US" dirty="0" err="1"/>
              <a:t>Naughton’s</a:t>
            </a:r>
            <a:r>
              <a:rPr lang="en-US" dirty="0"/>
              <a:t> in 1843 tried to kill England’s Prime Minister Sir Robert Peel.</a:t>
            </a:r>
          </a:p>
          <a:p>
            <a:pPr indent="-342900">
              <a:lnSpc>
                <a:spcPct val="150000"/>
              </a:lnSpc>
              <a:buFont typeface="Wingdings" pitchFamily="2" charset="2"/>
              <a:buChar char="q"/>
            </a:pPr>
            <a:r>
              <a:rPr lang="en-US" dirty="0" err="1"/>
              <a:t>Mc</a:t>
            </a:r>
            <a:r>
              <a:rPr lang="en-US" dirty="0"/>
              <a:t> </a:t>
            </a:r>
            <a:r>
              <a:rPr lang="en-US" dirty="0" err="1"/>
              <a:t>Naughton</a:t>
            </a:r>
            <a:r>
              <a:rPr lang="en-US" dirty="0"/>
              <a:t> thought Peel wanted to kill him, so he tried to shoot Peel. But instead shot and killed Peel’s secretary Edward.</a:t>
            </a:r>
          </a:p>
          <a:p>
            <a:pPr indent="-342900">
              <a:lnSpc>
                <a:spcPct val="150000"/>
              </a:lnSpc>
              <a:buFont typeface="Wingdings" pitchFamily="2" charset="2"/>
              <a:buChar char="q"/>
            </a:pPr>
            <a:r>
              <a:rPr lang="en-US" dirty="0"/>
              <a:t>Medical experts testified Mc </a:t>
            </a:r>
            <a:r>
              <a:rPr lang="en-US" dirty="0" err="1"/>
              <a:t>Naughton</a:t>
            </a:r>
            <a:r>
              <a:rPr lang="en-US" dirty="0"/>
              <a:t> was under the effect of </a:t>
            </a:r>
            <a:r>
              <a:rPr lang="en-US" b="1" dirty="0">
                <a:solidFill>
                  <a:srgbClr val="C00000"/>
                </a:solidFill>
              </a:rPr>
              <a:t>delusion of persecution </a:t>
            </a:r>
            <a:r>
              <a:rPr lang="en-US" dirty="0"/>
              <a:t>&amp; he was found </a:t>
            </a:r>
            <a:r>
              <a:rPr lang="en-US" b="1" dirty="0">
                <a:solidFill>
                  <a:srgbClr val="C00000"/>
                </a:solidFill>
              </a:rPr>
              <a:t>NOT GUILTY </a:t>
            </a:r>
            <a:r>
              <a:rPr lang="en-US" dirty="0"/>
              <a:t>by reason of Insanity.</a:t>
            </a:r>
          </a:p>
          <a:p>
            <a:pPr marL="0" indent="0">
              <a:buNone/>
            </a:pPr>
            <a:endParaRPr lang="en-US" dirty="0">
              <a:solidFill>
                <a:srgbClr val="FF0000"/>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6096000" y="1676400"/>
            <a:ext cx="1893358" cy="2708561"/>
          </a:xfrm>
          <a:prstGeom prst="rect">
            <a:avLst/>
          </a:prstGeom>
        </p:spPr>
      </p:pic>
    </p:spTree>
    <p:extLst>
      <p:ext uri="{BB962C8B-B14F-4D97-AF65-F5344CB8AC3E}">
        <p14:creationId xmlns:p14="http://schemas.microsoft.com/office/powerpoint/2010/main" val="232852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477" y="224119"/>
            <a:ext cx="8064874" cy="5952845"/>
          </a:xfrm>
        </p:spPr>
        <p:txBody>
          <a:bodyPr/>
          <a:lstStyle/>
          <a:p>
            <a:pPr marL="0" indent="0">
              <a:buNone/>
            </a:pPr>
            <a:r>
              <a:rPr lang="en-US" sz="4000" b="1" dirty="0" err="1">
                <a:solidFill>
                  <a:srgbClr val="C00000"/>
                </a:solidFill>
                <a:latin typeface="+mj-lt"/>
              </a:rPr>
              <a:t>Mc</a:t>
            </a:r>
            <a:r>
              <a:rPr lang="en-US" sz="4000" b="1" dirty="0">
                <a:solidFill>
                  <a:srgbClr val="C00000"/>
                </a:solidFill>
                <a:latin typeface="+mj-lt"/>
              </a:rPr>
              <a:t> </a:t>
            </a:r>
            <a:r>
              <a:rPr lang="en-US" sz="4000" b="1" dirty="0" err="1">
                <a:solidFill>
                  <a:srgbClr val="C00000"/>
                </a:solidFill>
                <a:latin typeface="+mj-lt"/>
              </a:rPr>
              <a:t>Naughton’s</a:t>
            </a:r>
            <a:r>
              <a:rPr lang="en-US" sz="4000" b="1" dirty="0">
                <a:solidFill>
                  <a:srgbClr val="C00000"/>
                </a:solidFill>
                <a:latin typeface="+mj-lt"/>
              </a:rPr>
              <a:t> Rule </a:t>
            </a:r>
          </a:p>
          <a:p>
            <a:pPr marL="0" indent="0">
              <a:buNone/>
            </a:pPr>
            <a:r>
              <a:rPr lang="en-US" sz="2400" dirty="0"/>
              <a:t>Defendant has to prove that:</a:t>
            </a:r>
          </a:p>
          <a:p>
            <a:r>
              <a:rPr lang="en-US" sz="2400" dirty="0"/>
              <a:t>At the time of commission of crime he was suffering from defect of reason.</a:t>
            </a:r>
          </a:p>
          <a:p>
            <a:r>
              <a:rPr lang="en-US" sz="2400" dirty="0"/>
              <a:t>Defect of reason was due to disease of mind.</a:t>
            </a:r>
          </a:p>
          <a:p>
            <a:r>
              <a:rPr lang="en-US" sz="2400" dirty="0"/>
              <a:t>Due to disease of mind. </a:t>
            </a:r>
          </a:p>
          <a:p>
            <a:pPr marL="1147763" indent="-574675">
              <a:buFont typeface="+mj-lt"/>
              <a:buAutoNum type="romanLcPeriod"/>
              <a:tabLst>
                <a:tab pos="573088" algn="l"/>
              </a:tabLst>
            </a:pPr>
            <a:r>
              <a:rPr lang="en-US" sz="2400" dirty="0"/>
              <a:t>He did not know nature and quality of his action</a:t>
            </a:r>
          </a:p>
          <a:p>
            <a:pPr marL="1147763" indent="-574675">
              <a:buFont typeface="+mj-lt"/>
              <a:buAutoNum type="romanLcPeriod"/>
              <a:tabLst>
                <a:tab pos="573088" algn="l"/>
              </a:tabLst>
            </a:pPr>
            <a:r>
              <a:rPr lang="en-US" sz="2400" dirty="0"/>
              <a:t>If he did know nature and quality of his action, </a:t>
            </a:r>
            <a:br>
              <a:rPr lang="en-US" sz="2400" dirty="0"/>
            </a:br>
            <a:r>
              <a:rPr lang="en-US" sz="2400" dirty="0"/>
              <a:t>he did not know, that what he was doing was wrong</a:t>
            </a:r>
          </a:p>
          <a:p>
            <a:pPr marL="363538" indent="-187325">
              <a:tabLst>
                <a:tab pos="573088" algn="l"/>
              </a:tabLst>
            </a:pPr>
            <a:r>
              <a:rPr lang="en-US" sz="2400" b="1" dirty="0">
                <a:solidFill>
                  <a:srgbClr val="C00000"/>
                </a:solidFill>
              </a:rPr>
              <a:t>“</a:t>
            </a:r>
            <a:r>
              <a:rPr lang="en-US" sz="2400" dirty="0"/>
              <a:t>RIGHT from WRONG</a:t>
            </a:r>
            <a:r>
              <a:rPr lang="en-US" sz="2400" b="1" dirty="0">
                <a:solidFill>
                  <a:srgbClr val="C00000"/>
                </a:solidFill>
              </a:rPr>
              <a:t>”</a:t>
            </a:r>
          </a:p>
          <a:p>
            <a:pPr marL="363538" indent="-187325">
              <a:tabLst>
                <a:tab pos="573088" algn="l"/>
              </a:tabLst>
            </a:pPr>
            <a:r>
              <a:rPr lang="en-US" sz="2400" dirty="0"/>
              <a:t>Mac </a:t>
            </a:r>
            <a:r>
              <a:rPr lang="en-US" sz="2400" dirty="0" err="1"/>
              <a:t>Naughton’s</a:t>
            </a:r>
            <a:r>
              <a:rPr lang="en-US" sz="2400" dirty="0"/>
              <a:t> rule takes into account defendants capacity to make moral judgment. </a:t>
            </a:r>
          </a:p>
          <a:p>
            <a:pPr marL="363538" indent="-187325">
              <a:tabLst>
                <a:tab pos="573088" algn="l"/>
              </a:tabLst>
            </a:pPr>
            <a:r>
              <a:rPr lang="en-US" sz="2400" dirty="0"/>
              <a:t>It require clinical diagnosis of insanity.</a:t>
            </a:r>
          </a:p>
        </p:txBody>
      </p:sp>
    </p:spTree>
    <p:extLst>
      <p:ext uri="{BB962C8B-B14F-4D97-AF65-F5344CB8AC3E}">
        <p14:creationId xmlns:p14="http://schemas.microsoft.com/office/powerpoint/2010/main" val="3437445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
            <a:ext cx="6646907" cy="1173192"/>
          </a:xfrm>
        </p:spPr>
        <p:txBody>
          <a:bodyPr>
            <a:noAutofit/>
          </a:bodyPr>
          <a:lstStyle/>
          <a:p>
            <a:pPr marL="0" indent="0" algn="ctr">
              <a:buNone/>
            </a:pPr>
            <a:endParaRPr lang="en-US" sz="2400" dirty="0">
              <a:solidFill>
                <a:schemeClr val="accent1">
                  <a:lumMod val="75000"/>
                </a:schemeClr>
              </a:solidFill>
            </a:endParaRPr>
          </a:p>
          <a:p>
            <a:pPr marL="0" indent="0">
              <a:buNone/>
            </a:pPr>
            <a:r>
              <a:rPr lang="en-US" sz="4000" b="1" dirty="0">
                <a:solidFill>
                  <a:srgbClr val="C00000"/>
                </a:solidFill>
                <a:latin typeface="+mj-lt"/>
              </a:rPr>
              <a:t>Durham Rule</a:t>
            </a:r>
            <a:endParaRPr lang="en-US" sz="2400" b="1" dirty="0">
              <a:solidFill>
                <a:srgbClr val="C00000"/>
              </a:solidFill>
              <a:latin typeface="+mj-lt"/>
            </a:endParaRPr>
          </a:p>
          <a:p>
            <a:pPr indent="-342900">
              <a:lnSpc>
                <a:spcPct val="150000"/>
              </a:lnSpc>
              <a:buFont typeface="Wingdings" pitchFamily="2" charset="2"/>
              <a:buChar char="q"/>
            </a:pPr>
            <a:r>
              <a:rPr lang="en-US" sz="2400" dirty="0"/>
              <a:t>A modified or improved form of Mac </a:t>
            </a:r>
            <a:r>
              <a:rPr lang="en-US" sz="2400" dirty="0" err="1"/>
              <a:t>Naughton’s</a:t>
            </a:r>
            <a:r>
              <a:rPr lang="en-US" sz="2400" dirty="0"/>
              <a:t> Rule.</a:t>
            </a:r>
          </a:p>
          <a:p>
            <a:pPr indent="-342900">
              <a:lnSpc>
                <a:spcPct val="150000"/>
              </a:lnSpc>
              <a:buFont typeface="Wingdings" pitchFamily="2" charset="2"/>
              <a:buChar char="q"/>
            </a:pPr>
            <a:r>
              <a:rPr lang="en-US" sz="2400" dirty="0"/>
              <a:t>The United States Court of Appeals adopted the Durham Rule in 1954. </a:t>
            </a:r>
          </a:p>
          <a:p>
            <a:pPr marL="0" indent="0">
              <a:lnSpc>
                <a:spcPct val="150000"/>
              </a:lnSpc>
              <a:buNone/>
            </a:pPr>
            <a:r>
              <a:rPr lang="en-US" sz="2400" b="1" dirty="0">
                <a:solidFill>
                  <a:srgbClr val="C00000"/>
                </a:solidFill>
              </a:rPr>
              <a:t>“</a:t>
            </a:r>
            <a:r>
              <a:rPr lang="en-US" sz="2400" b="1" dirty="0"/>
              <a:t> An accused is not criminally responsible if his unlawful act was the product of mental disease.</a:t>
            </a:r>
            <a:r>
              <a:rPr lang="en-US" sz="2400" b="1" dirty="0">
                <a:solidFill>
                  <a:srgbClr val="C00000"/>
                </a:solidFill>
              </a:rPr>
              <a:t>”</a:t>
            </a:r>
            <a:endParaRPr lang="en-US" sz="2400" dirty="0"/>
          </a:p>
          <a:p>
            <a:pPr indent="-342900">
              <a:lnSpc>
                <a:spcPct val="150000"/>
              </a:lnSpc>
              <a:buFont typeface="Wingdings" pitchFamily="2" charset="2"/>
              <a:buChar char="q"/>
            </a:pPr>
            <a:r>
              <a:rPr lang="en-US" sz="2400" dirty="0"/>
              <a:t>Durham Rule is based on medical concepts proved by the </a:t>
            </a:r>
            <a:r>
              <a:rPr lang="en-US" sz="2400" dirty="0">
                <a:solidFill>
                  <a:srgbClr val="002060"/>
                </a:solidFill>
              </a:rPr>
              <a:t>Psychiatrists</a:t>
            </a:r>
          </a:p>
        </p:txBody>
      </p:sp>
    </p:spTree>
    <p:extLst>
      <p:ext uri="{BB962C8B-B14F-4D97-AF65-F5344CB8AC3E}">
        <p14:creationId xmlns:p14="http://schemas.microsoft.com/office/powerpoint/2010/main" val="1985339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C00000"/>
                </a:solidFill>
              </a:rPr>
              <a:t>Irresistible Impulse</a:t>
            </a:r>
          </a:p>
        </p:txBody>
      </p:sp>
      <p:sp>
        <p:nvSpPr>
          <p:cNvPr id="3" name="Content Placeholder 2"/>
          <p:cNvSpPr>
            <a:spLocks noGrp="1"/>
          </p:cNvSpPr>
          <p:nvPr>
            <p:ph idx="1"/>
          </p:nvPr>
        </p:nvSpPr>
        <p:spPr>
          <a:xfrm>
            <a:off x="628650" y="1825626"/>
            <a:ext cx="7981950" cy="4342093"/>
          </a:xfrm>
        </p:spPr>
        <p:txBody>
          <a:bodyPr>
            <a:noAutofit/>
          </a:bodyPr>
          <a:lstStyle/>
          <a:p>
            <a:r>
              <a:rPr lang="en-US" sz="2800" dirty="0"/>
              <a:t>Was first adopted in Alabama Supreme Court in 1887, as appendage to Mc </a:t>
            </a:r>
            <a:r>
              <a:rPr lang="en-US" sz="2800" dirty="0" err="1"/>
              <a:t>Naughton’s</a:t>
            </a:r>
            <a:r>
              <a:rPr lang="en-US" sz="2800" dirty="0"/>
              <a:t> Rule</a:t>
            </a:r>
          </a:p>
          <a:p>
            <a:r>
              <a:rPr lang="en-US" sz="2800" dirty="0"/>
              <a:t>Means the defendant, by reason of</a:t>
            </a:r>
            <a:r>
              <a:rPr lang="en-US" sz="2800" b="1" dirty="0"/>
              <a:t> </a:t>
            </a:r>
            <a:r>
              <a:rPr lang="en-US" sz="2800" b="1" dirty="0">
                <a:solidFill>
                  <a:srgbClr val="C00000"/>
                </a:solidFill>
              </a:rPr>
              <a:t>disease of mind</a:t>
            </a:r>
            <a:r>
              <a:rPr lang="en-US" sz="2800" dirty="0">
                <a:solidFill>
                  <a:srgbClr val="C00000"/>
                </a:solidFill>
              </a:rPr>
              <a:t>,</a:t>
            </a:r>
            <a:r>
              <a:rPr lang="en-US" sz="2800" dirty="0"/>
              <a:t> was not able to control his impulse[behavior] to commit the crime.</a:t>
            </a:r>
          </a:p>
          <a:p>
            <a:r>
              <a:rPr lang="en-US" sz="2800" b="1" dirty="0"/>
              <a:t>“Policeman at the shoulder” </a:t>
            </a:r>
            <a:r>
              <a:rPr lang="en-US" sz="2800" dirty="0"/>
              <a:t>require clinical diagnosis of insanity</a:t>
            </a:r>
          </a:p>
        </p:txBody>
      </p:sp>
    </p:spTree>
    <p:extLst>
      <p:ext uri="{BB962C8B-B14F-4D97-AF65-F5344CB8AC3E}">
        <p14:creationId xmlns:p14="http://schemas.microsoft.com/office/powerpoint/2010/main" val="1735950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Vision of RMU</a:t>
            </a:r>
            <a:br>
              <a:rPr lang="en-GB" dirty="0">
                <a:solidFill>
                  <a:srgbClr val="C00000"/>
                </a:solidFill>
              </a:rPr>
            </a:br>
            <a:r>
              <a:rPr lang="en-GB" dirty="0">
                <a:solidFill>
                  <a:srgbClr val="C00000"/>
                </a:solidFill>
              </a:rPr>
              <a:t>The Dream/ Tomorrow</a:t>
            </a:r>
            <a:endParaRPr lang="en-US" dirty="0">
              <a:solidFill>
                <a:srgbClr val="C00000"/>
              </a:solidFill>
            </a:endParaRPr>
          </a:p>
        </p:txBody>
      </p:sp>
      <p:sp>
        <p:nvSpPr>
          <p:cNvPr id="3" name="Content Placeholder 2"/>
          <p:cNvSpPr>
            <a:spLocks noGrp="1"/>
          </p:cNvSpPr>
          <p:nvPr>
            <p:ph idx="1"/>
          </p:nvPr>
        </p:nvSpPr>
        <p:spPr/>
        <p:txBody>
          <a:bodyPr/>
          <a:lstStyle/>
          <a:p>
            <a:pPr marL="539750" indent="-425450">
              <a:lnSpc>
                <a:spcPct val="150000"/>
              </a:lnSpc>
              <a:buFont typeface="Wingdings" pitchFamily="2" charset="2"/>
              <a:buChar char="v"/>
            </a:pPr>
            <a:r>
              <a:rPr lang="en-GB" dirty="0"/>
              <a:t>To impart evidence based research oriented medical education</a:t>
            </a:r>
          </a:p>
          <a:p>
            <a:pPr marL="539750" indent="-425450">
              <a:lnSpc>
                <a:spcPct val="150000"/>
              </a:lnSpc>
              <a:buFont typeface="Wingdings" pitchFamily="2" charset="2"/>
              <a:buChar char="v"/>
            </a:pPr>
            <a:r>
              <a:rPr lang="en-GB" dirty="0"/>
              <a:t>To provide best possible patient care</a:t>
            </a:r>
          </a:p>
          <a:p>
            <a:pPr marL="539750" indent="-425450">
              <a:lnSpc>
                <a:spcPct val="150000"/>
              </a:lnSpc>
              <a:buFont typeface="Wingdings" pitchFamily="2" charset="2"/>
              <a:buChar char="v"/>
            </a:pPr>
            <a:r>
              <a:rPr lang="en-GB" dirty="0"/>
              <a:t>To inculcate the values of mutual respect and ethical practice of medicine</a:t>
            </a:r>
          </a:p>
          <a:p>
            <a:endParaRPr lang="en-US" dirty="0"/>
          </a:p>
        </p:txBody>
      </p:sp>
    </p:spTree>
    <p:extLst>
      <p:ext uri="{BB962C8B-B14F-4D97-AF65-F5344CB8AC3E}">
        <p14:creationId xmlns:p14="http://schemas.microsoft.com/office/powerpoint/2010/main" val="3152097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Research</a:t>
            </a:r>
            <a:endParaRPr lang="en-US" dirty="0">
              <a:solidFill>
                <a:srgbClr val="C00000"/>
              </a:solidFill>
            </a:endParaRPr>
          </a:p>
        </p:txBody>
      </p:sp>
      <p:sp>
        <p:nvSpPr>
          <p:cNvPr id="3" name="Content Placeholder 2"/>
          <p:cNvSpPr>
            <a:spLocks noGrp="1"/>
          </p:cNvSpPr>
          <p:nvPr>
            <p:ph idx="1"/>
          </p:nvPr>
        </p:nvSpPr>
        <p:spPr/>
        <p:txBody>
          <a:bodyPr/>
          <a:lstStyle/>
          <a:p>
            <a:pPr>
              <a:lnSpc>
                <a:spcPct val="150000"/>
              </a:lnSpc>
            </a:pPr>
            <a:r>
              <a:rPr lang="en-GB" dirty="0"/>
              <a:t>"A Comparative </a:t>
            </a:r>
            <a:r>
              <a:rPr lang="en-GB" b="1" dirty="0"/>
              <a:t>Study</a:t>
            </a:r>
            <a:r>
              <a:rPr lang="en-GB" dirty="0"/>
              <a:t> of </a:t>
            </a:r>
            <a:r>
              <a:rPr lang="en-GB" b="1" dirty="0"/>
              <a:t>Perjury</a:t>
            </a:r>
            <a:r>
              <a:rPr lang="en-GB" dirty="0"/>
              <a:t> in Legal System of Pakistan and Islamic Law," </a:t>
            </a:r>
            <a:r>
              <a:rPr lang="en-US" dirty="0">
                <a:hlinkClick r:id="rId2"/>
              </a:rPr>
              <a:t>https://ideas.repec.org/a/src/jbsree/v6y2020i4p1571-1579.html</a:t>
            </a:r>
            <a:endParaRPr lang="en-US" dirty="0"/>
          </a:p>
          <a:p>
            <a:pPr>
              <a:lnSpc>
                <a:spcPct val="150000"/>
              </a:lnSpc>
            </a:pPr>
            <a:r>
              <a:rPr lang="en-US" dirty="0">
                <a:hlinkClick r:id="rId3"/>
              </a:rPr>
              <a:t>https://link.springer.com/article/10.1007/s11077-019-09367-x</a:t>
            </a:r>
            <a:endParaRPr lang="en-US" dirty="0"/>
          </a:p>
          <a:p>
            <a:pPr>
              <a:lnSpc>
                <a:spcPct val="150000"/>
              </a:lnSpc>
            </a:pPr>
            <a:r>
              <a:rPr lang="en-US" dirty="0">
                <a:hlinkClick r:id="rId4"/>
              </a:rPr>
              <a:t>https://psycnet.apa.org/record/2008-13075-009</a:t>
            </a:r>
            <a:endParaRPr lang="en-US" dirty="0"/>
          </a:p>
          <a:p>
            <a:pPr>
              <a:lnSpc>
                <a:spcPct val="150000"/>
              </a:lnSpc>
            </a:pPr>
            <a:r>
              <a:rPr lang="en-US" dirty="0"/>
              <a:t>https://onlinelibrary.wiley.com/doi/10.1002/bsl.2031</a:t>
            </a:r>
          </a:p>
          <a:p>
            <a:endParaRPr lang="en-US" dirty="0"/>
          </a:p>
        </p:txBody>
      </p:sp>
    </p:spTree>
    <p:extLst>
      <p:ext uri="{BB962C8B-B14F-4D97-AF65-F5344CB8AC3E}">
        <p14:creationId xmlns:p14="http://schemas.microsoft.com/office/powerpoint/2010/main" val="2152751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Biomedical Ethics</a:t>
            </a:r>
            <a:endParaRPr lang="en-US" b="1" dirty="0">
              <a:solidFill>
                <a:srgbClr val="C00000"/>
              </a:solidFill>
            </a:endParaRPr>
          </a:p>
        </p:txBody>
      </p:sp>
      <p:sp>
        <p:nvSpPr>
          <p:cNvPr id="3" name="Content Placeholder 2"/>
          <p:cNvSpPr>
            <a:spLocks noGrp="1"/>
          </p:cNvSpPr>
          <p:nvPr>
            <p:ph idx="1"/>
          </p:nvPr>
        </p:nvSpPr>
        <p:spPr>
          <a:xfrm>
            <a:off x="457200" y="1600200"/>
            <a:ext cx="7848600" cy="4800600"/>
          </a:xfrm>
        </p:spPr>
        <p:txBody>
          <a:bodyPr>
            <a:normAutofit/>
          </a:bodyPr>
          <a:lstStyle/>
          <a:p>
            <a:pPr marL="114300" indent="0">
              <a:buNone/>
            </a:pPr>
            <a:r>
              <a:rPr lang="en-US" dirty="0"/>
              <a:t>Whenever physicians serve as witnesses they must:</a:t>
            </a:r>
          </a:p>
          <a:p>
            <a:r>
              <a:rPr lang="en-US" dirty="0"/>
              <a:t> Accurately represent their qualifications. </a:t>
            </a:r>
          </a:p>
          <a:p>
            <a:r>
              <a:rPr lang="en-US" dirty="0"/>
              <a:t>Testify honestly. </a:t>
            </a:r>
          </a:p>
          <a:p>
            <a:r>
              <a:rPr lang="en-US" dirty="0"/>
              <a:t>Not allow their testimony to be influenced by financial compensation.</a:t>
            </a:r>
            <a:endParaRPr lang="en-PK" dirty="0"/>
          </a:p>
          <a:p>
            <a:pPr marL="114300" indent="0">
              <a:buNone/>
            </a:pPr>
            <a:r>
              <a:rPr lang="en-US" dirty="0">
                <a:hlinkClick r:id="rId2"/>
              </a:rPr>
              <a:t>https://code-medical-ethics.ama-assn.org/ethics-opinions/medicaltestimony#:~:text=Whenever%20physicians%20serve%20as%20witnesses,be%20influenced%20by%20financial%20compensation</a:t>
            </a:r>
            <a:r>
              <a:rPr lang="en-US" dirty="0"/>
              <a:t>.</a:t>
            </a:r>
          </a:p>
          <a:p>
            <a:r>
              <a:rPr lang="en-GB" dirty="0"/>
              <a:t>The Ethical Medical Expert Witness-Allen press</a:t>
            </a:r>
          </a:p>
          <a:p>
            <a:pPr marL="114300" indent="0">
              <a:buNone/>
            </a:pPr>
            <a:r>
              <a:rPr lang="en-US" dirty="0"/>
              <a:t>https://meridian.allenpress.com/jmr/article/89/3/125/470706/The-Ethical-Medical-Expert-Witness</a:t>
            </a:r>
          </a:p>
        </p:txBody>
      </p:sp>
    </p:spTree>
    <p:extLst>
      <p:ext uri="{BB962C8B-B14F-4D97-AF65-F5344CB8AC3E}">
        <p14:creationId xmlns:p14="http://schemas.microsoft.com/office/powerpoint/2010/main" val="1871871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Family Medicine</a:t>
            </a:r>
            <a:endParaRPr lang="en-US" dirty="0">
              <a:solidFill>
                <a:srgbClr val="C00000"/>
              </a:solidFill>
            </a:endParaRPr>
          </a:p>
        </p:txBody>
      </p:sp>
      <p:sp>
        <p:nvSpPr>
          <p:cNvPr id="3" name="Content Placeholder 2"/>
          <p:cNvSpPr>
            <a:spLocks noGrp="1"/>
          </p:cNvSpPr>
          <p:nvPr>
            <p:ph idx="1"/>
          </p:nvPr>
        </p:nvSpPr>
        <p:spPr/>
        <p:txBody>
          <a:bodyPr/>
          <a:lstStyle/>
          <a:p>
            <a:pPr marL="114300" indent="0">
              <a:buNone/>
            </a:pPr>
            <a:endParaRPr lang="en-GB" dirty="0"/>
          </a:p>
          <a:p>
            <a:r>
              <a:rPr lang="en-GB" dirty="0"/>
              <a:t>Family physicians have a responsibility to their peers and patients to participate in malpractice litigation in a manner that ensures that evidence is properly and thoroughly evaluated.</a:t>
            </a:r>
          </a:p>
          <a:p>
            <a:r>
              <a:rPr lang="en-GB" b="1" dirty="0"/>
              <a:t>The family physician as a legal consultant </a:t>
            </a:r>
            <a:r>
              <a:rPr lang="en-GB" dirty="0"/>
              <a:t>https://pubmed.ncbi.nlm.nih.gov/3998671/</a:t>
            </a:r>
          </a:p>
          <a:p>
            <a:r>
              <a:rPr lang="en-US" dirty="0"/>
              <a:t>https://engagedscholarship.csuohio.edu/cgi/viewcontent.cgi?article=2991&amp;context=clevstlrev</a:t>
            </a:r>
          </a:p>
        </p:txBody>
      </p:sp>
    </p:spTree>
    <p:extLst>
      <p:ext uri="{BB962C8B-B14F-4D97-AF65-F5344CB8AC3E}">
        <p14:creationId xmlns:p14="http://schemas.microsoft.com/office/powerpoint/2010/main" val="312587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458115"/>
          </a:xfrm>
        </p:spPr>
        <p:txBody>
          <a:bodyPr>
            <a:noAutofit/>
          </a:bodyPr>
          <a:lstStyle/>
          <a:p>
            <a:pPr algn="ctr"/>
            <a:r>
              <a:rPr lang="en-US" b="1" dirty="0">
                <a:solidFill>
                  <a:schemeClr val="tx1"/>
                </a:solidFill>
                <a:latin typeface="Times New Roman" pitchFamily="18" charset="0"/>
                <a:cs typeface="Times New Roman" pitchFamily="18" charset="0"/>
              </a:rPr>
              <a:t>How To Access Digital Library</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48965" y="1596540"/>
            <a:ext cx="8229600" cy="4880460"/>
          </a:xfrm>
        </p:spPr>
        <p:txBody>
          <a:bodyPr>
            <a:normAutofit fontScale="92500" lnSpcReduction="10000"/>
          </a:bodyPr>
          <a:lstStyle/>
          <a:p>
            <a:pPr marL="0" indent="0">
              <a:buNone/>
            </a:pPr>
            <a:endParaRPr lang="en-US" dirty="0"/>
          </a:p>
          <a:p>
            <a:pPr>
              <a:buNone/>
            </a:pPr>
            <a:r>
              <a:rPr lang="en-US" sz="2600" dirty="0">
                <a:latin typeface="Times New Roman" pitchFamily="18" charset="0"/>
                <a:cs typeface="Times New Roman" pitchFamily="18" charset="0"/>
              </a:rPr>
              <a:t>1. Go to the website of HEC National Digital Library.</a:t>
            </a:r>
          </a:p>
          <a:p>
            <a:pPr>
              <a:buNone/>
            </a:pPr>
            <a:r>
              <a:rPr lang="en-US" sz="2600" dirty="0">
                <a:latin typeface="Times New Roman" pitchFamily="18" charset="0"/>
                <a:cs typeface="Times New Roman" pitchFamily="18" charset="0"/>
              </a:rPr>
              <a:t>2. On Home Page, click on the INSTITUTES.</a:t>
            </a:r>
          </a:p>
          <a:p>
            <a:pPr>
              <a:buNone/>
            </a:pPr>
            <a:r>
              <a:rPr lang="en-US" sz="2600" dirty="0">
                <a:latin typeface="Times New Roman" pitchFamily="18" charset="0"/>
                <a:cs typeface="Times New Roman" pitchFamily="18" charset="0"/>
              </a:rPr>
              <a:t>3. A page will appear showing the universities from Public and Private Sector and other Institutes which have access to HEC National Digital Library HNDL.</a:t>
            </a:r>
          </a:p>
          <a:p>
            <a:pPr>
              <a:buNone/>
            </a:pPr>
            <a:r>
              <a:rPr lang="en-US" sz="2600" dirty="0">
                <a:latin typeface="Times New Roman" pitchFamily="18" charset="0"/>
                <a:cs typeface="Times New Roman" pitchFamily="18" charset="0"/>
              </a:rPr>
              <a:t>4. Select your desired Institute.</a:t>
            </a:r>
          </a:p>
          <a:p>
            <a:pPr>
              <a:buNone/>
            </a:pPr>
            <a:r>
              <a:rPr lang="en-US" sz="2600" dirty="0">
                <a:latin typeface="Times New Roman" pitchFamily="18" charset="0"/>
                <a:cs typeface="Times New Roman" pitchFamily="18" charset="0"/>
              </a:rPr>
              <a:t>5. A page will appear showing the resources of the institution</a:t>
            </a:r>
          </a:p>
          <a:p>
            <a:pPr>
              <a:buNone/>
            </a:pPr>
            <a:r>
              <a:rPr lang="en-US" sz="2600" dirty="0">
                <a:latin typeface="Times New Roman" pitchFamily="18" charset="0"/>
                <a:cs typeface="Times New Roman" pitchFamily="18" charset="0"/>
              </a:rPr>
              <a:t>6. Journals and Researches will appear</a:t>
            </a:r>
          </a:p>
          <a:p>
            <a:pPr>
              <a:buNone/>
            </a:pPr>
            <a:r>
              <a:rPr lang="en-US" sz="2600" dirty="0">
                <a:latin typeface="Times New Roman" pitchFamily="18" charset="0"/>
                <a:cs typeface="Times New Roman" pitchFamily="18" charset="0"/>
              </a:rPr>
              <a:t>7. You can find a Journal by clicking on JOURNALS AND DATABASE and enter a keyword to search for your desired journal.</a:t>
            </a:r>
          </a:p>
          <a:p>
            <a:pPr>
              <a:buNone/>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lgn="ctr">
              <a:buNone/>
            </a:pPr>
            <a:endParaRPr lang="en-US" sz="6000" b="1" dirty="0">
              <a:solidFill>
                <a:schemeClr val="accent1"/>
              </a:solidFill>
              <a:latin typeface="+mj-lt"/>
            </a:endParaRPr>
          </a:p>
          <a:p>
            <a:pPr marL="114300" indent="0" algn="ctr">
              <a:buNone/>
            </a:pPr>
            <a:r>
              <a:rPr lang="en-US" sz="6000" b="1" dirty="0">
                <a:solidFill>
                  <a:schemeClr val="accent1"/>
                </a:solidFill>
                <a:latin typeface="+mj-lt"/>
              </a:rPr>
              <a:t>THANK YOU</a:t>
            </a:r>
          </a:p>
          <a:p>
            <a:pPr marL="114300" indent="0">
              <a:buNone/>
            </a:pPr>
            <a:endParaRPr lang="en-US" dirty="0"/>
          </a:p>
        </p:txBody>
      </p:sp>
    </p:spTree>
    <p:extLst>
      <p:ext uri="{BB962C8B-B14F-4D97-AF65-F5344CB8AC3E}">
        <p14:creationId xmlns:p14="http://schemas.microsoft.com/office/powerpoint/2010/main" val="216878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Prof Umar’s LGIS model</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7620000" cy="445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076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Learning Objectives</a:t>
            </a:r>
            <a:endParaRPr lang="en-US" dirty="0">
              <a:solidFill>
                <a:srgbClr val="C00000"/>
              </a:solidFill>
            </a:endParaRPr>
          </a:p>
        </p:txBody>
      </p:sp>
      <p:sp>
        <p:nvSpPr>
          <p:cNvPr id="3" name="Content Placeholder 2"/>
          <p:cNvSpPr>
            <a:spLocks noGrp="1"/>
          </p:cNvSpPr>
          <p:nvPr>
            <p:ph idx="1"/>
          </p:nvPr>
        </p:nvSpPr>
        <p:spPr/>
        <p:txBody>
          <a:bodyPr/>
          <a:lstStyle/>
          <a:p>
            <a:pPr marL="446088" indent="-331788">
              <a:lnSpc>
                <a:spcPct val="150000"/>
              </a:lnSpc>
              <a:buFont typeface="Wingdings" pitchFamily="2" charset="2"/>
              <a:buChar char="Ø"/>
            </a:pPr>
            <a:r>
              <a:rPr lang="en-GB" dirty="0"/>
              <a:t>Define witness and briefly enlist its types.</a:t>
            </a:r>
          </a:p>
          <a:p>
            <a:pPr marL="446088" indent="-331788">
              <a:lnSpc>
                <a:spcPct val="150000"/>
              </a:lnSpc>
              <a:buFont typeface="Wingdings" pitchFamily="2" charset="2"/>
              <a:buChar char="Ø"/>
            </a:pPr>
            <a:r>
              <a:rPr lang="en-GB" dirty="0"/>
              <a:t>Define evidence and enumerate and briefly describe the different types of evidence.</a:t>
            </a:r>
          </a:p>
          <a:p>
            <a:pPr marL="446088" indent="-331788">
              <a:lnSpc>
                <a:spcPct val="150000"/>
              </a:lnSpc>
              <a:buFont typeface="Wingdings" pitchFamily="2" charset="2"/>
              <a:buChar char="Ø"/>
            </a:pPr>
            <a:r>
              <a:rPr lang="en-GB" dirty="0"/>
              <a:t>Briefly explain the admissibility of evidence in court.</a:t>
            </a:r>
          </a:p>
          <a:p>
            <a:pPr marL="446088" indent="-331788">
              <a:lnSpc>
                <a:spcPct val="150000"/>
              </a:lnSpc>
              <a:buFont typeface="Wingdings" pitchFamily="2" charset="2"/>
              <a:buChar char="Ø"/>
            </a:pPr>
            <a:r>
              <a:rPr lang="en-GB" dirty="0"/>
              <a:t>Briefly explain the stages of evidence recording in the court.</a:t>
            </a:r>
          </a:p>
          <a:p>
            <a:pPr marL="446088" indent="-331788">
              <a:lnSpc>
                <a:spcPct val="150000"/>
              </a:lnSpc>
              <a:buFont typeface="Wingdings" pitchFamily="2" charset="2"/>
              <a:buChar char="Ø"/>
            </a:pPr>
            <a:r>
              <a:rPr lang="en-GB" dirty="0"/>
              <a:t>Differentiate between dying declaration and dying deposition.</a:t>
            </a:r>
          </a:p>
          <a:p>
            <a:endParaRPr lang="en-US" dirty="0"/>
          </a:p>
        </p:txBody>
      </p:sp>
    </p:spTree>
    <p:extLst>
      <p:ext uri="{BB962C8B-B14F-4D97-AF65-F5344CB8AC3E}">
        <p14:creationId xmlns:p14="http://schemas.microsoft.com/office/powerpoint/2010/main" val="721682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6400" y="3962400"/>
            <a:ext cx="2497358" cy="2430888"/>
          </a:xfrm>
          <a:prstGeom prst="rect">
            <a:avLst/>
          </a:prstGeom>
        </p:spPr>
      </p:pic>
      <p:sp>
        <p:nvSpPr>
          <p:cNvPr id="3" name="Subtitle 2"/>
          <p:cNvSpPr>
            <a:spLocks noGrp="1"/>
          </p:cNvSpPr>
          <p:nvPr>
            <p:ph type="subTitle" idx="1"/>
          </p:nvPr>
        </p:nvSpPr>
        <p:spPr>
          <a:xfrm>
            <a:off x="609600" y="1371600"/>
            <a:ext cx="5715000" cy="3523129"/>
          </a:xfrm>
        </p:spPr>
        <p:txBody>
          <a:bodyPr>
            <a:normAutofit/>
          </a:bodyPr>
          <a:lstStyle/>
          <a:p>
            <a:pPr algn="l"/>
            <a:r>
              <a:rPr lang="en-US" sz="2800" b="1" dirty="0">
                <a:solidFill>
                  <a:srgbClr val="C00000"/>
                </a:solidFill>
              </a:rPr>
              <a:t>Definition:</a:t>
            </a:r>
          </a:p>
          <a:p>
            <a:pPr algn="l"/>
            <a:r>
              <a:rPr lang="en-US" sz="2800" b="1" dirty="0">
                <a:solidFill>
                  <a:srgbClr val="993300"/>
                </a:solidFill>
              </a:rPr>
              <a:t>	</a:t>
            </a:r>
            <a:r>
              <a:rPr lang="en-US" sz="2800" b="1" dirty="0">
                <a:solidFill>
                  <a:schemeClr val="tx1"/>
                </a:solidFill>
              </a:rPr>
              <a:t>“</a:t>
            </a:r>
            <a:r>
              <a:rPr lang="en-US" sz="2800" dirty="0">
                <a:solidFill>
                  <a:schemeClr val="tx1"/>
                </a:solidFill>
              </a:rPr>
              <a:t>A witness is a person who sees an event(crime or  	accident)”.</a:t>
            </a:r>
            <a:endParaRPr lang="en-US" sz="2800" dirty="0">
              <a:solidFill>
                <a:srgbClr val="993300"/>
              </a:solidFill>
            </a:endParaRPr>
          </a:p>
          <a:p>
            <a:pPr algn="l"/>
            <a:r>
              <a:rPr lang="en-US" sz="2800" dirty="0">
                <a:solidFill>
                  <a:srgbClr val="993300"/>
                </a:solidFill>
              </a:rPr>
              <a:t>	</a:t>
            </a:r>
            <a:r>
              <a:rPr lang="en-US" sz="2800" dirty="0">
                <a:solidFill>
                  <a:schemeClr val="tx1"/>
                </a:solidFill>
              </a:rPr>
              <a:t>A fact or information after its presentation to the court of law by a witness is called </a:t>
            </a:r>
            <a:r>
              <a:rPr lang="en-US" sz="2800" b="1" dirty="0">
                <a:solidFill>
                  <a:srgbClr val="C00000"/>
                </a:solidFill>
              </a:rPr>
              <a:t>testimony.</a:t>
            </a:r>
            <a:r>
              <a:rPr lang="en-US" sz="2800" b="1" dirty="0">
                <a:solidFill>
                  <a:schemeClr val="tx1"/>
                </a:solidFill>
              </a:rPr>
              <a:t>”</a:t>
            </a:r>
            <a:r>
              <a:rPr lang="en-US" sz="2800" b="1" dirty="0">
                <a:solidFill>
                  <a:srgbClr val="C00000"/>
                </a:solidFill>
              </a:rPr>
              <a:t> </a:t>
            </a:r>
          </a:p>
          <a:p>
            <a:pPr algn="l"/>
            <a:endParaRPr lang="en-US" sz="2800" b="1" dirty="0">
              <a:solidFill>
                <a:srgbClr val="993300"/>
              </a:solidFill>
            </a:endParaRPr>
          </a:p>
          <a:p>
            <a:pPr algn="l"/>
            <a:endParaRPr lang="en-US" sz="2800" b="1" dirty="0">
              <a:solidFill>
                <a:srgbClr val="993300"/>
              </a:solidFill>
            </a:endParaRPr>
          </a:p>
          <a:p>
            <a:pPr algn="l"/>
            <a:endParaRPr lang="en-US" sz="2800" b="1" dirty="0">
              <a:solidFill>
                <a:srgbClr val="FF3399"/>
              </a:solidFill>
            </a:endParaRPr>
          </a:p>
        </p:txBody>
      </p:sp>
      <p:sp>
        <p:nvSpPr>
          <p:cNvPr id="4" name="Text Box 2"/>
          <p:cNvSpPr txBox="1">
            <a:spLocks noChangeArrowheads="1"/>
          </p:cNvSpPr>
          <p:nvPr/>
        </p:nvSpPr>
        <p:spPr bwMode="auto">
          <a:xfrm>
            <a:off x="1447800" y="533400"/>
            <a:ext cx="265628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sz="4000" b="1" dirty="0">
                <a:solidFill>
                  <a:srgbClr val="C00000"/>
                </a:solidFill>
              </a:rPr>
              <a:t>Witness </a:t>
            </a:r>
            <a:r>
              <a:rPr lang="en-US" sz="4000" b="1" dirty="0">
                <a:solidFill>
                  <a:srgbClr val="00B0F0"/>
                </a:solidFill>
              </a:rPr>
              <a:t> </a:t>
            </a:r>
          </a:p>
        </p:txBody>
      </p:sp>
      <p:pic>
        <p:nvPicPr>
          <p:cNvPr id="5" name="Picture 4"/>
          <p:cNvPicPr>
            <a:picLocks noChangeAspect="1"/>
          </p:cNvPicPr>
          <p:nvPr/>
        </p:nvPicPr>
        <p:blipFill>
          <a:blip r:embed="rId3"/>
          <a:stretch>
            <a:fillRect/>
          </a:stretch>
        </p:blipFill>
        <p:spPr>
          <a:xfrm>
            <a:off x="984052" y="4800600"/>
            <a:ext cx="3314273" cy="1696004"/>
          </a:xfrm>
          <a:prstGeom prst="rect">
            <a:avLst/>
          </a:prstGeom>
        </p:spPr>
      </p:pic>
    </p:spTree>
    <p:extLst>
      <p:ext uri="{BB962C8B-B14F-4D97-AF65-F5344CB8AC3E}">
        <p14:creationId xmlns:p14="http://schemas.microsoft.com/office/powerpoint/2010/main" val="77248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42950" y="654031"/>
            <a:ext cx="52768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4400" b="1" dirty="0">
                <a:solidFill>
                  <a:srgbClr val="C00000"/>
                </a:solidFill>
              </a:rPr>
              <a:t>Types of witnesses</a:t>
            </a:r>
          </a:p>
        </p:txBody>
      </p:sp>
      <p:sp>
        <p:nvSpPr>
          <p:cNvPr id="176131" name="Text Box 3"/>
          <p:cNvSpPr txBox="1">
            <a:spLocks noChangeArrowheads="1"/>
          </p:cNvSpPr>
          <p:nvPr/>
        </p:nvSpPr>
        <p:spPr bwMode="auto">
          <a:xfrm>
            <a:off x="914400" y="2819400"/>
            <a:ext cx="537210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buFontTx/>
              <a:buChar char="•"/>
            </a:pPr>
            <a:r>
              <a:rPr lang="en-US" sz="3200" b="1" dirty="0">
                <a:solidFill>
                  <a:srgbClr val="002060"/>
                </a:solidFill>
              </a:rPr>
              <a:t>Common witness</a:t>
            </a:r>
          </a:p>
          <a:p>
            <a:pPr eaLnBrk="1" hangingPunct="1">
              <a:spcBef>
                <a:spcPct val="50000"/>
              </a:spcBef>
              <a:buFontTx/>
              <a:buChar char="•"/>
            </a:pPr>
            <a:r>
              <a:rPr lang="en-US" sz="3200" b="1" dirty="0">
                <a:solidFill>
                  <a:srgbClr val="002060"/>
                </a:solidFill>
              </a:rPr>
              <a:t>Expert witness</a:t>
            </a:r>
          </a:p>
          <a:p>
            <a:pPr eaLnBrk="1" hangingPunct="1">
              <a:spcBef>
                <a:spcPct val="50000"/>
              </a:spcBef>
              <a:buFontTx/>
              <a:buChar char="•"/>
            </a:pPr>
            <a:r>
              <a:rPr lang="en-US" sz="3200" b="1" dirty="0">
                <a:solidFill>
                  <a:srgbClr val="002060"/>
                </a:solidFill>
              </a:rPr>
              <a:t>Hostile witness </a:t>
            </a:r>
          </a:p>
        </p:txBody>
      </p:sp>
      <p:pic>
        <p:nvPicPr>
          <p:cNvPr id="2" name="Picture 1"/>
          <p:cNvPicPr>
            <a:picLocks noChangeAspect="1"/>
          </p:cNvPicPr>
          <p:nvPr/>
        </p:nvPicPr>
        <p:blipFill>
          <a:blip r:embed="rId2"/>
          <a:stretch>
            <a:fillRect/>
          </a:stretch>
        </p:blipFill>
        <p:spPr>
          <a:xfrm>
            <a:off x="4827967" y="1905000"/>
            <a:ext cx="2917065" cy="3593204"/>
          </a:xfrm>
          <a:prstGeom prst="rect">
            <a:avLst/>
          </a:prstGeom>
        </p:spPr>
      </p:pic>
    </p:spTree>
    <p:extLst>
      <p:ext uri="{BB962C8B-B14F-4D97-AF65-F5344CB8AC3E}">
        <p14:creationId xmlns:p14="http://schemas.microsoft.com/office/powerpoint/2010/main" val="2949655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additive="base">
                                        <p:cTn id="7" dur="500" fill="hold"/>
                                        <p:tgtEl>
                                          <p:spTgt spid="176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6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6131">
                                            <p:txEl>
                                              <p:pRg st="1" end="1"/>
                                            </p:txEl>
                                          </p:spTgt>
                                        </p:tgtEl>
                                        <p:attrNameLst>
                                          <p:attrName>style.visibility</p:attrName>
                                        </p:attrNameLst>
                                      </p:cBhvr>
                                      <p:to>
                                        <p:strVal val="visible"/>
                                      </p:to>
                                    </p:set>
                                    <p:anim calcmode="lin" valueType="num">
                                      <p:cBhvr additive="base">
                                        <p:cTn id="13" dur="500" fill="hold"/>
                                        <p:tgtEl>
                                          <p:spTgt spid="176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6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6131">
                                            <p:txEl>
                                              <p:pRg st="2" end="2"/>
                                            </p:txEl>
                                          </p:spTgt>
                                        </p:tgtEl>
                                        <p:attrNameLst>
                                          <p:attrName>style.visibility</p:attrName>
                                        </p:attrNameLst>
                                      </p:cBhvr>
                                      <p:to>
                                        <p:strVal val="visible"/>
                                      </p:to>
                                    </p:set>
                                    <p:anim calcmode="lin" valueType="num">
                                      <p:cBhvr additive="base">
                                        <p:cTn id="19" dur="500" fill="hold"/>
                                        <p:tgtEl>
                                          <p:spTgt spid="176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61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358156" y="207327"/>
            <a:ext cx="73286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4000" b="1" dirty="0">
                <a:solidFill>
                  <a:srgbClr val="C00000"/>
                </a:solidFill>
                <a:latin typeface="+mj-lt"/>
              </a:rPr>
              <a:t>How is a witness called??</a:t>
            </a:r>
          </a:p>
        </p:txBody>
      </p:sp>
      <p:sp>
        <p:nvSpPr>
          <p:cNvPr id="176131" name="Text Box 3"/>
          <p:cNvSpPr txBox="1">
            <a:spLocks noChangeArrowheads="1"/>
          </p:cNvSpPr>
          <p:nvPr/>
        </p:nvSpPr>
        <p:spPr bwMode="auto">
          <a:xfrm>
            <a:off x="656512" y="1513936"/>
            <a:ext cx="53922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400" dirty="0"/>
              <a:t>Who testifies what he actually saw or heard.  </a:t>
            </a:r>
          </a:p>
        </p:txBody>
      </p:sp>
      <p:sp>
        <p:nvSpPr>
          <p:cNvPr id="4" name="Text Box 2"/>
          <p:cNvSpPr txBox="1">
            <a:spLocks noChangeArrowheads="1"/>
          </p:cNvSpPr>
          <p:nvPr/>
        </p:nvSpPr>
        <p:spPr bwMode="auto">
          <a:xfrm>
            <a:off x="381000" y="2356242"/>
            <a:ext cx="4481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514350" indent="-514350" eaLnBrk="1" hangingPunct="1">
              <a:spcBef>
                <a:spcPct val="50000"/>
              </a:spcBef>
              <a:buClr>
                <a:srgbClr val="C00000"/>
              </a:buClr>
              <a:buFont typeface="+mj-lt"/>
              <a:buAutoNum type="arabicPeriod" startAt="2"/>
            </a:pPr>
            <a:r>
              <a:rPr lang="en-US" sz="2800" b="1" dirty="0">
                <a:solidFill>
                  <a:schemeClr val="tx1">
                    <a:lumMod val="75000"/>
                    <a:lumOff val="25000"/>
                  </a:schemeClr>
                </a:solidFill>
              </a:rPr>
              <a:t>Expert witness:</a:t>
            </a:r>
          </a:p>
        </p:txBody>
      </p:sp>
      <p:sp>
        <p:nvSpPr>
          <p:cNvPr id="5" name="Text Box 3"/>
          <p:cNvSpPr txBox="1">
            <a:spLocks noChangeArrowheads="1"/>
          </p:cNvSpPr>
          <p:nvPr/>
        </p:nvSpPr>
        <p:spPr bwMode="auto">
          <a:xfrm>
            <a:off x="656512" y="2965262"/>
            <a:ext cx="742068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sz="2400" dirty="0">
                <a:solidFill>
                  <a:schemeClr val="accent5">
                    <a:lumMod val="50000"/>
                  </a:schemeClr>
                </a:solidFill>
              </a:rPr>
              <a:t>Who is qualified and trained to draw conclusion from the facts observed by him or presented to him.</a:t>
            </a:r>
          </a:p>
          <a:p>
            <a:pPr eaLnBrk="1" hangingPunct="1">
              <a:spcBef>
                <a:spcPct val="50000"/>
              </a:spcBef>
            </a:pPr>
            <a:r>
              <a:rPr lang="en-US" sz="2400" dirty="0">
                <a:solidFill>
                  <a:schemeClr val="accent5">
                    <a:lumMod val="50000"/>
                  </a:schemeClr>
                </a:solidFill>
              </a:rPr>
              <a:t>Examples: 	</a:t>
            </a:r>
          </a:p>
          <a:p>
            <a:pPr marL="216000" indent="-252000" eaLnBrk="1" hangingPunct="1">
              <a:spcBef>
                <a:spcPct val="50000"/>
              </a:spcBef>
              <a:buFont typeface="Wingdings" pitchFamily="2" charset="2"/>
              <a:buChar char="ü"/>
            </a:pPr>
            <a:r>
              <a:rPr lang="en-US" sz="2400" dirty="0">
                <a:solidFill>
                  <a:schemeClr val="accent5">
                    <a:lumMod val="50000"/>
                  </a:schemeClr>
                </a:solidFill>
              </a:rPr>
              <a:t>hand writing experts</a:t>
            </a:r>
          </a:p>
          <a:p>
            <a:pPr marL="216000" indent="-252000" eaLnBrk="1" hangingPunct="1">
              <a:spcBef>
                <a:spcPct val="50000"/>
              </a:spcBef>
              <a:buFont typeface="Wingdings" pitchFamily="2" charset="2"/>
              <a:buChar char="ü"/>
            </a:pPr>
            <a:r>
              <a:rPr lang="en-US" sz="2400" dirty="0">
                <a:solidFill>
                  <a:schemeClr val="accent5">
                    <a:lumMod val="50000"/>
                  </a:schemeClr>
                </a:solidFill>
              </a:rPr>
              <a:t>finger print experts</a:t>
            </a:r>
          </a:p>
          <a:p>
            <a:pPr marL="216000" indent="-252000" eaLnBrk="1" hangingPunct="1">
              <a:spcBef>
                <a:spcPct val="50000"/>
              </a:spcBef>
              <a:buFont typeface="Wingdings" pitchFamily="2" charset="2"/>
              <a:buChar char="ü"/>
            </a:pPr>
            <a:r>
              <a:rPr lang="en-US" sz="2400" dirty="0">
                <a:solidFill>
                  <a:schemeClr val="accent5">
                    <a:lumMod val="50000"/>
                  </a:schemeClr>
                </a:solidFill>
              </a:rPr>
              <a:t>ballistics experts</a:t>
            </a:r>
          </a:p>
          <a:p>
            <a:pPr marL="216000" indent="-252000" eaLnBrk="1" hangingPunct="1">
              <a:spcBef>
                <a:spcPct val="50000"/>
              </a:spcBef>
              <a:buFont typeface="Wingdings" pitchFamily="2" charset="2"/>
              <a:buChar char="ü"/>
            </a:pPr>
            <a:r>
              <a:rPr lang="en-US" sz="2400" dirty="0">
                <a:solidFill>
                  <a:schemeClr val="accent5">
                    <a:lumMod val="50000"/>
                  </a:schemeClr>
                </a:solidFill>
              </a:rPr>
              <a:t>chemical examiner</a:t>
            </a:r>
            <a:br>
              <a:rPr lang="en-US" sz="2400" b="1" dirty="0">
                <a:solidFill>
                  <a:schemeClr val="accent5">
                    <a:lumMod val="50000"/>
                  </a:schemeClr>
                </a:solidFill>
              </a:rPr>
            </a:br>
            <a:r>
              <a:rPr lang="en-US" sz="2400" b="1" dirty="0">
                <a:solidFill>
                  <a:schemeClr val="accent5">
                    <a:lumMod val="50000"/>
                  </a:schemeClr>
                </a:solidFill>
              </a:rPr>
              <a:t>		 </a:t>
            </a:r>
          </a:p>
        </p:txBody>
      </p:sp>
      <p:sp>
        <p:nvSpPr>
          <p:cNvPr id="2" name="Rectangle 1"/>
          <p:cNvSpPr/>
          <p:nvPr/>
        </p:nvSpPr>
        <p:spPr>
          <a:xfrm>
            <a:off x="381000" y="1027074"/>
            <a:ext cx="6168584" cy="523220"/>
          </a:xfrm>
          <a:prstGeom prst="rect">
            <a:avLst/>
          </a:prstGeom>
        </p:spPr>
        <p:txBody>
          <a:bodyPr wrap="square">
            <a:spAutoFit/>
          </a:bodyPr>
          <a:lstStyle/>
          <a:p>
            <a:pPr marL="514350" indent="-514350">
              <a:buClr>
                <a:srgbClr val="C00000"/>
              </a:buClr>
              <a:buFont typeface="+mj-lt"/>
              <a:buAutoNum type="arabicPeriod"/>
            </a:pPr>
            <a:r>
              <a:rPr lang="en-US" sz="2800" b="1" dirty="0">
                <a:solidFill>
                  <a:schemeClr val="tx1">
                    <a:lumMod val="75000"/>
                    <a:lumOff val="25000"/>
                  </a:schemeClr>
                </a:solidFill>
                <a:latin typeface="Arial" pitchFamily="34" charset="0"/>
                <a:cs typeface="Arial" pitchFamily="34" charset="0"/>
              </a:rPr>
              <a:t>Common/ordinary witness:</a:t>
            </a:r>
          </a:p>
        </p:txBody>
      </p:sp>
      <p:pic>
        <p:nvPicPr>
          <p:cNvPr id="3" name="Picture 2"/>
          <p:cNvPicPr>
            <a:picLocks noChangeAspect="1"/>
          </p:cNvPicPr>
          <p:nvPr/>
        </p:nvPicPr>
        <p:blipFill>
          <a:blip r:embed="rId2"/>
          <a:stretch>
            <a:fillRect/>
          </a:stretch>
        </p:blipFill>
        <p:spPr>
          <a:xfrm>
            <a:off x="5029200" y="4343400"/>
            <a:ext cx="2249654" cy="1996056"/>
          </a:xfrm>
          <a:prstGeom prst="rect">
            <a:avLst/>
          </a:prstGeom>
        </p:spPr>
      </p:pic>
      <p:pic>
        <p:nvPicPr>
          <p:cNvPr id="6" name="Picture 5"/>
          <p:cNvPicPr>
            <a:picLocks noChangeAspect="1"/>
          </p:cNvPicPr>
          <p:nvPr/>
        </p:nvPicPr>
        <p:blipFill>
          <a:blip r:embed="rId3"/>
          <a:stretch>
            <a:fillRect/>
          </a:stretch>
        </p:blipFill>
        <p:spPr>
          <a:xfrm>
            <a:off x="6048783" y="921654"/>
            <a:ext cx="2071491" cy="1837977"/>
          </a:xfrm>
          <a:prstGeom prst="rect">
            <a:avLst/>
          </a:prstGeom>
        </p:spPr>
      </p:pic>
    </p:spTree>
    <p:extLst>
      <p:ext uri="{BB962C8B-B14F-4D97-AF65-F5344CB8AC3E}">
        <p14:creationId xmlns:p14="http://schemas.microsoft.com/office/powerpoint/2010/main" val="6642648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138</TotalTime>
  <Words>2026</Words>
  <Application>Microsoft Office PowerPoint</Application>
  <PresentationFormat>On-screen Show (4:3)</PresentationFormat>
  <Paragraphs>263</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Cambria</vt:lpstr>
      <vt:lpstr>Courier New</vt:lpstr>
      <vt:lpstr>Times New Roman</vt:lpstr>
      <vt:lpstr>Wingdings</vt:lpstr>
      <vt:lpstr>Adjacency</vt:lpstr>
      <vt:lpstr>Legal Aspects of Medical practice-II Witness &amp; Evidence</vt:lpstr>
      <vt:lpstr>PowerPoint Presentation</vt:lpstr>
      <vt:lpstr>Motto of RMU</vt:lpstr>
      <vt:lpstr>Vision of RMU The Dream/ Tomorrow</vt:lpstr>
      <vt:lpstr>Prof Umar’s LGIS model</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 between dying declaration  &amp; dying deposition</vt:lpstr>
      <vt:lpstr>PowerPoint Presentation</vt:lpstr>
      <vt:lpstr>PowerPoint Presentation</vt:lpstr>
      <vt:lpstr>PowerPoint Presentation</vt:lpstr>
      <vt:lpstr>PowerPoint Presentation</vt:lpstr>
      <vt:lpstr>PowerPoint Presentation</vt:lpstr>
      <vt:lpstr>History of Mc Naughton’s Rule</vt:lpstr>
      <vt:lpstr>PowerPoint Presentation</vt:lpstr>
      <vt:lpstr>PowerPoint Presentation</vt:lpstr>
      <vt:lpstr>Irresistible Impulse</vt:lpstr>
      <vt:lpstr>Research</vt:lpstr>
      <vt:lpstr>Biomedical Ethics</vt:lpstr>
      <vt:lpstr>Family Medicine</vt:lpstr>
      <vt:lpstr>How To Access Digital Library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Aspects of Medical practice-II Witness &amp; Evidence</dc:title>
  <dc:creator>Filzamoin</dc:creator>
  <cp:lastModifiedBy>54</cp:lastModifiedBy>
  <cp:revision>27</cp:revision>
  <dcterms:created xsi:type="dcterms:W3CDTF">2006-08-16T00:00:00Z</dcterms:created>
  <dcterms:modified xsi:type="dcterms:W3CDTF">2025-01-25T05:32:36Z</dcterms:modified>
</cp:coreProperties>
</file>