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8" r:id="rId2"/>
    <p:sldId id="256" r:id="rId3"/>
    <p:sldId id="312" r:id="rId4"/>
    <p:sldId id="313" r:id="rId5"/>
    <p:sldId id="310" r:id="rId6"/>
    <p:sldId id="314" r:id="rId7"/>
    <p:sldId id="343" r:id="rId8"/>
    <p:sldId id="344" r:id="rId9"/>
    <p:sldId id="345" r:id="rId10"/>
    <p:sldId id="311" r:id="rId11"/>
    <p:sldId id="261" r:id="rId12"/>
    <p:sldId id="280" r:id="rId13"/>
    <p:sldId id="278" r:id="rId14"/>
    <p:sldId id="341" r:id="rId15"/>
    <p:sldId id="340" r:id="rId16"/>
    <p:sldId id="342" r:id="rId17"/>
    <p:sldId id="302" r:id="rId18"/>
    <p:sldId id="346" r:id="rId19"/>
    <p:sldId id="283" r:id="rId20"/>
    <p:sldId id="282" r:id="rId21"/>
    <p:sldId id="327" r:id="rId22"/>
    <p:sldId id="331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4471" autoAdjust="0"/>
  </p:normalViewPr>
  <p:slideViewPr>
    <p:cSldViewPr>
      <p:cViewPr>
        <p:scale>
          <a:sx n="57" d="100"/>
          <a:sy n="57" d="100"/>
        </p:scale>
        <p:origin x="-1268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79828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F96A58E1-C7A8-4666-8130-0D1875EF8CBE}" type="presOf" srcId="{399ACE2F-90C5-48B1-9E65-700A32562848}" destId="{7D3EFDB4-E5D1-439A-86D8-1FCF80D959BA}" srcOrd="2" destOrd="0" presId="urn:microsoft.com/office/officeart/2005/8/layout/gear1#1"/>
    <dgm:cxn modelId="{5BF302CD-8566-4A60-BABE-B164FCFB3330}" type="presOf" srcId="{663C1E13-76F9-4B70-A2F2-CA23180743CE}" destId="{93300324-D62F-4E58-B882-734182BDB462}" srcOrd="0" destOrd="0" presId="urn:microsoft.com/office/officeart/2005/8/layout/gear1#1"/>
    <dgm:cxn modelId="{4796E436-31A1-4F82-BD1A-158802AA0383}" type="presOf" srcId="{DACAB5BA-B8B4-4D66-8B11-1D02259E020B}" destId="{8BC64EA7-2794-42B6-96C9-F39A52CB985A}" srcOrd="2" destOrd="0" presId="urn:microsoft.com/office/officeart/2005/8/layout/gear1#1"/>
    <dgm:cxn modelId="{9EA94427-2E87-4017-81AD-3CDE965B3732}" type="presOf" srcId="{663C1E13-76F9-4B70-A2F2-CA23180743CE}" destId="{4822A78E-EAEC-401F-941A-3A84E13E2357}" srcOrd="2" destOrd="0" presId="urn:microsoft.com/office/officeart/2005/8/layout/gear1#1"/>
    <dgm:cxn modelId="{C090F242-7DF0-46EC-96AE-63E67B0BC0DF}" type="presOf" srcId="{399ACE2F-90C5-48B1-9E65-700A32562848}" destId="{59EDF28D-6C67-49D0-B5A1-DE5C3CBA2292}" srcOrd="0" destOrd="0" presId="urn:microsoft.com/office/officeart/2005/8/layout/gear1#1"/>
    <dgm:cxn modelId="{915E7EF9-893C-4336-9870-9AB568F1221E}" type="presOf" srcId="{399ACE2F-90C5-48B1-9E65-700A32562848}" destId="{9815588C-16D0-4475-B64C-847FC87C8C32}" srcOrd="3" destOrd="0" presId="urn:microsoft.com/office/officeart/2005/8/layout/gear1#1"/>
    <dgm:cxn modelId="{A2A69A02-3F36-4BF2-8FAE-004AFB772633}" type="presOf" srcId="{188C389E-9423-41DE-9C5E-D4A7E95C7E62}" destId="{6DF3A3A0-5919-4E69-80DD-61760D6340A0}" srcOrd="0" destOrd="0" presId="urn:microsoft.com/office/officeart/2005/8/layout/gear1#1"/>
    <dgm:cxn modelId="{C303E50B-9E38-4F26-A7CF-BE3C9EEC67A8}" type="presOf" srcId="{F9CEBA05-2F10-437E-89B2-54F4D9FAF478}" destId="{5ED88519-AC6C-4AA3-B76D-812B93A167E4}" srcOrd="0" destOrd="0" presId="urn:microsoft.com/office/officeart/2005/8/layout/gear1#1"/>
    <dgm:cxn modelId="{CE93E227-A3E6-4BF6-8F3B-19A2142CF668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77997A-DC37-4207-A826-3AF965841BF1}" type="presOf" srcId="{DACAB5BA-B8B4-4D66-8B11-1D02259E020B}" destId="{87622A90-D0D8-4EA3-BC0D-D537801AF2B1}" srcOrd="0" destOrd="0" presId="urn:microsoft.com/office/officeart/2005/8/layout/gear1#1"/>
    <dgm:cxn modelId="{18346025-45E6-4AE6-AB77-83F86D1B7D2A}" type="presOf" srcId="{23718C41-0A1F-40BF-86BE-8A5476EC271E}" destId="{398423B3-DD54-4226-99D7-017EFC1488DF}" srcOrd="0" destOrd="0" presId="urn:microsoft.com/office/officeart/2005/8/layout/gear1#1"/>
    <dgm:cxn modelId="{11AFBB88-26FB-4579-A52F-6A923FDC3F84}" type="presOf" srcId="{DACAB5BA-B8B4-4D66-8B11-1D02259E020B}" destId="{B6B6B41B-120B-4968-AB6A-FC6E7C8EF3C0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554F0A9-16B7-46D8-B8B3-FFA3C401CE4B}" type="presOf" srcId="{663C1E13-76F9-4B70-A2F2-CA23180743CE}" destId="{B9330EE9-43E4-4FD4-8144-E92B1DD0FCDF}" srcOrd="1" destOrd="0" presId="urn:microsoft.com/office/officeart/2005/8/layout/gear1#1"/>
    <dgm:cxn modelId="{D2DFE506-70EF-41C9-8621-40E2F24344A9}" type="presOf" srcId="{DA82EADB-2721-42A0-95EA-F9B5521A38A6}" destId="{A09CEA93-9338-4361-A5E6-CF85B6019F5A}" srcOrd="0" destOrd="0" presId="urn:microsoft.com/office/officeart/2005/8/layout/gear1#1"/>
    <dgm:cxn modelId="{A332869A-7ED7-41F8-8A5A-8C700CEFB70D}" type="presParOf" srcId="{5ED88519-AC6C-4AA3-B76D-812B93A167E4}" destId="{87622A90-D0D8-4EA3-BC0D-D537801AF2B1}" srcOrd="0" destOrd="0" presId="urn:microsoft.com/office/officeart/2005/8/layout/gear1#1"/>
    <dgm:cxn modelId="{4BE2DC9C-D141-412E-9C60-3A8D66562BF4}" type="presParOf" srcId="{5ED88519-AC6C-4AA3-B76D-812B93A167E4}" destId="{B6B6B41B-120B-4968-AB6A-FC6E7C8EF3C0}" srcOrd="1" destOrd="0" presId="urn:microsoft.com/office/officeart/2005/8/layout/gear1#1"/>
    <dgm:cxn modelId="{1421C89A-6983-4953-9561-688BD7013343}" type="presParOf" srcId="{5ED88519-AC6C-4AA3-B76D-812B93A167E4}" destId="{8BC64EA7-2794-42B6-96C9-F39A52CB985A}" srcOrd="2" destOrd="0" presId="urn:microsoft.com/office/officeart/2005/8/layout/gear1#1"/>
    <dgm:cxn modelId="{4234A158-56D9-40D8-8041-3F5F6EA1EA73}" type="presParOf" srcId="{5ED88519-AC6C-4AA3-B76D-812B93A167E4}" destId="{93300324-D62F-4E58-B882-734182BDB462}" srcOrd="3" destOrd="0" presId="urn:microsoft.com/office/officeart/2005/8/layout/gear1#1"/>
    <dgm:cxn modelId="{6F792B2D-8130-44F0-8BDD-11BB6D57994A}" type="presParOf" srcId="{5ED88519-AC6C-4AA3-B76D-812B93A167E4}" destId="{B9330EE9-43E4-4FD4-8144-E92B1DD0FCDF}" srcOrd="4" destOrd="0" presId="urn:microsoft.com/office/officeart/2005/8/layout/gear1#1"/>
    <dgm:cxn modelId="{D2948DE9-B97F-4117-B997-2AAD2342D3BC}" type="presParOf" srcId="{5ED88519-AC6C-4AA3-B76D-812B93A167E4}" destId="{4822A78E-EAEC-401F-941A-3A84E13E2357}" srcOrd="5" destOrd="0" presId="urn:microsoft.com/office/officeart/2005/8/layout/gear1#1"/>
    <dgm:cxn modelId="{CAA20C3E-9507-4671-94C3-B7673E650EF7}" type="presParOf" srcId="{5ED88519-AC6C-4AA3-B76D-812B93A167E4}" destId="{59EDF28D-6C67-49D0-B5A1-DE5C3CBA2292}" srcOrd="6" destOrd="0" presId="urn:microsoft.com/office/officeart/2005/8/layout/gear1#1"/>
    <dgm:cxn modelId="{B19C8235-9760-4B35-9D7C-3BD5B9F94F99}" type="presParOf" srcId="{5ED88519-AC6C-4AA3-B76D-812B93A167E4}" destId="{23DC08E4-3725-4448-BFFF-1CCEA2F2987E}" srcOrd="7" destOrd="0" presId="urn:microsoft.com/office/officeart/2005/8/layout/gear1#1"/>
    <dgm:cxn modelId="{9F6CF6FD-F954-437F-B802-DBE15EF6E0F6}" type="presParOf" srcId="{5ED88519-AC6C-4AA3-B76D-812B93A167E4}" destId="{7D3EFDB4-E5D1-439A-86D8-1FCF80D959BA}" srcOrd="8" destOrd="0" presId="urn:microsoft.com/office/officeart/2005/8/layout/gear1#1"/>
    <dgm:cxn modelId="{4162703E-1CC4-4DE2-A83A-3FE9B9551D29}" type="presParOf" srcId="{5ED88519-AC6C-4AA3-B76D-812B93A167E4}" destId="{9815588C-16D0-4475-B64C-847FC87C8C32}" srcOrd="9" destOrd="0" presId="urn:microsoft.com/office/officeart/2005/8/layout/gear1#1"/>
    <dgm:cxn modelId="{FFC9A546-A405-47A2-BBFB-0D1362C96CE1}" type="presParOf" srcId="{5ED88519-AC6C-4AA3-B76D-812B93A167E4}" destId="{398423B3-DD54-4226-99D7-017EFC1488DF}" srcOrd="10" destOrd="0" presId="urn:microsoft.com/office/officeart/2005/8/layout/gear1#1"/>
    <dgm:cxn modelId="{FE3BFC97-2DA2-473F-9A7C-D1CF9236006D}" type="presParOf" srcId="{5ED88519-AC6C-4AA3-B76D-812B93A167E4}" destId="{6DF3A3A0-5919-4E69-80DD-61760D6340A0}" srcOrd="11" destOrd="0" presId="urn:microsoft.com/office/officeart/2005/8/layout/gear1#1"/>
    <dgm:cxn modelId="{0CC0A482-878A-446F-A00F-BACE355932C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88EB6-E7FD-4266-87F1-E1CA9CEA85D7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0CED-AF5D-4F20-94CF-1CD32AED0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1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pubmed.ncbi.nlm.nih.gov/37301413" TargetMode="External"/><Relationship Id="rId5" Type="http://schemas.openxmlformats.org/officeDocument/2006/relationships/hyperlink" Target="https://pubmed.ncbi.nlm.nih.gov/37301413/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adaniwallpaper.com/wallpapers/new_best_bismillah_wallpaper_2013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>
            <a:normAutofit fontScale="77500" lnSpcReduction="20000"/>
          </a:bodyPr>
          <a:lstStyle/>
          <a:p>
            <a:pPr marL="317500" marR="5080" indent="-304800">
              <a:lnSpc>
                <a:spcPts val="3340"/>
              </a:lnSpc>
              <a:spcBef>
                <a:spcPts val="525"/>
              </a:spcBef>
              <a:buClr>
                <a:srgbClr val="990000"/>
              </a:buClr>
              <a:buSzPct val="74193"/>
              <a:buAutoNum type="arabicPeriod"/>
              <a:tabLst>
                <a:tab pos="317500" algn="l"/>
                <a:tab pos="8378825" algn="l"/>
              </a:tabLst>
            </a:pPr>
            <a:r>
              <a:rPr lang="en-GB" sz="3100" u="sng" spc="-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All</a:t>
            </a:r>
            <a:r>
              <a:rPr lang="en-GB" sz="3100" u="sng" spc="-2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 </a:t>
            </a:r>
            <a:r>
              <a:rPr lang="en-GB" sz="3100" u="sng" spc="-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cells</a:t>
            </a:r>
            <a:r>
              <a:rPr lang="en-GB" sz="3100" u="sng" spc="-1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 </a:t>
            </a:r>
            <a:r>
              <a:rPr lang="en-GB" sz="3100" u="sng" spc="-10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have</a:t>
            </a:r>
            <a:r>
              <a:rPr lang="en-GB" sz="3100" u="sng" spc="-20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 </a:t>
            </a:r>
            <a:r>
              <a:rPr lang="en-GB" sz="3100" u="sng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a</a:t>
            </a:r>
            <a:r>
              <a:rPr lang="en-GB" sz="3100" u="sng" spc="-1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 </a:t>
            </a:r>
            <a:r>
              <a:rPr lang="en-GB" sz="3100" u="sng" spc="-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cell </a:t>
            </a:r>
            <a:r>
              <a:rPr lang="en-GB" sz="3100" u="sng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	</a:t>
            </a:r>
            <a:r>
              <a:rPr lang="en-GB" sz="3100" dirty="0" smtClean="0">
                <a:latin typeface="Cambria"/>
                <a:cs typeface="Cambria"/>
              </a:rPr>
              <a:t> </a:t>
            </a:r>
            <a:r>
              <a:rPr lang="en-GB" sz="3100" spc="-5" dirty="0" smtClean="0">
                <a:latin typeface="Cambria"/>
                <a:cs typeface="Cambria"/>
              </a:rPr>
              <a:t>membrane</a:t>
            </a:r>
            <a:endParaRPr lang="en-GB" sz="3100" dirty="0" smtClean="0">
              <a:latin typeface="Cambria"/>
              <a:cs typeface="Cambria"/>
            </a:endParaRPr>
          </a:p>
          <a:p>
            <a:pPr marL="317500" indent="-304800">
              <a:lnSpc>
                <a:spcPct val="100000"/>
              </a:lnSpc>
              <a:spcBef>
                <a:spcPts val="355"/>
              </a:spcBef>
              <a:buClr>
                <a:srgbClr val="990000"/>
              </a:buClr>
              <a:buSzPct val="74193"/>
              <a:buAutoNum type="arabicPeriod"/>
              <a:tabLst>
                <a:tab pos="317500" algn="l"/>
              </a:tabLst>
            </a:pPr>
            <a:r>
              <a:rPr lang="en-GB" sz="3100" b="1" u="heavy" spc="-10" dirty="0" smtClean="0">
                <a:uFill>
                  <a:solidFill>
                    <a:srgbClr val="FFF496"/>
                  </a:solidFill>
                </a:uFill>
                <a:latin typeface="Cambria"/>
                <a:cs typeface="Cambria"/>
              </a:rPr>
              <a:t>Functions</a:t>
            </a:r>
            <a:r>
              <a:rPr lang="en-GB" sz="3100" spc="-10" dirty="0" smtClean="0">
                <a:latin typeface="Cambria"/>
                <a:cs typeface="Cambria"/>
              </a:rPr>
              <a:t>:</a:t>
            </a:r>
            <a:endParaRPr lang="en-GB" sz="3100" dirty="0" smtClean="0">
              <a:latin typeface="Cambria"/>
              <a:cs typeface="Cambria"/>
            </a:endParaRPr>
          </a:p>
          <a:p>
            <a:pPr marL="774700" marR="3980179" lvl="1" indent="-304800">
              <a:lnSpc>
                <a:spcPct val="89900"/>
              </a:lnSpc>
              <a:spcBef>
                <a:spcPts val="795"/>
              </a:spcBef>
              <a:buClr>
                <a:srgbClr val="666699"/>
              </a:buClr>
              <a:buSzPct val="64062"/>
              <a:buAutoNum type="alphaLcPeriod"/>
              <a:tabLst>
                <a:tab pos="774700" algn="l"/>
              </a:tabLst>
            </a:pPr>
            <a:r>
              <a:rPr lang="en-GB" sz="3200" spc="-5" dirty="0" smtClean="0">
                <a:latin typeface="Cambria"/>
                <a:cs typeface="Cambria"/>
              </a:rPr>
              <a:t>Controls</a:t>
            </a:r>
            <a:r>
              <a:rPr lang="en-GB" sz="3200" spc="-35" dirty="0" smtClean="0">
                <a:latin typeface="Cambria"/>
                <a:cs typeface="Cambria"/>
              </a:rPr>
              <a:t> </a:t>
            </a:r>
            <a:r>
              <a:rPr lang="en-GB" sz="3200" spc="-5" dirty="0" smtClean="0">
                <a:latin typeface="Cambria"/>
                <a:cs typeface="Cambria"/>
              </a:rPr>
              <a:t>what</a:t>
            </a:r>
            <a:r>
              <a:rPr lang="en-GB" sz="3200" spc="-35" dirty="0" smtClean="0">
                <a:latin typeface="Cambria"/>
                <a:cs typeface="Cambria"/>
              </a:rPr>
              <a:t> </a:t>
            </a:r>
            <a:r>
              <a:rPr lang="en-GB" sz="3200" spc="-10" dirty="0" smtClean="0">
                <a:latin typeface="Cambria"/>
                <a:cs typeface="Cambria"/>
              </a:rPr>
              <a:t>enters </a:t>
            </a:r>
            <a:r>
              <a:rPr lang="en-GB" sz="3200" spc="-690" dirty="0" smtClean="0">
                <a:latin typeface="Cambria"/>
                <a:cs typeface="Cambria"/>
              </a:rPr>
              <a:t> </a:t>
            </a:r>
            <a:r>
              <a:rPr lang="en-GB" sz="3200" spc="-10" dirty="0" smtClean="0">
                <a:latin typeface="Cambria"/>
                <a:cs typeface="Cambria"/>
              </a:rPr>
              <a:t>and </a:t>
            </a:r>
            <a:r>
              <a:rPr lang="en-GB" sz="3200" spc="-5" dirty="0" smtClean="0">
                <a:latin typeface="Cambria"/>
                <a:cs typeface="Cambria"/>
              </a:rPr>
              <a:t>exits the cell to </a:t>
            </a:r>
            <a:r>
              <a:rPr lang="en-GB" sz="3200" dirty="0" smtClean="0">
                <a:latin typeface="Cambria"/>
                <a:cs typeface="Cambria"/>
              </a:rPr>
              <a:t> </a:t>
            </a:r>
            <a:r>
              <a:rPr lang="en-GB" sz="3200" spc="-5" dirty="0" smtClean="0">
                <a:latin typeface="Cambria"/>
                <a:cs typeface="Cambria"/>
              </a:rPr>
              <a:t>maintain an </a:t>
            </a:r>
            <a:r>
              <a:rPr lang="en-GB" sz="3200" spc="-10" dirty="0" smtClean="0">
                <a:latin typeface="Cambria"/>
                <a:cs typeface="Cambria"/>
              </a:rPr>
              <a:t>internal </a:t>
            </a:r>
            <a:r>
              <a:rPr lang="en-GB" sz="3200" spc="-5" dirty="0" smtClean="0">
                <a:latin typeface="Cambria"/>
                <a:cs typeface="Cambria"/>
              </a:rPr>
              <a:t> balance called </a:t>
            </a:r>
            <a:r>
              <a:rPr lang="en-GB" sz="3200" dirty="0" smtClean="0">
                <a:latin typeface="Cambria"/>
                <a:cs typeface="Cambria"/>
              </a:rPr>
              <a:t> </a:t>
            </a:r>
            <a:r>
              <a:rPr lang="en-GB" sz="3200" b="1" u="heavy" spc="-5" dirty="0" smtClean="0">
                <a:uFill>
                  <a:solidFill>
                    <a:srgbClr val="FFF496"/>
                  </a:solidFill>
                </a:uFill>
                <a:latin typeface="Cambria"/>
                <a:cs typeface="Cambria"/>
              </a:rPr>
              <a:t>homeostasis</a:t>
            </a:r>
            <a:endParaRPr lang="en-GB" sz="3200" dirty="0" smtClean="0">
              <a:latin typeface="Cambria"/>
              <a:cs typeface="Cambria"/>
            </a:endParaRPr>
          </a:p>
          <a:p>
            <a:pPr marL="774700" marR="4175760" lvl="1" indent="-304800" algn="just">
              <a:lnSpc>
                <a:spcPct val="90000"/>
              </a:lnSpc>
              <a:spcBef>
                <a:spcPts val="795"/>
              </a:spcBef>
              <a:buClr>
                <a:srgbClr val="666699"/>
              </a:buClr>
              <a:buSzPct val="64062"/>
              <a:buAutoNum type="alphaLcPeriod"/>
              <a:tabLst>
                <a:tab pos="774700" algn="l"/>
              </a:tabLst>
            </a:pPr>
            <a:r>
              <a:rPr lang="en-GB" sz="3200" spc="-5" dirty="0" smtClean="0">
                <a:latin typeface="Cambria"/>
                <a:cs typeface="Cambria"/>
              </a:rPr>
              <a:t>Provides </a:t>
            </a:r>
            <a:r>
              <a:rPr lang="en-GB" sz="3200" spc="-10" dirty="0" smtClean="0">
                <a:latin typeface="Cambria"/>
                <a:cs typeface="Cambria"/>
              </a:rPr>
              <a:t>protection </a:t>
            </a:r>
            <a:r>
              <a:rPr lang="en-GB" sz="3200" spc="-690" dirty="0" smtClean="0">
                <a:latin typeface="Cambria"/>
                <a:cs typeface="Cambria"/>
              </a:rPr>
              <a:t> </a:t>
            </a:r>
            <a:r>
              <a:rPr lang="en-GB" sz="3200" spc="-10" dirty="0" smtClean="0">
                <a:latin typeface="Cambria"/>
                <a:cs typeface="Cambria"/>
              </a:rPr>
              <a:t>and </a:t>
            </a:r>
            <a:r>
              <a:rPr lang="en-GB" sz="3200" spc="-5" dirty="0" smtClean="0">
                <a:latin typeface="Cambria"/>
                <a:cs typeface="Cambria"/>
              </a:rPr>
              <a:t>support </a:t>
            </a:r>
            <a:r>
              <a:rPr lang="en-GB" sz="3200" dirty="0" smtClean="0">
                <a:latin typeface="Cambria"/>
                <a:cs typeface="Cambria"/>
              </a:rPr>
              <a:t>for </a:t>
            </a:r>
            <a:r>
              <a:rPr lang="en-GB" sz="3200" spc="-5" dirty="0" smtClean="0">
                <a:latin typeface="Cambria"/>
                <a:cs typeface="Cambria"/>
              </a:rPr>
              <a:t>the </a:t>
            </a:r>
            <a:r>
              <a:rPr lang="en-GB" sz="3200" spc="-690" dirty="0" smtClean="0">
                <a:latin typeface="Cambria"/>
                <a:cs typeface="Cambria"/>
              </a:rPr>
              <a:t> </a:t>
            </a:r>
            <a:r>
              <a:rPr lang="en-GB" sz="3200" spc="-5" dirty="0" smtClean="0">
                <a:latin typeface="Cambria"/>
                <a:cs typeface="Cambria"/>
              </a:rPr>
              <a:t>cell</a:t>
            </a:r>
            <a:endParaRPr lang="en-GB" sz="3200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2285992"/>
            <a:ext cx="3733800" cy="28575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85010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xmlns="" id="{EA114E60-9A29-4A42-A80A-863543AB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8501090" cy="501987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3" y="1571613"/>
            <a:ext cx="8328357" cy="44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Mitosis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65938" y="0"/>
            <a:ext cx="4706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742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75341"/>
            <a:ext cx="5224481" cy="560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Differentiation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9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7620000" cy="1143000"/>
          </a:xfrm>
        </p:spPr>
        <p:txBody>
          <a:bodyPr/>
          <a:lstStyle/>
          <a:p>
            <a:pPr algn="ctr"/>
            <a:r>
              <a:rPr lang="en-GB" b="1" dirty="0" smtClean="0"/>
              <a:t>Vertical Integration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VERTICAL INTEGRATION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8C25-3183-4C27-9CFF-A3A331E511E2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7" t="7561" r="11351" b="8025"/>
          <a:stretch>
            <a:fillRect/>
          </a:stretch>
        </p:blipFill>
        <p:spPr bwMode="auto">
          <a:xfrm>
            <a:off x="8429625" y="0"/>
            <a:ext cx="7143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3071802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Vertical Integration with Medicine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485" y="781507"/>
            <a:ext cx="7465315" cy="531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620000" cy="1143000"/>
          </a:xfrm>
        </p:spPr>
        <p:txBody>
          <a:bodyPr/>
          <a:lstStyle/>
          <a:p>
            <a:pPr algn="ctr"/>
            <a:r>
              <a:rPr lang="en-GB" b="1" dirty="0" smtClean="0"/>
              <a:t>Spiral Integration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20000" cy="1143000"/>
          </a:xfrm>
        </p:spPr>
        <p:txBody>
          <a:bodyPr/>
          <a:lstStyle/>
          <a:p>
            <a:r>
              <a:rPr lang="en-GB" sz="4400" b="1" dirty="0" smtClean="0"/>
              <a:t>Biomedical Ethics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800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 smtClean="0"/>
              <a:t>In bioethics,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 Justice </a:t>
            </a:r>
            <a:r>
              <a:rPr lang="en-US" altLang="en-US" sz="2800" dirty="0" smtClean="0"/>
              <a:t>refers to everyone having an equal opportunity.</a:t>
            </a:r>
          </a:p>
          <a:p>
            <a:r>
              <a:rPr lang="en-US" altLang="en-US" sz="2800" dirty="0" smtClean="0"/>
              <a:t>This principle seeks to eliminate discrimination in biological studies and healthcare.</a:t>
            </a:r>
          </a:p>
          <a:p>
            <a:r>
              <a:rPr lang="en-US" altLang="en-US" sz="2800" dirty="0" smtClean="0"/>
              <a:t> Healthcare and research should not be based on sex, race, religious beliefs etc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500174"/>
            <a:ext cx="3753964" cy="4495800"/>
          </a:xfrm>
          <a:prstGeom prst="rect">
            <a:avLst/>
          </a:prstGeom>
        </p:spPr>
      </p:pic>
      <p:pic>
        <p:nvPicPr>
          <p:cNvPr id="8" name="Picture 2" descr="Medical Ethics: Ethical Dilemmas in Healthcare - Education Projects Group">
            <a:extLst>
              <a:ext uri="{FF2B5EF4-FFF2-40B4-BE49-F238E27FC236}">
                <a16:creationId xmlns:a16="http://schemas.microsoft.com/office/drawing/2014/main" xmlns="" id="{8BDFA99C-43B7-1F82-791D-03FA92C4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278605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Ethics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13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Beneficence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ENEFICENCE.pptx">
            <a:extLst>
              <a:ext uri="{FF2B5EF4-FFF2-40B4-BE49-F238E27FC236}">
                <a16:creationId xmlns:a16="http://schemas.microsoft.com/office/drawing/2014/main" xmlns="" id="{752CF240-68CA-3EBC-ACC9-C10CA226A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18520" r="5805" b="10767"/>
          <a:stretch/>
        </p:blipFill>
        <p:spPr bwMode="auto">
          <a:xfrm>
            <a:off x="214282" y="1285860"/>
            <a:ext cx="8229599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278605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Ethics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6200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Research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42899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Research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8229600" cy="382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54864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5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https://pubmed.ncbi.nlm.nih.gov/37301413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56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18250"/>
            <a:ext cx="2895600" cy="609600"/>
          </a:xfrm>
        </p:spPr>
        <p:txBody>
          <a:bodyPr/>
          <a:lstStyle/>
          <a:p>
            <a:r>
              <a:rPr lang="en-US" sz="2400" b="1" dirty="0" smtClean="0"/>
              <a:t>Foundation Module </a:t>
            </a:r>
            <a:br>
              <a:rPr lang="en-US" sz="2400" b="1" dirty="0" smtClean="0"/>
            </a:br>
            <a:r>
              <a:rPr lang="en-US" sz="2400" b="1" dirty="0" smtClean="0"/>
              <a:t>First Year MBBS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576" y="430712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Supervised by </a:t>
            </a:r>
            <a:r>
              <a:rPr lang="en-US" b="1" dirty="0" smtClean="0">
                <a:solidFill>
                  <a:schemeClr val="tx2"/>
                </a:solidFill>
              </a:rPr>
              <a:t>Prof. Samia Sarwar</a:t>
            </a:r>
            <a:r>
              <a:rPr lang="en-US" b="1" dirty="0"/>
              <a:t> Chairperson Physiology </a:t>
            </a:r>
            <a:r>
              <a:rPr lang="en-US" b="1" dirty="0" smtClean="0"/>
              <a:t>Presenter :</a:t>
            </a:r>
            <a:r>
              <a:rPr lang="en-US" b="1" dirty="0" smtClean="0">
                <a:solidFill>
                  <a:schemeClr val="tx2"/>
                </a:solidFill>
              </a:rPr>
              <a:t>Dr. Uzma </a:t>
            </a:r>
            <a:r>
              <a:rPr lang="en-US" b="1" dirty="0" err="1" smtClean="0">
                <a:solidFill>
                  <a:schemeClr val="tx2"/>
                </a:solidFill>
              </a:rPr>
              <a:t>Kiani</a:t>
            </a:r>
            <a:r>
              <a:rPr lang="en-US" b="1" dirty="0" smtClean="0">
                <a:solidFill>
                  <a:schemeClr val="tx2"/>
                </a:solidFill>
              </a:rPr>
              <a:t> (FCPS </a:t>
            </a:r>
            <a:r>
              <a:rPr lang="en-US" b="1" dirty="0">
                <a:solidFill>
                  <a:schemeClr val="tx2"/>
                </a:solidFill>
              </a:rPr>
              <a:t>PHY)</a:t>
            </a:r>
          </a:p>
          <a:p>
            <a:pPr algn="r"/>
            <a:r>
              <a:rPr lang="en-US" b="1" dirty="0" smtClean="0"/>
              <a:t>Dated </a:t>
            </a:r>
            <a:r>
              <a:rPr lang="en-US" b="1" dirty="0"/>
              <a:t>: </a:t>
            </a:r>
            <a:r>
              <a:rPr lang="en-US" b="1" dirty="0" smtClean="0"/>
              <a:t>00-00-2025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61390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Nucleus, Ribosomes and Cell Division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Cell Cycle &amp; Apoptosis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86380" y="62484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Physiology Department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8229600" cy="46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0"/>
            <a:ext cx="3428992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Research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86516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616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How To Access Digital Library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202124"/>
                </a:solidFill>
              </a:rPr>
              <a:t>Steps to Access HEC Digital Library</a:t>
            </a:r>
            <a:endParaRPr lang="en-US" sz="2400" dirty="0" smtClean="0">
              <a:solidFill>
                <a:srgbClr val="2021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5.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Link</a:t>
            </a:r>
            <a:r>
              <a:rPr lang="en-US" sz="2000" dirty="0" err="1" smtClean="0">
                <a:latin typeface="Calibri" pitchFamily="34" charset="0"/>
              </a:rPr>
              <a:t>:https</a:t>
            </a:r>
            <a:r>
              <a:rPr lang="en-US" sz="2000" dirty="0" smtClean="0">
                <a:latin typeface="Calibri" pitchFamily="34" charset="0"/>
              </a:rPr>
              <a:t>://</a:t>
            </a:r>
            <a:r>
              <a:rPr lang="en-US" sz="2000" dirty="0" err="1" smtClean="0">
                <a:latin typeface="Calibri" pitchFamily="34" charset="0"/>
              </a:rPr>
              <a:t>www.topstudyworld.com</a:t>
            </a:r>
            <a:r>
              <a:rPr lang="en-US" sz="2000" dirty="0" smtClean="0">
                <a:latin typeface="Calibri" pitchFamily="34" charset="0"/>
              </a:rPr>
              <a:t>/2020/05/access-</a:t>
            </a:r>
            <a:r>
              <a:rPr lang="en-US" sz="2000" dirty="0" err="1" smtClean="0">
                <a:latin typeface="Calibri" pitchFamily="34" charset="0"/>
              </a:rPr>
              <a:t>hec</a:t>
            </a:r>
            <a:r>
              <a:rPr lang="en-US" sz="2000" dirty="0" smtClean="0">
                <a:latin typeface="Calibri" pitchFamily="34" charset="0"/>
              </a:rPr>
              <a:t>-digital-</a:t>
            </a:r>
            <a:r>
              <a:rPr lang="en-US" sz="2000" dirty="0" err="1" smtClean="0">
                <a:latin typeface="Calibri" pitchFamily="34" charset="0"/>
              </a:rPr>
              <a:t>library.html?m</a:t>
            </a:r>
            <a:r>
              <a:rPr lang="en-US" sz="2000" dirty="0" smtClean="0">
                <a:latin typeface="Calibri" pitchFamily="34" charset="0"/>
              </a:rPr>
              <a:t>=1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214678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Promoting IT &amp; Research Culture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 smtClean="0"/>
              <a:t>Books</a:t>
            </a:r>
          </a:p>
          <a:p>
            <a:pPr algn="just"/>
            <a:r>
              <a:rPr lang="en-US" sz="2000" dirty="0" smtClean="0"/>
              <a:t>Guyton  And Hall Textbook of Medical Physiology 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 algn="just"/>
            <a:r>
              <a:rPr lang="en-US" sz="2000" dirty="0" smtClean="0"/>
              <a:t>Ganong’s  Review of Medical Physiology 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 algn="just"/>
            <a:r>
              <a:rPr lang="en-US" sz="2000" dirty="0" smtClean="0"/>
              <a:t>Sherwood,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algn="just"/>
            <a:r>
              <a:rPr lang="en-US" sz="2000" dirty="0" smtClean="0"/>
              <a:t>Silverthorn Physiology,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algn="just"/>
            <a:r>
              <a:rPr lang="en-US" sz="2000" dirty="0" smtClean="0"/>
              <a:t>Vander’s Human Physiology,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marL="0" indent="0" algn="just">
              <a:buNone/>
            </a:pPr>
            <a:endParaRPr lang="en-US" sz="2000" b="1" dirty="0" smtClean="0"/>
          </a:p>
          <a:p>
            <a:pPr marL="0" indent="0" algn="just">
              <a:buNone/>
            </a:pPr>
            <a:r>
              <a:rPr lang="en-US" sz="2000" b="1" dirty="0" smtClean="0"/>
              <a:t>Research: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https://pubmed.ncbi.nlm.nih.gov/37100955/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000" b="1" dirty="0" smtClean="0"/>
              <a:t>YouTube/</a:t>
            </a:r>
            <a:r>
              <a:rPr lang="en-US" sz="2000" b="1" dirty="0" err="1" smtClean="0"/>
              <a:t>Videolink</a:t>
            </a:r>
            <a:r>
              <a:rPr lang="en-US" sz="2000" b="1" dirty="0" smtClean="0"/>
              <a:t>: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https://www.youtube.com/watch?v=Ft-2LCqmdQY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endParaRPr lang="en-US" sz="2400" b="1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643042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TBYx1AF8hbebnUxqiwWQtbMYeI4zDdWTUXfQSduyPU6nz6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096000" cy="5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Motto, Vision, Dream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12192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9" y="1849679"/>
            <a:ext cx="2981481" cy="3255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7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</a:t>
            </a:r>
            <a:r>
              <a:rPr lang="en-US" sz="3600" b="1" dirty="0" smtClean="0">
                <a:latin typeface="+mn-lt"/>
              </a:rPr>
              <a:t>Lecture</a:t>
            </a:r>
            <a:endParaRPr lang="en-US" sz="36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2800" dirty="0" smtClean="0"/>
              <a:t>Understand the role of Nucleus in Cell reproduction</a:t>
            </a:r>
          </a:p>
          <a:p>
            <a:pPr fontAlgn="t"/>
            <a:r>
              <a:rPr lang="en-US" sz="2800" dirty="0" smtClean="0"/>
              <a:t>Describe the importance of DNA Genetic System</a:t>
            </a:r>
          </a:p>
          <a:p>
            <a:pPr fontAlgn="t"/>
            <a:r>
              <a:rPr lang="en-US" sz="2800" dirty="0" smtClean="0"/>
              <a:t>Discuss the process of Cell differentiation</a:t>
            </a:r>
          </a:p>
          <a:p>
            <a:pPr fontAlgn="t"/>
            <a:r>
              <a:rPr lang="en-US" sz="2800" dirty="0" smtClean="0"/>
              <a:t>Describe the </a:t>
            </a:r>
            <a:r>
              <a:rPr lang="en-US" sz="2800" dirty="0" err="1" smtClean="0"/>
              <a:t>pathophysiology</a:t>
            </a:r>
            <a:r>
              <a:rPr lang="en-US" sz="2800" dirty="0" smtClean="0"/>
              <a:t> of Apoptosis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Interactive Session</a:t>
            </a:r>
            <a:br>
              <a:rPr lang="en-US" sz="4800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2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864" y="914400"/>
            <a:ext cx="6724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Horizontal Integration/Anatomy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596" y="990600"/>
            <a:ext cx="7835003" cy="532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Horizontal Integration/Anatomy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66800"/>
            <a:ext cx="7957142" cy="56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Horizontal Integration/Anatomy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</TotalTime>
  <Words>323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Slide 1</vt:lpstr>
      <vt:lpstr>Foundation Module  First Year MBBS</vt:lpstr>
      <vt:lpstr>Motto, Vision, Dream</vt:lpstr>
      <vt:lpstr>Slide 4</vt:lpstr>
      <vt:lpstr>Learning Objectives</vt:lpstr>
      <vt:lpstr>Interactive Session </vt:lpstr>
      <vt:lpstr>Slide 7</vt:lpstr>
      <vt:lpstr>Slide 8</vt:lpstr>
      <vt:lpstr>Slide 9</vt:lpstr>
      <vt:lpstr>Cell</vt:lpstr>
      <vt:lpstr>Nucleus</vt:lpstr>
      <vt:lpstr>Mitosis</vt:lpstr>
      <vt:lpstr>Cell Differentiation</vt:lpstr>
      <vt:lpstr>Vertical Integration</vt:lpstr>
      <vt:lpstr>Slide 15</vt:lpstr>
      <vt:lpstr>Spiral Integration</vt:lpstr>
      <vt:lpstr>Biomedical Ethics</vt:lpstr>
      <vt:lpstr>Beneficence</vt:lpstr>
      <vt:lpstr>Research</vt:lpstr>
      <vt:lpstr>Slide 20</vt:lpstr>
      <vt:lpstr>How To Access Digital Library</vt:lpstr>
      <vt:lpstr>References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Nayab Zonish NAWAZ</cp:lastModifiedBy>
  <cp:revision>205</cp:revision>
  <dcterms:created xsi:type="dcterms:W3CDTF">2006-08-16T00:00:00Z</dcterms:created>
  <dcterms:modified xsi:type="dcterms:W3CDTF">2025-02-01T05:45:55Z</dcterms:modified>
</cp:coreProperties>
</file>