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8" r:id="rId2"/>
    <p:sldId id="256" r:id="rId3"/>
    <p:sldId id="312" r:id="rId4"/>
    <p:sldId id="313" r:id="rId5"/>
    <p:sldId id="310" r:id="rId6"/>
    <p:sldId id="314" r:id="rId7"/>
    <p:sldId id="311" r:id="rId8"/>
    <p:sldId id="261" r:id="rId9"/>
    <p:sldId id="280" r:id="rId10"/>
    <p:sldId id="278" r:id="rId11"/>
    <p:sldId id="279" r:id="rId12"/>
    <p:sldId id="281" r:id="rId13"/>
    <p:sldId id="341" r:id="rId14"/>
    <p:sldId id="340" r:id="rId15"/>
    <p:sldId id="342" r:id="rId16"/>
    <p:sldId id="302" r:id="rId17"/>
    <p:sldId id="283" r:id="rId18"/>
    <p:sldId id="282" r:id="rId19"/>
    <p:sldId id="327" r:id="rId20"/>
    <p:sldId id="33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471" autoAdjust="0"/>
  </p:normalViewPr>
  <p:slideViewPr>
    <p:cSldViewPr>
      <p:cViewPr>
        <p:scale>
          <a:sx n="57" d="100"/>
          <a:sy n="57" d="100"/>
        </p:scale>
        <p:origin x="-12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9828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pubmed.ncbi.nlm.nih.gov/37301413" TargetMode="External"/><Relationship Id="rId5" Type="http://schemas.openxmlformats.org/officeDocument/2006/relationships/hyperlink" Target="https://pubmed.ncbi.nlm.nih.gov/37301413/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fuOljRU1n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571480"/>
            <a:ext cx="82296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00034" y="428604"/>
            <a:ext cx="75438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8067" r="7222"/>
          <a:stretch>
            <a:fillRect/>
          </a:stretch>
        </p:blipFill>
        <p:spPr bwMode="auto">
          <a:xfrm>
            <a:off x="285720" y="714356"/>
            <a:ext cx="7929618" cy="590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15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Vertical Integration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VERTICAL 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8C25-3183-4C27-9CFF-A3A331E511E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7" t="7561" r="11351" b="8025"/>
          <a:stretch>
            <a:fillRect/>
          </a:stretch>
        </p:blipFill>
        <p:spPr bwMode="auto">
          <a:xfrm>
            <a:off x="8429625" y="0"/>
            <a:ext cx="7143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362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VERTICAL INTEGRATION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Spiral Integration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20000" cy="1143000"/>
          </a:xfrm>
        </p:spPr>
        <p:txBody>
          <a:bodyPr/>
          <a:lstStyle/>
          <a:p>
            <a:r>
              <a:rPr lang="en-GB" sz="4400" b="1" dirty="0" smtClean="0"/>
              <a:t>Biomedical Ethics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8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/>
              <a:t>In bioethics,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Justice </a:t>
            </a:r>
            <a:r>
              <a:rPr lang="en-US" altLang="en-US" sz="2800" dirty="0" smtClean="0"/>
              <a:t>refers to everyone having an equal opportunity.</a:t>
            </a:r>
          </a:p>
          <a:p>
            <a:r>
              <a:rPr lang="en-US" altLang="en-US" sz="2800" dirty="0" smtClean="0"/>
              <a:t>This principle seeks to eliminate discrimination in biological studies and healthcare.</a:t>
            </a:r>
          </a:p>
          <a:p>
            <a:r>
              <a:rPr lang="en-US" altLang="en-US" sz="2800" dirty="0" smtClean="0"/>
              <a:t> Healthcare and research should not be based on sex, race, religious beliefs etc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</a:t>
            </a:r>
            <a:r>
              <a:rPr lang="en-US" sz="2000" b="1" spc="-4" dirty="0" smtClean="0">
                <a:solidFill>
                  <a:schemeClr val="tx1"/>
                </a:solidFill>
              </a:rPr>
              <a:t>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500174"/>
            <a:ext cx="3753964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13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200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42899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</a:t>
            </a:r>
            <a:r>
              <a:rPr lang="en-US" sz="2000" b="1" spc="-4" dirty="0" smtClean="0">
                <a:solidFill>
                  <a:schemeClr val="tx1"/>
                </a:solidFill>
              </a:rPr>
              <a:t>Research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8229600" cy="38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4864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https://pubmed.ncbi.nlm.nih.gov/37301413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229600" cy="46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0"/>
            <a:ext cx="342899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</a:t>
            </a:r>
            <a:r>
              <a:rPr lang="en-US" sz="2000" b="1" spc="-4" dirty="0" smtClean="0">
                <a:solidFill>
                  <a:schemeClr val="tx1"/>
                </a:solidFill>
              </a:rPr>
              <a:t>Research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214678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Promoting IT &amp; Research Culture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dirty="0" smtClean="0"/>
              <a:t>Foundation Module </a:t>
            </a:r>
            <a:br>
              <a:rPr lang="en-US" sz="2400" b="1" dirty="0" smtClean="0"/>
            </a:br>
            <a:r>
              <a:rPr lang="en-US" sz="2400" b="1" dirty="0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dirty="0" smtClean="0">
                <a:solidFill>
                  <a:schemeClr val="tx2"/>
                </a:solidFill>
              </a:rPr>
              <a:t>Prof. Samia 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</a:t>
            </a:r>
            <a:r>
              <a:rPr lang="en-US" b="1" dirty="0" smtClean="0">
                <a:solidFill>
                  <a:schemeClr val="tx2"/>
                </a:solidFill>
              </a:rPr>
              <a:t>Uzma </a:t>
            </a:r>
            <a:r>
              <a:rPr lang="en-US" b="1" dirty="0" err="1" smtClean="0">
                <a:solidFill>
                  <a:schemeClr val="tx2"/>
                </a:solidFill>
              </a:rPr>
              <a:t>Kiani</a:t>
            </a:r>
            <a:r>
              <a:rPr lang="en-US" b="1" dirty="0" smtClean="0">
                <a:solidFill>
                  <a:schemeClr val="tx2"/>
                </a:solidFill>
              </a:rPr>
              <a:t> (FCPS </a:t>
            </a:r>
            <a:r>
              <a:rPr lang="en-US" b="1" dirty="0">
                <a:solidFill>
                  <a:schemeClr val="tx2"/>
                </a:solidFill>
              </a:rPr>
              <a:t>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Homeostasis Control System I &amp; II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86380" y="62484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None/>
            </a:pPr>
            <a:endParaRPr lang="en-US" sz="2000" dirty="0" smtClean="0"/>
          </a:p>
          <a:p>
            <a:r>
              <a:rPr lang="en-US" altLang="en-US" sz="2000" dirty="0" smtClean="0"/>
              <a:t>•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Ganong’s Review of Medical Physiology.25TH Edition. </a:t>
            </a:r>
          </a:p>
          <a:p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• Physiology by Linda S. Costanzo 6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Edition. Cellular Physiology</a:t>
            </a:r>
          </a:p>
          <a:p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• Human Physiology by Dee Unglaub Silver thorn.  8th Edition. </a:t>
            </a:r>
          </a:p>
          <a:p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• Textbook of Medical Physiology by Guyton &amp; Hall.14th Edition. </a:t>
            </a:r>
          </a:p>
          <a:p>
            <a:pPr indent="-342900"/>
            <a:r>
              <a:rPr lang="en-GB" sz="2000" dirty="0" smtClean="0"/>
              <a:t>Video links:</a:t>
            </a:r>
            <a:endParaRPr lang="en-US" sz="2000" dirty="0" smtClean="0"/>
          </a:p>
          <a:p>
            <a:pPr indent="-342900">
              <a:buFont typeface="+mj-lt"/>
              <a:buAutoNum type="arabicPeriod"/>
            </a:pPr>
            <a:r>
              <a:rPr lang="en-US" sz="2000" dirty="0" smtClean="0">
                <a:hlinkClick r:id="rId2"/>
              </a:rPr>
              <a:t>https://www.youtube.com/watch?v=bfuOljRU1nk</a:t>
            </a:r>
            <a:endParaRPr lang="en-US" sz="2000" dirty="0" smtClean="0"/>
          </a:p>
          <a:p>
            <a:r>
              <a:rPr lang="en-US" sz="2000" dirty="0" smtClean="0"/>
              <a:t>2.    https://www.youtube.com/watch?v=zv8LHyH7_rI</a:t>
            </a:r>
          </a:p>
          <a:p>
            <a:pPr indent="-342900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enlist the control mechanisms of the body</a:t>
            </a:r>
          </a:p>
          <a:p>
            <a:r>
              <a:rPr lang="en-US" sz="2800" dirty="0" smtClean="0"/>
              <a:t>To discuss the functions of control mechanisms of the human body</a:t>
            </a:r>
          </a:p>
          <a:p>
            <a:pPr fontAlgn="base"/>
            <a:r>
              <a:rPr lang="en-US" sz="2800" dirty="0" smtClean="0"/>
              <a:t>To summarize the regulation of negative feedback control systems</a:t>
            </a:r>
          </a:p>
          <a:p>
            <a:r>
              <a:rPr lang="en-US" sz="2800" dirty="0" smtClean="0"/>
              <a:t>Apply knowledge of feedback control mechanism to clinical medicine</a:t>
            </a:r>
          </a:p>
          <a:p>
            <a:r>
              <a:rPr lang="en-US" sz="2800" dirty="0" smtClean="0"/>
              <a:t>To Understand the concept of error and correction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cs typeface="Times New Roman" pitchFamily="18" charset="0"/>
              </a:rPr>
              <a:t>Negative Feed Back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17500" marR="5080" indent="-304800">
              <a:lnSpc>
                <a:spcPts val="3340"/>
              </a:lnSpc>
              <a:spcBef>
                <a:spcPts val="525"/>
              </a:spcBef>
              <a:buClr>
                <a:srgbClr val="990000"/>
              </a:buClr>
              <a:buSzPct val="74193"/>
              <a:buAutoNum type="arabicPeriod"/>
              <a:tabLst>
                <a:tab pos="317500" algn="l"/>
                <a:tab pos="8378825" algn="l"/>
              </a:tabLst>
            </a:pPr>
            <a:r>
              <a:rPr lang="en-GB" sz="3100" u="sng" spc="-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All</a:t>
            </a:r>
            <a:r>
              <a:rPr lang="en-GB" sz="3100" u="sng" spc="-2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spc="-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cells</a:t>
            </a:r>
            <a:r>
              <a:rPr lang="en-GB" sz="3100" u="sng" spc="-1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spc="-10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have</a:t>
            </a:r>
            <a:r>
              <a:rPr lang="en-GB" sz="3100" u="sng" spc="-20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a</a:t>
            </a:r>
            <a:r>
              <a:rPr lang="en-GB" sz="3100" u="sng" spc="-1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 </a:t>
            </a:r>
            <a:r>
              <a:rPr lang="en-GB" sz="3100" u="sng" spc="-5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cell </a:t>
            </a:r>
            <a:r>
              <a:rPr lang="en-GB" sz="3100" u="sng" dirty="0" smtClean="0">
                <a:uFill>
                  <a:solidFill>
                    <a:srgbClr val="990000"/>
                  </a:solidFill>
                </a:uFill>
                <a:latin typeface="Cambria"/>
                <a:cs typeface="Cambria"/>
              </a:rPr>
              <a:t>	</a:t>
            </a:r>
            <a:r>
              <a:rPr lang="en-GB" sz="3100" dirty="0" smtClean="0">
                <a:latin typeface="Cambria"/>
                <a:cs typeface="Cambria"/>
              </a:rPr>
              <a:t> </a:t>
            </a:r>
            <a:r>
              <a:rPr lang="en-GB" sz="3100" spc="-5" dirty="0" smtClean="0">
                <a:latin typeface="Cambria"/>
                <a:cs typeface="Cambria"/>
              </a:rPr>
              <a:t>membrane</a:t>
            </a:r>
            <a:endParaRPr lang="en-GB" sz="3100" dirty="0" smtClean="0">
              <a:latin typeface="Cambria"/>
              <a:cs typeface="Cambria"/>
            </a:endParaRPr>
          </a:p>
          <a:p>
            <a:pPr marL="317500" indent="-304800">
              <a:lnSpc>
                <a:spcPct val="100000"/>
              </a:lnSpc>
              <a:spcBef>
                <a:spcPts val="355"/>
              </a:spcBef>
              <a:buClr>
                <a:srgbClr val="990000"/>
              </a:buClr>
              <a:buSzPct val="74193"/>
              <a:buAutoNum type="arabicPeriod"/>
              <a:tabLst>
                <a:tab pos="317500" algn="l"/>
              </a:tabLst>
            </a:pPr>
            <a:r>
              <a:rPr lang="en-GB" sz="3100" b="1" u="heavy" spc="-10" dirty="0" smtClean="0">
                <a:uFill>
                  <a:solidFill>
                    <a:srgbClr val="FFF496"/>
                  </a:solidFill>
                </a:uFill>
                <a:latin typeface="Cambria"/>
                <a:cs typeface="Cambria"/>
              </a:rPr>
              <a:t>Functions</a:t>
            </a:r>
            <a:r>
              <a:rPr lang="en-GB" sz="3100" spc="-10" dirty="0" smtClean="0">
                <a:latin typeface="Cambria"/>
                <a:cs typeface="Cambria"/>
              </a:rPr>
              <a:t>:</a:t>
            </a:r>
            <a:endParaRPr lang="en-GB" sz="3100" dirty="0" smtClean="0">
              <a:latin typeface="Cambria"/>
              <a:cs typeface="Cambria"/>
            </a:endParaRPr>
          </a:p>
          <a:p>
            <a:pPr marL="774700" marR="3980179" lvl="1" indent="-304800">
              <a:lnSpc>
                <a:spcPct val="89900"/>
              </a:lnSpc>
              <a:spcBef>
                <a:spcPts val="795"/>
              </a:spcBef>
              <a:buClr>
                <a:srgbClr val="666699"/>
              </a:buClr>
              <a:buSzPct val="64062"/>
              <a:buAutoNum type="alphaLcPeriod"/>
              <a:tabLst>
                <a:tab pos="774700" algn="l"/>
              </a:tabLst>
            </a:pPr>
            <a:r>
              <a:rPr lang="en-GB" sz="3200" spc="-5" dirty="0" smtClean="0">
                <a:latin typeface="Cambria"/>
                <a:cs typeface="Cambria"/>
              </a:rPr>
              <a:t>Controls</a:t>
            </a:r>
            <a:r>
              <a:rPr lang="en-GB" sz="3200" spc="-35" dirty="0" smtClean="0">
                <a:latin typeface="Cambria"/>
                <a:cs typeface="Cambria"/>
              </a:rPr>
              <a:t> </a:t>
            </a:r>
            <a:r>
              <a:rPr lang="en-GB" sz="3200" spc="-5" dirty="0" smtClean="0">
                <a:latin typeface="Cambria"/>
                <a:cs typeface="Cambria"/>
              </a:rPr>
              <a:t>what</a:t>
            </a:r>
            <a:r>
              <a:rPr lang="en-GB" sz="3200" spc="-35" dirty="0" smtClean="0">
                <a:latin typeface="Cambria"/>
                <a:cs typeface="Cambria"/>
              </a:rPr>
              <a:t> </a:t>
            </a:r>
            <a:r>
              <a:rPr lang="en-GB" sz="3200" spc="-10" dirty="0" smtClean="0">
                <a:latin typeface="Cambria"/>
                <a:cs typeface="Cambria"/>
              </a:rPr>
              <a:t>enters </a:t>
            </a:r>
            <a:r>
              <a:rPr lang="en-GB" sz="3200" spc="-690" dirty="0" smtClean="0">
                <a:latin typeface="Cambria"/>
                <a:cs typeface="Cambria"/>
              </a:rPr>
              <a:t> </a:t>
            </a:r>
            <a:r>
              <a:rPr lang="en-GB" sz="3200" spc="-10" dirty="0" smtClean="0">
                <a:latin typeface="Cambria"/>
                <a:cs typeface="Cambria"/>
              </a:rPr>
              <a:t>and </a:t>
            </a:r>
            <a:r>
              <a:rPr lang="en-GB" sz="3200" spc="-5" dirty="0" smtClean="0">
                <a:latin typeface="Cambria"/>
                <a:cs typeface="Cambria"/>
              </a:rPr>
              <a:t>exits the cell to </a:t>
            </a:r>
            <a:r>
              <a:rPr lang="en-GB" sz="3200" dirty="0" smtClean="0">
                <a:latin typeface="Cambria"/>
                <a:cs typeface="Cambria"/>
              </a:rPr>
              <a:t> </a:t>
            </a:r>
            <a:r>
              <a:rPr lang="en-GB" sz="3200" spc="-5" dirty="0" smtClean="0">
                <a:latin typeface="Cambria"/>
                <a:cs typeface="Cambria"/>
              </a:rPr>
              <a:t>maintain an </a:t>
            </a:r>
            <a:r>
              <a:rPr lang="en-GB" sz="3200" spc="-10" dirty="0" smtClean="0">
                <a:latin typeface="Cambria"/>
                <a:cs typeface="Cambria"/>
              </a:rPr>
              <a:t>internal </a:t>
            </a:r>
            <a:r>
              <a:rPr lang="en-GB" sz="3200" spc="-5" dirty="0" smtClean="0">
                <a:latin typeface="Cambria"/>
                <a:cs typeface="Cambria"/>
              </a:rPr>
              <a:t> balance called </a:t>
            </a:r>
            <a:r>
              <a:rPr lang="en-GB" sz="3200" dirty="0" smtClean="0">
                <a:latin typeface="Cambria"/>
                <a:cs typeface="Cambria"/>
              </a:rPr>
              <a:t> </a:t>
            </a:r>
            <a:r>
              <a:rPr lang="en-GB" sz="3200" b="1" u="heavy" spc="-5" dirty="0" smtClean="0">
                <a:uFill>
                  <a:solidFill>
                    <a:srgbClr val="FFF496"/>
                  </a:solidFill>
                </a:uFill>
                <a:latin typeface="Cambria"/>
                <a:cs typeface="Cambria"/>
              </a:rPr>
              <a:t>homeostasis</a:t>
            </a:r>
            <a:endParaRPr lang="en-GB" sz="3200" dirty="0" smtClean="0">
              <a:latin typeface="Cambria"/>
              <a:cs typeface="Cambria"/>
            </a:endParaRPr>
          </a:p>
          <a:p>
            <a:pPr marL="774700" marR="4175760" lvl="1" indent="-304800" algn="just">
              <a:lnSpc>
                <a:spcPct val="90000"/>
              </a:lnSpc>
              <a:spcBef>
                <a:spcPts val="795"/>
              </a:spcBef>
              <a:buClr>
                <a:srgbClr val="666699"/>
              </a:buClr>
              <a:buSzPct val="64062"/>
              <a:buAutoNum type="alphaLcPeriod"/>
              <a:tabLst>
                <a:tab pos="774700" algn="l"/>
              </a:tabLst>
            </a:pPr>
            <a:r>
              <a:rPr lang="en-GB" sz="3200" spc="-5" dirty="0" smtClean="0">
                <a:latin typeface="Cambria"/>
                <a:cs typeface="Cambria"/>
              </a:rPr>
              <a:t>Provides </a:t>
            </a:r>
            <a:r>
              <a:rPr lang="en-GB" sz="3200" spc="-10" dirty="0" smtClean="0">
                <a:latin typeface="Cambria"/>
                <a:cs typeface="Cambria"/>
              </a:rPr>
              <a:t>protection </a:t>
            </a:r>
            <a:r>
              <a:rPr lang="en-GB" sz="3200" spc="-690" dirty="0" smtClean="0">
                <a:latin typeface="Cambria"/>
                <a:cs typeface="Cambria"/>
              </a:rPr>
              <a:t> </a:t>
            </a:r>
            <a:r>
              <a:rPr lang="en-GB" sz="3200" spc="-10" dirty="0" smtClean="0">
                <a:latin typeface="Cambria"/>
                <a:cs typeface="Cambria"/>
              </a:rPr>
              <a:t>and </a:t>
            </a:r>
            <a:r>
              <a:rPr lang="en-GB" sz="3200" spc="-5" dirty="0" smtClean="0">
                <a:latin typeface="Cambria"/>
                <a:cs typeface="Cambria"/>
              </a:rPr>
              <a:t>support </a:t>
            </a:r>
            <a:r>
              <a:rPr lang="en-GB" sz="3200" dirty="0" smtClean="0">
                <a:latin typeface="Cambria"/>
                <a:cs typeface="Cambria"/>
              </a:rPr>
              <a:t>for </a:t>
            </a:r>
            <a:r>
              <a:rPr lang="en-GB" sz="3200" spc="-5" dirty="0" smtClean="0">
                <a:latin typeface="Cambria"/>
                <a:cs typeface="Cambria"/>
              </a:rPr>
              <a:t>the </a:t>
            </a:r>
            <a:r>
              <a:rPr lang="en-GB" sz="3200" spc="-690" dirty="0" smtClean="0">
                <a:latin typeface="Cambria"/>
                <a:cs typeface="Cambria"/>
              </a:rPr>
              <a:t> </a:t>
            </a:r>
            <a:r>
              <a:rPr lang="en-GB" sz="3200" spc="-5" dirty="0" smtClean="0">
                <a:latin typeface="Cambria"/>
                <a:cs typeface="Cambria"/>
              </a:rPr>
              <a:t>cell</a:t>
            </a:r>
            <a:endParaRPr lang="en-GB" sz="3200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2285992"/>
            <a:ext cx="3733800" cy="28575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8501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785794"/>
            <a:ext cx="7927618" cy="571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</TotalTime>
  <Words>345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Negative Feed Back Cycle</vt:lpstr>
      <vt:lpstr>Slide 8</vt:lpstr>
      <vt:lpstr>Slide 9</vt:lpstr>
      <vt:lpstr>Slide 10</vt:lpstr>
      <vt:lpstr>Slide 11</vt:lpstr>
      <vt:lpstr>Slide 12</vt:lpstr>
      <vt:lpstr>Vertical Integration</vt:lpstr>
      <vt:lpstr>Slide 14</vt:lpstr>
      <vt:lpstr>Spiral Integration</vt:lpstr>
      <vt:lpstr>Biomedical Ethics</vt:lpstr>
      <vt:lpstr>Research</vt:lpstr>
      <vt:lpstr>Slide 18</vt:lpstr>
      <vt:lpstr>How To Access Digital Library</vt:lpstr>
      <vt:lpstr>References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204</cp:revision>
  <dcterms:created xsi:type="dcterms:W3CDTF">2006-08-16T00:00:00Z</dcterms:created>
  <dcterms:modified xsi:type="dcterms:W3CDTF">2025-02-01T05:36:48Z</dcterms:modified>
</cp:coreProperties>
</file>