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8" r:id="rId2"/>
    <p:sldId id="256" r:id="rId3"/>
    <p:sldId id="312" r:id="rId4"/>
    <p:sldId id="313" r:id="rId5"/>
    <p:sldId id="310" r:id="rId6"/>
    <p:sldId id="314" r:id="rId7"/>
    <p:sldId id="260" r:id="rId8"/>
    <p:sldId id="332" r:id="rId9"/>
    <p:sldId id="333" r:id="rId10"/>
    <p:sldId id="311" r:id="rId11"/>
    <p:sldId id="261" r:id="rId12"/>
    <p:sldId id="280" r:id="rId13"/>
    <p:sldId id="278" r:id="rId14"/>
    <p:sldId id="279" r:id="rId15"/>
    <p:sldId id="281" r:id="rId16"/>
    <p:sldId id="265" r:id="rId17"/>
    <p:sldId id="302" r:id="rId18"/>
    <p:sldId id="283" r:id="rId19"/>
    <p:sldId id="282" r:id="rId20"/>
    <p:sldId id="284" r:id="rId21"/>
    <p:sldId id="296" r:id="rId22"/>
    <p:sldId id="285" r:id="rId23"/>
    <p:sldId id="266" r:id="rId24"/>
    <p:sldId id="267" r:id="rId25"/>
    <p:sldId id="286" r:id="rId26"/>
    <p:sldId id="268" r:id="rId27"/>
    <p:sldId id="306" r:id="rId28"/>
    <p:sldId id="307" r:id="rId29"/>
    <p:sldId id="309" r:id="rId30"/>
    <p:sldId id="304" r:id="rId31"/>
    <p:sldId id="269" r:id="rId32"/>
    <p:sldId id="299" r:id="rId33"/>
    <p:sldId id="270" r:id="rId34"/>
    <p:sldId id="316" r:id="rId35"/>
    <p:sldId id="317" r:id="rId36"/>
    <p:sldId id="318" r:id="rId37"/>
    <p:sldId id="334" r:id="rId38"/>
    <p:sldId id="319" r:id="rId39"/>
    <p:sldId id="320" r:id="rId40"/>
    <p:sldId id="335" r:id="rId41"/>
    <p:sldId id="336" r:id="rId42"/>
    <p:sldId id="321" r:id="rId43"/>
    <p:sldId id="326" r:id="rId44"/>
    <p:sldId id="327" r:id="rId45"/>
    <p:sldId id="328" r:id="rId46"/>
    <p:sldId id="329" r:id="rId47"/>
    <p:sldId id="330" r:id="rId48"/>
    <p:sldId id="337" r:id="rId49"/>
    <p:sldId id="338" r:id="rId50"/>
    <p:sldId id="339" r:id="rId51"/>
    <p:sldId id="331" r:id="rId52"/>
    <p:sldId id="27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94471" autoAdjust="0"/>
  </p:normalViewPr>
  <p:slideViewPr>
    <p:cSldViewPr>
      <p:cViewPr>
        <p:scale>
          <a:sx n="57" d="100"/>
          <a:sy n="57" d="100"/>
        </p:scale>
        <p:origin x="-1268" y="-216"/>
      </p:cViewPr>
      <p:guideLst>
        <p:guide orient="horz" pos="2160"/>
        <p:guide pos="2880"/>
      </p:guideLst>
    </p:cSldViewPr>
  </p:slideViewPr>
  <p:outlineViewPr>
    <p:cViewPr>
      <p:scale>
        <a:sx n="33" d="100"/>
        <a:sy n="33" d="100"/>
      </p:scale>
      <p:origin x="258" y="279828"/>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14FC5-E7B9-41CF-BE95-88334AEA0DB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3FB8221-0CF2-4BBB-A0D5-779EDE77F5E2}">
      <dgm:prSet phldrT="[Text]"/>
      <dgm:spPr/>
      <dgm:t>
        <a:bodyPr/>
        <a:lstStyle/>
        <a:p>
          <a:r>
            <a:rPr lang="en-US" b="1" dirty="0" smtClean="0"/>
            <a:t>Disease Understanding and Research</a:t>
          </a:r>
          <a:endParaRPr lang="en-US" dirty="0"/>
        </a:p>
      </dgm:t>
    </dgm:pt>
    <dgm:pt modelId="{AD2875FD-AC3B-4387-A621-04B957883DA9}" type="parTrans" cxnId="{B9DE9C18-E2BB-4037-95FE-1B09129E3E40}">
      <dgm:prSet/>
      <dgm:spPr/>
      <dgm:t>
        <a:bodyPr/>
        <a:lstStyle/>
        <a:p>
          <a:endParaRPr lang="en-US"/>
        </a:p>
      </dgm:t>
    </dgm:pt>
    <dgm:pt modelId="{D0F35E7C-6FD5-4BA2-8F7A-4DD9B249C0EA}" type="sibTrans" cxnId="{B9DE9C18-E2BB-4037-95FE-1B09129E3E40}">
      <dgm:prSet/>
      <dgm:spPr/>
      <dgm:t>
        <a:bodyPr/>
        <a:lstStyle/>
        <a:p>
          <a:endParaRPr lang="en-US"/>
        </a:p>
      </dgm:t>
    </dgm:pt>
    <dgm:pt modelId="{AD3E30C9-94DC-428E-835F-1B9E5063C6B8}">
      <dgm:prSet/>
      <dgm:spPr/>
      <dgm:t>
        <a:bodyPr/>
        <a:lstStyle/>
        <a:p>
          <a:r>
            <a:rPr lang="en-US" b="1" dirty="0" smtClean="0"/>
            <a:t>Early Detection and Diagnosis</a:t>
          </a:r>
          <a:endParaRPr lang="en-US" dirty="0"/>
        </a:p>
      </dgm:t>
    </dgm:pt>
    <dgm:pt modelId="{6C3233AD-37F2-4212-B76F-855463DC3963}" type="parTrans" cxnId="{8F9895AC-FD81-4CE2-9018-CA387E438DA9}">
      <dgm:prSet/>
      <dgm:spPr/>
      <dgm:t>
        <a:bodyPr/>
        <a:lstStyle/>
        <a:p>
          <a:endParaRPr lang="en-US"/>
        </a:p>
      </dgm:t>
    </dgm:pt>
    <dgm:pt modelId="{638B9C81-1715-4CF0-9196-D67395B6D542}" type="sibTrans" cxnId="{8F9895AC-FD81-4CE2-9018-CA387E438DA9}">
      <dgm:prSet/>
      <dgm:spPr/>
      <dgm:t>
        <a:bodyPr/>
        <a:lstStyle/>
        <a:p>
          <a:endParaRPr lang="en-US"/>
        </a:p>
      </dgm:t>
    </dgm:pt>
    <dgm:pt modelId="{DE636F50-161A-43D6-88ED-F38B0EE08FBA}">
      <dgm:prSet/>
      <dgm:spPr/>
      <dgm:t>
        <a:bodyPr/>
        <a:lstStyle/>
        <a:p>
          <a:r>
            <a:rPr lang="en-US" b="1" dirty="0" smtClean="0"/>
            <a:t>Predictive Analytics and Prognostication</a:t>
          </a:r>
          <a:endParaRPr lang="en-US" dirty="0"/>
        </a:p>
      </dgm:t>
    </dgm:pt>
    <dgm:pt modelId="{B1942E2C-9065-48B6-872C-AA1CCC413071}" type="parTrans" cxnId="{F7C1893E-60E1-47B0-841A-3DB8EA8A8022}">
      <dgm:prSet/>
      <dgm:spPr/>
      <dgm:t>
        <a:bodyPr/>
        <a:lstStyle/>
        <a:p>
          <a:endParaRPr lang="en-US"/>
        </a:p>
      </dgm:t>
    </dgm:pt>
    <dgm:pt modelId="{7F8F1497-7B38-41DC-9DB7-DF7F4568E1E4}" type="sibTrans" cxnId="{F7C1893E-60E1-47B0-841A-3DB8EA8A8022}">
      <dgm:prSet/>
      <dgm:spPr/>
      <dgm:t>
        <a:bodyPr/>
        <a:lstStyle/>
        <a:p>
          <a:endParaRPr lang="en-US"/>
        </a:p>
      </dgm:t>
    </dgm:pt>
    <dgm:pt modelId="{F44D1AD8-4041-4C42-B663-CBA6E3656249}">
      <dgm:prSet/>
      <dgm:spPr/>
      <dgm:t>
        <a:bodyPr/>
        <a:lstStyle/>
        <a:p>
          <a:r>
            <a:rPr lang="en-US" b="1" dirty="0" smtClean="0"/>
            <a:t>Drug Discovery and Development</a:t>
          </a:r>
          <a:endParaRPr lang="en-US" dirty="0"/>
        </a:p>
      </dgm:t>
    </dgm:pt>
    <dgm:pt modelId="{F4C562C1-9C61-4731-8A40-4C1D078A8D65}" type="parTrans" cxnId="{47C67A4C-2DC5-4C09-8686-522EAA141008}">
      <dgm:prSet/>
      <dgm:spPr/>
      <dgm:t>
        <a:bodyPr/>
        <a:lstStyle/>
        <a:p>
          <a:endParaRPr lang="en-US"/>
        </a:p>
      </dgm:t>
    </dgm:pt>
    <dgm:pt modelId="{77CA563B-C7B6-4B6D-82E2-691E5480A819}" type="sibTrans" cxnId="{47C67A4C-2DC5-4C09-8686-522EAA141008}">
      <dgm:prSet/>
      <dgm:spPr/>
      <dgm:t>
        <a:bodyPr/>
        <a:lstStyle/>
        <a:p>
          <a:endParaRPr lang="en-US"/>
        </a:p>
      </dgm:t>
    </dgm:pt>
    <dgm:pt modelId="{5A9A17FA-E4D1-4BF7-AC3B-A69B3404D84C}">
      <dgm:prSet/>
      <dgm:spPr/>
      <dgm:t>
        <a:bodyPr/>
        <a:lstStyle/>
        <a:p>
          <a:r>
            <a:rPr lang="en-US" b="1" dirty="0" smtClean="0"/>
            <a:t>Remote Monitoring and Management</a:t>
          </a:r>
          <a:endParaRPr lang="en-US" dirty="0"/>
        </a:p>
      </dgm:t>
    </dgm:pt>
    <dgm:pt modelId="{F3816207-011E-4B7C-8E1D-4D60317C4234}" type="parTrans" cxnId="{7FE5E73B-9434-432E-AD28-DB0951248222}">
      <dgm:prSet/>
      <dgm:spPr/>
      <dgm:t>
        <a:bodyPr/>
        <a:lstStyle/>
        <a:p>
          <a:endParaRPr lang="en-US"/>
        </a:p>
      </dgm:t>
    </dgm:pt>
    <dgm:pt modelId="{8EBD1C8E-5E66-41AD-9244-08E1AB841970}" type="sibTrans" cxnId="{7FE5E73B-9434-432E-AD28-DB0951248222}">
      <dgm:prSet/>
      <dgm:spPr/>
      <dgm:t>
        <a:bodyPr/>
        <a:lstStyle/>
        <a:p>
          <a:endParaRPr lang="en-US"/>
        </a:p>
      </dgm:t>
    </dgm:pt>
    <dgm:pt modelId="{03D4862B-C7E9-4940-AC15-8EF9BB993CFC}" type="pres">
      <dgm:prSet presAssocID="{E3814FC5-E7B9-41CF-BE95-88334AEA0DB0}" presName="diagram" presStyleCnt="0">
        <dgm:presLayoutVars>
          <dgm:dir/>
          <dgm:resizeHandles val="exact"/>
        </dgm:presLayoutVars>
      </dgm:prSet>
      <dgm:spPr/>
      <dgm:t>
        <a:bodyPr/>
        <a:lstStyle/>
        <a:p>
          <a:endParaRPr lang="en-US"/>
        </a:p>
      </dgm:t>
    </dgm:pt>
    <dgm:pt modelId="{F770D168-E409-4680-B5BE-B404A82EB4BC}" type="pres">
      <dgm:prSet presAssocID="{C3FB8221-0CF2-4BBB-A0D5-779EDE77F5E2}" presName="node" presStyleLbl="node1" presStyleIdx="0" presStyleCnt="5">
        <dgm:presLayoutVars>
          <dgm:bulletEnabled val="1"/>
        </dgm:presLayoutVars>
      </dgm:prSet>
      <dgm:spPr/>
      <dgm:t>
        <a:bodyPr/>
        <a:lstStyle/>
        <a:p>
          <a:endParaRPr lang="en-US"/>
        </a:p>
      </dgm:t>
    </dgm:pt>
    <dgm:pt modelId="{3D3C5DAB-7706-4FD7-8074-5900A38E342E}" type="pres">
      <dgm:prSet presAssocID="{D0F35E7C-6FD5-4BA2-8F7A-4DD9B249C0EA}" presName="sibTrans" presStyleCnt="0"/>
      <dgm:spPr/>
    </dgm:pt>
    <dgm:pt modelId="{BAB26DDC-2781-4A2A-803D-181F08650828}" type="pres">
      <dgm:prSet presAssocID="{AD3E30C9-94DC-428E-835F-1B9E5063C6B8}" presName="node" presStyleLbl="node1" presStyleIdx="1" presStyleCnt="5">
        <dgm:presLayoutVars>
          <dgm:bulletEnabled val="1"/>
        </dgm:presLayoutVars>
      </dgm:prSet>
      <dgm:spPr/>
      <dgm:t>
        <a:bodyPr/>
        <a:lstStyle/>
        <a:p>
          <a:endParaRPr lang="en-US"/>
        </a:p>
      </dgm:t>
    </dgm:pt>
    <dgm:pt modelId="{8A8BE15C-8E1D-48F2-950A-14F465FC66EF}" type="pres">
      <dgm:prSet presAssocID="{638B9C81-1715-4CF0-9196-D67395B6D542}" presName="sibTrans" presStyleCnt="0"/>
      <dgm:spPr/>
    </dgm:pt>
    <dgm:pt modelId="{D2A2E93A-2AD0-4E21-8C9A-E9D13C8DE255}" type="pres">
      <dgm:prSet presAssocID="{5A9A17FA-E4D1-4BF7-AC3B-A69B3404D84C}" presName="node" presStyleLbl="node1" presStyleIdx="2" presStyleCnt="5">
        <dgm:presLayoutVars>
          <dgm:bulletEnabled val="1"/>
        </dgm:presLayoutVars>
      </dgm:prSet>
      <dgm:spPr/>
      <dgm:t>
        <a:bodyPr/>
        <a:lstStyle/>
        <a:p>
          <a:endParaRPr lang="en-US"/>
        </a:p>
      </dgm:t>
    </dgm:pt>
    <dgm:pt modelId="{83CF967D-DED7-4788-9C45-35BC7AD0CAD8}" type="pres">
      <dgm:prSet presAssocID="{8EBD1C8E-5E66-41AD-9244-08E1AB841970}" presName="sibTrans" presStyleCnt="0"/>
      <dgm:spPr/>
    </dgm:pt>
    <dgm:pt modelId="{9B7F6EA4-16E3-40BC-B8F0-68302F628E9D}" type="pres">
      <dgm:prSet presAssocID="{F44D1AD8-4041-4C42-B663-CBA6E3656249}" presName="node" presStyleLbl="node1" presStyleIdx="3" presStyleCnt="5">
        <dgm:presLayoutVars>
          <dgm:bulletEnabled val="1"/>
        </dgm:presLayoutVars>
      </dgm:prSet>
      <dgm:spPr/>
      <dgm:t>
        <a:bodyPr/>
        <a:lstStyle/>
        <a:p>
          <a:endParaRPr lang="en-US"/>
        </a:p>
      </dgm:t>
    </dgm:pt>
    <dgm:pt modelId="{65B6EF1F-C4E5-48E0-8097-BB27DD4271D4}" type="pres">
      <dgm:prSet presAssocID="{77CA563B-C7B6-4B6D-82E2-691E5480A819}" presName="sibTrans" presStyleCnt="0"/>
      <dgm:spPr/>
    </dgm:pt>
    <dgm:pt modelId="{6D5E98E1-9BE1-4A8B-A82F-5CD427767F6B}" type="pres">
      <dgm:prSet presAssocID="{DE636F50-161A-43D6-88ED-F38B0EE08FBA}" presName="node" presStyleLbl="node1" presStyleIdx="4" presStyleCnt="5">
        <dgm:presLayoutVars>
          <dgm:bulletEnabled val="1"/>
        </dgm:presLayoutVars>
      </dgm:prSet>
      <dgm:spPr/>
      <dgm:t>
        <a:bodyPr/>
        <a:lstStyle/>
        <a:p>
          <a:endParaRPr lang="en-US"/>
        </a:p>
      </dgm:t>
    </dgm:pt>
  </dgm:ptLst>
  <dgm:cxnLst>
    <dgm:cxn modelId="{47C67A4C-2DC5-4C09-8686-522EAA141008}" srcId="{E3814FC5-E7B9-41CF-BE95-88334AEA0DB0}" destId="{F44D1AD8-4041-4C42-B663-CBA6E3656249}" srcOrd="3" destOrd="0" parTransId="{F4C562C1-9C61-4731-8A40-4C1D078A8D65}" sibTransId="{77CA563B-C7B6-4B6D-82E2-691E5480A819}"/>
    <dgm:cxn modelId="{F7C1893E-60E1-47B0-841A-3DB8EA8A8022}" srcId="{E3814FC5-E7B9-41CF-BE95-88334AEA0DB0}" destId="{DE636F50-161A-43D6-88ED-F38B0EE08FBA}" srcOrd="4" destOrd="0" parTransId="{B1942E2C-9065-48B6-872C-AA1CCC413071}" sibTransId="{7F8F1497-7B38-41DC-9DB7-DF7F4568E1E4}"/>
    <dgm:cxn modelId="{8F9895AC-FD81-4CE2-9018-CA387E438DA9}" srcId="{E3814FC5-E7B9-41CF-BE95-88334AEA0DB0}" destId="{AD3E30C9-94DC-428E-835F-1B9E5063C6B8}" srcOrd="1" destOrd="0" parTransId="{6C3233AD-37F2-4212-B76F-855463DC3963}" sibTransId="{638B9C81-1715-4CF0-9196-D67395B6D542}"/>
    <dgm:cxn modelId="{D68876C2-5E31-4A2D-8527-14514868D2B0}" type="presOf" srcId="{5A9A17FA-E4D1-4BF7-AC3B-A69B3404D84C}" destId="{D2A2E93A-2AD0-4E21-8C9A-E9D13C8DE255}" srcOrd="0" destOrd="0" presId="urn:microsoft.com/office/officeart/2005/8/layout/default#1"/>
    <dgm:cxn modelId="{7FE5E73B-9434-432E-AD28-DB0951248222}" srcId="{E3814FC5-E7B9-41CF-BE95-88334AEA0DB0}" destId="{5A9A17FA-E4D1-4BF7-AC3B-A69B3404D84C}" srcOrd="2" destOrd="0" parTransId="{F3816207-011E-4B7C-8E1D-4D60317C4234}" sibTransId="{8EBD1C8E-5E66-41AD-9244-08E1AB841970}"/>
    <dgm:cxn modelId="{B9DE9C18-E2BB-4037-95FE-1B09129E3E40}" srcId="{E3814FC5-E7B9-41CF-BE95-88334AEA0DB0}" destId="{C3FB8221-0CF2-4BBB-A0D5-779EDE77F5E2}" srcOrd="0" destOrd="0" parTransId="{AD2875FD-AC3B-4387-A621-04B957883DA9}" sibTransId="{D0F35E7C-6FD5-4BA2-8F7A-4DD9B249C0EA}"/>
    <dgm:cxn modelId="{EFE8E36A-C88F-4412-9D27-4C038FED7F16}" type="presOf" srcId="{F44D1AD8-4041-4C42-B663-CBA6E3656249}" destId="{9B7F6EA4-16E3-40BC-B8F0-68302F628E9D}" srcOrd="0" destOrd="0" presId="urn:microsoft.com/office/officeart/2005/8/layout/default#1"/>
    <dgm:cxn modelId="{14851188-43C3-4EFF-A0F7-EFA6C89DC753}" type="presOf" srcId="{AD3E30C9-94DC-428E-835F-1B9E5063C6B8}" destId="{BAB26DDC-2781-4A2A-803D-181F08650828}" srcOrd="0" destOrd="0" presId="urn:microsoft.com/office/officeart/2005/8/layout/default#1"/>
    <dgm:cxn modelId="{F1651A9F-214C-46DB-9DBE-9E60BD7CA875}" type="presOf" srcId="{E3814FC5-E7B9-41CF-BE95-88334AEA0DB0}" destId="{03D4862B-C7E9-4940-AC15-8EF9BB993CFC}" srcOrd="0" destOrd="0" presId="urn:microsoft.com/office/officeart/2005/8/layout/default#1"/>
    <dgm:cxn modelId="{2FAD9720-C91A-4D12-BB8B-9BF21E3C3602}" type="presOf" srcId="{C3FB8221-0CF2-4BBB-A0D5-779EDE77F5E2}" destId="{F770D168-E409-4680-B5BE-B404A82EB4BC}" srcOrd="0" destOrd="0" presId="urn:microsoft.com/office/officeart/2005/8/layout/default#1"/>
    <dgm:cxn modelId="{E56124AC-3A7E-49CC-ABD0-84FE5E3CA637}" type="presOf" srcId="{DE636F50-161A-43D6-88ED-F38B0EE08FBA}" destId="{6D5E98E1-9BE1-4A8B-A82F-5CD427767F6B}" srcOrd="0" destOrd="0" presId="urn:microsoft.com/office/officeart/2005/8/layout/default#1"/>
    <dgm:cxn modelId="{4C383090-DAF2-483D-B613-2F3CD7A5EEA6}" type="presParOf" srcId="{03D4862B-C7E9-4940-AC15-8EF9BB993CFC}" destId="{F770D168-E409-4680-B5BE-B404A82EB4BC}" srcOrd="0" destOrd="0" presId="urn:microsoft.com/office/officeart/2005/8/layout/default#1"/>
    <dgm:cxn modelId="{E237BBCA-0E41-46E1-8452-754DCFCB89FC}" type="presParOf" srcId="{03D4862B-C7E9-4940-AC15-8EF9BB993CFC}" destId="{3D3C5DAB-7706-4FD7-8074-5900A38E342E}" srcOrd="1" destOrd="0" presId="urn:microsoft.com/office/officeart/2005/8/layout/default#1"/>
    <dgm:cxn modelId="{632E36E6-C902-4D8C-A63F-8F0C9FDECB85}" type="presParOf" srcId="{03D4862B-C7E9-4940-AC15-8EF9BB993CFC}" destId="{BAB26DDC-2781-4A2A-803D-181F08650828}" srcOrd="2" destOrd="0" presId="urn:microsoft.com/office/officeart/2005/8/layout/default#1"/>
    <dgm:cxn modelId="{1A2B9DD7-6B75-4AFD-BFCC-BCDF22DB5673}" type="presParOf" srcId="{03D4862B-C7E9-4940-AC15-8EF9BB993CFC}" destId="{8A8BE15C-8E1D-48F2-950A-14F465FC66EF}" srcOrd="3" destOrd="0" presId="urn:microsoft.com/office/officeart/2005/8/layout/default#1"/>
    <dgm:cxn modelId="{3E98E624-17FB-4872-ABEB-236F38D1781B}" type="presParOf" srcId="{03D4862B-C7E9-4940-AC15-8EF9BB993CFC}" destId="{D2A2E93A-2AD0-4E21-8C9A-E9D13C8DE255}" srcOrd="4" destOrd="0" presId="urn:microsoft.com/office/officeart/2005/8/layout/default#1"/>
    <dgm:cxn modelId="{FD01D908-B639-47BD-965F-01B087E93609}" type="presParOf" srcId="{03D4862B-C7E9-4940-AC15-8EF9BB993CFC}" destId="{83CF967D-DED7-4788-9C45-35BC7AD0CAD8}" srcOrd="5" destOrd="0" presId="urn:microsoft.com/office/officeart/2005/8/layout/default#1"/>
    <dgm:cxn modelId="{4029E55E-7C7A-4299-A9DC-1D67B8881858}" type="presParOf" srcId="{03D4862B-C7E9-4940-AC15-8EF9BB993CFC}" destId="{9B7F6EA4-16E3-40BC-B8F0-68302F628E9D}" srcOrd="6" destOrd="0" presId="urn:microsoft.com/office/officeart/2005/8/layout/default#1"/>
    <dgm:cxn modelId="{F94B660E-DBC2-4B97-9002-3F3C574B7478}" type="presParOf" srcId="{03D4862B-C7E9-4940-AC15-8EF9BB993CFC}" destId="{65B6EF1F-C4E5-48E0-8097-BB27DD4271D4}" srcOrd="7" destOrd="0" presId="urn:microsoft.com/office/officeart/2005/8/layout/default#1"/>
    <dgm:cxn modelId="{8DE233C0-7008-46D8-83AA-29537D18B4F2}" type="presParOf" srcId="{03D4862B-C7E9-4940-AC15-8EF9BB993CFC}" destId="{6D5E98E1-9BE1-4A8B-A82F-5CD427767F6B}" srcOrd="8" destOrd="0" presId="urn:microsoft.com/office/officeart/2005/8/layout/default#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 xmlns:p14="http://schemas.microsoft.com/office/powerpoint/2010/main"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23</a:t>
            </a:fld>
            <a:endParaRPr lang="en-US"/>
          </a:p>
        </p:txBody>
      </p:sp>
    </p:spTree>
    <p:extLst>
      <p:ext uri="{BB962C8B-B14F-4D97-AF65-F5344CB8AC3E}">
        <p14:creationId xmlns="" xmlns:p14="http://schemas.microsoft.com/office/powerpoint/2010/main" val="255348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27</a:t>
            </a:fld>
            <a:endParaRPr lang="en-US"/>
          </a:p>
        </p:txBody>
      </p:sp>
    </p:spTree>
    <p:extLst>
      <p:ext uri="{BB962C8B-B14F-4D97-AF65-F5344CB8AC3E}">
        <p14:creationId xmlns="" xmlns:p14="http://schemas.microsoft.com/office/powerpoint/2010/main" val="96505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1/30/2025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1/30/2025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mc.maricopa.edu/faculty/farabee/BIOBK/BioBookglossA.html"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eb.mit.edu/esgbio/www/eb/chem/energetics.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spc="-40" dirty="0" smtClean="0"/>
              <a:t> </a:t>
            </a:r>
            <a:r>
              <a:rPr lang="en-US" sz="4800" b="1" spc="-15" dirty="0" smtClean="0"/>
              <a:t>Cell</a:t>
            </a:r>
            <a:r>
              <a:rPr lang="en-US" sz="4800" b="1" spc="-45" dirty="0" smtClean="0"/>
              <a:t> </a:t>
            </a:r>
            <a:r>
              <a:rPr lang="en-US" sz="4800" b="1" spc="-5" dirty="0" smtClean="0"/>
              <a:t>Membranes</a:t>
            </a:r>
            <a:endParaRPr lang="en-US" dirty="0"/>
          </a:p>
        </p:txBody>
      </p:sp>
      <p:sp>
        <p:nvSpPr>
          <p:cNvPr id="3" name="Content Placeholder 2"/>
          <p:cNvSpPr>
            <a:spLocks noGrp="1"/>
          </p:cNvSpPr>
          <p:nvPr>
            <p:ph idx="1"/>
          </p:nvPr>
        </p:nvSpPr>
        <p:spPr/>
        <p:txBody>
          <a:bodyPr>
            <a:normAutofit fontScale="77500" lnSpcReduction="20000"/>
          </a:bodyPr>
          <a:lstStyle/>
          <a:p>
            <a:pPr marL="317500" marR="5080" indent="-304800">
              <a:lnSpc>
                <a:spcPts val="3340"/>
              </a:lnSpc>
              <a:spcBef>
                <a:spcPts val="525"/>
              </a:spcBef>
              <a:buClr>
                <a:srgbClr val="990000"/>
              </a:buClr>
              <a:buSzPct val="74193"/>
              <a:buAutoNum type="arabicPeriod"/>
              <a:tabLst>
                <a:tab pos="317500" algn="l"/>
                <a:tab pos="8378825" algn="l"/>
              </a:tabLst>
            </a:pPr>
            <a:r>
              <a:rPr lang="en-GB" sz="3100" u="sng" spc="-5" dirty="0" smtClean="0">
                <a:uFill>
                  <a:solidFill>
                    <a:srgbClr val="990000"/>
                  </a:solidFill>
                </a:uFill>
                <a:latin typeface="Cambria"/>
                <a:cs typeface="Cambria"/>
              </a:rPr>
              <a:t>All</a:t>
            </a:r>
            <a:r>
              <a:rPr lang="en-GB" sz="3100" u="sng" spc="-25" dirty="0" smtClean="0">
                <a:uFill>
                  <a:solidFill>
                    <a:srgbClr val="990000"/>
                  </a:solidFill>
                </a:uFill>
                <a:latin typeface="Cambria"/>
                <a:cs typeface="Cambria"/>
              </a:rPr>
              <a:t> </a:t>
            </a:r>
            <a:r>
              <a:rPr lang="en-GB" sz="3100" u="sng" spc="-5" dirty="0" smtClean="0">
                <a:uFill>
                  <a:solidFill>
                    <a:srgbClr val="990000"/>
                  </a:solidFill>
                </a:uFill>
                <a:latin typeface="Cambria"/>
                <a:cs typeface="Cambria"/>
              </a:rPr>
              <a:t>cells</a:t>
            </a:r>
            <a:r>
              <a:rPr lang="en-GB" sz="3100" u="sng" spc="-15" dirty="0" smtClean="0">
                <a:uFill>
                  <a:solidFill>
                    <a:srgbClr val="990000"/>
                  </a:solidFill>
                </a:uFill>
                <a:latin typeface="Cambria"/>
                <a:cs typeface="Cambria"/>
              </a:rPr>
              <a:t> </a:t>
            </a:r>
            <a:r>
              <a:rPr lang="en-GB" sz="3100" u="sng" spc="-10" dirty="0" smtClean="0">
                <a:uFill>
                  <a:solidFill>
                    <a:srgbClr val="990000"/>
                  </a:solidFill>
                </a:uFill>
                <a:latin typeface="Cambria"/>
                <a:cs typeface="Cambria"/>
              </a:rPr>
              <a:t>have</a:t>
            </a:r>
            <a:r>
              <a:rPr lang="en-GB" sz="3100" u="sng" spc="-20" dirty="0" smtClean="0">
                <a:uFill>
                  <a:solidFill>
                    <a:srgbClr val="990000"/>
                  </a:solidFill>
                </a:uFill>
                <a:latin typeface="Cambria"/>
                <a:cs typeface="Cambria"/>
              </a:rPr>
              <a:t> </a:t>
            </a:r>
            <a:r>
              <a:rPr lang="en-GB" sz="3100" u="sng" dirty="0" smtClean="0">
                <a:uFill>
                  <a:solidFill>
                    <a:srgbClr val="990000"/>
                  </a:solidFill>
                </a:uFill>
                <a:latin typeface="Cambria"/>
                <a:cs typeface="Cambria"/>
              </a:rPr>
              <a:t>a</a:t>
            </a:r>
            <a:r>
              <a:rPr lang="en-GB" sz="3100" u="sng" spc="-15" dirty="0" smtClean="0">
                <a:uFill>
                  <a:solidFill>
                    <a:srgbClr val="990000"/>
                  </a:solidFill>
                </a:uFill>
                <a:latin typeface="Cambria"/>
                <a:cs typeface="Cambria"/>
              </a:rPr>
              <a:t> </a:t>
            </a:r>
            <a:r>
              <a:rPr lang="en-GB" sz="3100" u="sng" spc="-5" dirty="0" smtClean="0">
                <a:uFill>
                  <a:solidFill>
                    <a:srgbClr val="990000"/>
                  </a:solidFill>
                </a:uFill>
                <a:latin typeface="Cambria"/>
                <a:cs typeface="Cambria"/>
              </a:rPr>
              <a:t>cell </a:t>
            </a:r>
            <a:r>
              <a:rPr lang="en-GB" sz="3100" u="sng" dirty="0" smtClean="0">
                <a:uFill>
                  <a:solidFill>
                    <a:srgbClr val="990000"/>
                  </a:solidFill>
                </a:uFill>
                <a:latin typeface="Cambria"/>
                <a:cs typeface="Cambria"/>
              </a:rPr>
              <a:t>	</a:t>
            </a:r>
            <a:r>
              <a:rPr lang="en-GB" sz="3100" dirty="0" smtClean="0">
                <a:latin typeface="Cambria"/>
                <a:cs typeface="Cambria"/>
              </a:rPr>
              <a:t> </a:t>
            </a:r>
            <a:r>
              <a:rPr lang="en-GB" sz="3100" spc="-5" dirty="0" smtClean="0">
                <a:latin typeface="Cambria"/>
                <a:cs typeface="Cambria"/>
              </a:rPr>
              <a:t>membrane</a:t>
            </a:r>
            <a:endParaRPr lang="en-GB" sz="3100" dirty="0" smtClean="0">
              <a:latin typeface="Cambria"/>
              <a:cs typeface="Cambria"/>
            </a:endParaRPr>
          </a:p>
          <a:p>
            <a:pPr marL="317500" indent="-304800">
              <a:lnSpc>
                <a:spcPct val="100000"/>
              </a:lnSpc>
              <a:spcBef>
                <a:spcPts val="355"/>
              </a:spcBef>
              <a:buClr>
                <a:srgbClr val="990000"/>
              </a:buClr>
              <a:buSzPct val="74193"/>
              <a:buAutoNum type="arabicPeriod"/>
              <a:tabLst>
                <a:tab pos="317500" algn="l"/>
              </a:tabLst>
            </a:pPr>
            <a:r>
              <a:rPr lang="en-GB" sz="3100" b="1" u="heavy" spc="-10" dirty="0" smtClean="0">
                <a:uFill>
                  <a:solidFill>
                    <a:srgbClr val="FFF496"/>
                  </a:solidFill>
                </a:uFill>
                <a:latin typeface="Cambria"/>
                <a:cs typeface="Cambria"/>
              </a:rPr>
              <a:t>Functions</a:t>
            </a:r>
            <a:r>
              <a:rPr lang="en-GB" sz="3100" spc="-10" dirty="0" smtClean="0">
                <a:latin typeface="Cambria"/>
                <a:cs typeface="Cambria"/>
              </a:rPr>
              <a:t>:</a:t>
            </a:r>
            <a:endParaRPr lang="en-GB" sz="3100" dirty="0" smtClean="0">
              <a:latin typeface="Cambria"/>
              <a:cs typeface="Cambria"/>
            </a:endParaRPr>
          </a:p>
          <a:p>
            <a:pPr marL="774700" marR="3980179" lvl="1" indent="-304800">
              <a:lnSpc>
                <a:spcPct val="89900"/>
              </a:lnSpc>
              <a:spcBef>
                <a:spcPts val="795"/>
              </a:spcBef>
              <a:buClr>
                <a:srgbClr val="666699"/>
              </a:buClr>
              <a:buSzPct val="64062"/>
              <a:buAutoNum type="alphaLcPeriod"/>
              <a:tabLst>
                <a:tab pos="774700" algn="l"/>
              </a:tabLst>
            </a:pPr>
            <a:r>
              <a:rPr lang="en-GB" sz="3200" spc="-5" dirty="0" smtClean="0">
                <a:latin typeface="Cambria"/>
                <a:cs typeface="Cambria"/>
              </a:rPr>
              <a:t>Controls</a:t>
            </a:r>
            <a:r>
              <a:rPr lang="en-GB" sz="3200" spc="-35" dirty="0" smtClean="0">
                <a:latin typeface="Cambria"/>
                <a:cs typeface="Cambria"/>
              </a:rPr>
              <a:t> </a:t>
            </a:r>
            <a:r>
              <a:rPr lang="en-GB" sz="3200" spc="-5" dirty="0" smtClean="0">
                <a:latin typeface="Cambria"/>
                <a:cs typeface="Cambria"/>
              </a:rPr>
              <a:t>what</a:t>
            </a:r>
            <a:r>
              <a:rPr lang="en-GB" sz="3200" spc="-35" dirty="0" smtClean="0">
                <a:latin typeface="Cambria"/>
                <a:cs typeface="Cambria"/>
              </a:rPr>
              <a:t> </a:t>
            </a:r>
            <a:r>
              <a:rPr lang="en-GB" sz="3200" spc="-10" dirty="0" smtClean="0">
                <a:latin typeface="Cambria"/>
                <a:cs typeface="Cambria"/>
              </a:rPr>
              <a:t>enters </a:t>
            </a:r>
            <a:r>
              <a:rPr lang="en-GB" sz="3200" spc="-690" dirty="0" smtClean="0">
                <a:latin typeface="Cambria"/>
                <a:cs typeface="Cambria"/>
              </a:rPr>
              <a:t> </a:t>
            </a:r>
            <a:r>
              <a:rPr lang="en-GB" sz="3200" spc="-10" dirty="0" smtClean="0">
                <a:latin typeface="Cambria"/>
                <a:cs typeface="Cambria"/>
              </a:rPr>
              <a:t>and </a:t>
            </a:r>
            <a:r>
              <a:rPr lang="en-GB" sz="3200" spc="-5" dirty="0" smtClean="0">
                <a:latin typeface="Cambria"/>
                <a:cs typeface="Cambria"/>
              </a:rPr>
              <a:t>exits the cell to </a:t>
            </a:r>
            <a:r>
              <a:rPr lang="en-GB" sz="3200" dirty="0" smtClean="0">
                <a:latin typeface="Cambria"/>
                <a:cs typeface="Cambria"/>
              </a:rPr>
              <a:t> </a:t>
            </a:r>
            <a:r>
              <a:rPr lang="en-GB" sz="3200" spc="-5" dirty="0" smtClean="0">
                <a:latin typeface="Cambria"/>
                <a:cs typeface="Cambria"/>
              </a:rPr>
              <a:t>maintain an </a:t>
            </a:r>
            <a:r>
              <a:rPr lang="en-GB" sz="3200" spc="-10" dirty="0" smtClean="0">
                <a:latin typeface="Cambria"/>
                <a:cs typeface="Cambria"/>
              </a:rPr>
              <a:t>internal </a:t>
            </a:r>
            <a:r>
              <a:rPr lang="en-GB" sz="3200" spc="-5" dirty="0" smtClean="0">
                <a:latin typeface="Cambria"/>
                <a:cs typeface="Cambria"/>
              </a:rPr>
              <a:t> balance called </a:t>
            </a:r>
            <a:r>
              <a:rPr lang="en-GB" sz="3200" dirty="0" smtClean="0">
                <a:latin typeface="Cambria"/>
                <a:cs typeface="Cambria"/>
              </a:rPr>
              <a:t> </a:t>
            </a:r>
            <a:r>
              <a:rPr lang="en-GB" sz="3200" b="1" u="heavy" spc="-5" dirty="0" smtClean="0">
                <a:uFill>
                  <a:solidFill>
                    <a:srgbClr val="FFF496"/>
                  </a:solidFill>
                </a:uFill>
                <a:latin typeface="Cambria"/>
                <a:cs typeface="Cambria"/>
              </a:rPr>
              <a:t>homeostasis</a:t>
            </a:r>
            <a:endParaRPr lang="en-GB" sz="3200" dirty="0" smtClean="0">
              <a:latin typeface="Cambria"/>
              <a:cs typeface="Cambria"/>
            </a:endParaRPr>
          </a:p>
          <a:p>
            <a:pPr marL="774700" marR="4175760" lvl="1" indent="-304800" algn="just">
              <a:lnSpc>
                <a:spcPct val="90000"/>
              </a:lnSpc>
              <a:spcBef>
                <a:spcPts val="795"/>
              </a:spcBef>
              <a:buClr>
                <a:srgbClr val="666699"/>
              </a:buClr>
              <a:buSzPct val="64062"/>
              <a:buAutoNum type="alphaLcPeriod"/>
              <a:tabLst>
                <a:tab pos="774700" algn="l"/>
              </a:tabLst>
            </a:pPr>
            <a:r>
              <a:rPr lang="en-GB" sz="3200" spc="-5" dirty="0" smtClean="0">
                <a:latin typeface="Cambria"/>
                <a:cs typeface="Cambria"/>
              </a:rPr>
              <a:t>Provides </a:t>
            </a:r>
            <a:r>
              <a:rPr lang="en-GB" sz="3200" spc="-10" dirty="0" smtClean="0">
                <a:latin typeface="Cambria"/>
                <a:cs typeface="Cambria"/>
              </a:rPr>
              <a:t>protection </a:t>
            </a:r>
            <a:r>
              <a:rPr lang="en-GB" sz="3200" spc="-690" dirty="0" smtClean="0">
                <a:latin typeface="Cambria"/>
                <a:cs typeface="Cambria"/>
              </a:rPr>
              <a:t> </a:t>
            </a:r>
            <a:r>
              <a:rPr lang="en-GB" sz="3200" spc="-10" dirty="0" smtClean="0">
                <a:latin typeface="Cambria"/>
                <a:cs typeface="Cambria"/>
              </a:rPr>
              <a:t>and </a:t>
            </a:r>
            <a:r>
              <a:rPr lang="en-GB" sz="3200" spc="-5" dirty="0" smtClean="0">
                <a:latin typeface="Cambria"/>
                <a:cs typeface="Cambria"/>
              </a:rPr>
              <a:t>support </a:t>
            </a:r>
            <a:r>
              <a:rPr lang="en-GB" sz="3200" dirty="0" smtClean="0">
                <a:latin typeface="Cambria"/>
                <a:cs typeface="Cambria"/>
              </a:rPr>
              <a:t>for </a:t>
            </a:r>
            <a:r>
              <a:rPr lang="en-GB" sz="3200" spc="-5" dirty="0" smtClean="0">
                <a:latin typeface="Cambria"/>
                <a:cs typeface="Cambria"/>
              </a:rPr>
              <a:t>the </a:t>
            </a:r>
            <a:r>
              <a:rPr lang="en-GB" sz="3200" spc="-690" dirty="0" smtClean="0">
                <a:latin typeface="Cambria"/>
                <a:cs typeface="Cambria"/>
              </a:rPr>
              <a:t> </a:t>
            </a:r>
            <a:r>
              <a:rPr lang="en-GB" sz="3200" spc="-5" dirty="0" smtClean="0">
                <a:latin typeface="Cambria"/>
                <a:cs typeface="Cambria"/>
              </a:rPr>
              <a:t>cell</a:t>
            </a:r>
            <a:endParaRPr lang="en-GB" sz="3200" dirty="0">
              <a:latin typeface="Cambria"/>
              <a:cs typeface="Cambria"/>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object 5"/>
          <p:cNvPicPr/>
          <p:nvPr/>
        </p:nvPicPr>
        <p:blipFill>
          <a:blip r:embed="rId3" cstate="print"/>
          <a:stretch>
            <a:fillRect/>
          </a:stretch>
        </p:blipFill>
        <p:spPr>
          <a:xfrm>
            <a:off x="4786314" y="2285992"/>
            <a:ext cx="3733800" cy="285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pc="-5" dirty="0" smtClean="0"/>
              <a:t>Functions</a:t>
            </a:r>
            <a:r>
              <a:rPr lang="en-US" sz="3600" b="1" spc="-45" dirty="0" smtClean="0"/>
              <a:t> </a:t>
            </a:r>
            <a:r>
              <a:rPr lang="en-US" sz="3600" b="1" spc="-5" dirty="0" smtClean="0"/>
              <a:t>of</a:t>
            </a:r>
            <a:r>
              <a:rPr lang="en-US" sz="3600" b="1" spc="-20" dirty="0" smtClean="0"/>
              <a:t> </a:t>
            </a:r>
            <a:r>
              <a:rPr lang="en-US" sz="3600" b="1" spc="-5" dirty="0" smtClean="0"/>
              <a:t>Cell</a:t>
            </a:r>
            <a:r>
              <a:rPr lang="en-US" sz="3600" b="1" spc="-25" dirty="0" smtClean="0"/>
              <a:t> </a:t>
            </a:r>
            <a:r>
              <a:rPr lang="en-US" sz="3600" b="1" spc="-5" dirty="0" smtClean="0"/>
              <a:t>Membrane</a:t>
            </a:r>
            <a:endParaRPr lang="en-GB" sz="3600" dirty="0" smtClean="0"/>
          </a:p>
        </p:txBody>
      </p:sp>
      <p:sp>
        <p:nvSpPr>
          <p:cNvPr id="3" name="Content Placeholder 2"/>
          <p:cNvSpPr>
            <a:spLocks noGrp="1"/>
          </p:cNvSpPr>
          <p:nvPr>
            <p:ph idx="1"/>
          </p:nvPr>
        </p:nvSpPr>
        <p:spPr/>
        <p:txBody>
          <a:bodyPr>
            <a:normAutofit/>
          </a:bodyPr>
          <a:lstStyle/>
          <a:p>
            <a:pPr marL="340360" indent="-302895">
              <a:lnSpc>
                <a:spcPct val="100000"/>
              </a:lnSpc>
              <a:spcBef>
                <a:spcPts val="1730"/>
              </a:spcBef>
              <a:buSzPct val="96153"/>
              <a:buFont typeface="MS UI Gothic"/>
              <a:buChar char="❖"/>
              <a:tabLst>
                <a:tab pos="340995" algn="l"/>
              </a:tabLst>
            </a:pPr>
            <a:r>
              <a:rPr lang="en-GB" sz="2800" spc="-5" dirty="0" smtClean="0">
                <a:latin typeface="Cambria"/>
                <a:cs typeface="Cambria"/>
              </a:rPr>
              <a:t>Protective</a:t>
            </a:r>
            <a:r>
              <a:rPr lang="en-GB" sz="2800" spc="-30" dirty="0" smtClean="0">
                <a:latin typeface="Cambria"/>
                <a:cs typeface="Cambria"/>
              </a:rPr>
              <a:t> </a:t>
            </a:r>
            <a:r>
              <a:rPr lang="en-GB" sz="2800" spc="-5" dirty="0" smtClean="0">
                <a:latin typeface="Cambria"/>
                <a:cs typeface="Cambria"/>
              </a:rPr>
              <a:t>Function</a:t>
            </a:r>
            <a:endParaRPr lang="en-GB" sz="2800" dirty="0" smtClean="0">
              <a:latin typeface="Cambria"/>
              <a:cs typeface="Cambria"/>
            </a:endParaRPr>
          </a:p>
          <a:p>
            <a:pPr marL="340360" indent="-302895">
              <a:lnSpc>
                <a:spcPct val="100000"/>
              </a:lnSpc>
              <a:spcBef>
                <a:spcPts val="1630"/>
              </a:spcBef>
              <a:buSzPct val="96153"/>
              <a:buFont typeface="MS UI Gothic"/>
              <a:buChar char="❖"/>
              <a:tabLst>
                <a:tab pos="340995" algn="l"/>
              </a:tabLst>
            </a:pPr>
            <a:r>
              <a:rPr lang="en-GB" sz="2800" spc="-5" dirty="0" smtClean="0">
                <a:latin typeface="Cambria"/>
                <a:cs typeface="Cambria"/>
              </a:rPr>
              <a:t>Selective</a:t>
            </a:r>
            <a:r>
              <a:rPr lang="en-GB" sz="2800" spc="-25" dirty="0" smtClean="0">
                <a:latin typeface="Cambria"/>
                <a:cs typeface="Cambria"/>
              </a:rPr>
              <a:t> </a:t>
            </a:r>
            <a:r>
              <a:rPr lang="en-GB" sz="2800" spc="-5" dirty="0" smtClean="0">
                <a:latin typeface="Cambria"/>
                <a:cs typeface="Cambria"/>
              </a:rPr>
              <a:t>permeability</a:t>
            </a:r>
            <a:endParaRPr lang="en-GB" sz="2800" dirty="0" smtClean="0">
              <a:latin typeface="Cambria"/>
              <a:cs typeface="Cambria"/>
            </a:endParaRPr>
          </a:p>
          <a:p>
            <a:pPr marL="340360" indent="-302895">
              <a:lnSpc>
                <a:spcPct val="100000"/>
              </a:lnSpc>
              <a:spcBef>
                <a:spcPts val="1620"/>
              </a:spcBef>
              <a:buSzPct val="96153"/>
              <a:buFont typeface="MS UI Gothic"/>
              <a:buChar char="❖"/>
              <a:tabLst>
                <a:tab pos="340995" algn="l"/>
              </a:tabLst>
            </a:pPr>
            <a:r>
              <a:rPr lang="en-GB" sz="2800" spc="-5" dirty="0" smtClean="0">
                <a:latin typeface="Cambria"/>
                <a:cs typeface="Cambria"/>
              </a:rPr>
              <a:t>Absorptive</a:t>
            </a:r>
            <a:r>
              <a:rPr lang="en-GB" sz="2800" spc="-25" dirty="0" smtClean="0">
                <a:latin typeface="Cambria"/>
                <a:cs typeface="Cambria"/>
              </a:rPr>
              <a:t> </a:t>
            </a:r>
            <a:r>
              <a:rPr lang="en-GB" sz="2800" spc="-5" dirty="0" smtClean="0">
                <a:latin typeface="Cambria"/>
                <a:cs typeface="Cambria"/>
              </a:rPr>
              <a:t>function</a:t>
            </a:r>
            <a:endParaRPr lang="en-GB" sz="2800" dirty="0" smtClean="0">
              <a:latin typeface="Cambria"/>
              <a:cs typeface="Cambria"/>
            </a:endParaRPr>
          </a:p>
          <a:p>
            <a:pPr marL="340360" indent="-302895">
              <a:lnSpc>
                <a:spcPct val="100000"/>
              </a:lnSpc>
              <a:spcBef>
                <a:spcPts val="1620"/>
              </a:spcBef>
              <a:buSzPct val="96153"/>
              <a:buFont typeface="MS UI Gothic"/>
              <a:buChar char="❖"/>
              <a:tabLst>
                <a:tab pos="340995" algn="l"/>
              </a:tabLst>
            </a:pPr>
            <a:r>
              <a:rPr lang="en-GB" sz="2800" spc="-5" dirty="0" smtClean="0">
                <a:latin typeface="Cambria"/>
                <a:cs typeface="Cambria"/>
              </a:rPr>
              <a:t>Excretory</a:t>
            </a:r>
            <a:r>
              <a:rPr lang="en-GB" sz="2800" spc="-25" dirty="0" smtClean="0">
                <a:latin typeface="Cambria"/>
                <a:cs typeface="Cambria"/>
              </a:rPr>
              <a:t> </a:t>
            </a:r>
            <a:r>
              <a:rPr lang="en-GB" sz="2800" spc="-5" dirty="0" smtClean="0">
                <a:latin typeface="Cambria"/>
                <a:cs typeface="Cambria"/>
              </a:rPr>
              <a:t>function</a:t>
            </a:r>
            <a:endParaRPr lang="en-GB" sz="2800" dirty="0" smtClean="0">
              <a:latin typeface="Cambria"/>
              <a:cs typeface="Cambria"/>
            </a:endParaRPr>
          </a:p>
          <a:p>
            <a:pPr marL="340360" indent="-302895">
              <a:lnSpc>
                <a:spcPct val="100000"/>
              </a:lnSpc>
              <a:spcBef>
                <a:spcPts val="1620"/>
              </a:spcBef>
              <a:buSzPct val="96153"/>
              <a:buFont typeface="MS UI Gothic"/>
              <a:buChar char="❖"/>
              <a:tabLst>
                <a:tab pos="340995" algn="l"/>
              </a:tabLst>
            </a:pPr>
            <a:r>
              <a:rPr lang="en-GB" sz="2800" spc="-5" dirty="0" smtClean="0">
                <a:latin typeface="Cambria"/>
                <a:cs typeface="Cambria"/>
              </a:rPr>
              <a:t>Exchange</a:t>
            </a:r>
            <a:r>
              <a:rPr lang="en-GB" sz="2800" spc="-15" dirty="0" smtClean="0">
                <a:latin typeface="Cambria"/>
                <a:cs typeface="Cambria"/>
              </a:rPr>
              <a:t> </a:t>
            </a:r>
            <a:r>
              <a:rPr lang="en-GB" sz="2800" spc="-5" dirty="0" smtClean="0">
                <a:latin typeface="Cambria"/>
                <a:cs typeface="Cambria"/>
              </a:rPr>
              <a:t>of</a:t>
            </a:r>
            <a:r>
              <a:rPr lang="en-GB" sz="2800" spc="-15" dirty="0" smtClean="0">
                <a:latin typeface="Cambria"/>
                <a:cs typeface="Cambria"/>
              </a:rPr>
              <a:t> </a:t>
            </a:r>
            <a:r>
              <a:rPr lang="en-GB" sz="2800" spc="-5" dirty="0" smtClean="0">
                <a:latin typeface="Cambria"/>
                <a:cs typeface="Cambria"/>
              </a:rPr>
              <a:t>gases</a:t>
            </a:r>
            <a:endParaRPr lang="en-GB" sz="2800" dirty="0" smtClean="0">
              <a:latin typeface="Cambria"/>
              <a:cs typeface="Cambria"/>
            </a:endParaRPr>
          </a:p>
          <a:p>
            <a:pPr marL="340360" indent="-302895">
              <a:lnSpc>
                <a:spcPct val="100000"/>
              </a:lnSpc>
              <a:spcBef>
                <a:spcPts val="1630"/>
              </a:spcBef>
              <a:buSzPct val="96153"/>
              <a:buFont typeface="MS UI Gothic"/>
              <a:buChar char="❖"/>
              <a:tabLst>
                <a:tab pos="340995" algn="l"/>
              </a:tabLst>
            </a:pPr>
            <a:r>
              <a:rPr lang="en-GB" sz="2800" spc="-5" dirty="0" smtClean="0">
                <a:latin typeface="Cambria"/>
                <a:cs typeface="Cambria"/>
              </a:rPr>
              <a:t>Maintenance</a:t>
            </a:r>
            <a:r>
              <a:rPr lang="en-GB" sz="2800" spc="-15" dirty="0" smtClean="0">
                <a:latin typeface="Cambria"/>
                <a:cs typeface="Cambria"/>
              </a:rPr>
              <a:t> </a:t>
            </a:r>
            <a:r>
              <a:rPr lang="en-GB" sz="2800" spc="-5" dirty="0" smtClean="0">
                <a:latin typeface="Cambria"/>
                <a:cs typeface="Cambria"/>
              </a:rPr>
              <a:t>of</a:t>
            </a:r>
            <a:r>
              <a:rPr lang="en-GB" sz="2800" spc="-10" dirty="0" smtClean="0">
                <a:latin typeface="Cambria"/>
                <a:cs typeface="Cambria"/>
              </a:rPr>
              <a:t> </a:t>
            </a:r>
            <a:r>
              <a:rPr lang="en-GB" sz="2800" spc="-5" dirty="0" smtClean="0">
                <a:latin typeface="Cambria"/>
                <a:cs typeface="Cambria"/>
              </a:rPr>
              <a:t>shape</a:t>
            </a:r>
            <a:r>
              <a:rPr lang="en-GB" sz="2800" spc="-15" dirty="0" smtClean="0">
                <a:latin typeface="Cambria"/>
                <a:cs typeface="Cambria"/>
              </a:rPr>
              <a:t> </a:t>
            </a:r>
            <a:r>
              <a:rPr lang="en-GB" sz="2800" dirty="0" smtClean="0">
                <a:latin typeface="Cambria"/>
                <a:cs typeface="Cambria"/>
              </a:rPr>
              <a:t>and</a:t>
            </a:r>
          </a:p>
          <a:p>
            <a:pPr>
              <a:buNone/>
            </a:pPr>
            <a:endParaRPr lang="en-GB" sz="2800" dirty="0" smtClean="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object 4"/>
          <p:cNvPicPr/>
          <p:nvPr/>
        </p:nvPicPr>
        <p:blipFill>
          <a:blip r:embed="rId3" cstate="print"/>
          <a:stretch>
            <a:fillRect/>
          </a:stretch>
        </p:blipFill>
        <p:spPr>
          <a:xfrm>
            <a:off x="4857752" y="1357298"/>
            <a:ext cx="3609972" cy="4000528"/>
          </a:xfrm>
          <a:prstGeom prst="rect">
            <a:avLst/>
          </a:prstGeom>
        </p:spPr>
      </p:pic>
    </p:spTree>
    <p:extLst>
      <p:ext uri="{BB962C8B-B14F-4D97-AF65-F5344CB8AC3E}">
        <p14:creationId xmlns="" xmlns:p14="http://schemas.microsoft.com/office/powerpoint/2010/main" val="2734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Transport</a:t>
            </a:r>
            <a:r>
              <a:rPr lang="en-US" sz="4800" b="1" spc="-75" dirty="0" smtClean="0"/>
              <a:t> </a:t>
            </a:r>
            <a:r>
              <a:rPr lang="en-US" sz="4800" b="1" spc="-5" dirty="0" smtClean="0"/>
              <a:t>Mechanisms</a:t>
            </a: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457200" y="1428737"/>
            <a:ext cx="7620000" cy="4907498"/>
          </a:xfrm>
          <a:prstGeom prst="rect">
            <a:avLst/>
          </a:prstGeom>
          <a:noFill/>
          <a:ln w="9525">
            <a:noFill/>
            <a:miter lim="800000"/>
            <a:headEnd/>
            <a:tailEnd/>
          </a:ln>
          <a:effectLst/>
        </p:spPr>
      </p:pic>
    </p:spTree>
    <p:extLst>
      <p:ext uri="{BB962C8B-B14F-4D97-AF65-F5344CB8AC3E}">
        <p14:creationId xmlns="" xmlns:p14="http://schemas.microsoft.com/office/powerpoint/2010/main" val="427429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pc="-5" dirty="0" smtClean="0"/>
              <a:t>What</a:t>
            </a:r>
            <a:r>
              <a:rPr lang="en-US" sz="4400" b="1" spc="-20" dirty="0" smtClean="0"/>
              <a:t> </a:t>
            </a:r>
            <a:r>
              <a:rPr lang="en-US" sz="4400" b="1" spc="-5" dirty="0" smtClean="0"/>
              <a:t>is</a:t>
            </a:r>
            <a:r>
              <a:rPr lang="en-US" sz="4400" b="1" spc="-15" dirty="0" smtClean="0"/>
              <a:t> </a:t>
            </a:r>
            <a:r>
              <a:rPr lang="en-US" sz="4400" b="1" spc="-5" dirty="0" smtClean="0"/>
              <a:t>Active</a:t>
            </a:r>
            <a:r>
              <a:rPr lang="en-US" sz="4400" b="1" spc="-10" dirty="0" smtClean="0"/>
              <a:t> Transport?</a:t>
            </a:r>
            <a:endParaRPr lang="en-US" sz="4400" dirty="0"/>
          </a:p>
        </p:txBody>
      </p:sp>
      <p:sp>
        <p:nvSpPr>
          <p:cNvPr id="7" name="Content Placeholder 6"/>
          <p:cNvSpPr>
            <a:spLocks noGrp="1"/>
          </p:cNvSpPr>
          <p:nvPr>
            <p:ph idx="1"/>
          </p:nvPr>
        </p:nvSpPr>
        <p:spPr/>
        <p:txBody>
          <a:bodyPr>
            <a:normAutofit/>
          </a:bodyPr>
          <a:lstStyle/>
          <a:p>
            <a:pPr marL="416559">
              <a:lnSpc>
                <a:spcPct val="100000"/>
              </a:lnSpc>
              <a:spcBef>
                <a:spcPts val="100"/>
              </a:spcBef>
            </a:pPr>
            <a:r>
              <a:rPr lang="en-GB" sz="2400" spc="-5" dirty="0" smtClean="0">
                <a:latin typeface="Cambria"/>
                <a:cs typeface="Cambria"/>
              </a:rPr>
              <a:t>Active</a:t>
            </a:r>
            <a:r>
              <a:rPr lang="en-GB" sz="2400" spc="-10" dirty="0" smtClean="0">
                <a:latin typeface="Cambria"/>
                <a:cs typeface="Cambria"/>
              </a:rPr>
              <a:t> </a:t>
            </a:r>
            <a:r>
              <a:rPr lang="en-GB" sz="2400" spc="-5" dirty="0" smtClean="0">
                <a:latin typeface="Cambria"/>
                <a:cs typeface="Cambria"/>
              </a:rPr>
              <a:t>transport</a:t>
            </a:r>
            <a:r>
              <a:rPr lang="en-GB" sz="2400" spc="-20" dirty="0" smtClean="0">
                <a:latin typeface="Cambria"/>
                <a:cs typeface="Cambria"/>
              </a:rPr>
              <a:t> </a:t>
            </a:r>
            <a:r>
              <a:rPr lang="en-GB" sz="2400" spc="-5" dirty="0" smtClean="0">
                <a:latin typeface="Cambria"/>
                <a:cs typeface="Cambria"/>
              </a:rPr>
              <a:t>is</a:t>
            </a:r>
            <a:r>
              <a:rPr lang="en-GB" sz="2400" dirty="0" smtClean="0">
                <a:latin typeface="Cambria"/>
                <a:cs typeface="Cambria"/>
              </a:rPr>
              <a:t> </a:t>
            </a:r>
            <a:r>
              <a:rPr lang="en-GB" sz="2400" spc="-10" dirty="0" smtClean="0">
                <a:latin typeface="Cambria"/>
                <a:cs typeface="Cambria"/>
              </a:rPr>
              <a:t>the</a:t>
            </a:r>
            <a:r>
              <a:rPr lang="en-GB" sz="2400" spc="-10" dirty="0" smtClean="0">
                <a:latin typeface="Times New Roman"/>
                <a:cs typeface="Times New Roman"/>
              </a:rPr>
              <a:t> </a:t>
            </a:r>
            <a:r>
              <a:rPr lang="en-GB" sz="2400" spc="-5" dirty="0" smtClean="0">
                <a:latin typeface="Cambria"/>
                <a:cs typeface="Cambria"/>
              </a:rPr>
              <a:t>transport</a:t>
            </a:r>
            <a:r>
              <a:rPr lang="en-GB" sz="2400" spc="-15" dirty="0" smtClean="0">
                <a:latin typeface="Cambria"/>
                <a:cs typeface="Cambria"/>
              </a:rPr>
              <a:t> </a:t>
            </a:r>
            <a:r>
              <a:rPr lang="en-GB" sz="2400" dirty="0" smtClean="0">
                <a:latin typeface="Cambria"/>
                <a:cs typeface="Cambria"/>
              </a:rPr>
              <a:t>of</a:t>
            </a:r>
            <a:r>
              <a:rPr lang="en-GB" sz="2400" spc="-5" dirty="0" smtClean="0">
                <a:latin typeface="Cambria"/>
                <a:cs typeface="Cambria"/>
              </a:rPr>
              <a:t> substances</a:t>
            </a:r>
            <a:r>
              <a:rPr lang="en-GB" sz="2400" spc="10" dirty="0" smtClean="0">
                <a:latin typeface="Cambria"/>
                <a:cs typeface="Cambria"/>
              </a:rPr>
              <a:t> </a:t>
            </a:r>
            <a:r>
              <a:rPr lang="en-GB" sz="2400" spc="-5" dirty="0" smtClean="0">
                <a:latin typeface="Cambria"/>
                <a:cs typeface="Cambria"/>
              </a:rPr>
              <a:t>from </a:t>
            </a:r>
            <a:r>
              <a:rPr lang="en-GB" sz="2400" dirty="0" smtClean="0">
                <a:latin typeface="Cambria"/>
                <a:cs typeface="Cambria"/>
              </a:rPr>
              <a:t>a</a:t>
            </a:r>
            <a:r>
              <a:rPr lang="en-GB" sz="2400" spc="-10" dirty="0" smtClean="0">
                <a:latin typeface="Cambria"/>
                <a:cs typeface="Cambria"/>
              </a:rPr>
              <a:t> </a:t>
            </a:r>
            <a:r>
              <a:rPr lang="en-GB" sz="2400" dirty="0" smtClean="0">
                <a:latin typeface="Cambria"/>
                <a:cs typeface="Cambria"/>
              </a:rPr>
              <a:t>region</a:t>
            </a:r>
            <a:r>
              <a:rPr lang="en-GB" sz="2400" spc="-10" dirty="0" smtClean="0">
                <a:latin typeface="Cambria"/>
                <a:cs typeface="Cambria"/>
              </a:rPr>
              <a:t> </a:t>
            </a:r>
            <a:r>
              <a:rPr lang="en-GB" sz="2400" dirty="0" smtClean="0">
                <a:latin typeface="Cambria"/>
                <a:cs typeface="Cambria"/>
              </a:rPr>
              <a:t>of </a:t>
            </a:r>
            <a:r>
              <a:rPr lang="en-GB" sz="2400" spc="-5" dirty="0" smtClean="0">
                <a:latin typeface="Cambria"/>
                <a:cs typeface="Cambria"/>
              </a:rPr>
              <a:t>lower concentration to higher </a:t>
            </a:r>
            <a:r>
              <a:rPr lang="en-GB" sz="2400" dirty="0" smtClean="0">
                <a:latin typeface="Cambria"/>
                <a:cs typeface="Cambria"/>
              </a:rPr>
              <a:t> </a:t>
            </a:r>
            <a:r>
              <a:rPr lang="en-GB" sz="2400" spc="-5" dirty="0" smtClean="0">
                <a:latin typeface="Cambria"/>
                <a:cs typeface="Cambria"/>
              </a:rPr>
              <a:t>concentration using energy, </a:t>
            </a:r>
            <a:r>
              <a:rPr lang="en-GB" sz="2400" spc="-560" dirty="0" smtClean="0">
                <a:latin typeface="Cambria"/>
                <a:cs typeface="Cambria"/>
              </a:rPr>
              <a:t> </a:t>
            </a:r>
            <a:r>
              <a:rPr lang="en-GB" sz="2400" dirty="0" smtClean="0">
                <a:latin typeface="Cambria"/>
                <a:cs typeface="Cambria"/>
              </a:rPr>
              <a:t>usually</a:t>
            </a:r>
            <a:r>
              <a:rPr lang="en-GB" sz="2400" spc="-20" dirty="0" smtClean="0">
                <a:latin typeface="Cambria"/>
                <a:cs typeface="Cambria"/>
              </a:rPr>
              <a:t> </a:t>
            </a:r>
            <a:r>
              <a:rPr lang="en-GB" sz="2400" spc="-5" dirty="0" smtClean="0">
                <a:latin typeface="Cambria"/>
                <a:cs typeface="Cambria"/>
              </a:rPr>
              <a:t>in</a:t>
            </a:r>
            <a:r>
              <a:rPr lang="en-GB" sz="2400" spc="-10" dirty="0" smtClean="0">
                <a:latin typeface="Cambria"/>
                <a:cs typeface="Cambria"/>
              </a:rPr>
              <a:t> </a:t>
            </a:r>
            <a:r>
              <a:rPr lang="en-GB" sz="2400" spc="-5" dirty="0" smtClean="0">
                <a:latin typeface="Cambria"/>
                <a:cs typeface="Cambria"/>
              </a:rPr>
              <a:t>the form</a:t>
            </a:r>
            <a:r>
              <a:rPr lang="en-GB" sz="2400" spc="-15" dirty="0" smtClean="0">
                <a:latin typeface="Cambria"/>
                <a:cs typeface="Cambria"/>
              </a:rPr>
              <a:t> </a:t>
            </a:r>
            <a:r>
              <a:rPr lang="en-GB" sz="2400" dirty="0" smtClean="0">
                <a:latin typeface="Cambria"/>
                <a:cs typeface="Cambria"/>
              </a:rPr>
              <a:t>of</a:t>
            </a:r>
            <a:r>
              <a:rPr lang="en-GB" sz="2400" spc="40" dirty="0" smtClean="0">
                <a:latin typeface="Cambria"/>
                <a:cs typeface="Cambria"/>
              </a:rPr>
              <a:t> </a:t>
            </a:r>
            <a:r>
              <a:rPr lang="en-GB" sz="2400" spc="-5" dirty="0" smtClean="0">
                <a:latin typeface="Cambria"/>
                <a:cs typeface="Cambria"/>
                <a:hlinkClick r:id="rId2"/>
              </a:rPr>
              <a:t>ATP</a:t>
            </a:r>
            <a:r>
              <a:rPr lang="en-GB" sz="2400" spc="-5" dirty="0" smtClean="0">
                <a:latin typeface="Cambria"/>
                <a:cs typeface="Cambria"/>
              </a:rPr>
              <a:t>.</a:t>
            </a:r>
            <a:endParaRPr lang="en-GB" sz="2400" dirty="0" smtClean="0">
              <a:latin typeface="Cambria"/>
              <a:cs typeface="Cambria"/>
            </a:endParaRPr>
          </a:p>
          <a:p>
            <a:pPr marL="368935" marR="4264660" indent="46990">
              <a:lnSpc>
                <a:spcPct val="100000"/>
              </a:lnSpc>
              <a:spcBef>
                <a:spcPts val="535"/>
              </a:spcBef>
            </a:pPr>
            <a:r>
              <a:rPr lang="en-GB" sz="2400" spc="-5" dirty="0" smtClean="0">
                <a:latin typeface="Cambria"/>
                <a:cs typeface="Cambria"/>
              </a:rPr>
              <a:t>Examples: Na, </a:t>
            </a:r>
            <a:r>
              <a:rPr lang="en-GB" sz="2400" dirty="0" smtClean="0">
                <a:latin typeface="Cambria"/>
                <a:cs typeface="Cambria"/>
              </a:rPr>
              <a:t>K </a:t>
            </a:r>
            <a:r>
              <a:rPr lang="en-GB" sz="2400" spc="-5" dirty="0" smtClean="0">
                <a:latin typeface="Cambria"/>
                <a:cs typeface="Cambria"/>
              </a:rPr>
              <a:t>and Ca </a:t>
            </a:r>
            <a:r>
              <a:rPr lang="en-GB" sz="2400" spc="-560" dirty="0" smtClean="0">
                <a:latin typeface="Cambria"/>
                <a:cs typeface="Cambria"/>
              </a:rPr>
              <a:t> </a:t>
            </a:r>
            <a:r>
              <a:rPr lang="en-GB" sz="2400" spc="-5" dirty="0" smtClean="0">
                <a:latin typeface="Cambria"/>
                <a:cs typeface="Cambria"/>
              </a:rPr>
              <a:t>active</a:t>
            </a:r>
            <a:r>
              <a:rPr lang="en-GB" sz="2400" spc="-10" dirty="0" smtClean="0">
                <a:latin typeface="Cambria"/>
                <a:cs typeface="Cambria"/>
              </a:rPr>
              <a:t> </a:t>
            </a:r>
            <a:r>
              <a:rPr lang="en-GB" sz="2400" spc="-5" dirty="0" smtClean="0">
                <a:latin typeface="Cambria"/>
                <a:cs typeface="Cambria"/>
              </a:rPr>
              <a:t>transport.</a:t>
            </a:r>
            <a:endParaRPr lang="en-GB" sz="2400" dirty="0" smtClean="0">
              <a:latin typeface="Cambria"/>
              <a:cs typeface="Cambria"/>
            </a:endParaRPr>
          </a:p>
          <a:p>
            <a:pPr marL="645159" marR="3405504" indent="-457200">
              <a:lnSpc>
                <a:spcPct val="120700"/>
              </a:lnSpc>
              <a:spcBef>
                <a:spcPts val="5"/>
              </a:spcBef>
              <a:buFont typeface="+mj-lt"/>
              <a:buAutoNum type="arabicPeriod"/>
            </a:pPr>
            <a:r>
              <a:rPr lang="en-GB" sz="2400" spc="-5" dirty="0" smtClean="0">
                <a:latin typeface="Cambria"/>
                <a:cs typeface="Cambria"/>
              </a:rPr>
              <a:t>sodium-potassium</a:t>
            </a:r>
            <a:r>
              <a:rPr lang="en-GB" sz="2400" spc="5" dirty="0" smtClean="0">
                <a:latin typeface="Cambria"/>
                <a:cs typeface="Cambria"/>
              </a:rPr>
              <a:t> </a:t>
            </a:r>
            <a:r>
              <a:rPr lang="en-GB" sz="2400" spc="-5" dirty="0" smtClean="0">
                <a:latin typeface="Cambria"/>
                <a:cs typeface="Cambria"/>
              </a:rPr>
              <a:t>pump</a:t>
            </a:r>
          </a:p>
          <a:p>
            <a:pPr marL="645159" marR="3405504" indent="-457200">
              <a:lnSpc>
                <a:spcPct val="120700"/>
              </a:lnSpc>
              <a:spcBef>
                <a:spcPts val="5"/>
              </a:spcBef>
              <a:buFont typeface="+mj-lt"/>
              <a:buAutoNum type="arabicPeriod"/>
            </a:pPr>
            <a:r>
              <a:rPr lang="en-GB" sz="2400" spc="-5" dirty="0" smtClean="0">
                <a:solidFill>
                  <a:schemeClr val="tx2">
                    <a:lumMod val="75000"/>
                  </a:schemeClr>
                </a:solidFill>
                <a:latin typeface="Cambria"/>
                <a:cs typeface="Cambria"/>
              </a:rPr>
              <a:t>Calcium</a:t>
            </a:r>
            <a:r>
              <a:rPr lang="en-GB" sz="2400" spc="560" dirty="0" smtClean="0">
                <a:solidFill>
                  <a:schemeClr val="tx2">
                    <a:lumMod val="75000"/>
                  </a:schemeClr>
                </a:solidFill>
                <a:latin typeface="Cambria"/>
                <a:cs typeface="Cambria"/>
              </a:rPr>
              <a:t> </a:t>
            </a:r>
            <a:r>
              <a:rPr lang="en-GB" sz="2400" spc="-5" dirty="0" smtClean="0">
                <a:solidFill>
                  <a:schemeClr val="tx2">
                    <a:lumMod val="75000"/>
                  </a:schemeClr>
                </a:solidFill>
                <a:latin typeface="Cambria"/>
                <a:cs typeface="Cambria"/>
              </a:rPr>
              <a:t>pump </a:t>
            </a:r>
            <a:r>
              <a:rPr lang="en-GB" sz="2400" dirty="0" smtClean="0">
                <a:solidFill>
                  <a:schemeClr val="tx2">
                    <a:lumMod val="75000"/>
                  </a:schemeClr>
                </a:solidFill>
                <a:latin typeface="Cambria"/>
                <a:cs typeface="Cambria"/>
              </a:rPr>
              <a:t> </a:t>
            </a:r>
          </a:p>
          <a:p>
            <a:pPr marL="645159" marR="3405504" indent="-457200">
              <a:lnSpc>
                <a:spcPct val="120700"/>
              </a:lnSpc>
              <a:spcBef>
                <a:spcPts val="5"/>
              </a:spcBef>
              <a:buFont typeface="+mj-lt"/>
              <a:buAutoNum type="arabicPeriod"/>
            </a:pPr>
            <a:r>
              <a:rPr lang="en-GB" sz="2400" spc="-5" dirty="0" smtClean="0">
                <a:solidFill>
                  <a:schemeClr val="tx2">
                    <a:lumMod val="75000"/>
                  </a:schemeClr>
                </a:solidFill>
                <a:latin typeface="Cambria"/>
                <a:cs typeface="Cambria"/>
              </a:rPr>
              <a:t>Potassium</a:t>
            </a:r>
            <a:r>
              <a:rPr lang="en-GB" sz="2400" spc="-15" dirty="0" smtClean="0">
                <a:solidFill>
                  <a:schemeClr val="tx2">
                    <a:lumMod val="75000"/>
                  </a:schemeClr>
                </a:solidFill>
                <a:latin typeface="Cambria"/>
                <a:cs typeface="Cambria"/>
              </a:rPr>
              <a:t> </a:t>
            </a:r>
            <a:r>
              <a:rPr lang="en-GB" sz="2400" spc="-5" dirty="0" smtClean="0">
                <a:solidFill>
                  <a:schemeClr val="tx2">
                    <a:lumMod val="75000"/>
                  </a:schemeClr>
                </a:solidFill>
                <a:latin typeface="Cambria"/>
                <a:cs typeface="Cambria"/>
              </a:rPr>
              <a:t>hydrogen</a:t>
            </a:r>
            <a:r>
              <a:rPr lang="en-GB" sz="2400" spc="-15" dirty="0" smtClean="0">
                <a:solidFill>
                  <a:schemeClr val="tx2">
                    <a:lumMod val="75000"/>
                  </a:schemeClr>
                </a:solidFill>
                <a:latin typeface="Cambria"/>
                <a:cs typeface="Cambria"/>
              </a:rPr>
              <a:t> </a:t>
            </a:r>
            <a:r>
              <a:rPr lang="en-GB" sz="2400" dirty="0" smtClean="0">
                <a:solidFill>
                  <a:schemeClr val="tx2">
                    <a:lumMod val="75000"/>
                  </a:schemeClr>
                </a:solidFill>
                <a:latin typeface="Cambria"/>
                <a:cs typeface="Cambria"/>
              </a:rPr>
              <a:t>pump</a:t>
            </a:r>
            <a:endParaRPr lang="en-GB" sz="2400" dirty="0">
              <a:solidFill>
                <a:schemeClr val="tx2">
                  <a:lumMod val="75000"/>
                </a:schemeClr>
              </a:solidFill>
              <a:latin typeface="Cambria"/>
              <a:cs typeface="Cambria"/>
            </a:endParaRPr>
          </a:p>
        </p:txBody>
      </p:sp>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9" name="object 9"/>
          <p:cNvPicPr/>
          <p:nvPr/>
        </p:nvPicPr>
        <p:blipFill>
          <a:blip r:embed="rId4" cstate="print"/>
          <a:stretch>
            <a:fillRect/>
          </a:stretch>
        </p:blipFill>
        <p:spPr>
          <a:xfrm>
            <a:off x="6215074" y="2500306"/>
            <a:ext cx="2928926" cy="4357694"/>
          </a:xfrm>
          <a:prstGeom prst="rect">
            <a:avLst/>
          </a:prstGeom>
        </p:spPr>
      </p:pic>
    </p:spTree>
    <p:extLst>
      <p:ext uri="{BB962C8B-B14F-4D97-AF65-F5344CB8AC3E}">
        <p14:creationId xmlns="" xmlns:p14="http://schemas.microsoft.com/office/powerpoint/2010/main" val="3929763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 dirty="0" smtClean="0"/>
              <a:t>Active</a:t>
            </a:r>
            <a:r>
              <a:rPr lang="en-US" sz="4800" b="1" spc="-30" dirty="0" smtClean="0"/>
              <a:t> </a:t>
            </a:r>
            <a:r>
              <a:rPr lang="en-US" sz="4800" b="1" spc="-10" dirty="0" smtClean="0"/>
              <a:t>Transport</a:t>
            </a:r>
            <a:r>
              <a:rPr lang="en-US" sz="4800" b="1" spc="-20" dirty="0" smtClean="0"/>
              <a:t> </a:t>
            </a:r>
            <a:r>
              <a:rPr lang="en-US" sz="4800" b="1" dirty="0" smtClean="0"/>
              <a:t>-</a:t>
            </a:r>
            <a:r>
              <a:rPr lang="en-US" sz="4800" b="1" spc="-25" dirty="0" smtClean="0"/>
              <a:t> </a:t>
            </a:r>
            <a:r>
              <a:rPr lang="en-US" sz="4800" b="1" spc="-10" dirty="0" smtClean="0"/>
              <a:t>Why</a:t>
            </a:r>
            <a:r>
              <a:rPr lang="en-US" sz="4800" b="1" dirty="0" smtClean="0"/>
              <a:t>?</a:t>
            </a:r>
            <a:endParaRPr lang="en-US" dirty="0"/>
          </a:p>
        </p:txBody>
      </p:sp>
      <p:sp>
        <p:nvSpPr>
          <p:cNvPr id="3" name="Content Placeholder 2"/>
          <p:cNvSpPr>
            <a:spLocks noGrp="1"/>
          </p:cNvSpPr>
          <p:nvPr>
            <p:ph idx="1"/>
          </p:nvPr>
        </p:nvSpPr>
        <p:spPr/>
        <p:txBody>
          <a:bodyPr/>
          <a:lstStyle/>
          <a:p>
            <a:pPr marL="354330" indent="-341630">
              <a:lnSpc>
                <a:spcPts val="2735"/>
              </a:lnSpc>
              <a:spcBef>
                <a:spcPts val="100"/>
              </a:spcBef>
              <a:buClr>
                <a:srgbClr val="FF0000"/>
              </a:buClr>
              <a:buFont typeface="MS UI Gothic"/>
              <a:buChar char="❖"/>
              <a:tabLst>
                <a:tab pos="354330" algn="l"/>
              </a:tabLst>
            </a:pPr>
            <a:r>
              <a:rPr lang="en-GB" sz="2000" dirty="0" smtClean="0">
                <a:latin typeface="Cambria"/>
                <a:cs typeface="Cambria"/>
              </a:rPr>
              <a:t>Cells</a:t>
            </a:r>
            <a:r>
              <a:rPr lang="en-GB" sz="2000" spc="-30" dirty="0" smtClean="0">
                <a:latin typeface="Cambria"/>
                <a:cs typeface="Cambria"/>
              </a:rPr>
              <a:t> </a:t>
            </a:r>
            <a:r>
              <a:rPr lang="en-GB" sz="2000" spc="-5" dirty="0" smtClean="0">
                <a:latin typeface="Cambria"/>
                <a:cs typeface="Cambria"/>
              </a:rPr>
              <a:t>cannot</a:t>
            </a:r>
            <a:r>
              <a:rPr lang="en-GB" sz="2000" spc="-15" dirty="0" smtClean="0">
                <a:latin typeface="Cambria"/>
                <a:cs typeface="Cambria"/>
              </a:rPr>
              <a:t> </a:t>
            </a:r>
            <a:r>
              <a:rPr lang="en-GB" sz="2000" spc="-5" dirty="0" smtClean="0">
                <a:latin typeface="Cambria"/>
                <a:cs typeface="Cambria"/>
              </a:rPr>
              <a:t>rely</a:t>
            </a:r>
            <a:r>
              <a:rPr lang="en-GB" sz="2000" spc="-20" dirty="0" smtClean="0">
                <a:latin typeface="Cambria"/>
                <a:cs typeface="Cambria"/>
              </a:rPr>
              <a:t> </a:t>
            </a:r>
            <a:r>
              <a:rPr lang="en-GB" sz="2000" dirty="0" smtClean="0">
                <a:latin typeface="Cambria"/>
                <a:cs typeface="Cambria"/>
              </a:rPr>
              <a:t>solely</a:t>
            </a:r>
            <a:r>
              <a:rPr lang="en-GB" sz="2000" spc="-20" dirty="0" smtClean="0">
                <a:latin typeface="Cambria"/>
                <a:cs typeface="Cambria"/>
              </a:rPr>
              <a:t> </a:t>
            </a:r>
            <a:r>
              <a:rPr lang="en-GB" sz="2000" dirty="0" smtClean="0">
                <a:latin typeface="Cambria"/>
                <a:cs typeface="Cambria"/>
              </a:rPr>
              <a:t>on </a:t>
            </a:r>
            <a:r>
              <a:rPr lang="en-GB" sz="2000" spc="-5" dirty="0" smtClean="0">
                <a:latin typeface="Cambria"/>
                <a:cs typeface="Cambria"/>
              </a:rPr>
              <a:t>passive</a:t>
            </a:r>
            <a:r>
              <a:rPr lang="en-GB" sz="2000" spc="-40" dirty="0" smtClean="0">
                <a:latin typeface="Cambria"/>
                <a:cs typeface="Cambria"/>
              </a:rPr>
              <a:t> </a:t>
            </a:r>
            <a:r>
              <a:rPr lang="en-GB" sz="2000" spc="-5" dirty="0" smtClean="0">
                <a:latin typeface="Cambria"/>
                <a:cs typeface="Cambria"/>
              </a:rPr>
              <a:t>movement</a:t>
            </a:r>
            <a:r>
              <a:rPr lang="en-GB" sz="2000" spc="-30" dirty="0" smtClean="0">
                <a:latin typeface="Cambria"/>
                <a:cs typeface="Cambria"/>
              </a:rPr>
              <a:t> </a:t>
            </a:r>
            <a:r>
              <a:rPr lang="en-GB" sz="2000" spc="-5" dirty="0" smtClean="0">
                <a:latin typeface="Cambria"/>
                <a:cs typeface="Cambria"/>
              </a:rPr>
              <a:t>of substances</a:t>
            </a:r>
            <a:r>
              <a:rPr lang="en-GB" sz="2000" spc="-15" dirty="0" smtClean="0">
                <a:latin typeface="Cambria"/>
                <a:cs typeface="Cambria"/>
              </a:rPr>
              <a:t> </a:t>
            </a:r>
            <a:r>
              <a:rPr lang="en-GB" sz="2000" spc="-5" dirty="0" smtClean="0">
                <a:latin typeface="Cambria"/>
                <a:cs typeface="Cambria"/>
              </a:rPr>
              <a:t>across</a:t>
            </a:r>
            <a:r>
              <a:rPr lang="en-GB" sz="2000" spc="-10" dirty="0" smtClean="0">
                <a:latin typeface="Cambria"/>
                <a:cs typeface="Cambria"/>
              </a:rPr>
              <a:t> </a:t>
            </a:r>
            <a:r>
              <a:rPr lang="en-GB" sz="2000" spc="-5" dirty="0" smtClean="0">
                <a:latin typeface="Cambria"/>
                <a:cs typeface="Cambria"/>
              </a:rPr>
              <a:t>their membranes.</a:t>
            </a:r>
            <a:endParaRPr lang="en-GB" sz="2000" dirty="0" smtClean="0">
              <a:latin typeface="Cambria"/>
              <a:cs typeface="Cambria"/>
            </a:endParaRPr>
          </a:p>
          <a:p>
            <a:pPr marL="354330" marR="4164329" indent="-341630">
              <a:lnSpc>
                <a:spcPct val="90000"/>
              </a:lnSpc>
              <a:spcBef>
                <a:spcPts val="600"/>
              </a:spcBef>
              <a:buClr>
                <a:srgbClr val="FF0000"/>
              </a:buClr>
              <a:buFont typeface="MS UI Gothic"/>
              <a:buChar char="❖"/>
              <a:tabLst>
                <a:tab pos="354330" algn="l"/>
              </a:tabLst>
            </a:pPr>
            <a:r>
              <a:rPr lang="en-GB" sz="2000" spc="-5" dirty="0" smtClean="0">
                <a:latin typeface="Cambria"/>
                <a:cs typeface="Cambria"/>
              </a:rPr>
              <a:t>In many instances, </a:t>
            </a:r>
            <a:r>
              <a:rPr lang="en-GB" sz="2000" dirty="0" smtClean="0">
                <a:latin typeface="Cambria"/>
                <a:cs typeface="Cambria"/>
              </a:rPr>
              <a:t>it is </a:t>
            </a:r>
            <a:r>
              <a:rPr lang="en-GB" sz="2000" spc="5" dirty="0" smtClean="0">
                <a:latin typeface="Cambria"/>
                <a:cs typeface="Cambria"/>
              </a:rPr>
              <a:t> </a:t>
            </a:r>
            <a:r>
              <a:rPr lang="en-GB" sz="2000" spc="-5" dirty="0" smtClean="0">
                <a:latin typeface="Cambria"/>
                <a:cs typeface="Cambria"/>
              </a:rPr>
              <a:t>necessary </a:t>
            </a:r>
            <a:r>
              <a:rPr lang="en-GB" sz="2000" dirty="0" smtClean="0">
                <a:latin typeface="Cambria"/>
                <a:cs typeface="Cambria"/>
              </a:rPr>
              <a:t>to </a:t>
            </a:r>
            <a:r>
              <a:rPr lang="en-GB" sz="2000" spc="-5" dirty="0" smtClean="0">
                <a:latin typeface="Cambria"/>
                <a:cs typeface="Cambria"/>
              </a:rPr>
              <a:t>move </a:t>
            </a:r>
            <a:r>
              <a:rPr lang="en-GB" sz="2000" dirty="0" smtClean="0">
                <a:latin typeface="Cambria"/>
                <a:cs typeface="Cambria"/>
              </a:rPr>
              <a:t> </a:t>
            </a:r>
            <a:r>
              <a:rPr lang="en-GB" sz="2000" spc="-5" dirty="0" smtClean="0">
                <a:latin typeface="Cambria"/>
                <a:cs typeface="Cambria"/>
              </a:rPr>
              <a:t>substances against their </a:t>
            </a:r>
            <a:r>
              <a:rPr lang="en-GB" sz="2000" dirty="0" smtClean="0">
                <a:latin typeface="Cambria"/>
                <a:cs typeface="Cambria"/>
              </a:rPr>
              <a:t> </a:t>
            </a:r>
            <a:r>
              <a:rPr lang="en-GB" sz="2000" spc="-5" dirty="0" smtClean="0">
                <a:latin typeface="Cambria"/>
                <a:cs typeface="Cambria"/>
              </a:rPr>
              <a:t>electrical </a:t>
            </a:r>
            <a:r>
              <a:rPr lang="en-GB" sz="2000" dirty="0" smtClean="0">
                <a:latin typeface="Cambria"/>
                <a:cs typeface="Cambria"/>
              </a:rPr>
              <a:t>or </a:t>
            </a:r>
            <a:r>
              <a:rPr lang="en-GB" sz="2000" spc="-5" dirty="0" smtClean="0">
                <a:latin typeface="Cambria"/>
                <a:cs typeface="Cambria"/>
              </a:rPr>
              <a:t>chemical </a:t>
            </a:r>
            <a:r>
              <a:rPr lang="en-GB" sz="2000" dirty="0" smtClean="0">
                <a:latin typeface="Cambria"/>
                <a:cs typeface="Cambria"/>
              </a:rPr>
              <a:t> </a:t>
            </a:r>
            <a:r>
              <a:rPr lang="en-GB" sz="2000" spc="-5" dirty="0" smtClean="0">
                <a:latin typeface="Cambria"/>
                <a:cs typeface="Cambria"/>
              </a:rPr>
              <a:t>gradient </a:t>
            </a:r>
            <a:r>
              <a:rPr lang="en-GB" sz="2000" dirty="0" smtClean="0">
                <a:latin typeface="Cambria"/>
                <a:cs typeface="Cambria"/>
              </a:rPr>
              <a:t>to </a:t>
            </a:r>
            <a:r>
              <a:rPr lang="en-GB" sz="2000" spc="-5" dirty="0" smtClean="0">
                <a:latin typeface="Cambria"/>
                <a:cs typeface="Cambria"/>
              </a:rPr>
              <a:t>maintain </a:t>
            </a:r>
            <a:r>
              <a:rPr lang="en-GB" sz="2000" spc="-10" dirty="0" smtClean="0">
                <a:latin typeface="Cambria"/>
                <a:cs typeface="Cambria"/>
              </a:rPr>
              <a:t>the </a:t>
            </a:r>
            <a:r>
              <a:rPr lang="en-GB" sz="2000" spc="-5" dirty="0" smtClean="0">
                <a:latin typeface="Cambria"/>
                <a:cs typeface="Cambria"/>
              </a:rPr>
              <a:t> appropriate</a:t>
            </a:r>
            <a:r>
              <a:rPr lang="en-GB" sz="2000" spc="-70" dirty="0" smtClean="0">
                <a:latin typeface="Cambria"/>
                <a:cs typeface="Cambria"/>
              </a:rPr>
              <a:t> </a:t>
            </a:r>
            <a:r>
              <a:rPr lang="en-GB" sz="2000" spc="-5" dirty="0" smtClean="0">
                <a:latin typeface="Cambria"/>
                <a:cs typeface="Cambria"/>
              </a:rPr>
              <a:t>concentrations </a:t>
            </a:r>
            <a:r>
              <a:rPr lang="en-GB" sz="2000" spc="-509" dirty="0" smtClean="0">
                <a:latin typeface="Cambria"/>
                <a:cs typeface="Cambria"/>
              </a:rPr>
              <a:t> </a:t>
            </a:r>
            <a:r>
              <a:rPr lang="en-GB" sz="2000" spc="-5" dirty="0" smtClean="0">
                <a:latin typeface="Cambria"/>
                <a:cs typeface="Cambria"/>
              </a:rPr>
              <a:t>inside </a:t>
            </a:r>
            <a:r>
              <a:rPr lang="en-GB" sz="2000" dirty="0" smtClean="0">
                <a:latin typeface="Cambria"/>
                <a:cs typeface="Cambria"/>
              </a:rPr>
              <a:t>of </a:t>
            </a:r>
            <a:r>
              <a:rPr lang="en-GB" sz="2000" spc="-5" dirty="0" smtClean="0">
                <a:latin typeface="Cambria"/>
                <a:cs typeface="Cambria"/>
              </a:rPr>
              <a:t>the cell or </a:t>
            </a:r>
            <a:r>
              <a:rPr lang="en-GB" sz="2000" dirty="0" smtClean="0">
                <a:latin typeface="Cambria"/>
                <a:cs typeface="Cambria"/>
              </a:rPr>
              <a:t> </a:t>
            </a:r>
            <a:r>
              <a:rPr lang="en-GB" sz="2000" spc="-5" dirty="0" smtClean="0">
                <a:latin typeface="Cambria"/>
                <a:cs typeface="Cambria"/>
              </a:rPr>
              <a:t>organelle.</a:t>
            </a:r>
            <a:endParaRPr lang="en-GB" sz="2000" dirty="0">
              <a:latin typeface="Cambria"/>
              <a:cs typeface="Cambria"/>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object 4"/>
          <p:cNvPicPr/>
          <p:nvPr/>
        </p:nvPicPr>
        <p:blipFill>
          <a:blip r:embed="rId3" cstate="print"/>
          <a:stretch>
            <a:fillRect/>
          </a:stretch>
        </p:blipFill>
        <p:spPr>
          <a:xfrm>
            <a:off x="4429124" y="2025650"/>
            <a:ext cx="4000528" cy="4832350"/>
          </a:xfrm>
          <a:prstGeom prst="rect">
            <a:avLst/>
          </a:prstGeom>
        </p:spPr>
      </p:pic>
    </p:spTree>
    <p:extLst>
      <p:ext uri="{BB962C8B-B14F-4D97-AF65-F5344CB8AC3E}">
        <p14:creationId xmlns="" xmlns:p14="http://schemas.microsoft.com/office/powerpoint/2010/main" val="47490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 dirty="0" smtClean="0">
                <a:uFill>
                  <a:solidFill>
                    <a:srgbClr val="91CF4F"/>
                  </a:solidFill>
                </a:uFill>
              </a:rPr>
              <a:t>Primary</a:t>
            </a:r>
            <a:r>
              <a:rPr lang="en-US" sz="4800" b="1" spc="-15" dirty="0" smtClean="0">
                <a:uFill>
                  <a:solidFill>
                    <a:srgbClr val="91CF4F"/>
                  </a:solidFill>
                </a:uFill>
              </a:rPr>
              <a:t> </a:t>
            </a:r>
            <a:r>
              <a:rPr lang="en-US" sz="4800" b="1" spc="-5" dirty="0" smtClean="0">
                <a:uFill>
                  <a:solidFill>
                    <a:srgbClr val="91CF4F"/>
                  </a:solidFill>
                </a:uFill>
              </a:rPr>
              <a:t>Active</a:t>
            </a:r>
            <a:r>
              <a:rPr lang="en-US" sz="4800" b="1" spc="-15" dirty="0" smtClean="0">
                <a:uFill>
                  <a:solidFill>
                    <a:srgbClr val="91CF4F"/>
                  </a:solidFill>
                </a:uFill>
              </a:rPr>
              <a:t> </a:t>
            </a:r>
            <a:r>
              <a:rPr lang="en-US" sz="4800" b="1" spc="-5" dirty="0" smtClean="0">
                <a:uFill>
                  <a:solidFill>
                    <a:srgbClr val="91CF4F"/>
                  </a:solidFill>
                </a:uFill>
              </a:rPr>
              <a:t>Transport</a:t>
            </a:r>
            <a:endParaRPr lang="en-US" dirty="0"/>
          </a:p>
        </p:txBody>
      </p:sp>
      <p:sp>
        <p:nvSpPr>
          <p:cNvPr id="3" name="Content Placeholder 2"/>
          <p:cNvSpPr>
            <a:spLocks noGrp="1"/>
          </p:cNvSpPr>
          <p:nvPr>
            <p:ph idx="1"/>
          </p:nvPr>
        </p:nvSpPr>
        <p:spPr>
          <a:xfrm>
            <a:off x="285720" y="1600200"/>
            <a:ext cx="4500594" cy="4800600"/>
          </a:xfrm>
        </p:spPr>
        <p:txBody>
          <a:bodyPr>
            <a:normAutofit/>
          </a:bodyPr>
          <a:lstStyle/>
          <a:p>
            <a:pPr marL="12700" marR="5080">
              <a:lnSpc>
                <a:spcPct val="100000"/>
              </a:lnSpc>
              <a:spcBef>
                <a:spcPts val="100"/>
              </a:spcBef>
            </a:pPr>
            <a:r>
              <a:rPr lang="en-GB" sz="2800" spc="-5" dirty="0" smtClean="0">
                <a:latin typeface="Cambria"/>
                <a:cs typeface="Cambria"/>
              </a:rPr>
              <a:t>Primary</a:t>
            </a:r>
            <a:r>
              <a:rPr lang="en-GB" sz="2800" spc="-30" dirty="0" smtClean="0">
                <a:solidFill>
                  <a:srgbClr val="FFFFFF"/>
                </a:solidFill>
                <a:latin typeface="Cambria"/>
                <a:cs typeface="Cambria"/>
              </a:rPr>
              <a:t> </a:t>
            </a:r>
            <a:r>
              <a:rPr lang="en-GB" sz="2800" spc="-5" dirty="0" smtClean="0">
                <a:latin typeface="Cambria"/>
                <a:cs typeface="Cambria"/>
              </a:rPr>
              <a:t>active</a:t>
            </a:r>
            <a:r>
              <a:rPr lang="en-GB" sz="2800" spc="-25" dirty="0" smtClean="0">
                <a:latin typeface="Cambria"/>
                <a:cs typeface="Cambria"/>
              </a:rPr>
              <a:t> </a:t>
            </a:r>
            <a:r>
              <a:rPr lang="en-GB" sz="2800" spc="-5" dirty="0" smtClean="0">
                <a:latin typeface="Cambria"/>
                <a:cs typeface="Cambria"/>
              </a:rPr>
              <a:t>transport</a:t>
            </a:r>
            <a:r>
              <a:rPr lang="en-GB" sz="2800" spc="-30" dirty="0" smtClean="0">
                <a:latin typeface="Cambria"/>
                <a:cs typeface="Cambria"/>
              </a:rPr>
              <a:t> </a:t>
            </a:r>
            <a:r>
              <a:rPr lang="en-GB" sz="2800" dirty="0" smtClean="0">
                <a:latin typeface="Cambria"/>
                <a:cs typeface="Cambria"/>
              </a:rPr>
              <a:t>is </a:t>
            </a:r>
            <a:r>
              <a:rPr lang="en-GB" sz="2800" spc="-515" dirty="0" smtClean="0">
                <a:latin typeface="Cambria"/>
                <a:cs typeface="Cambria"/>
              </a:rPr>
              <a:t> </a:t>
            </a:r>
            <a:r>
              <a:rPr lang="en-GB" sz="2800" spc="-5" dirty="0" smtClean="0">
                <a:latin typeface="Cambria"/>
                <a:cs typeface="Cambria"/>
              </a:rPr>
              <a:t>the transport </a:t>
            </a:r>
            <a:r>
              <a:rPr lang="en-GB" sz="2800" dirty="0" smtClean="0">
                <a:latin typeface="Cambria"/>
                <a:cs typeface="Cambria"/>
              </a:rPr>
              <a:t>of </a:t>
            </a:r>
            <a:r>
              <a:rPr lang="en-GB" sz="2800" spc="-5" dirty="0" err="1" smtClean="0">
                <a:latin typeface="Cambria"/>
                <a:cs typeface="Cambria"/>
              </a:rPr>
              <a:t>sustances</a:t>
            </a:r>
            <a:r>
              <a:rPr lang="en-GB" sz="2800" spc="-5" dirty="0" smtClean="0">
                <a:latin typeface="Cambria"/>
                <a:cs typeface="Cambria"/>
              </a:rPr>
              <a:t> </a:t>
            </a:r>
            <a:r>
              <a:rPr lang="en-GB" sz="2800" dirty="0" smtClean="0">
                <a:latin typeface="Cambria"/>
                <a:cs typeface="Cambria"/>
              </a:rPr>
              <a:t> </a:t>
            </a:r>
            <a:r>
              <a:rPr lang="en-GB" sz="2800" spc="-5" dirty="0" smtClean="0">
                <a:latin typeface="Cambria"/>
                <a:cs typeface="Cambria"/>
              </a:rPr>
              <a:t>uphill using energy </a:t>
            </a:r>
            <a:r>
              <a:rPr lang="en-GB" sz="2800" dirty="0" smtClean="0">
                <a:latin typeface="Cambria"/>
                <a:cs typeface="Cambria"/>
              </a:rPr>
              <a:t>(</a:t>
            </a:r>
            <a:r>
              <a:rPr lang="en-GB" sz="2800" dirty="0" smtClean="0">
                <a:latin typeface="Cambria"/>
                <a:cs typeface="Cambria"/>
                <a:hlinkClick r:id="rId2"/>
              </a:rPr>
              <a:t>ATP </a:t>
            </a:r>
            <a:r>
              <a:rPr lang="en-GB" sz="2800" spc="5" dirty="0" smtClean="0">
                <a:latin typeface="Cambria"/>
                <a:cs typeface="Cambria"/>
              </a:rPr>
              <a:t> </a:t>
            </a:r>
            <a:r>
              <a:rPr lang="en-GB" sz="2800" spc="-5" dirty="0" smtClean="0">
                <a:latin typeface="Cambria"/>
                <a:cs typeface="Cambria"/>
              </a:rPr>
              <a:t>hydrolysis)</a:t>
            </a:r>
            <a:endParaRPr lang="en-GB" sz="2800" dirty="0" smtClean="0">
              <a:latin typeface="Cambria"/>
              <a:cs typeface="Cambria"/>
            </a:endParaRPr>
          </a:p>
          <a:p>
            <a:pPr marL="12700" marR="226695" algn="just">
              <a:lnSpc>
                <a:spcPct val="100000"/>
              </a:lnSpc>
              <a:spcBef>
                <a:spcPts val="590"/>
              </a:spcBef>
            </a:pPr>
            <a:r>
              <a:rPr lang="en-GB" sz="2800" spc="-5" dirty="0" smtClean="0">
                <a:latin typeface="Cambria"/>
                <a:cs typeface="Cambria"/>
              </a:rPr>
              <a:t>It cause </a:t>
            </a:r>
            <a:r>
              <a:rPr lang="en-GB" sz="2800" dirty="0" smtClean="0">
                <a:latin typeface="Cambria"/>
                <a:cs typeface="Cambria"/>
              </a:rPr>
              <a:t>a </a:t>
            </a:r>
            <a:r>
              <a:rPr lang="en-GB" sz="2800" spc="-5" dirty="0" smtClean="0">
                <a:latin typeface="Cambria"/>
                <a:cs typeface="Cambria"/>
              </a:rPr>
              <a:t>conformational </a:t>
            </a:r>
            <a:r>
              <a:rPr lang="en-GB" sz="2800" spc="-515" dirty="0" smtClean="0">
                <a:latin typeface="Cambria"/>
                <a:cs typeface="Cambria"/>
              </a:rPr>
              <a:t> </a:t>
            </a:r>
            <a:r>
              <a:rPr lang="en-GB" sz="2800" spc="-5" dirty="0" smtClean="0">
                <a:latin typeface="Cambria"/>
                <a:cs typeface="Cambria"/>
              </a:rPr>
              <a:t>change that results in the </a:t>
            </a:r>
            <a:r>
              <a:rPr lang="en-GB" sz="2800" spc="-515" dirty="0" smtClean="0">
                <a:latin typeface="Cambria"/>
                <a:cs typeface="Cambria"/>
              </a:rPr>
              <a:t> </a:t>
            </a:r>
            <a:r>
              <a:rPr lang="en-GB" sz="2800" spc="-5" dirty="0" smtClean="0">
                <a:latin typeface="Cambria"/>
                <a:cs typeface="Cambria"/>
              </a:rPr>
              <a:t>transport</a:t>
            </a:r>
            <a:r>
              <a:rPr lang="en-GB" sz="2800" spc="-20" dirty="0" smtClean="0">
                <a:latin typeface="Cambria"/>
                <a:cs typeface="Cambria"/>
              </a:rPr>
              <a:t> </a:t>
            </a:r>
            <a:r>
              <a:rPr lang="en-GB" sz="2800" dirty="0" smtClean="0">
                <a:latin typeface="Cambria"/>
                <a:cs typeface="Cambria"/>
              </a:rPr>
              <a:t>of</a:t>
            </a:r>
            <a:r>
              <a:rPr lang="en-GB" sz="2800" spc="-35" dirty="0" smtClean="0">
                <a:latin typeface="Cambria"/>
                <a:cs typeface="Cambria"/>
              </a:rPr>
              <a:t> </a:t>
            </a:r>
            <a:r>
              <a:rPr lang="en-GB" sz="2800" spc="-5" dirty="0" smtClean="0">
                <a:latin typeface="Cambria"/>
                <a:cs typeface="Cambria"/>
              </a:rPr>
              <a:t>the</a:t>
            </a:r>
            <a:r>
              <a:rPr lang="en-GB" sz="2800" spc="-20" dirty="0" smtClean="0">
                <a:latin typeface="Cambria"/>
                <a:cs typeface="Cambria"/>
              </a:rPr>
              <a:t> </a:t>
            </a:r>
            <a:r>
              <a:rPr lang="en-GB" sz="2800" spc="-5" dirty="0" smtClean="0">
                <a:latin typeface="Cambria"/>
                <a:cs typeface="Cambria"/>
              </a:rPr>
              <a:t>molecule </a:t>
            </a:r>
            <a:r>
              <a:rPr lang="en-GB" sz="2800" spc="-515" dirty="0" smtClean="0">
                <a:latin typeface="Cambria"/>
                <a:cs typeface="Cambria"/>
              </a:rPr>
              <a:t> </a:t>
            </a:r>
            <a:r>
              <a:rPr lang="en-GB" sz="2800" spc="-5" dirty="0" smtClean="0">
                <a:latin typeface="Cambria"/>
                <a:cs typeface="Cambria"/>
              </a:rPr>
              <a:t>through</a:t>
            </a:r>
            <a:r>
              <a:rPr lang="en-GB" sz="2800" spc="-25" dirty="0" smtClean="0">
                <a:latin typeface="Cambria"/>
                <a:cs typeface="Cambria"/>
              </a:rPr>
              <a:t> </a:t>
            </a:r>
            <a:r>
              <a:rPr lang="en-GB" sz="2800" spc="-5" dirty="0" smtClean="0">
                <a:latin typeface="Cambria"/>
                <a:cs typeface="Cambria"/>
              </a:rPr>
              <a:t>the</a:t>
            </a:r>
            <a:r>
              <a:rPr lang="en-GB" sz="2800" spc="-10" dirty="0" smtClean="0">
                <a:latin typeface="Cambria"/>
                <a:cs typeface="Cambria"/>
              </a:rPr>
              <a:t> </a:t>
            </a:r>
            <a:r>
              <a:rPr lang="en-GB" sz="2800" spc="-5" dirty="0" smtClean="0">
                <a:latin typeface="Cambria"/>
                <a:cs typeface="Cambria"/>
              </a:rPr>
              <a:t>protein.</a:t>
            </a:r>
            <a:endParaRPr lang="en-GB" sz="2800" dirty="0" smtClean="0">
              <a:latin typeface="Cambria"/>
              <a:cs typeface="Cambria"/>
            </a:endParaRPr>
          </a:p>
          <a:p>
            <a:pPr marL="79375" algn="just">
              <a:lnSpc>
                <a:spcPct val="100000"/>
              </a:lnSpc>
              <a:spcBef>
                <a:spcPts val="600"/>
              </a:spcBef>
            </a:pPr>
            <a:r>
              <a:rPr lang="en-GB" sz="2800" dirty="0" err="1" smtClean="0">
                <a:latin typeface="Cambria"/>
                <a:cs typeface="Cambria"/>
              </a:rPr>
              <a:t>Eg</a:t>
            </a:r>
            <a:r>
              <a:rPr lang="en-GB" sz="2800" dirty="0" smtClean="0">
                <a:latin typeface="Cambria"/>
                <a:cs typeface="Cambria"/>
              </a:rPr>
              <a:t>.</a:t>
            </a:r>
            <a:r>
              <a:rPr lang="en-GB" sz="2800" spc="-40" dirty="0" smtClean="0">
                <a:latin typeface="Cambria"/>
                <a:cs typeface="Cambria"/>
              </a:rPr>
              <a:t> </a:t>
            </a:r>
            <a:r>
              <a:rPr lang="en-GB" sz="2800" spc="-5" dirty="0" smtClean="0">
                <a:latin typeface="Cambria"/>
                <a:cs typeface="Cambria"/>
              </a:rPr>
              <a:t>Na+-K+</a:t>
            </a:r>
            <a:r>
              <a:rPr lang="en-GB" sz="2800" spc="-45" dirty="0" smtClean="0">
                <a:latin typeface="Cambria"/>
                <a:cs typeface="Cambria"/>
              </a:rPr>
              <a:t> </a:t>
            </a:r>
            <a:r>
              <a:rPr lang="en-GB" sz="2800" spc="-5" dirty="0" smtClean="0">
                <a:latin typeface="Cambria"/>
                <a:cs typeface="Cambria"/>
              </a:rPr>
              <a:t>pump.</a:t>
            </a:r>
            <a:endParaRPr lang="en-GB" sz="2800" dirty="0">
              <a:latin typeface="Cambria"/>
              <a:cs typeface="Cambria"/>
            </a:endParaRPr>
          </a:p>
        </p:txBody>
      </p:sp>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object 11"/>
          <p:cNvPicPr/>
          <p:nvPr/>
        </p:nvPicPr>
        <p:blipFill>
          <a:blip r:embed="rId4" cstate="print"/>
          <a:stretch>
            <a:fillRect/>
          </a:stretch>
        </p:blipFill>
        <p:spPr>
          <a:xfrm>
            <a:off x="4714876" y="1428736"/>
            <a:ext cx="4429124" cy="5053979"/>
          </a:xfrm>
          <a:prstGeom prst="rect">
            <a:avLst/>
          </a:prstGeom>
        </p:spPr>
      </p:pic>
    </p:spTree>
    <p:extLst>
      <p:ext uri="{BB962C8B-B14F-4D97-AF65-F5344CB8AC3E}">
        <p14:creationId xmlns="" xmlns:p14="http://schemas.microsoft.com/office/powerpoint/2010/main" val="231529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spc="-5" dirty="0" smtClean="0"/>
              <a:t>Pumps Involved</a:t>
            </a:r>
            <a:r>
              <a:rPr lang="en-GB" sz="3600" b="1" spc="-15" dirty="0" smtClean="0"/>
              <a:t> </a:t>
            </a:r>
            <a:r>
              <a:rPr lang="en-GB" sz="3600" b="1" dirty="0" smtClean="0"/>
              <a:t>In</a:t>
            </a:r>
            <a:r>
              <a:rPr lang="en-GB" sz="3600" b="1" spc="-10" dirty="0" smtClean="0"/>
              <a:t> </a:t>
            </a:r>
            <a:r>
              <a:rPr lang="en-GB" sz="3600" b="1" spc="-5" dirty="0" smtClean="0"/>
              <a:t>Active</a:t>
            </a:r>
            <a:r>
              <a:rPr lang="en-GB" sz="3600" b="1" spc="-20" dirty="0" smtClean="0"/>
              <a:t> </a:t>
            </a:r>
            <a:r>
              <a:rPr lang="en-GB" sz="3600" b="1" dirty="0" smtClean="0"/>
              <a:t>Transport</a:t>
            </a:r>
            <a:endParaRPr lang="en-US" sz="3600" dirty="0"/>
          </a:p>
        </p:txBody>
      </p:sp>
      <p:sp>
        <p:nvSpPr>
          <p:cNvPr id="5" name="Content Placeholder 4"/>
          <p:cNvSpPr>
            <a:spLocks noGrp="1"/>
          </p:cNvSpPr>
          <p:nvPr>
            <p:ph idx="1"/>
          </p:nvPr>
        </p:nvSpPr>
        <p:spPr>
          <a:xfrm>
            <a:off x="457200" y="1600200"/>
            <a:ext cx="4114800" cy="4800600"/>
          </a:xfrm>
        </p:spPr>
        <p:txBody>
          <a:bodyPr>
            <a:normAutofit fontScale="92500" lnSpcReduction="10000"/>
          </a:bodyPr>
          <a:lstStyle/>
          <a:p>
            <a:pPr marL="263525" marR="5080" indent="-263525">
              <a:lnSpc>
                <a:spcPct val="100000"/>
              </a:lnSpc>
              <a:spcBef>
                <a:spcPts val="100"/>
              </a:spcBef>
              <a:buSzPct val="95833"/>
              <a:buAutoNum type="arabicPeriod"/>
              <a:tabLst>
                <a:tab pos="263525" algn="l"/>
              </a:tabLst>
            </a:pPr>
            <a:r>
              <a:rPr lang="en-US" sz="2800" u="heavy" spc="-5" dirty="0" smtClean="0">
                <a:uFill>
                  <a:solidFill>
                    <a:srgbClr val="FF0000"/>
                  </a:solidFill>
                </a:uFill>
                <a:latin typeface="Cambria"/>
                <a:cs typeface="Cambria"/>
              </a:rPr>
              <a:t>Sodium-potassium</a:t>
            </a:r>
            <a:r>
              <a:rPr lang="en-US" sz="2800" u="heavy" spc="-80" dirty="0" smtClean="0">
                <a:uFill>
                  <a:solidFill>
                    <a:srgbClr val="FF0000"/>
                  </a:solidFill>
                </a:uFill>
                <a:latin typeface="Cambria"/>
                <a:cs typeface="Cambria"/>
              </a:rPr>
              <a:t> </a:t>
            </a:r>
            <a:r>
              <a:rPr lang="en-US" sz="2800" u="heavy" spc="-5" dirty="0" smtClean="0">
                <a:uFill>
                  <a:solidFill>
                    <a:srgbClr val="FF0000"/>
                  </a:solidFill>
                </a:uFill>
                <a:latin typeface="Cambria"/>
                <a:cs typeface="Cambria"/>
              </a:rPr>
              <a:t>pump </a:t>
            </a:r>
            <a:r>
              <a:rPr lang="en-US" sz="2800" spc="-515" dirty="0" smtClean="0">
                <a:latin typeface="Cambria"/>
                <a:cs typeface="Cambria"/>
              </a:rPr>
              <a:t> </a:t>
            </a:r>
            <a:r>
              <a:rPr lang="en-US" sz="2800" spc="-5" dirty="0" smtClean="0">
                <a:solidFill>
                  <a:schemeClr val="tx2"/>
                </a:solidFill>
                <a:latin typeface="Cambria"/>
                <a:cs typeface="Cambria"/>
              </a:rPr>
              <a:t>Found</a:t>
            </a:r>
            <a:r>
              <a:rPr lang="en-US" sz="2800" spc="-20" dirty="0" smtClean="0">
                <a:solidFill>
                  <a:schemeClr val="tx2"/>
                </a:solidFill>
                <a:latin typeface="Cambria"/>
                <a:cs typeface="Cambria"/>
              </a:rPr>
              <a:t> </a:t>
            </a:r>
            <a:r>
              <a:rPr lang="en-US" sz="2800" dirty="0" smtClean="0">
                <a:solidFill>
                  <a:schemeClr val="tx2"/>
                </a:solidFill>
                <a:latin typeface="Cambria"/>
                <a:cs typeface="Cambria"/>
              </a:rPr>
              <a:t>in</a:t>
            </a:r>
            <a:r>
              <a:rPr lang="en-US" sz="2800" spc="-10" dirty="0" smtClean="0">
                <a:solidFill>
                  <a:schemeClr val="tx2"/>
                </a:solidFill>
                <a:latin typeface="Cambria"/>
                <a:cs typeface="Cambria"/>
              </a:rPr>
              <a:t> </a:t>
            </a:r>
            <a:r>
              <a:rPr lang="en-US" sz="2800" spc="-5" dirty="0" smtClean="0">
                <a:solidFill>
                  <a:schemeClr val="tx2"/>
                </a:solidFill>
                <a:latin typeface="Cambria"/>
                <a:cs typeface="Cambria"/>
              </a:rPr>
              <a:t>many</a:t>
            </a:r>
            <a:r>
              <a:rPr lang="en-US" sz="2800" spc="-10" dirty="0" smtClean="0">
                <a:solidFill>
                  <a:schemeClr val="tx2"/>
                </a:solidFill>
                <a:latin typeface="Cambria"/>
                <a:cs typeface="Cambria"/>
              </a:rPr>
              <a:t> </a:t>
            </a:r>
            <a:r>
              <a:rPr lang="en-US" sz="2800" spc="-5" dirty="0" smtClean="0">
                <a:solidFill>
                  <a:schemeClr val="tx2"/>
                </a:solidFill>
                <a:latin typeface="Cambria"/>
                <a:cs typeface="Cambria"/>
              </a:rPr>
              <a:t>cells</a:t>
            </a:r>
            <a:endParaRPr lang="en-US" sz="2800" dirty="0" smtClean="0">
              <a:solidFill>
                <a:schemeClr val="tx2"/>
              </a:solidFill>
              <a:latin typeface="Cambria"/>
              <a:cs typeface="Cambria"/>
            </a:endParaRPr>
          </a:p>
          <a:p>
            <a:pPr>
              <a:lnSpc>
                <a:spcPct val="100000"/>
              </a:lnSpc>
              <a:spcBef>
                <a:spcPts val="5"/>
              </a:spcBef>
              <a:buClr>
                <a:srgbClr val="FF0000"/>
              </a:buClr>
              <a:buFont typeface="Cambria"/>
              <a:buAutoNum type="arabicPeriod"/>
            </a:pPr>
            <a:endParaRPr lang="en-US" sz="3200" dirty="0" smtClean="0">
              <a:latin typeface="Cambria"/>
              <a:cs typeface="Cambria"/>
            </a:endParaRPr>
          </a:p>
          <a:p>
            <a:pPr marL="262890" indent="-250825">
              <a:lnSpc>
                <a:spcPct val="100000"/>
              </a:lnSpc>
              <a:buSzPct val="95833"/>
              <a:buAutoNum type="arabicPeriod"/>
              <a:tabLst>
                <a:tab pos="263525" algn="l"/>
              </a:tabLst>
            </a:pPr>
            <a:r>
              <a:rPr lang="en-US" sz="2800" u="heavy" spc="-5" dirty="0" smtClean="0">
                <a:uFill>
                  <a:solidFill>
                    <a:srgbClr val="FF0000"/>
                  </a:solidFill>
                </a:uFill>
                <a:latin typeface="Cambria"/>
                <a:cs typeface="Cambria"/>
              </a:rPr>
              <a:t>Calcium</a:t>
            </a:r>
            <a:r>
              <a:rPr lang="en-US" sz="2800" u="heavy" spc="-35" dirty="0" smtClean="0">
                <a:uFill>
                  <a:solidFill>
                    <a:srgbClr val="FF0000"/>
                  </a:solidFill>
                </a:uFill>
                <a:latin typeface="Cambria"/>
                <a:cs typeface="Cambria"/>
              </a:rPr>
              <a:t> </a:t>
            </a:r>
            <a:r>
              <a:rPr lang="en-US" sz="2800" u="heavy" spc="-5" dirty="0" smtClean="0">
                <a:uFill>
                  <a:solidFill>
                    <a:srgbClr val="FF0000"/>
                  </a:solidFill>
                </a:uFill>
                <a:latin typeface="Cambria"/>
                <a:cs typeface="Cambria"/>
              </a:rPr>
              <a:t>pump</a:t>
            </a:r>
            <a:endParaRPr lang="en-US" sz="2800" dirty="0" smtClean="0">
              <a:latin typeface="Cambria"/>
              <a:cs typeface="Cambria"/>
            </a:endParaRPr>
          </a:p>
          <a:p>
            <a:pPr marL="12700" marR="314960" indent="267970">
              <a:lnSpc>
                <a:spcPct val="100000"/>
              </a:lnSpc>
            </a:pPr>
            <a:r>
              <a:rPr lang="en-US" sz="2800" spc="-5" dirty="0" smtClean="0">
                <a:solidFill>
                  <a:schemeClr val="tx2"/>
                </a:solidFill>
                <a:latin typeface="Cambria"/>
                <a:cs typeface="Cambria"/>
              </a:rPr>
              <a:t>Found</a:t>
            </a:r>
            <a:r>
              <a:rPr lang="en-US" sz="2800" spc="-45" dirty="0" smtClean="0">
                <a:solidFill>
                  <a:schemeClr val="tx2"/>
                </a:solidFill>
                <a:latin typeface="Cambria"/>
                <a:cs typeface="Cambria"/>
              </a:rPr>
              <a:t> </a:t>
            </a:r>
            <a:r>
              <a:rPr lang="en-US" sz="2800" dirty="0" smtClean="0">
                <a:solidFill>
                  <a:schemeClr val="tx2"/>
                </a:solidFill>
                <a:latin typeface="Cambria"/>
                <a:cs typeface="Cambria"/>
              </a:rPr>
              <a:t>in</a:t>
            </a:r>
            <a:r>
              <a:rPr lang="en-US" sz="2800" spc="-35" dirty="0" smtClean="0">
                <a:solidFill>
                  <a:schemeClr val="tx2"/>
                </a:solidFill>
                <a:latin typeface="Cambria"/>
                <a:cs typeface="Cambria"/>
              </a:rPr>
              <a:t> </a:t>
            </a:r>
            <a:r>
              <a:rPr lang="en-US" sz="2800" spc="-5" dirty="0" smtClean="0">
                <a:solidFill>
                  <a:schemeClr val="tx2"/>
                </a:solidFill>
                <a:latin typeface="Cambria"/>
                <a:cs typeface="Cambria"/>
              </a:rPr>
              <a:t>membrane</a:t>
            </a:r>
            <a:r>
              <a:rPr lang="en-US" sz="2800" spc="-35" dirty="0" smtClean="0">
                <a:solidFill>
                  <a:schemeClr val="tx2"/>
                </a:solidFill>
                <a:latin typeface="Cambria"/>
                <a:cs typeface="Cambria"/>
              </a:rPr>
              <a:t> </a:t>
            </a:r>
            <a:r>
              <a:rPr lang="en-US" sz="2800" dirty="0" smtClean="0">
                <a:solidFill>
                  <a:schemeClr val="tx2"/>
                </a:solidFill>
                <a:latin typeface="Cambria"/>
                <a:cs typeface="Cambria"/>
              </a:rPr>
              <a:t>of </a:t>
            </a:r>
            <a:r>
              <a:rPr lang="en-US" sz="2800" spc="-515" dirty="0" smtClean="0">
                <a:solidFill>
                  <a:schemeClr val="tx2"/>
                </a:solidFill>
                <a:latin typeface="Cambria"/>
                <a:cs typeface="Cambria"/>
              </a:rPr>
              <a:t> </a:t>
            </a:r>
            <a:r>
              <a:rPr lang="en-US" sz="2800" spc="-5" dirty="0" err="1" smtClean="0">
                <a:solidFill>
                  <a:schemeClr val="tx2"/>
                </a:solidFill>
                <a:latin typeface="Cambria"/>
                <a:cs typeface="Cambria"/>
              </a:rPr>
              <a:t>Sarcoplasmic</a:t>
            </a:r>
            <a:r>
              <a:rPr lang="en-US" sz="2800" spc="-30" dirty="0" smtClean="0">
                <a:solidFill>
                  <a:schemeClr val="tx2"/>
                </a:solidFill>
                <a:latin typeface="Cambria"/>
                <a:cs typeface="Cambria"/>
              </a:rPr>
              <a:t> </a:t>
            </a:r>
            <a:r>
              <a:rPr lang="en-US" sz="2800" spc="-5" dirty="0" smtClean="0">
                <a:solidFill>
                  <a:schemeClr val="tx2"/>
                </a:solidFill>
                <a:latin typeface="Cambria"/>
                <a:cs typeface="Cambria"/>
              </a:rPr>
              <a:t>reticulum</a:t>
            </a:r>
            <a:endParaRPr lang="en-US" sz="2800" dirty="0" smtClean="0">
              <a:solidFill>
                <a:schemeClr val="tx2"/>
              </a:solidFill>
              <a:latin typeface="Cambria"/>
              <a:cs typeface="Cambria"/>
            </a:endParaRPr>
          </a:p>
          <a:p>
            <a:pPr>
              <a:lnSpc>
                <a:spcPct val="100000"/>
              </a:lnSpc>
              <a:spcBef>
                <a:spcPts val="10"/>
              </a:spcBef>
            </a:pPr>
            <a:endParaRPr lang="en-US" sz="3200" dirty="0" smtClean="0">
              <a:latin typeface="Cambria"/>
              <a:cs typeface="Cambria"/>
            </a:endParaRPr>
          </a:p>
          <a:p>
            <a:pPr marL="12700" marR="635635">
              <a:lnSpc>
                <a:spcPct val="100000"/>
              </a:lnSpc>
              <a:buSzPct val="95833"/>
              <a:buAutoNum type="arabicPeriod" startAt="3"/>
              <a:tabLst>
                <a:tab pos="263525" algn="l"/>
              </a:tabLst>
            </a:pPr>
            <a:r>
              <a:rPr lang="en-US" sz="2800" u="heavy" spc="-5" dirty="0" smtClean="0">
                <a:uFill>
                  <a:solidFill>
                    <a:srgbClr val="FF0000"/>
                  </a:solidFill>
                </a:uFill>
                <a:latin typeface="Cambria"/>
                <a:cs typeface="Cambria"/>
              </a:rPr>
              <a:t>Potassium</a:t>
            </a:r>
            <a:r>
              <a:rPr lang="en-US" sz="2800" u="heavy" spc="-75" dirty="0" smtClean="0">
                <a:uFill>
                  <a:solidFill>
                    <a:srgbClr val="FF0000"/>
                  </a:solidFill>
                </a:uFill>
                <a:latin typeface="Cambria"/>
                <a:cs typeface="Cambria"/>
              </a:rPr>
              <a:t> </a:t>
            </a:r>
            <a:r>
              <a:rPr lang="en-US" sz="2800" u="heavy" spc="-5" dirty="0" smtClean="0">
                <a:uFill>
                  <a:solidFill>
                    <a:srgbClr val="FF0000"/>
                  </a:solidFill>
                </a:uFill>
                <a:latin typeface="Cambria"/>
                <a:cs typeface="Cambria"/>
              </a:rPr>
              <a:t>hydrogen </a:t>
            </a:r>
            <a:r>
              <a:rPr lang="en-US" sz="2800" spc="-509" dirty="0" smtClean="0">
                <a:latin typeface="Cambria"/>
                <a:cs typeface="Cambria"/>
              </a:rPr>
              <a:t> </a:t>
            </a:r>
            <a:r>
              <a:rPr lang="en-US" sz="2800" u="heavy" spc="-5" dirty="0" smtClean="0">
                <a:uFill>
                  <a:solidFill>
                    <a:srgbClr val="FF0000"/>
                  </a:solidFill>
                </a:uFill>
                <a:latin typeface="Cambria"/>
                <a:cs typeface="Cambria"/>
              </a:rPr>
              <a:t>pump</a:t>
            </a:r>
            <a:endParaRPr lang="en-US" sz="2800" dirty="0" smtClean="0">
              <a:latin typeface="Cambria"/>
              <a:cs typeface="Cambria"/>
            </a:endParaRPr>
          </a:p>
          <a:p>
            <a:pPr marL="12700" marR="17780" indent="267970">
              <a:lnSpc>
                <a:spcPct val="100000"/>
              </a:lnSpc>
            </a:pPr>
            <a:r>
              <a:rPr lang="en-US" sz="2800" spc="-5" dirty="0" smtClean="0">
                <a:solidFill>
                  <a:schemeClr val="tx2"/>
                </a:solidFill>
                <a:latin typeface="Cambria"/>
                <a:cs typeface="Cambria"/>
              </a:rPr>
              <a:t>Found</a:t>
            </a:r>
            <a:r>
              <a:rPr lang="en-US" sz="2800" spc="-50" dirty="0" smtClean="0">
                <a:solidFill>
                  <a:schemeClr val="tx2"/>
                </a:solidFill>
                <a:latin typeface="Cambria"/>
                <a:cs typeface="Cambria"/>
              </a:rPr>
              <a:t> </a:t>
            </a:r>
            <a:r>
              <a:rPr lang="en-US" sz="2800" dirty="0" smtClean="0">
                <a:solidFill>
                  <a:schemeClr val="tx2"/>
                </a:solidFill>
                <a:latin typeface="Cambria"/>
                <a:cs typeface="Cambria"/>
              </a:rPr>
              <a:t>in</a:t>
            </a:r>
            <a:r>
              <a:rPr lang="en-US" sz="2800" spc="-35" dirty="0" smtClean="0">
                <a:solidFill>
                  <a:schemeClr val="tx2"/>
                </a:solidFill>
                <a:latin typeface="Cambria"/>
                <a:cs typeface="Cambria"/>
              </a:rPr>
              <a:t> </a:t>
            </a:r>
            <a:r>
              <a:rPr lang="en-US" sz="2800" spc="-5" dirty="0" err="1" smtClean="0">
                <a:solidFill>
                  <a:schemeClr val="tx2"/>
                </a:solidFill>
                <a:latin typeface="Cambria"/>
                <a:cs typeface="Cambria"/>
              </a:rPr>
              <a:t>Gastrointestine</a:t>
            </a:r>
            <a:r>
              <a:rPr lang="en-US" sz="2800" spc="-5" dirty="0" smtClean="0">
                <a:solidFill>
                  <a:schemeClr val="tx2"/>
                </a:solidFill>
                <a:latin typeface="Cambria"/>
                <a:cs typeface="Cambria"/>
              </a:rPr>
              <a:t> </a:t>
            </a:r>
            <a:r>
              <a:rPr lang="en-US" sz="2800" spc="-509" dirty="0" smtClean="0">
                <a:solidFill>
                  <a:schemeClr val="tx2"/>
                </a:solidFill>
                <a:latin typeface="Cambria"/>
                <a:cs typeface="Cambria"/>
              </a:rPr>
              <a:t> </a:t>
            </a:r>
            <a:r>
              <a:rPr lang="en-US" sz="2800" spc="-5" dirty="0" smtClean="0">
                <a:solidFill>
                  <a:schemeClr val="tx2"/>
                </a:solidFill>
                <a:latin typeface="Cambria"/>
                <a:cs typeface="Cambria"/>
              </a:rPr>
              <a:t>cell membrane</a:t>
            </a:r>
            <a:endParaRPr lang="en-US" sz="2800" dirty="0">
              <a:solidFill>
                <a:schemeClr val="tx2"/>
              </a:solidFill>
              <a:latin typeface="Cambria"/>
              <a:cs typeface="Cambria"/>
            </a:endParaRPr>
          </a:p>
        </p:txBody>
      </p:sp>
      <p:sp>
        <p:nvSpPr>
          <p:cNvPr id="6" name="Rectangle 5"/>
          <p:cNvSpPr/>
          <p:nvPr/>
        </p:nvSpPr>
        <p:spPr>
          <a:xfrm>
            <a:off x="6019800" y="5181600"/>
            <a:ext cx="2352675" cy="369332"/>
          </a:xfrm>
          <a:prstGeom prst="rect">
            <a:avLst/>
          </a:prstGeom>
        </p:spPr>
        <p:txBody>
          <a:bodyPr wrap="square">
            <a:spAutoFit/>
          </a:bodyPr>
          <a:lstStyle/>
          <a:p>
            <a:endParaRPr lang="en-US" dirty="0"/>
          </a:p>
        </p:txBody>
      </p:sp>
      <p:pic>
        <p:nvPicPr>
          <p:cNvPr id="7" name="Picture 6"/>
          <p:cNvPicPr>
            <a:picLocks noChangeAspect="1"/>
          </p:cNvPicPr>
          <p:nvPr/>
        </p:nvPicPr>
        <p:blipFill>
          <a:blip r:embed="rId2"/>
          <a:stretch>
            <a:fillRect/>
          </a:stretch>
        </p:blipFill>
        <p:spPr>
          <a:xfrm>
            <a:off x="8358214" y="1"/>
            <a:ext cx="785786" cy="806740"/>
          </a:xfrm>
          <a:prstGeom prst="rect">
            <a:avLst/>
          </a:prstGeom>
        </p:spPr>
      </p:pic>
      <p:sp>
        <p:nvSpPr>
          <p:cNvPr id="8" name="Rectangle 7"/>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9" name="object 6"/>
          <p:cNvPicPr/>
          <p:nvPr/>
        </p:nvPicPr>
        <p:blipFill>
          <a:blip r:embed="rId3" cstate="print"/>
          <a:stretch>
            <a:fillRect/>
          </a:stretch>
        </p:blipFill>
        <p:spPr>
          <a:xfrm>
            <a:off x="4457700" y="1643050"/>
            <a:ext cx="4469130" cy="4986350"/>
          </a:xfrm>
          <a:prstGeom prst="rect">
            <a:avLst/>
          </a:prstGeom>
        </p:spPr>
      </p:pic>
    </p:spTree>
    <p:extLst>
      <p:ext uri="{BB962C8B-B14F-4D97-AF65-F5344CB8AC3E}">
        <p14:creationId xmlns="" xmlns:p14="http://schemas.microsoft.com/office/powerpoint/2010/main" val="121055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pc="-5" dirty="0" smtClean="0"/>
              <a:t>Secondary</a:t>
            </a:r>
            <a:r>
              <a:rPr lang="en-US" sz="4400" b="1" spc="-30" dirty="0" smtClean="0"/>
              <a:t> </a:t>
            </a:r>
            <a:r>
              <a:rPr lang="en-US" sz="4400" b="1" spc="-5" dirty="0" smtClean="0"/>
              <a:t>Active</a:t>
            </a:r>
            <a:r>
              <a:rPr lang="en-US" sz="4400" b="1" spc="-30" dirty="0" smtClean="0"/>
              <a:t> </a:t>
            </a:r>
            <a:r>
              <a:rPr lang="en-US" sz="4400" b="1" spc="-10" dirty="0" smtClean="0"/>
              <a:t>Transport</a:t>
            </a:r>
            <a:endParaRPr lang="en-US" sz="4400" dirty="0"/>
          </a:p>
        </p:txBody>
      </p:sp>
      <p:sp>
        <p:nvSpPr>
          <p:cNvPr id="3" name="Content Placeholder 2"/>
          <p:cNvSpPr>
            <a:spLocks noGrp="1"/>
          </p:cNvSpPr>
          <p:nvPr>
            <p:ph idx="1"/>
          </p:nvPr>
        </p:nvSpPr>
        <p:spPr/>
        <p:txBody>
          <a:bodyPr>
            <a:normAutofit fontScale="92500" lnSpcReduction="10000"/>
          </a:bodyPr>
          <a:lstStyle/>
          <a:p>
            <a:pPr marL="393700" marR="17780" indent="-342900">
              <a:lnSpc>
                <a:spcPct val="100000"/>
              </a:lnSpc>
              <a:spcBef>
                <a:spcPts val="100"/>
              </a:spcBef>
              <a:buClr>
                <a:srgbClr val="990000"/>
              </a:buClr>
              <a:buSzPct val="74193"/>
              <a:buFont typeface="MS UI Gothic"/>
              <a:buChar char="■"/>
              <a:tabLst>
                <a:tab pos="393700" algn="l"/>
                <a:tab pos="6073775" algn="l"/>
              </a:tabLst>
            </a:pPr>
            <a:r>
              <a:rPr lang="en-GB" sz="3100" spc="-5" dirty="0" smtClean="0">
                <a:latin typeface="Times New Roman"/>
                <a:cs typeface="Times New Roman"/>
              </a:rPr>
              <a:t>The transport</a:t>
            </a:r>
            <a:r>
              <a:rPr lang="en-GB" sz="3100" dirty="0" smtClean="0">
                <a:latin typeface="Times New Roman"/>
                <a:cs typeface="Times New Roman"/>
              </a:rPr>
              <a:t> of</a:t>
            </a:r>
            <a:r>
              <a:rPr lang="en-GB" sz="3100" spc="-5" dirty="0" smtClean="0">
                <a:latin typeface="Times New Roman"/>
                <a:cs typeface="Times New Roman"/>
              </a:rPr>
              <a:t> </a:t>
            </a:r>
            <a:r>
              <a:rPr lang="en-GB" sz="3100" spc="-10" dirty="0" smtClean="0">
                <a:latin typeface="Times New Roman"/>
                <a:cs typeface="Times New Roman"/>
              </a:rPr>
              <a:t>substances</a:t>
            </a:r>
            <a:r>
              <a:rPr lang="en-GB" sz="3100" spc="-5" dirty="0" smtClean="0">
                <a:latin typeface="Times New Roman"/>
                <a:cs typeface="Times New Roman"/>
              </a:rPr>
              <a:t> against </a:t>
            </a:r>
            <a:r>
              <a:rPr lang="en-GB" sz="3100" dirty="0" smtClean="0">
                <a:latin typeface="Times New Roman"/>
                <a:cs typeface="Times New Roman"/>
              </a:rPr>
              <a:t>a </a:t>
            </a:r>
            <a:r>
              <a:rPr lang="en-GB" sz="3100" spc="5" dirty="0" smtClean="0">
                <a:latin typeface="Times New Roman"/>
                <a:cs typeface="Times New Roman"/>
              </a:rPr>
              <a:t> </a:t>
            </a:r>
            <a:r>
              <a:rPr lang="en-GB" sz="3100" spc="-5" dirty="0" smtClean="0">
                <a:latin typeface="Times New Roman"/>
                <a:cs typeface="Times New Roman"/>
              </a:rPr>
              <a:t>concentration</a:t>
            </a:r>
            <a:r>
              <a:rPr lang="en-GB" sz="3100" spc="10" dirty="0" smtClean="0">
                <a:latin typeface="Times New Roman"/>
                <a:cs typeface="Times New Roman"/>
              </a:rPr>
              <a:t> </a:t>
            </a:r>
            <a:r>
              <a:rPr lang="en-GB" sz="3100" spc="-5" dirty="0" smtClean="0">
                <a:latin typeface="Times New Roman"/>
                <a:cs typeface="Times New Roman"/>
              </a:rPr>
              <a:t>gradient</a:t>
            </a:r>
            <a:r>
              <a:rPr lang="en-GB" sz="3100" spc="15" dirty="0" smtClean="0">
                <a:latin typeface="Times New Roman"/>
                <a:cs typeface="Times New Roman"/>
              </a:rPr>
              <a:t> </a:t>
            </a:r>
            <a:r>
              <a:rPr lang="en-GB" sz="3100" spc="-5" dirty="0" smtClean="0">
                <a:latin typeface="Times New Roman"/>
                <a:cs typeface="Times New Roman"/>
              </a:rPr>
              <a:t>involving	energy to </a:t>
            </a:r>
            <a:r>
              <a:rPr lang="en-GB" sz="3100" dirty="0" smtClean="0">
                <a:latin typeface="Times New Roman"/>
                <a:cs typeface="Times New Roman"/>
              </a:rPr>
              <a:t> </a:t>
            </a:r>
            <a:r>
              <a:rPr lang="en-GB" sz="3100" spc="-5" dirty="0" smtClean="0">
                <a:latin typeface="Times New Roman"/>
                <a:cs typeface="Times New Roman"/>
              </a:rPr>
              <a:t>establish</a:t>
            </a:r>
            <a:r>
              <a:rPr lang="en-GB" sz="3100" spc="-10" dirty="0" smtClean="0">
                <a:latin typeface="Times New Roman"/>
                <a:cs typeface="Times New Roman"/>
              </a:rPr>
              <a:t> </a:t>
            </a:r>
            <a:r>
              <a:rPr lang="en-GB" sz="3100" dirty="0" smtClean="0">
                <a:latin typeface="Times New Roman"/>
                <a:cs typeface="Times New Roman"/>
              </a:rPr>
              <a:t>a </a:t>
            </a:r>
            <a:r>
              <a:rPr lang="en-GB" sz="3100" spc="-5" dirty="0" smtClean="0">
                <a:latin typeface="Times New Roman"/>
                <a:cs typeface="Times New Roman"/>
              </a:rPr>
              <a:t>gradient across </a:t>
            </a:r>
            <a:r>
              <a:rPr lang="en-GB" sz="3100" spc="-10" dirty="0" smtClean="0">
                <a:latin typeface="Times New Roman"/>
                <a:cs typeface="Times New Roman"/>
              </a:rPr>
              <a:t>the</a:t>
            </a:r>
            <a:r>
              <a:rPr lang="en-GB" sz="3100" dirty="0" smtClean="0">
                <a:latin typeface="Times New Roman"/>
                <a:cs typeface="Times New Roman"/>
              </a:rPr>
              <a:t> cell </a:t>
            </a:r>
            <a:r>
              <a:rPr lang="en-GB" sz="3100" spc="5" dirty="0" smtClean="0">
                <a:latin typeface="Times New Roman"/>
                <a:cs typeface="Times New Roman"/>
              </a:rPr>
              <a:t> </a:t>
            </a:r>
            <a:r>
              <a:rPr lang="en-GB" sz="3100" spc="-5" dirty="0" smtClean="0">
                <a:latin typeface="Times New Roman"/>
                <a:cs typeface="Times New Roman"/>
              </a:rPr>
              <a:t>membrane,</a:t>
            </a:r>
            <a:r>
              <a:rPr lang="en-GB" sz="3100" dirty="0" smtClean="0">
                <a:latin typeface="Times New Roman"/>
                <a:cs typeface="Times New Roman"/>
              </a:rPr>
              <a:t> </a:t>
            </a:r>
            <a:r>
              <a:rPr lang="en-GB" sz="3100" spc="-10" dirty="0" smtClean="0">
                <a:latin typeface="Times New Roman"/>
                <a:cs typeface="Times New Roman"/>
              </a:rPr>
              <a:t>utilizes</a:t>
            </a:r>
            <a:r>
              <a:rPr lang="en-GB" sz="3100" dirty="0" smtClean="0">
                <a:latin typeface="Times New Roman"/>
                <a:cs typeface="Times New Roman"/>
              </a:rPr>
              <a:t> </a:t>
            </a:r>
            <a:r>
              <a:rPr lang="en-GB" sz="3100" spc="-10" dirty="0" smtClean="0">
                <a:latin typeface="Times New Roman"/>
                <a:cs typeface="Times New Roman"/>
              </a:rPr>
              <a:t>the</a:t>
            </a:r>
            <a:r>
              <a:rPr lang="en-GB" sz="3100" dirty="0" smtClean="0">
                <a:latin typeface="Times New Roman"/>
                <a:cs typeface="Times New Roman"/>
              </a:rPr>
              <a:t> </a:t>
            </a:r>
            <a:r>
              <a:rPr lang="en-GB" sz="3100" spc="-5" dirty="0" smtClean="0">
                <a:latin typeface="Times New Roman"/>
                <a:cs typeface="Times New Roman"/>
              </a:rPr>
              <a:t>gradient</a:t>
            </a:r>
            <a:r>
              <a:rPr lang="en-GB" sz="3100" dirty="0" smtClean="0">
                <a:latin typeface="Times New Roman"/>
                <a:cs typeface="Times New Roman"/>
              </a:rPr>
              <a:t> </a:t>
            </a:r>
            <a:r>
              <a:rPr lang="en-GB" sz="3100" spc="-5" dirty="0" smtClean="0">
                <a:latin typeface="Times New Roman"/>
                <a:cs typeface="Times New Roman"/>
              </a:rPr>
              <a:t>to</a:t>
            </a:r>
            <a:r>
              <a:rPr lang="en-GB" sz="3100" dirty="0" smtClean="0">
                <a:latin typeface="Times New Roman"/>
                <a:cs typeface="Times New Roman"/>
              </a:rPr>
              <a:t> </a:t>
            </a:r>
            <a:r>
              <a:rPr lang="en-GB" sz="3100" spc="-5" dirty="0" smtClean="0">
                <a:latin typeface="Times New Roman"/>
                <a:cs typeface="Times New Roman"/>
              </a:rPr>
              <a:t>transport </a:t>
            </a:r>
            <a:r>
              <a:rPr lang="en-GB" sz="3100" spc="-760" dirty="0" smtClean="0">
                <a:latin typeface="Times New Roman"/>
                <a:cs typeface="Times New Roman"/>
              </a:rPr>
              <a:t> </a:t>
            </a:r>
            <a:r>
              <a:rPr lang="en-GB" sz="3100" dirty="0" smtClean="0">
                <a:latin typeface="Times New Roman"/>
                <a:cs typeface="Times New Roman"/>
              </a:rPr>
              <a:t>a </a:t>
            </a:r>
            <a:r>
              <a:rPr lang="en-GB" sz="3100" spc="-5" dirty="0" smtClean="0">
                <a:latin typeface="Times New Roman"/>
                <a:cs typeface="Times New Roman"/>
              </a:rPr>
              <a:t>molecule </a:t>
            </a:r>
            <a:r>
              <a:rPr lang="en-GB" sz="3100" dirty="0" smtClean="0">
                <a:latin typeface="Times New Roman"/>
                <a:cs typeface="Times New Roman"/>
              </a:rPr>
              <a:t>of </a:t>
            </a:r>
            <a:r>
              <a:rPr lang="en-GB" sz="3100" spc="-5" dirty="0" smtClean="0">
                <a:latin typeface="Times New Roman"/>
                <a:cs typeface="Times New Roman"/>
              </a:rPr>
              <a:t>interest up its concentration </a:t>
            </a:r>
            <a:r>
              <a:rPr lang="en-GB" sz="3100" dirty="0" smtClean="0">
                <a:latin typeface="Times New Roman"/>
                <a:cs typeface="Times New Roman"/>
              </a:rPr>
              <a:t> </a:t>
            </a:r>
            <a:r>
              <a:rPr lang="en-GB" sz="3100" spc="-5" dirty="0" smtClean="0">
                <a:latin typeface="Times New Roman"/>
                <a:cs typeface="Times New Roman"/>
              </a:rPr>
              <a:t>gradient </a:t>
            </a:r>
            <a:r>
              <a:rPr lang="en-GB" sz="3100" b="1" dirty="0" smtClean="0">
                <a:latin typeface="Times New Roman"/>
                <a:cs typeface="Times New Roman"/>
              </a:rPr>
              <a:t>.</a:t>
            </a:r>
            <a:endParaRPr lang="en-GB" sz="3100" dirty="0" smtClean="0">
              <a:latin typeface="Times New Roman"/>
              <a:cs typeface="Times New Roman"/>
            </a:endParaRPr>
          </a:p>
          <a:p>
            <a:pPr>
              <a:lnSpc>
                <a:spcPct val="100000"/>
              </a:lnSpc>
              <a:spcBef>
                <a:spcPts val="5"/>
              </a:spcBef>
              <a:buChar char="■"/>
            </a:pPr>
            <a:endParaRPr lang="en-GB" sz="4500" dirty="0" smtClean="0">
              <a:latin typeface="Times New Roman"/>
              <a:cs typeface="Times New Roman"/>
            </a:endParaRPr>
          </a:p>
          <a:p>
            <a:pPr marL="393700" indent="-342900">
              <a:lnSpc>
                <a:spcPct val="100000"/>
              </a:lnSpc>
              <a:buClr>
                <a:srgbClr val="990000"/>
              </a:buClr>
              <a:buSzPct val="75000"/>
              <a:buFont typeface="MS UI Gothic"/>
              <a:buChar char="■"/>
              <a:tabLst>
                <a:tab pos="393065" algn="l"/>
                <a:tab pos="393700" algn="l"/>
              </a:tabLst>
            </a:pPr>
            <a:r>
              <a:rPr lang="en-GB" sz="2800" spc="-5" dirty="0" smtClean="0">
                <a:latin typeface="Cambria"/>
                <a:cs typeface="Cambria"/>
              </a:rPr>
              <a:t>The</a:t>
            </a:r>
            <a:r>
              <a:rPr lang="en-GB" sz="2800" spc="-30" dirty="0" smtClean="0">
                <a:latin typeface="Cambria"/>
                <a:cs typeface="Cambria"/>
              </a:rPr>
              <a:t> </a:t>
            </a:r>
            <a:r>
              <a:rPr lang="en-GB" sz="2800" spc="-5" dirty="0" smtClean="0">
                <a:latin typeface="Cambria"/>
                <a:cs typeface="Cambria"/>
              </a:rPr>
              <a:t>transport</a:t>
            </a:r>
            <a:r>
              <a:rPr lang="en-GB" sz="2800" spc="-30" dirty="0" smtClean="0">
                <a:latin typeface="Cambria"/>
                <a:cs typeface="Cambria"/>
              </a:rPr>
              <a:t> </a:t>
            </a:r>
            <a:r>
              <a:rPr lang="en-GB" sz="2800" spc="-5" dirty="0" smtClean="0">
                <a:latin typeface="Cambria"/>
                <a:cs typeface="Cambria"/>
              </a:rPr>
              <a:t>may</a:t>
            </a:r>
            <a:r>
              <a:rPr lang="en-GB" sz="2800" spc="-30" dirty="0" smtClean="0">
                <a:latin typeface="Cambria"/>
                <a:cs typeface="Cambria"/>
              </a:rPr>
              <a:t> </a:t>
            </a:r>
            <a:r>
              <a:rPr lang="en-GB" sz="2800" spc="-5" dirty="0" smtClean="0">
                <a:latin typeface="Cambria"/>
                <a:cs typeface="Cambria"/>
              </a:rPr>
              <a:t>be</a:t>
            </a:r>
            <a:endParaRPr lang="en-GB" sz="2800" dirty="0" smtClean="0">
              <a:latin typeface="Cambria"/>
              <a:cs typeface="Cambria"/>
            </a:endParaRPr>
          </a:p>
          <a:p>
            <a:pPr marL="393700" indent="-342900">
              <a:lnSpc>
                <a:spcPct val="100000"/>
              </a:lnSpc>
              <a:spcBef>
                <a:spcPts val="700"/>
              </a:spcBef>
              <a:buClr>
                <a:srgbClr val="990000"/>
              </a:buClr>
              <a:buSzPct val="75000"/>
              <a:buFont typeface="MS UI Gothic"/>
              <a:buChar char="■"/>
              <a:tabLst>
                <a:tab pos="393065" algn="l"/>
                <a:tab pos="393700" algn="l"/>
              </a:tabLst>
            </a:pPr>
            <a:r>
              <a:rPr lang="en-GB" sz="2800" spc="-10" dirty="0" smtClean="0">
                <a:latin typeface="Cambria"/>
                <a:cs typeface="Cambria"/>
              </a:rPr>
              <a:t>In</a:t>
            </a:r>
            <a:r>
              <a:rPr lang="en-GB" sz="2800" spc="-15" dirty="0" smtClean="0">
                <a:latin typeface="Cambria"/>
                <a:cs typeface="Cambria"/>
              </a:rPr>
              <a:t> </a:t>
            </a:r>
            <a:r>
              <a:rPr lang="en-GB" sz="2800" spc="-10" dirty="0" smtClean="0">
                <a:latin typeface="Cambria"/>
                <a:cs typeface="Cambria"/>
              </a:rPr>
              <a:t>the</a:t>
            </a:r>
            <a:r>
              <a:rPr lang="en-GB" sz="2800" spc="-15" dirty="0" smtClean="0">
                <a:latin typeface="Cambria"/>
                <a:cs typeface="Cambria"/>
              </a:rPr>
              <a:t> </a:t>
            </a:r>
            <a:r>
              <a:rPr lang="en-GB" sz="2800" spc="-5" dirty="0" smtClean="0">
                <a:latin typeface="Cambria"/>
                <a:cs typeface="Cambria"/>
              </a:rPr>
              <a:t>same</a:t>
            </a:r>
            <a:r>
              <a:rPr lang="en-GB" sz="2800" spc="-15" dirty="0" smtClean="0">
                <a:latin typeface="Cambria"/>
                <a:cs typeface="Cambria"/>
              </a:rPr>
              <a:t> </a:t>
            </a:r>
            <a:r>
              <a:rPr lang="en-GB" sz="2800" spc="-5" dirty="0" smtClean="0">
                <a:latin typeface="Cambria"/>
                <a:cs typeface="Cambria"/>
              </a:rPr>
              <a:t>direction</a:t>
            </a:r>
            <a:r>
              <a:rPr lang="en-GB" sz="2800" spc="-20" dirty="0" smtClean="0">
                <a:latin typeface="Cambria"/>
                <a:cs typeface="Cambria"/>
              </a:rPr>
              <a:t> </a:t>
            </a:r>
            <a:r>
              <a:rPr lang="en-GB" sz="2800" spc="-10" dirty="0" smtClean="0">
                <a:latin typeface="Cambria"/>
                <a:cs typeface="Cambria"/>
              </a:rPr>
              <a:t>(Symport)</a:t>
            </a:r>
            <a:endParaRPr lang="en-GB" sz="2800" dirty="0" smtClean="0">
              <a:latin typeface="Cambria"/>
              <a:cs typeface="Cambria"/>
            </a:endParaRPr>
          </a:p>
          <a:p>
            <a:pPr marL="393700" indent="-342900">
              <a:lnSpc>
                <a:spcPct val="100000"/>
              </a:lnSpc>
              <a:spcBef>
                <a:spcPts val="690"/>
              </a:spcBef>
              <a:buClr>
                <a:srgbClr val="990000"/>
              </a:buClr>
              <a:buSzPct val="75000"/>
              <a:buFont typeface="MS UI Gothic"/>
              <a:buChar char="■"/>
              <a:tabLst>
                <a:tab pos="393065" algn="l"/>
                <a:tab pos="393700" algn="l"/>
              </a:tabLst>
            </a:pPr>
            <a:r>
              <a:rPr lang="en-GB" sz="2800" spc="-10" dirty="0" smtClean="0">
                <a:latin typeface="Cambria"/>
                <a:cs typeface="Cambria"/>
              </a:rPr>
              <a:t>In</a:t>
            </a:r>
            <a:r>
              <a:rPr lang="en-GB" sz="2800" spc="-15" dirty="0" smtClean="0">
                <a:latin typeface="Cambria"/>
                <a:cs typeface="Cambria"/>
              </a:rPr>
              <a:t> </a:t>
            </a:r>
            <a:r>
              <a:rPr lang="en-GB" sz="2800" spc="-10" dirty="0" smtClean="0">
                <a:latin typeface="Cambria"/>
                <a:cs typeface="Cambria"/>
              </a:rPr>
              <a:t>the</a:t>
            </a:r>
            <a:r>
              <a:rPr lang="en-GB" sz="2800" spc="-15" dirty="0" smtClean="0">
                <a:latin typeface="Cambria"/>
                <a:cs typeface="Cambria"/>
              </a:rPr>
              <a:t> </a:t>
            </a:r>
            <a:r>
              <a:rPr lang="en-GB" sz="2800" spc="-5" dirty="0" smtClean="0">
                <a:latin typeface="Cambria"/>
                <a:cs typeface="Cambria"/>
              </a:rPr>
              <a:t>opposite</a:t>
            </a:r>
            <a:r>
              <a:rPr lang="en-GB" sz="2800" spc="-15" dirty="0" smtClean="0">
                <a:latin typeface="Cambria"/>
                <a:cs typeface="Cambria"/>
              </a:rPr>
              <a:t> </a:t>
            </a:r>
            <a:r>
              <a:rPr lang="en-GB" sz="2800" spc="-5" dirty="0" smtClean="0">
                <a:latin typeface="Cambria"/>
                <a:cs typeface="Cambria"/>
              </a:rPr>
              <a:t>direction</a:t>
            </a:r>
            <a:r>
              <a:rPr lang="en-GB" sz="2800" spc="-15" dirty="0" smtClean="0">
                <a:latin typeface="Cambria"/>
                <a:cs typeface="Cambria"/>
              </a:rPr>
              <a:t> </a:t>
            </a:r>
            <a:r>
              <a:rPr lang="en-GB" sz="2800" spc="-10" dirty="0" smtClean="0">
                <a:latin typeface="Cambria"/>
                <a:cs typeface="Cambria"/>
              </a:rPr>
              <a:t>(Antiport)</a:t>
            </a:r>
            <a:endParaRPr lang="en-GB" sz="2800" dirty="0">
              <a:latin typeface="Cambria"/>
              <a:cs typeface="Cambria"/>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Tree>
    <p:extLst>
      <p:ext uri="{BB962C8B-B14F-4D97-AF65-F5344CB8AC3E}">
        <p14:creationId xmlns="" xmlns:p14="http://schemas.microsoft.com/office/powerpoint/2010/main" val="93913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620000" cy="1143000"/>
          </a:xfrm>
        </p:spPr>
        <p:txBody>
          <a:bodyPr/>
          <a:lstStyle/>
          <a:p>
            <a:pPr algn="ctr"/>
            <a:r>
              <a:rPr lang="en-GB" sz="3200" b="1" spc="-5" dirty="0" smtClean="0">
                <a:uFill>
                  <a:solidFill>
                    <a:srgbClr val="91CF4F"/>
                  </a:solidFill>
                </a:uFill>
              </a:rPr>
              <a:t>Mechanisms</a:t>
            </a:r>
            <a:r>
              <a:rPr lang="en-GB" sz="3200" b="1" spc="-10" dirty="0" smtClean="0">
                <a:uFill>
                  <a:solidFill>
                    <a:srgbClr val="91CF4F"/>
                  </a:solidFill>
                </a:uFill>
              </a:rPr>
              <a:t> </a:t>
            </a:r>
            <a:r>
              <a:rPr lang="en-GB" sz="3200" b="1" spc="-5" dirty="0" smtClean="0">
                <a:uFill>
                  <a:solidFill>
                    <a:srgbClr val="91CF4F"/>
                  </a:solidFill>
                </a:uFill>
              </a:rPr>
              <a:t>of</a:t>
            </a:r>
            <a:r>
              <a:rPr lang="en-GB" sz="3200" b="1" spc="-15" dirty="0" smtClean="0">
                <a:uFill>
                  <a:solidFill>
                    <a:srgbClr val="91CF4F"/>
                  </a:solidFill>
                </a:uFill>
              </a:rPr>
              <a:t> </a:t>
            </a:r>
            <a:r>
              <a:rPr lang="en-GB" sz="3200" b="1" spc="-5" dirty="0" smtClean="0">
                <a:uFill>
                  <a:solidFill>
                    <a:srgbClr val="91CF4F"/>
                  </a:solidFill>
                </a:uFill>
              </a:rPr>
              <a:t>Secondary</a:t>
            </a:r>
            <a:r>
              <a:rPr lang="en-GB" sz="3200" b="1" spc="-15" dirty="0" smtClean="0">
                <a:uFill>
                  <a:solidFill>
                    <a:srgbClr val="91CF4F"/>
                  </a:solidFill>
                </a:uFill>
              </a:rPr>
              <a:t> </a:t>
            </a:r>
            <a:r>
              <a:rPr lang="en-GB" sz="3200" b="1" spc="-5" dirty="0" smtClean="0">
                <a:uFill>
                  <a:solidFill>
                    <a:srgbClr val="91CF4F"/>
                  </a:solidFill>
                </a:uFill>
              </a:rPr>
              <a:t>Active</a:t>
            </a:r>
            <a:r>
              <a:rPr lang="en-GB" sz="3200" b="1" spc="-10" dirty="0" smtClean="0">
                <a:uFill>
                  <a:solidFill>
                    <a:srgbClr val="91CF4F"/>
                  </a:solidFill>
                </a:uFill>
              </a:rPr>
              <a:t> </a:t>
            </a:r>
            <a:r>
              <a:rPr lang="en-GB" sz="3200" b="1" spc="-5" dirty="0" smtClean="0">
                <a:uFill>
                  <a:solidFill>
                    <a:srgbClr val="91CF4F"/>
                  </a:solidFill>
                </a:uFill>
              </a:rPr>
              <a:t>Transport</a:t>
            </a:r>
            <a:endParaRPr lang="en-US" sz="3200" dirty="0"/>
          </a:p>
        </p:txBody>
      </p:sp>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7" name="Content Placeholder 6"/>
          <p:cNvSpPr>
            <a:spLocks noGrp="1"/>
          </p:cNvSpPr>
          <p:nvPr>
            <p:ph idx="1"/>
          </p:nvPr>
        </p:nvSpPr>
        <p:spPr/>
        <p:txBody>
          <a:bodyPr/>
          <a:lstStyle/>
          <a:p>
            <a:endParaRPr lang="en-US"/>
          </a:p>
        </p:txBody>
      </p:sp>
      <p:pic>
        <p:nvPicPr>
          <p:cNvPr id="8" name="object 4"/>
          <p:cNvPicPr/>
          <p:nvPr/>
        </p:nvPicPr>
        <p:blipFill>
          <a:blip r:embed="rId4" cstate="print"/>
          <a:stretch>
            <a:fillRect/>
          </a:stretch>
        </p:blipFill>
        <p:spPr>
          <a:xfrm>
            <a:off x="0" y="1428736"/>
            <a:ext cx="8429652" cy="5429264"/>
          </a:xfrm>
          <a:prstGeom prst="rect">
            <a:avLst/>
          </a:prstGeom>
        </p:spPr>
      </p:pic>
    </p:spTree>
    <p:extLst>
      <p:ext uri="{BB962C8B-B14F-4D97-AF65-F5344CB8AC3E}">
        <p14:creationId xmlns="" xmlns:p14="http://schemas.microsoft.com/office/powerpoint/2010/main"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10" dirty="0" smtClean="0"/>
              <a:t>Carriers</a:t>
            </a:r>
            <a:r>
              <a:rPr lang="en-US" sz="4800" b="1" spc="-30" dirty="0" smtClean="0"/>
              <a:t> </a:t>
            </a:r>
            <a:r>
              <a:rPr lang="en-US" sz="4800" b="1" spc="-5" dirty="0" smtClean="0"/>
              <a:t>Type</a:t>
            </a:r>
            <a:r>
              <a:rPr lang="en-US" sz="4800" b="1" spc="-25" dirty="0" smtClean="0"/>
              <a:t> </a:t>
            </a:r>
            <a:r>
              <a:rPr lang="en-US" sz="4800" b="1" spc="-5" dirty="0" smtClean="0"/>
              <a:t>Processes</a:t>
            </a:r>
            <a:endParaRPr lang="en-US" dirty="0"/>
          </a:p>
        </p:txBody>
      </p:sp>
      <p:sp>
        <p:nvSpPr>
          <p:cNvPr id="3" name="Content Placeholder 2"/>
          <p:cNvSpPr>
            <a:spLocks noGrp="1"/>
          </p:cNvSpPr>
          <p:nvPr>
            <p:ph idx="1"/>
          </p:nvPr>
        </p:nvSpPr>
        <p:spPr/>
        <p:txBody>
          <a:bodyPr/>
          <a:lstStyle/>
          <a:p>
            <a:pPr marL="379730" marR="30480" indent="-341630">
              <a:lnSpc>
                <a:spcPct val="100000"/>
              </a:lnSpc>
              <a:spcBef>
                <a:spcPts val="100"/>
              </a:spcBef>
              <a:buClr>
                <a:srgbClr val="990000"/>
              </a:buClr>
              <a:buSzPct val="75000"/>
              <a:buFont typeface="MS UI Gothic"/>
              <a:buChar char="■"/>
              <a:tabLst>
                <a:tab pos="379095" algn="l"/>
                <a:tab pos="379730" algn="l"/>
              </a:tabLst>
            </a:pPr>
            <a:r>
              <a:rPr lang="en-GB" sz="2400" spc="-5" dirty="0" smtClean="0">
                <a:latin typeface="Cambria"/>
                <a:cs typeface="Cambria"/>
              </a:rPr>
              <a:t>Carriers </a:t>
            </a:r>
            <a:r>
              <a:rPr lang="en-GB" sz="2400" dirty="0" smtClean="0">
                <a:latin typeface="Cambria"/>
                <a:cs typeface="Cambria"/>
              </a:rPr>
              <a:t>are </a:t>
            </a:r>
            <a:r>
              <a:rPr lang="en-GB" sz="2400" spc="-5" dirty="0" smtClean="0">
                <a:latin typeface="Cambria"/>
                <a:cs typeface="Cambria"/>
              </a:rPr>
              <a:t>transport proteins that binds ions </a:t>
            </a:r>
            <a:r>
              <a:rPr lang="en-GB" sz="2400" spc="-605" dirty="0" smtClean="0">
                <a:latin typeface="Cambria"/>
                <a:cs typeface="Cambria"/>
              </a:rPr>
              <a:t> </a:t>
            </a:r>
            <a:r>
              <a:rPr lang="en-GB" sz="2400" dirty="0" smtClean="0">
                <a:latin typeface="Cambria"/>
                <a:cs typeface="Cambria"/>
              </a:rPr>
              <a:t>and </a:t>
            </a:r>
            <a:r>
              <a:rPr lang="en-GB" sz="2400" spc="-5" dirty="0" smtClean="0">
                <a:latin typeface="Cambria"/>
                <a:cs typeface="Cambria"/>
              </a:rPr>
              <a:t>other molecules and then change their </a:t>
            </a:r>
            <a:r>
              <a:rPr lang="en-GB" sz="2400" dirty="0" smtClean="0">
                <a:latin typeface="Cambria"/>
                <a:cs typeface="Cambria"/>
              </a:rPr>
              <a:t> </a:t>
            </a:r>
            <a:r>
              <a:rPr lang="en-GB" sz="2400" spc="-5" dirty="0" smtClean="0">
                <a:latin typeface="Cambria"/>
                <a:cs typeface="Cambria"/>
              </a:rPr>
              <a:t>configuration moving the bound molecules </a:t>
            </a:r>
            <a:r>
              <a:rPr lang="en-GB" sz="2400" dirty="0" smtClean="0">
                <a:latin typeface="Cambria"/>
                <a:cs typeface="Cambria"/>
              </a:rPr>
              <a:t> from</a:t>
            </a:r>
            <a:r>
              <a:rPr lang="en-GB" sz="2400" spc="-25" dirty="0" smtClean="0">
                <a:latin typeface="Cambria"/>
                <a:cs typeface="Cambria"/>
              </a:rPr>
              <a:t> </a:t>
            </a:r>
            <a:r>
              <a:rPr lang="en-GB" sz="2400" spc="-5" dirty="0" smtClean="0">
                <a:latin typeface="Cambria"/>
                <a:cs typeface="Cambria"/>
              </a:rPr>
              <a:t>one</a:t>
            </a:r>
            <a:r>
              <a:rPr lang="en-GB" sz="2400" spc="-10" dirty="0" smtClean="0">
                <a:latin typeface="Cambria"/>
                <a:cs typeface="Cambria"/>
              </a:rPr>
              <a:t> </a:t>
            </a:r>
            <a:r>
              <a:rPr lang="en-GB" sz="2400" spc="-5" dirty="0" smtClean="0">
                <a:latin typeface="Cambria"/>
                <a:cs typeface="Cambria"/>
              </a:rPr>
              <a:t>side</a:t>
            </a:r>
            <a:r>
              <a:rPr lang="en-GB" sz="2400" spc="-15" dirty="0" smtClean="0">
                <a:latin typeface="Cambria"/>
                <a:cs typeface="Cambria"/>
              </a:rPr>
              <a:t> </a:t>
            </a:r>
            <a:r>
              <a:rPr lang="en-GB" sz="2400" dirty="0" smtClean="0">
                <a:latin typeface="Cambria"/>
                <a:cs typeface="Cambria"/>
              </a:rPr>
              <a:t>of</a:t>
            </a:r>
            <a:r>
              <a:rPr lang="en-GB" sz="2400" spc="-10" dirty="0" smtClean="0">
                <a:latin typeface="Cambria"/>
                <a:cs typeface="Cambria"/>
              </a:rPr>
              <a:t> </a:t>
            </a:r>
            <a:r>
              <a:rPr lang="en-GB" sz="2400" spc="-5" dirty="0" smtClean="0">
                <a:latin typeface="Cambria"/>
                <a:cs typeface="Cambria"/>
              </a:rPr>
              <a:t>cell</a:t>
            </a:r>
            <a:r>
              <a:rPr lang="en-GB" sz="2400" spc="-10" dirty="0" smtClean="0">
                <a:latin typeface="Cambria"/>
                <a:cs typeface="Cambria"/>
              </a:rPr>
              <a:t> </a:t>
            </a:r>
            <a:r>
              <a:rPr lang="en-GB" sz="2400" spc="-5" dirty="0" smtClean="0">
                <a:latin typeface="Cambria"/>
                <a:cs typeface="Cambria"/>
              </a:rPr>
              <a:t>membrane</a:t>
            </a:r>
            <a:r>
              <a:rPr lang="en-GB" sz="2400" spc="-15" dirty="0" smtClean="0">
                <a:latin typeface="Cambria"/>
                <a:cs typeface="Cambria"/>
              </a:rPr>
              <a:t> </a:t>
            </a:r>
            <a:r>
              <a:rPr lang="en-GB" sz="2400" spc="-10" dirty="0" smtClean="0">
                <a:latin typeface="Cambria"/>
                <a:cs typeface="Cambria"/>
              </a:rPr>
              <a:t>to</a:t>
            </a:r>
            <a:r>
              <a:rPr lang="en-GB" sz="2400" spc="-5" dirty="0" smtClean="0">
                <a:latin typeface="Cambria"/>
                <a:cs typeface="Cambria"/>
              </a:rPr>
              <a:t> the</a:t>
            </a:r>
            <a:r>
              <a:rPr lang="en-GB" sz="2400" spc="-15" dirty="0" smtClean="0">
                <a:latin typeface="Cambria"/>
                <a:cs typeface="Cambria"/>
              </a:rPr>
              <a:t> </a:t>
            </a:r>
            <a:r>
              <a:rPr lang="en-GB" sz="2400" spc="-5" dirty="0" smtClean="0">
                <a:latin typeface="Cambria"/>
                <a:cs typeface="Cambria"/>
              </a:rPr>
              <a:t>other.</a:t>
            </a:r>
            <a:endParaRPr lang="en-GB" sz="2400" dirty="0" smtClean="0">
              <a:latin typeface="Cambria"/>
              <a:cs typeface="Cambria"/>
            </a:endParaRPr>
          </a:p>
          <a:p>
            <a:pPr marL="38100" marR="4665345">
              <a:lnSpc>
                <a:spcPts val="4060"/>
              </a:lnSpc>
              <a:spcBef>
                <a:spcPts val="240"/>
              </a:spcBef>
              <a:buClr>
                <a:srgbClr val="990000"/>
              </a:buClr>
              <a:buSzPct val="75000"/>
              <a:buFont typeface="MS UI Gothic"/>
              <a:buChar char="■"/>
              <a:tabLst>
                <a:tab pos="379095" algn="l"/>
                <a:tab pos="379730" algn="l"/>
              </a:tabLst>
            </a:pPr>
            <a:r>
              <a:rPr lang="en-GB" sz="2400" spc="-5" dirty="0" smtClean="0">
                <a:latin typeface="Cambria"/>
                <a:cs typeface="Cambria"/>
              </a:rPr>
              <a:t>Types</a:t>
            </a:r>
            <a:r>
              <a:rPr lang="en-GB" sz="2400" spc="-40" dirty="0" smtClean="0">
                <a:latin typeface="Cambria"/>
                <a:cs typeface="Cambria"/>
              </a:rPr>
              <a:t> </a:t>
            </a:r>
            <a:r>
              <a:rPr lang="en-GB" sz="2400" dirty="0" smtClean="0">
                <a:latin typeface="Cambria"/>
                <a:cs typeface="Cambria"/>
              </a:rPr>
              <a:t>of</a:t>
            </a:r>
            <a:r>
              <a:rPr lang="en-GB" sz="2400" spc="-35" dirty="0" smtClean="0">
                <a:latin typeface="Cambria"/>
                <a:cs typeface="Cambria"/>
              </a:rPr>
              <a:t> </a:t>
            </a:r>
            <a:r>
              <a:rPr lang="en-GB" sz="2400" spc="-5" dirty="0" smtClean="0">
                <a:latin typeface="Cambria"/>
                <a:cs typeface="Cambria"/>
              </a:rPr>
              <a:t>carriers</a:t>
            </a:r>
            <a:r>
              <a:rPr lang="en-GB" sz="2400" spc="-25" dirty="0" smtClean="0">
                <a:latin typeface="Cambria"/>
                <a:cs typeface="Cambria"/>
              </a:rPr>
              <a:t> </a:t>
            </a:r>
            <a:r>
              <a:rPr lang="en-GB" sz="2400" dirty="0" smtClean="0">
                <a:latin typeface="Cambria"/>
                <a:cs typeface="Cambria"/>
              </a:rPr>
              <a:t>: </a:t>
            </a:r>
            <a:r>
              <a:rPr lang="en-GB" sz="2400" spc="-600" dirty="0" smtClean="0">
                <a:latin typeface="Cambria"/>
                <a:cs typeface="Cambria"/>
              </a:rPr>
              <a:t> </a:t>
            </a:r>
            <a:r>
              <a:rPr lang="en-GB" sz="2400" spc="-5" dirty="0" smtClean="0">
                <a:latin typeface="Cambria"/>
                <a:cs typeface="Cambria"/>
              </a:rPr>
              <a:t>1.Uniporters</a:t>
            </a:r>
            <a:endParaRPr lang="en-GB" sz="2400" dirty="0" smtClean="0">
              <a:latin typeface="Cambria"/>
              <a:cs typeface="Cambria"/>
            </a:endParaRPr>
          </a:p>
          <a:p>
            <a:pPr marL="38100" marR="5746750">
              <a:lnSpc>
                <a:spcPts val="4050"/>
              </a:lnSpc>
            </a:pPr>
            <a:r>
              <a:rPr lang="en-GB" sz="2400" spc="-10" dirty="0" smtClean="0">
                <a:latin typeface="Cambria"/>
                <a:cs typeface="Cambria"/>
              </a:rPr>
              <a:t>2</a:t>
            </a:r>
            <a:r>
              <a:rPr lang="en-GB" sz="2400" spc="-5" dirty="0" smtClean="0">
                <a:latin typeface="Cambria"/>
                <a:cs typeface="Cambria"/>
              </a:rPr>
              <a:t>.S</a:t>
            </a:r>
            <a:r>
              <a:rPr lang="en-GB" sz="2400" dirty="0" smtClean="0">
                <a:latin typeface="Cambria"/>
                <a:cs typeface="Cambria"/>
              </a:rPr>
              <a:t>y</a:t>
            </a:r>
            <a:r>
              <a:rPr lang="en-GB" sz="2400" spc="-15" dirty="0" smtClean="0">
                <a:latin typeface="Cambria"/>
                <a:cs typeface="Cambria"/>
              </a:rPr>
              <a:t>m</a:t>
            </a:r>
            <a:r>
              <a:rPr lang="en-GB" sz="2400" spc="-5" dirty="0" smtClean="0">
                <a:latin typeface="Cambria"/>
                <a:cs typeface="Cambria"/>
              </a:rPr>
              <a:t>p</a:t>
            </a:r>
            <a:r>
              <a:rPr lang="en-GB" sz="2400" dirty="0" smtClean="0">
                <a:latin typeface="Cambria"/>
                <a:cs typeface="Cambria"/>
              </a:rPr>
              <a:t>o</a:t>
            </a:r>
            <a:r>
              <a:rPr lang="en-GB" sz="2400" spc="-5" dirty="0" smtClean="0">
                <a:latin typeface="Cambria"/>
                <a:cs typeface="Cambria"/>
              </a:rPr>
              <a:t>rt</a:t>
            </a:r>
            <a:r>
              <a:rPr lang="en-GB" sz="2400" dirty="0" smtClean="0">
                <a:latin typeface="Cambria"/>
                <a:cs typeface="Cambria"/>
              </a:rPr>
              <a:t>ers  </a:t>
            </a:r>
            <a:r>
              <a:rPr lang="en-GB" sz="2400" spc="-10" dirty="0" smtClean="0">
                <a:latin typeface="Cambria"/>
                <a:cs typeface="Cambria"/>
              </a:rPr>
              <a:t>3</a:t>
            </a:r>
            <a:r>
              <a:rPr lang="en-GB" sz="2400" spc="-5" dirty="0" smtClean="0">
                <a:latin typeface="Cambria"/>
                <a:cs typeface="Cambria"/>
              </a:rPr>
              <a:t>.</a:t>
            </a:r>
            <a:r>
              <a:rPr lang="en-GB" sz="2400" spc="-10" dirty="0" smtClean="0">
                <a:latin typeface="Cambria"/>
                <a:cs typeface="Cambria"/>
              </a:rPr>
              <a:t>A</a:t>
            </a:r>
            <a:r>
              <a:rPr lang="en-GB" sz="2400" spc="-5" dirty="0" smtClean="0">
                <a:latin typeface="Cambria"/>
                <a:cs typeface="Cambria"/>
              </a:rPr>
              <a:t>n</a:t>
            </a:r>
            <a:r>
              <a:rPr lang="en-GB" sz="2400" dirty="0" smtClean="0">
                <a:latin typeface="Cambria"/>
                <a:cs typeface="Cambria"/>
              </a:rPr>
              <a:t>t</a:t>
            </a:r>
            <a:r>
              <a:rPr lang="en-GB" sz="2400" spc="-10" dirty="0" smtClean="0">
                <a:latin typeface="Cambria"/>
                <a:cs typeface="Cambria"/>
              </a:rPr>
              <a:t>i</a:t>
            </a:r>
            <a:r>
              <a:rPr lang="en-GB" sz="2400" spc="-5" dirty="0" smtClean="0">
                <a:latin typeface="Cambria"/>
                <a:cs typeface="Cambria"/>
              </a:rPr>
              <a:t>p</a:t>
            </a:r>
            <a:r>
              <a:rPr lang="en-GB" sz="2400" dirty="0" smtClean="0">
                <a:latin typeface="Cambria"/>
                <a:cs typeface="Cambria"/>
              </a:rPr>
              <a:t>o</a:t>
            </a:r>
            <a:r>
              <a:rPr lang="en-GB" sz="2400" spc="-5" dirty="0" smtClean="0">
                <a:latin typeface="Cambria"/>
                <a:cs typeface="Cambria"/>
              </a:rPr>
              <a:t>rt</a:t>
            </a:r>
            <a:r>
              <a:rPr lang="en-GB" sz="2400" dirty="0" smtClean="0">
                <a:latin typeface="Cambria"/>
                <a:cs typeface="Cambria"/>
              </a:rPr>
              <a:t>ers</a:t>
            </a:r>
            <a:endParaRPr lang="en-GB" sz="2400" dirty="0">
              <a:latin typeface="Cambria"/>
              <a:cs typeface="Cambria"/>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object 5"/>
          <p:cNvPicPr/>
          <p:nvPr/>
        </p:nvPicPr>
        <p:blipFill>
          <a:blip r:embed="rId3" cstate="print"/>
          <a:stretch>
            <a:fillRect/>
          </a:stretch>
        </p:blipFill>
        <p:spPr>
          <a:xfrm>
            <a:off x="3357554" y="3643314"/>
            <a:ext cx="5029200" cy="2990850"/>
          </a:xfrm>
          <a:prstGeom prst="rect">
            <a:avLst/>
          </a:prstGeom>
        </p:spPr>
      </p:pic>
    </p:spTree>
    <p:extLst>
      <p:ext uri="{BB962C8B-B14F-4D97-AF65-F5344CB8AC3E}">
        <p14:creationId xmlns="" xmlns:p14="http://schemas.microsoft.com/office/powerpoint/2010/main" val="56165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smtClean="0"/>
              <a:t>Foundation Module </a:t>
            </a:r>
            <a:br>
              <a:rPr lang="en-US" sz="2400" b="1" smtClean="0"/>
            </a:br>
            <a:r>
              <a:rPr lang="en-US" sz="2400" b="1"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dirty="0" smtClean="0">
                <a:solidFill>
                  <a:schemeClr val="tx2"/>
                </a:solidFill>
              </a:rPr>
              <a:t>Prof. Samia Sarwar</a:t>
            </a:r>
            <a:r>
              <a:rPr lang="en-US" b="1" dirty="0"/>
              <a:t> Chairperson Physiology </a:t>
            </a:r>
            <a:r>
              <a:rPr lang="en-US" b="1" dirty="0" smtClean="0"/>
              <a:t>Presenter :</a:t>
            </a:r>
            <a:r>
              <a:rPr lang="en-US" b="1" dirty="0" smtClean="0">
                <a:solidFill>
                  <a:schemeClr val="tx2"/>
                </a:solidFill>
              </a:rPr>
              <a:t>Dr. Sheena Tariq </a:t>
            </a:r>
            <a:r>
              <a:rPr lang="en-US" b="1" dirty="0" smtClean="0">
                <a:solidFill>
                  <a:schemeClr val="tx2"/>
                </a:solidFill>
              </a:rPr>
              <a:t>(Demonstrator </a:t>
            </a:r>
            <a:r>
              <a:rPr lang="en-US" b="1" dirty="0">
                <a:solidFill>
                  <a:schemeClr val="tx2"/>
                </a:solidFill>
              </a:rPr>
              <a:t>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600" b="1" dirty="0" smtClean="0"/>
              <a:t>Active Transport II</a:t>
            </a:r>
            <a:endParaRPr lang="en-US" sz="3600" b="1" dirty="0">
              <a:solidFill>
                <a:schemeClr val="tx1"/>
              </a:solidFill>
            </a:endParaRPr>
          </a:p>
        </p:txBody>
      </p:sp>
      <p:sp>
        <p:nvSpPr>
          <p:cNvPr id="5" name="Title 1"/>
          <p:cNvSpPr txBox="1">
            <a:spLocks/>
          </p:cNvSpPr>
          <p:nvPr/>
        </p:nvSpPr>
        <p:spPr>
          <a:xfrm>
            <a:off x="5286380" y="6248400"/>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dirty="0"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 xmlns:p14="http://schemas.microsoft.com/office/powerpoint/2010/main"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10" dirty="0" err="1" smtClean="0"/>
              <a:t>Uniport</a:t>
            </a:r>
            <a:endParaRPr lang="en-US" dirty="0"/>
          </a:p>
        </p:txBody>
      </p:sp>
      <p:sp>
        <p:nvSpPr>
          <p:cNvPr id="3" name="Content Placeholder 2"/>
          <p:cNvSpPr>
            <a:spLocks noGrp="1"/>
          </p:cNvSpPr>
          <p:nvPr>
            <p:ph idx="1"/>
          </p:nvPr>
        </p:nvSpPr>
        <p:spPr>
          <a:xfrm>
            <a:off x="214282" y="1600200"/>
            <a:ext cx="4143404" cy="4800600"/>
          </a:xfrm>
        </p:spPr>
        <p:txBody>
          <a:bodyPr/>
          <a:lstStyle/>
          <a:p>
            <a:pPr marL="393700" marR="17780" indent="-342900">
              <a:lnSpc>
                <a:spcPct val="100000"/>
              </a:lnSpc>
              <a:spcBef>
                <a:spcPts val="100"/>
              </a:spcBef>
              <a:buClr>
                <a:srgbClr val="990000"/>
              </a:buClr>
              <a:buSzPct val="74193"/>
              <a:buFont typeface="MS UI Gothic"/>
              <a:buChar char="■"/>
              <a:tabLst>
                <a:tab pos="393700" algn="l"/>
              </a:tabLst>
            </a:pPr>
            <a:r>
              <a:rPr lang="en-GB" sz="3100" spc="-5" dirty="0" smtClean="0">
                <a:latin typeface="Cambria"/>
                <a:cs typeface="Cambria"/>
              </a:rPr>
              <a:t>The</a:t>
            </a:r>
            <a:r>
              <a:rPr lang="en-GB" sz="3100" spc="-50" dirty="0" smtClean="0">
                <a:latin typeface="Cambria"/>
                <a:cs typeface="Cambria"/>
              </a:rPr>
              <a:t> </a:t>
            </a:r>
            <a:r>
              <a:rPr lang="en-GB" sz="3100" spc="-5" dirty="0" smtClean="0">
                <a:latin typeface="Cambria"/>
                <a:cs typeface="Cambria"/>
              </a:rPr>
              <a:t>movement</a:t>
            </a:r>
            <a:r>
              <a:rPr lang="en-GB" sz="3100" spc="-55" dirty="0" smtClean="0">
                <a:latin typeface="Cambria"/>
                <a:cs typeface="Cambria"/>
              </a:rPr>
              <a:t> </a:t>
            </a:r>
            <a:r>
              <a:rPr lang="en-GB" sz="3100" dirty="0" smtClean="0">
                <a:latin typeface="Cambria"/>
                <a:cs typeface="Cambria"/>
              </a:rPr>
              <a:t>of </a:t>
            </a:r>
            <a:r>
              <a:rPr lang="en-GB" sz="3100" spc="-665" dirty="0" smtClean="0">
                <a:latin typeface="Cambria"/>
                <a:cs typeface="Cambria"/>
              </a:rPr>
              <a:t> </a:t>
            </a:r>
            <a:r>
              <a:rPr lang="en-GB" sz="3100" dirty="0" smtClean="0">
                <a:latin typeface="Cambria"/>
                <a:cs typeface="Cambria"/>
              </a:rPr>
              <a:t>a </a:t>
            </a:r>
            <a:r>
              <a:rPr lang="en-GB" sz="3100" spc="-10" dirty="0" smtClean="0">
                <a:latin typeface="Cambria"/>
                <a:cs typeface="Cambria"/>
              </a:rPr>
              <a:t>single </a:t>
            </a:r>
            <a:r>
              <a:rPr lang="en-GB" sz="3100" spc="-5" dirty="0" smtClean="0">
                <a:latin typeface="Cambria"/>
                <a:cs typeface="Cambria"/>
              </a:rPr>
              <a:t> </a:t>
            </a:r>
            <a:r>
              <a:rPr lang="en-GB" sz="3100" spc="-10" dirty="0" smtClean="0">
                <a:latin typeface="Cambria"/>
                <a:cs typeface="Cambria"/>
              </a:rPr>
              <a:t>Substance.</a:t>
            </a:r>
            <a:endParaRPr lang="en-GB" sz="3100" dirty="0" smtClean="0">
              <a:latin typeface="Cambria"/>
              <a:cs typeface="Cambria"/>
            </a:endParaRPr>
          </a:p>
          <a:p>
            <a:pPr marL="393700" marR="276225" indent="-342900">
              <a:lnSpc>
                <a:spcPct val="100000"/>
              </a:lnSpc>
              <a:spcBef>
                <a:spcPts val="770"/>
              </a:spcBef>
              <a:buClr>
                <a:srgbClr val="990000"/>
              </a:buClr>
              <a:buSzPct val="74193"/>
              <a:buFont typeface="MS UI Gothic"/>
              <a:buChar char="■"/>
              <a:tabLst>
                <a:tab pos="393700" algn="l"/>
              </a:tabLst>
            </a:pPr>
            <a:r>
              <a:rPr lang="en-GB" sz="3100" spc="-5" dirty="0" smtClean="0">
                <a:latin typeface="Cambria"/>
                <a:cs typeface="Cambria"/>
              </a:rPr>
              <a:t>It requires no </a:t>
            </a:r>
            <a:r>
              <a:rPr lang="en-GB" sz="3100" dirty="0" smtClean="0">
                <a:latin typeface="Cambria"/>
                <a:cs typeface="Cambria"/>
              </a:rPr>
              <a:t> </a:t>
            </a:r>
            <a:r>
              <a:rPr lang="en-GB" sz="3100" spc="-10" dirty="0" smtClean="0">
                <a:latin typeface="Cambria"/>
                <a:cs typeface="Cambria"/>
              </a:rPr>
              <a:t>energy</a:t>
            </a:r>
            <a:r>
              <a:rPr lang="en-GB" sz="3100" spc="-40" dirty="0" smtClean="0">
                <a:latin typeface="Cambria"/>
                <a:cs typeface="Cambria"/>
              </a:rPr>
              <a:t> </a:t>
            </a:r>
            <a:r>
              <a:rPr lang="en-GB" sz="3100" spc="-5" dirty="0" smtClean="0">
                <a:latin typeface="Cambria"/>
                <a:cs typeface="Cambria"/>
              </a:rPr>
              <a:t>from</a:t>
            </a:r>
            <a:r>
              <a:rPr lang="en-GB" sz="3100" spc="-40" dirty="0" smtClean="0">
                <a:latin typeface="Cambria"/>
                <a:cs typeface="Cambria"/>
              </a:rPr>
              <a:t> </a:t>
            </a:r>
            <a:r>
              <a:rPr lang="en-GB" sz="3100" spc="-5" dirty="0" smtClean="0">
                <a:latin typeface="Cambria"/>
                <a:cs typeface="Cambria"/>
              </a:rPr>
              <a:t>the </a:t>
            </a:r>
            <a:r>
              <a:rPr lang="en-GB" sz="3100" spc="-665" dirty="0" smtClean="0">
                <a:latin typeface="Cambria"/>
                <a:cs typeface="Cambria"/>
              </a:rPr>
              <a:t> </a:t>
            </a:r>
            <a:r>
              <a:rPr lang="en-GB" sz="3100" spc="-10" dirty="0" smtClean="0">
                <a:latin typeface="Cambria"/>
                <a:cs typeface="Cambria"/>
              </a:rPr>
              <a:t>cell.</a:t>
            </a:r>
            <a:endParaRPr lang="en-GB" sz="3100" dirty="0" smtClean="0">
              <a:latin typeface="Cambria"/>
              <a:cs typeface="Cambria"/>
            </a:endParaRPr>
          </a:p>
          <a:p>
            <a:pPr marL="393700" indent="-342900">
              <a:lnSpc>
                <a:spcPct val="100000"/>
              </a:lnSpc>
              <a:spcBef>
                <a:spcPts val="770"/>
              </a:spcBef>
              <a:buClr>
                <a:srgbClr val="990000"/>
              </a:buClr>
              <a:buSzPct val="74193"/>
              <a:buFont typeface="MS UI Gothic"/>
              <a:buChar char="■"/>
              <a:tabLst>
                <a:tab pos="393700" algn="l"/>
              </a:tabLst>
            </a:pPr>
            <a:r>
              <a:rPr lang="en-GB" sz="3100" spc="-10" dirty="0" smtClean="0">
                <a:latin typeface="Cambria"/>
                <a:cs typeface="Cambria"/>
              </a:rPr>
              <a:t>Examples.</a:t>
            </a:r>
            <a:endParaRPr lang="en-GB" sz="3100" dirty="0" smtClean="0">
              <a:latin typeface="Cambria"/>
              <a:cs typeface="Cambria"/>
            </a:endParaRPr>
          </a:p>
          <a:p>
            <a:pPr marL="793750" lvl="1" indent="-285750">
              <a:lnSpc>
                <a:spcPct val="100000"/>
              </a:lnSpc>
              <a:spcBef>
                <a:spcPts val="650"/>
              </a:spcBef>
              <a:buClr>
                <a:srgbClr val="666699"/>
              </a:buClr>
              <a:buSzPct val="65384"/>
              <a:buFont typeface="MS UI Gothic"/>
              <a:buChar char="■"/>
              <a:tabLst>
                <a:tab pos="793750" algn="l"/>
              </a:tabLst>
            </a:pPr>
            <a:r>
              <a:rPr lang="en-GB" sz="2600" spc="-5" dirty="0" smtClean="0">
                <a:latin typeface="Cambria"/>
                <a:cs typeface="Cambria"/>
              </a:rPr>
              <a:t>Simple</a:t>
            </a:r>
            <a:r>
              <a:rPr lang="en-GB" sz="2600" spc="-65" dirty="0" smtClean="0">
                <a:latin typeface="Cambria"/>
                <a:cs typeface="Cambria"/>
              </a:rPr>
              <a:t> </a:t>
            </a:r>
            <a:r>
              <a:rPr lang="en-GB" sz="2600" spc="-5" dirty="0" smtClean="0">
                <a:latin typeface="Cambria"/>
                <a:cs typeface="Cambria"/>
              </a:rPr>
              <a:t>diffusion.</a:t>
            </a:r>
            <a:endParaRPr lang="en-GB" sz="2600" dirty="0" smtClean="0">
              <a:latin typeface="Cambria"/>
              <a:cs typeface="Cambria"/>
            </a:endParaRPr>
          </a:p>
          <a:p>
            <a:pPr marL="793750" marR="1155065" lvl="1" indent="-285750">
              <a:lnSpc>
                <a:spcPct val="100000"/>
              </a:lnSpc>
              <a:spcBef>
                <a:spcPts val="640"/>
              </a:spcBef>
              <a:buClr>
                <a:srgbClr val="666699"/>
              </a:buClr>
              <a:buSzPct val="65384"/>
              <a:buFont typeface="MS UI Gothic"/>
              <a:buChar char="■"/>
              <a:tabLst>
                <a:tab pos="793750" algn="l"/>
              </a:tabLst>
            </a:pPr>
            <a:r>
              <a:rPr lang="en-GB" sz="2600" dirty="0" smtClean="0">
                <a:latin typeface="Cambria"/>
                <a:cs typeface="Cambria"/>
              </a:rPr>
              <a:t>F</a:t>
            </a:r>
            <a:r>
              <a:rPr lang="en-GB" sz="2600" spc="-5" dirty="0" smtClean="0">
                <a:latin typeface="Cambria"/>
                <a:cs typeface="Cambria"/>
              </a:rPr>
              <a:t>acilitated  diffusion.</a:t>
            </a:r>
            <a:endParaRPr lang="en-GB" sz="2600" dirty="0">
              <a:latin typeface="Cambria"/>
              <a:cs typeface="Cambria"/>
            </a:endParaRPr>
          </a:p>
        </p:txBody>
      </p:sp>
      <p:pic>
        <p:nvPicPr>
          <p:cNvPr id="6" name="Picture 5"/>
          <p:cNvPicPr>
            <a:picLocks noChangeAspect="1"/>
          </p:cNvPicPr>
          <p:nvPr/>
        </p:nvPicPr>
        <p:blipFill>
          <a:blip r:embed="rId2"/>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grpSp>
        <p:nvGrpSpPr>
          <p:cNvPr id="8" name="object 7"/>
          <p:cNvGrpSpPr/>
          <p:nvPr/>
        </p:nvGrpSpPr>
        <p:grpSpPr>
          <a:xfrm>
            <a:off x="4286248" y="1785926"/>
            <a:ext cx="4214842" cy="4838700"/>
            <a:chOff x="4363086" y="1162686"/>
            <a:chExt cx="4457700" cy="4838700"/>
          </a:xfrm>
        </p:grpSpPr>
        <p:sp>
          <p:nvSpPr>
            <p:cNvPr id="9" name="object 8"/>
            <p:cNvSpPr/>
            <p:nvPr/>
          </p:nvSpPr>
          <p:spPr>
            <a:xfrm>
              <a:off x="4391659" y="1191260"/>
              <a:ext cx="4400550" cy="4781550"/>
            </a:xfrm>
            <a:custGeom>
              <a:avLst/>
              <a:gdLst/>
              <a:ahLst/>
              <a:cxnLst/>
              <a:rect l="l" t="t" r="r" b="b"/>
              <a:pathLst>
                <a:path w="4400550" h="4781550">
                  <a:moveTo>
                    <a:pt x="0" y="0"/>
                  </a:moveTo>
                  <a:lnTo>
                    <a:pt x="4400549" y="0"/>
                  </a:lnTo>
                  <a:lnTo>
                    <a:pt x="4400549" y="4781550"/>
                  </a:lnTo>
                  <a:lnTo>
                    <a:pt x="0" y="4781550"/>
                  </a:lnTo>
                  <a:lnTo>
                    <a:pt x="0" y="0"/>
                  </a:lnTo>
                  <a:close/>
                </a:path>
              </a:pathLst>
            </a:custGeom>
            <a:ln w="57146">
              <a:solidFill>
                <a:srgbClr val="000000"/>
              </a:solidFill>
            </a:ln>
          </p:spPr>
          <p:txBody>
            <a:bodyPr wrap="square" lIns="0" tIns="0" rIns="0" bIns="0" rtlCol="0"/>
            <a:lstStyle/>
            <a:p>
              <a:endParaRPr/>
            </a:p>
          </p:txBody>
        </p:sp>
        <p:pic>
          <p:nvPicPr>
            <p:cNvPr id="10" name="object 9"/>
            <p:cNvPicPr/>
            <p:nvPr/>
          </p:nvPicPr>
          <p:blipFill>
            <a:blip r:embed="rId3" cstate="print"/>
            <a:stretch>
              <a:fillRect/>
            </a:stretch>
          </p:blipFill>
          <p:spPr>
            <a:xfrm>
              <a:off x="4419599" y="1219200"/>
              <a:ext cx="4343400" cy="4724400"/>
            </a:xfrm>
            <a:prstGeom prst="rect">
              <a:avLst/>
            </a:prstGeom>
          </p:spPr>
        </p:pic>
      </p:grpSp>
    </p:spTree>
    <p:extLst>
      <p:ext uri="{BB962C8B-B14F-4D97-AF65-F5344CB8AC3E}">
        <p14:creationId xmlns="" xmlns:p14="http://schemas.microsoft.com/office/powerpoint/2010/main" val="290120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05365"/>
            <a:ext cx="7620000" cy="1143000"/>
          </a:xfrm>
        </p:spPr>
        <p:txBody>
          <a:bodyPr/>
          <a:lstStyle/>
          <a:p>
            <a:r>
              <a:rPr lang="en-US" sz="4800" b="1" spc="-5" dirty="0" smtClean="0"/>
              <a:t>Mechanism</a:t>
            </a:r>
            <a:r>
              <a:rPr lang="en-US" sz="4800" b="1" spc="-45" dirty="0" smtClean="0"/>
              <a:t> </a:t>
            </a:r>
            <a:r>
              <a:rPr lang="en-US" sz="4800" b="1" spc="-5" dirty="0" smtClean="0"/>
              <a:t>of</a:t>
            </a:r>
            <a:r>
              <a:rPr lang="en-US" sz="4800" b="1" spc="-35" dirty="0" smtClean="0"/>
              <a:t> </a:t>
            </a:r>
            <a:r>
              <a:rPr lang="en-US" sz="4800" b="1" spc="-5" dirty="0" err="1" smtClean="0"/>
              <a:t>Uniport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Chromosomes becomes visible</a:t>
            </a:r>
          </a:p>
          <a:p>
            <a:pPr>
              <a:buFont typeface="Wingdings" pitchFamily="2" charset="2"/>
              <a:buChar char="Ø"/>
            </a:pPr>
            <a:r>
              <a:rPr lang="en-US" sz="2800" dirty="0" smtClean="0"/>
              <a:t>Centriolar migration</a:t>
            </a:r>
          </a:p>
          <a:p>
            <a:pPr>
              <a:buFont typeface="Wingdings" pitchFamily="2" charset="2"/>
              <a:buChar char="Ø"/>
            </a:pPr>
            <a:r>
              <a:rPr lang="en-US" sz="2800" dirty="0" smtClean="0"/>
              <a:t>Assembling of microtubules</a:t>
            </a:r>
          </a:p>
          <a:p>
            <a:pPr>
              <a:buFont typeface="Wingdings" pitchFamily="2" charset="2"/>
              <a:buChar char="Ø"/>
            </a:pPr>
            <a:r>
              <a:rPr lang="en-US" sz="2800" dirty="0" smtClean="0"/>
              <a:t>Formation of asters</a:t>
            </a:r>
          </a:p>
          <a:p>
            <a:endParaRPr lang="en-US" sz="2800" dirty="0"/>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object 5"/>
          <p:cNvPicPr/>
          <p:nvPr/>
        </p:nvPicPr>
        <p:blipFill>
          <a:blip r:embed="rId3" cstate="print"/>
          <a:stretch>
            <a:fillRect/>
          </a:stretch>
        </p:blipFill>
        <p:spPr>
          <a:xfrm>
            <a:off x="0" y="1500174"/>
            <a:ext cx="8458200" cy="4786346"/>
          </a:xfrm>
          <a:prstGeom prst="rect">
            <a:avLst/>
          </a:prstGeom>
        </p:spPr>
      </p:pic>
    </p:spTree>
    <p:extLst>
      <p:ext uri="{BB962C8B-B14F-4D97-AF65-F5344CB8AC3E}">
        <p14:creationId xmlns="" xmlns:p14="http://schemas.microsoft.com/office/powerpoint/2010/main" val="628491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 dirty="0" smtClean="0"/>
              <a:t>Symport</a:t>
            </a:r>
            <a:r>
              <a:rPr lang="en-US" sz="4800" b="1" spc="-85" dirty="0" smtClean="0"/>
              <a:t> </a:t>
            </a:r>
            <a:r>
              <a:rPr lang="en-US" sz="4800" b="1" spc="-5" dirty="0" smtClean="0"/>
              <a:t>(Co-transport)</a:t>
            </a:r>
            <a:endParaRPr lang="en-US" dirty="0"/>
          </a:p>
        </p:txBody>
      </p:sp>
      <p:sp>
        <p:nvSpPr>
          <p:cNvPr id="3" name="Content Placeholder 2"/>
          <p:cNvSpPr>
            <a:spLocks noGrp="1"/>
          </p:cNvSpPr>
          <p:nvPr>
            <p:ph idx="1"/>
          </p:nvPr>
        </p:nvSpPr>
        <p:spPr>
          <a:xfrm>
            <a:off x="214282" y="1643050"/>
            <a:ext cx="4471990" cy="4800600"/>
          </a:xfrm>
        </p:spPr>
        <p:txBody>
          <a:bodyPr>
            <a:normAutofit/>
          </a:bodyPr>
          <a:lstStyle/>
          <a:p>
            <a:pPr marL="393700" marR="43180" indent="-342900">
              <a:lnSpc>
                <a:spcPct val="100000"/>
              </a:lnSpc>
              <a:spcBef>
                <a:spcPts val="100"/>
              </a:spcBef>
              <a:buClr>
                <a:srgbClr val="990000"/>
              </a:buClr>
              <a:buSzPct val="75000"/>
              <a:buFont typeface="MS UI Gothic"/>
              <a:buChar char="■"/>
              <a:tabLst>
                <a:tab pos="393065" algn="l"/>
                <a:tab pos="393700" algn="l"/>
              </a:tabLst>
            </a:pPr>
            <a:r>
              <a:rPr lang="en-GB" sz="2400" spc="-5" dirty="0" smtClean="0">
                <a:latin typeface="Cambria"/>
                <a:cs typeface="Cambria"/>
              </a:rPr>
              <a:t>Transport </a:t>
            </a:r>
            <a:r>
              <a:rPr lang="en-GB" sz="2400" dirty="0" smtClean="0">
                <a:latin typeface="Cambria"/>
                <a:cs typeface="Cambria"/>
              </a:rPr>
              <a:t>of </a:t>
            </a:r>
            <a:r>
              <a:rPr lang="en-GB" sz="2400" spc="-5" dirty="0" smtClean="0">
                <a:latin typeface="Cambria"/>
                <a:cs typeface="Cambria"/>
              </a:rPr>
              <a:t>two </a:t>
            </a:r>
            <a:r>
              <a:rPr lang="en-GB" sz="2400" dirty="0" smtClean="0">
                <a:latin typeface="Cambria"/>
                <a:cs typeface="Cambria"/>
              </a:rPr>
              <a:t> </a:t>
            </a:r>
            <a:r>
              <a:rPr lang="en-GB" sz="2400" spc="-5" dirty="0" smtClean="0">
                <a:latin typeface="Cambria"/>
                <a:cs typeface="Cambria"/>
              </a:rPr>
              <a:t>substances using the </a:t>
            </a:r>
            <a:r>
              <a:rPr lang="en-GB" sz="2400" dirty="0" smtClean="0">
                <a:latin typeface="Cambria"/>
                <a:cs typeface="Cambria"/>
              </a:rPr>
              <a:t> </a:t>
            </a:r>
            <a:r>
              <a:rPr lang="en-GB" sz="2400" spc="-5" dirty="0" smtClean="0">
                <a:latin typeface="Cambria"/>
                <a:cs typeface="Cambria"/>
              </a:rPr>
              <a:t>energy produced by </a:t>
            </a:r>
            <a:r>
              <a:rPr lang="en-GB" sz="2400" dirty="0" smtClean="0">
                <a:latin typeface="Cambria"/>
                <a:cs typeface="Cambria"/>
              </a:rPr>
              <a:t> </a:t>
            </a:r>
            <a:r>
              <a:rPr lang="en-GB" sz="2400" spc="-5" dirty="0" smtClean="0">
                <a:latin typeface="Cambria"/>
                <a:cs typeface="Cambria"/>
              </a:rPr>
              <a:t>concentration </a:t>
            </a:r>
            <a:r>
              <a:rPr lang="en-GB" sz="2400" dirty="0" smtClean="0">
                <a:latin typeface="Cambria"/>
                <a:cs typeface="Cambria"/>
              </a:rPr>
              <a:t> </a:t>
            </a:r>
            <a:r>
              <a:rPr lang="en-GB" sz="2400" spc="-5" dirty="0" smtClean="0">
                <a:latin typeface="Cambria"/>
                <a:cs typeface="Cambria"/>
              </a:rPr>
              <a:t>difference</a:t>
            </a:r>
            <a:r>
              <a:rPr lang="en-GB" sz="2400" spc="-35" dirty="0" smtClean="0">
                <a:latin typeface="Cambria"/>
                <a:cs typeface="Cambria"/>
              </a:rPr>
              <a:t> </a:t>
            </a:r>
            <a:r>
              <a:rPr lang="en-GB" sz="2400" spc="-5" dirty="0" smtClean="0">
                <a:latin typeface="Cambria"/>
                <a:cs typeface="Cambria"/>
              </a:rPr>
              <a:t>developed</a:t>
            </a:r>
            <a:r>
              <a:rPr lang="en-GB" sz="2400" spc="-35" dirty="0" smtClean="0">
                <a:latin typeface="Cambria"/>
                <a:cs typeface="Cambria"/>
              </a:rPr>
              <a:t> </a:t>
            </a:r>
            <a:r>
              <a:rPr lang="en-GB" sz="2400" spc="-5" dirty="0" smtClean="0">
                <a:latin typeface="Cambria"/>
                <a:cs typeface="Cambria"/>
              </a:rPr>
              <a:t>by </a:t>
            </a:r>
            <a:r>
              <a:rPr lang="en-GB" sz="2400" spc="-600" dirty="0" smtClean="0">
                <a:latin typeface="Cambria"/>
                <a:cs typeface="Cambria"/>
              </a:rPr>
              <a:t> </a:t>
            </a:r>
            <a:r>
              <a:rPr lang="en-GB" sz="2400" spc="-5" dirty="0" smtClean="0">
                <a:latin typeface="Cambria"/>
                <a:cs typeface="Cambria"/>
              </a:rPr>
              <a:t>primary active </a:t>
            </a:r>
            <a:r>
              <a:rPr lang="en-GB" sz="2400" dirty="0" smtClean="0">
                <a:latin typeface="Cambria"/>
                <a:cs typeface="Cambria"/>
              </a:rPr>
              <a:t> </a:t>
            </a:r>
            <a:r>
              <a:rPr lang="en-GB" sz="2400" spc="-5" dirty="0" smtClean="0">
                <a:latin typeface="Cambria"/>
                <a:cs typeface="Cambria"/>
              </a:rPr>
              <a:t>transport</a:t>
            </a:r>
            <a:endParaRPr lang="en-GB" sz="2400" dirty="0" smtClean="0">
              <a:latin typeface="Cambria"/>
              <a:cs typeface="Cambria"/>
            </a:endParaRPr>
          </a:p>
          <a:p>
            <a:pPr marL="393700" marR="229235" indent="-342900">
              <a:lnSpc>
                <a:spcPct val="100000"/>
              </a:lnSpc>
              <a:spcBef>
                <a:spcPts val="690"/>
              </a:spcBef>
              <a:buClr>
                <a:srgbClr val="990000"/>
              </a:buClr>
              <a:buSzPct val="75000"/>
              <a:buFont typeface="MS UI Gothic"/>
              <a:buChar char="■"/>
              <a:tabLst>
                <a:tab pos="393065" algn="l"/>
                <a:tab pos="393700" algn="l"/>
              </a:tabLst>
            </a:pPr>
            <a:r>
              <a:rPr lang="en-GB" sz="2400" spc="-5" dirty="0" smtClean="0">
                <a:latin typeface="Cambria"/>
                <a:cs typeface="Cambria"/>
              </a:rPr>
              <a:t>Substances</a:t>
            </a:r>
            <a:r>
              <a:rPr lang="en-GB" sz="2400" spc="-50" dirty="0" smtClean="0">
                <a:latin typeface="Cambria"/>
                <a:cs typeface="Cambria"/>
              </a:rPr>
              <a:t> </a:t>
            </a:r>
            <a:r>
              <a:rPr lang="en-GB" sz="2400" dirty="0" smtClean="0">
                <a:latin typeface="Cambria"/>
                <a:cs typeface="Cambria"/>
              </a:rPr>
              <a:t>are</a:t>
            </a:r>
            <a:r>
              <a:rPr lang="en-GB" sz="2400" spc="-40" dirty="0" smtClean="0">
                <a:latin typeface="Cambria"/>
                <a:cs typeface="Cambria"/>
              </a:rPr>
              <a:t> </a:t>
            </a:r>
            <a:r>
              <a:rPr lang="en-GB" sz="2400" spc="-10" dirty="0" smtClean="0">
                <a:latin typeface="Cambria"/>
                <a:cs typeface="Cambria"/>
              </a:rPr>
              <a:t>moving </a:t>
            </a:r>
            <a:r>
              <a:rPr lang="en-GB" sz="2400" spc="-600" dirty="0" smtClean="0">
                <a:latin typeface="Cambria"/>
                <a:cs typeface="Cambria"/>
              </a:rPr>
              <a:t> </a:t>
            </a:r>
            <a:r>
              <a:rPr lang="en-GB" sz="2400" spc="-5" dirty="0" smtClean="0">
                <a:latin typeface="Cambria"/>
                <a:cs typeface="Cambria"/>
              </a:rPr>
              <a:t>in</a:t>
            </a:r>
            <a:r>
              <a:rPr lang="en-GB" sz="2400" spc="-25" dirty="0" smtClean="0">
                <a:latin typeface="Cambria"/>
                <a:cs typeface="Cambria"/>
              </a:rPr>
              <a:t> </a:t>
            </a:r>
            <a:r>
              <a:rPr lang="en-GB" sz="2400" spc="-5" dirty="0" smtClean="0">
                <a:latin typeface="Cambria"/>
                <a:cs typeface="Cambria"/>
              </a:rPr>
              <a:t>the</a:t>
            </a:r>
            <a:r>
              <a:rPr lang="en-GB" sz="2400" spc="-20" dirty="0" smtClean="0">
                <a:latin typeface="Cambria"/>
                <a:cs typeface="Cambria"/>
              </a:rPr>
              <a:t> </a:t>
            </a:r>
            <a:r>
              <a:rPr lang="en-GB" sz="2400" spc="-10" dirty="0" smtClean="0">
                <a:latin typeface="Cambria"/>
                <a:cs typeface="Cambria"/>
              </a:rPr>
              <a:t>same</a:t>
            </a:r>
            <a:r>
              <a:rPr lang="en-GB" sz="2400" spc="-20" dirty="0" smtClean="0">
                <a:latin typeface="Cambria"/>
                <a:cs typeface="Cambria"/>
              </a:rPr>
              <a:t> </a:t>
            </a:r>
            <a:r>
              <a:rPr lang="en-GB" sz="2400" spc="-5" dirty="0" smtClean="0">
                <a:latin typeface="Cambria"/>
                <a:cs typeface="Cambria"/>
              </a:rPr>
              <a:t>direction.</a:t>
            </a:r>
            <a:endParaRPr lang="en-GB" sz="2400" dirty="0" smtClean="0">
              <a:latin typeface="Cambria"/>
              <a:cs typeface="Cambria"/>
            </a:endParaRPr>
          </a:p>
          <a:p>
            <a:pPr marL="393700" marR="415290" indent="-342900">
              <a:lnSpc>
                <a:spcPct val="100000"/>
              </a:lnSpc>
              <a:spcBef>
                <a:spcPts val="700"/>
              </a:spcBef>
              <a:buClr>
                <a:srgbClr val="990000"/>
              </a:buClr>
              <a:buSzPct val="75000"/>
              <a:buFont typeface="MS UI Gothic"/>
              <a:buChar char="■"/>
              <a:tabLst>
                <a:tab pos="393065" algn="l"/>
                <a:tab pos="393700" algn="l"/>
              </a:tabLst>
            </a:pPr>
            <a:r>
              <a:rPr lang="en-GB" sz="2400" spc="-5" dirty="0" smtClean="0">
                <a:latin typeface="Cambria"/>
                <a:cs typeface="Cambria"/>
              </a:rPr>
              <a:t>Example:</a:t>
            </a:r>
            <a:r>
              <a:rPr lang="en-GB" sz="2400" spc="-55" dirty="0" smtClean="0">
                <a:latin typeface="Cambria"/>
                <a:cs typeface="Cambria"/>
              </a:rPr>
              <a:t> </a:t>
            </a:r>
            <a:r>
              <a:rPr lang="en-GB" sz="2400" spc="-5" dirty="0" smtClean="0">
                <a:latin typeface="Cambria"/>
                <a:cs typeface="Cambria"/>
              </a:rPr>
              <a:t>transport</a:t>
            </a:r>
            <a:r>
              <a:rPr lang="en-GB" sz="2400" spc="-50" dirty="0" smtClean="0">
                <a:latin typeface="Cambria"/>
                <a:cs typeface="Cambria"/>
              </a:rPr>
              <a:t> </a:t>
            </a:r>
            <a:r>
              <a:rPr lang="en-GB" sz="2400" dirty="0" smtClean="0">
                <a:latin typeface="Cambria"/>
                <a:cs typeface="Cambria"/>
              </a:rPr>
              <a:t>of </a:t>
            </a:r>
            <a:r>
              <a:rPr lang="en-GB" sz="2400" spc="-600" dirty="0" smtClean="0">
                <a:latin typeface="Cambria"/>
                <a:cs typeface="Cambria"/>
              </a:rPr>
              <a:t> </a:t>
            </a:r>
            <a:r>
              <a:rPr lang="en-GB" sz="2400" spc="-10" dirty="0" smtClean="0">
                <a:latin typeface="Cambria"/>
                <a:cs typeface="Cambria"/>
              </a:rPr>
              <a:t>amino</a:t>
            </a:r>
            <a:r>
              <a:rPr lang="en-GB" sz="2400" spc="-20" dirty="0" smtClean="0">
                <a:latin typeface="Cambria"/>
                <a:cs typeface="Cambria"/>
              </a:rPr>
              <a:t> </a:t>
            </a:r>
            <a:r>
              <a:rPr lang="en-GB" sz="2400" spc="-10" dirty="0" smtClean="0">
                <a:latin typeface="Cambria"/>
                <a:cs typeface="Cambria"/>
              </a:rPr>
              <a:t>acids,</a:t>
            </a:r>
            <a:r>
              <a:rPr lang="en-GB" sz="2400" spc="-25" dirty="0" smtClean="0">
                <a:latin typeface="Cambria"/>
                <a:cs typeface="Cambria"/>
              </a:rPr>
              <a:t> </a:t>
            </a:r>
            <a:r>
              <a:rPr lang="en-GB" sz="2400" spc="-5" dirty="0" smtClean="0">
                <a:latin typeface="Cambria"/>
                <a:cs typeface="Cambria"/>
              </a:rPr>
              <a:t>Glucose,</a:t>
            </a:r>
            <a:endParaRPr lang="en-GB" sz="2400" dirty="0">
              <a:latin typeface="Cambria"/>
              <a:cs typeface="Cambria"/>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grpSp>
        <p:nvGrpSpPr>
          <p:cNvPr id="8" name="object 6"/>
          <p:cNvGrpSpPr/>
          <p:nvPr/>
        </p:nvGrpSpPr>
        <p:grpSpPr>
          <a:xfrm>
            <a:off x="4500562" y="1500174"/>
            <a:ext cx="3910014" cy="4838700"/>
            <a:chOff x="5048886" y="1238886"/>
            <a:chExt cx="3695700" cy="4838700"/>
          </a:xfrm>
        </p:grpSpPr>
        <p:sp>
          <p:nvSpPr>
            <p:cNvPr id="9" name="object 7"/>
            <p:cNvSpPr/>
            <p:nvPr/>
          </p:nvSpPr>
          <p:spPr>
            <a:xfrm>
              <a:off x="5077459" y="1267460"/>
              <a:ext cx="3638550" cy="4781550"/>
            </a:xfrm>
            <a:custGeom>
              <a:avLst/>
              <a:gdLst/>
              <a:ahLst/>
              <a:cxnLst/>
              <a:rect l="l" t="t" r="r" b="b"/>
              <a:pathLst>
                <a:path w="3638550" h="4781550">
                  <a:moveTo>
                    <a:pt x="0" y="0"/>
                  </a:moveTo>
                  <a:lnTo>
                    <a:pt x="3638549" y="0"/>
                  </a:lnTo>
                  <a:lnTo>
                    <a:pt x="3638549" y="4781550"/>
                  </a:lnTo>
                  <a:lnTo>
                    <a:pt x="0" y="4781550"/>
                  </a:lnTo>
                  <a:lnTo>
                    <a:pt x="0" y="0"/>
                  </a:lnTo>
                  <a:close/>
                </a:path>
              </a:pathLst>
            </a:custGeom>
            <a:ln w="57146">
              <a:solidFill>
                <a:srgbClr val="000000"/>
              </a:solidFill>
            </a:ln>
          </p:spPr>
          <p:txBody>
            <a:bodyPr wrap="square" lIns="0" tIns="0" rIns="0" bIns="0" rtlCol="0"/>
            <a:lstStyle/>
            <a:p>
              <a:endParaRPr/>
            </a:p>
          </p:txBody>
        </p:sp>
        <p:pic>
          <p:nvPicPr>
            <p:cNvPr id="10" name="object 8"/>
            <p:cNvPicPr/>
            <p:nvPr/>
          </p:nvPicPr>
          <p:blipFill>
            <a:blip r:embed="rId3" cstate="print"/>
            <a:stretch>
              <a:fillRect/>
            </a:stretch>
          </p:blipFill>
          <p:spPr>
            <a:xfrm>
              <a:off x="5105399" y="1295400"/>
              <a:ext cx="3581400" cy="4724400"/>
            </a:xfrm>
            <a:prstGeom prst="rect">
              <a:avLst/>
            </a:prstGeom>
          </p:spPr>
        </p:pic>
        <p:pic>
          <p:nvPicPr>
            <p:cNvPr id="11" name="object 9"/>
            <p:cNvPicPr/>
            <p:nvPr/>
          </p:nvPicPr>
          <p:blipFill>
            <a:blip r:embed="rId4" cstate="print"/>
            <a:stretch>
              <a:fillRect/>
            </a:stretch>
          </p:blipFill>
          <p:spPr>
            <a:xfrm>
              <a:off x="6121399" y="4610100"/>
              <a:ext cx="214629" cy="210819"/>
            </a:xfrm>
            <a:prstGeom prst="rect">
              <a:avLst/>
            </a:prstGeom>
          </p:spPr>
        </p:pic>
        <p:pic>
          <p:nvPicPr>
            <p:cNvPr id="12" name="object 10"/>
            <p:cNvPicPr/>
            <p:nvPr/>
          </p:nvPicPr>
          <p:blipFill>
            <a:blip r:embed="rId4" cstate="print"/>
            <a:stretch>
              <a:fillRect/>
            </a:stretch>
          </p:blipFill>
          <p:spPr>
            <a:xfrm>
              <a:off x="7254239" y="4610100"/>
              <a:ext cx="214629" cy="210819"/>
            </a:xfrm>
            <a:prstGeom prst="rect">
              <a:avLst/>
            </a:prstGeom>
          </p:spPr>
        </p:pic>
        <p:pic>
          <p:nvPicPr>
            <p:cNvPr id="13" name="object 11"/>
            <p:cNvPicPr/>
            <p:nvPr/>
          </p:nvPicPr>
          <p:blipFill>
            <a:blip r:embed="rId4" cstate="print"/>
            <a:stretch>
              <a:fillRect/>
            </a:stretch>
          </p:blipFill>
          <p:spPr>
            <a:xfrm>
              <a:off x="7240269" y="3027679"/>
              <a:ext cx="214629" cy="210820"/>
            </a:xfrm>
            <a:prstGeom prst="rect">
              <a:avLst/>
            </a:prstGeom>
          </p:spPr>
        </p:pic>
        <p:pic>
          <p:nvPicPr>
            <p:cNvPr id="14" name="object 12"/>
            <p:cNvPicPr/>
            <p:nvPr/>
          </p:nvPicPr>
          <p:blipFill>
            <a:blip r:embed="rId4" cstate="print"/>
            <a:stretch>
              <a:fillRect/>
            </a:stretch>
          </p:blipFill>
          <p:spPr>
            <a:xfrm>
              <a:off x="6121399" y="2595880"/>
              <a:ext cx="214629" cy="210820"/>
            </a:xfrm>
            <a:prstGeom prst="rect">
              <a:avLst/>
            </a:prstGeom>
          </p:spPr>
        </p:pic>
        <p:pic>
          <p:nvPicPr>
            <p:cNvPr id="15" name="object 13"/>
            <p:cNvPicPr/>
            <p:nvPr/>
          </p:nvPicPr>
          <p:blipFill>
            <a:blip r:embed="rId4" cstate="print"/>
            <a:stretch>
              <a:fillRect/>
            </a:stretch>
          </p:blipFill>
          <p:spPr>
            <a:xfrm>
              <a:off x="7240269" y="2155189"/>
              <a:ext cx="214629" cy="210820"/>
            </a:xfrm>
            <a:prstGeom prst="rect">
              <a:avLst/>
            </a:prstGeom>
          </p:spPr>
        </p:pic>
      </p:grpSp>
    </p:spTree>
    <p:extLst>
      <p:ext uri="{BB962C8B-B14F-4D97-AF65-F5344CB8AC3E}">
        <p14:creationId xmlns="" xmlns:p14="http://schemas.microsoft.com/office/powerpoint/2010/main" val="1478263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7620000" cy="4800600"/>
          </a:xfrm>
        </p:spPr>
        <p:txBody>
          <a:bodyPr/>
          <a:lstStyle/>
          <a:p>
            <a:pPr>
              <a:buFont typeface="Wingdings" pitchFamily="2" charset="2"/>
              <a:buChar char="Ø"/>
            </a:pPr>
            <a:r>
              <a:rPr lang="en-US" dirty="0" smtClean="0"/>
              <a:t>Equatorial plate and chromosomal alignment</a:t>
            </a:r>
          </a:p>
          <a:p>
            <a:pPr>
              <a:buFont typeface="Wingdings" pitchFamily="2" charset="2"/>
              <a:buChar char="Ø"/>
            </a:pPr>
            <a:r>
              <a:rPr lang="en-US" dirty="0" smtClean="0"/>
              <a:t>Centromeres lie in single transverse plane</a:t>
            </a:r>
          </a:p>
          <a:p>
            <a:pPr>
              <a:buFont typeface="Wingdings" pitchFamily="2" charset="2"/>
              <a:buChar char="Ø"/>
            </a:pPr>
            <a:r>
              <a:rPr lang="en-US" dirty="0" smtClean="0"/>
              <a:t>Chromosomes acquire two groups of kinetochore microtubules which exert pull on chromosomes</a:t>
            </a:r>
          </a:p>
          <a:p>
            <a:endParaRPr lang="en-US" dirty="0"/>
          </a:p>
        </p:txBody>
      </p:sp>
      <p:pic>
        <p:nvPicPr>
          <p:cNvPr id="5" name="Picture 3"/>
          <p:cNvPicPr>
            <a:picLocks noChangeAspect="1" noChangeArrowheads="1"/>
          </p:cNvPicPr>
          <p:nvPr/>
        </p:nvPicPr>
        <p:blipFill>
          <a:blip r:embed="rId3"/>
          <a:srcRect/>
          <a:stretch>
            <a:fillRect/>
          </a:stretch>
        </p:blipFill>
        <p:spPr bwMode="auto">
          <a:xfrm>
            <a:off x="4429124" y="2928934"/>
            <a:ext cx="3919533" cy="3929066"/>
          </a:xfrm>
          <a:prstGeom prst="rect">
            <a:avLst/>
          </a:prstGeom>
          <a:noFill/>
          <a:ln w="9525">
            <a:noFill/>
            <a:miter lim="800000"/>
            <a:headEnd/>
            <a:tailEnd/>
          </a:ln>
          <a:effectLst/>
        </p:spPr>
      </p:pic>
      <p:pic>
        <p:nvPicPr>
          <p:cNvPr id="6" name="Picture 5"/>
          <p:cNvPicPr>
            <a:picLocks noChangeAspect="1"/>
          </p:cNvPicPr>
          <p:nvPr/>
        </p:nvPicPr>
        <p:blipFill>
          <a:blip r:embed="rId4"/>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 y="785794"/>
            <a:ext cx="8416633" cy="6072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2153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Anaphase</a:t>
            </a:r>
            <a:endParaRPr lang="en-US" dirty="0"/>
          </a:p>
        </p:txBody>
      </p:sp>
      <p:sp>
        <p:nvSpPr>
          <p:cNvPr id="3" name="Content Placeholder 2"/>
          <p:cNvSpPr>
            <a:spLocks noGrp="1"/>
          </p:cNvSpPr>
          <p:nvPr>
            <p:ph idx="1"/>
          </p:nvPr>
        </p:nvSpPr>
        <p:spPr>
          <a:xfrm>
            <a:off x="428596" y="1357298"/>
            <a:ext cx="7620000" cy="4800600"/>
          </a:xfrm>
        </p:spPr>
        <p:txBody>
          <a:bodyPr/>
          <a:lstStyle/>
          <a:p>
            <a:pPr>
              <a:buFont typeface="Wingdings" pitchFamily="2" charset="2"/>
              <a:buChar char="Ø"/>
            </a:pPr>
            <a:r>
              <a:rPr lang="en-US" dirty="0" smtClean="0"/>
              <a:t>Separation of sister chromatids due to split in centromeres</a:t>
            </a:r>
          </a:p>
          <a:p>
            <a:pPr>
              <a:buFont typeface="Wingdings" pitchFamily="2" charset="2"/>
              <a:buChar char="Ø"/>
            </a:pPr>
            <a:r>
              <a:rPr lang="en-US" dirty="0" smtClean="0"/>
              <a:t>Chromosomes clustered at spindle poles</a:t>
            </a:r>
          </a:p>
          <a:p>
            <a:pPr>
              <a:buFont typeface="Wingdings" pitchFamily="2" charset="2"/>
              <a:buChar char="Ø"/>
            </a:pPr>
            <a:r>
              <a:rPr lang="en-US" dirty="0" smtClean="0"/>
              <a:t>Formation of cleavage furrow starts</a:t>
            </a:r>
          </a:p>
          <a:p>
            <a:endParaRPr lang="en-US" dirty="0" smtClean="0"/>
          </a:p>
          <a:p>
            <a:endParaRPr lang="en-US" dirty="0"/>
          </a:p>
        </p:txBody>
      </p:sp>
      <p:pic>
        <p:nvPicPr>
          <p:cNvPr id="5" name="Picture 2"/>
          <p:cNvPicPr>
            <a:picLocks noChangeAspect="1" noChangeArrowheads="1"/>
          </p:cNvPicPr>
          <p:nvPr/>
        </p:nvPicPr>
        <p:blipFill>
          <a:blip r:embed="rId2"/>
          <a:srcRect/>
          <a:stretch>
            <a:fillRect/>
          </a:stretch>
        </p:blipFill>
        <p:spPr bwMode="auto">
          <a:xfrm>
            <a:off x="4286248" y="2777236"/>
            <a:ext cx="4000528" cy="4080764"/>
          </a:xfrm>
          <a:prstGeom prst="rect">
            <a:avLst/>
          </a:prstGeom>
          <a:noFill/>
          <a:ln w="9525">
            <a:noFill/>
            <a:miter lim="800000"/>
            <a:headEnd/>
            <a:tailEnd/>
          </a:ln>
          <a:effectLst/>
        </p:spPr>
      </p:pic>
      <p:pic>
        <p:nvPicPr>
          <p:cNvPr id="6" name="Picture 5"/>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642918"/>
            <a:ext cx="8358213" cy="6215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1527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10" dirty="0" smtClean="0"/>
              <a:t>Antiport</a:t>
            </a:r>
            <a:r>
              <a:rPr lang="en-US" sz="4000" b="1" spc="5" dirty="0" smtClean="0"/>
              <a:t> </a:t>
            </a:r>
            <a:r>
              <a:rPr lang="en-US" sz="4000" b="1" spc="-10" dirty="0" smtClean="0"/>
              <a:t>(Counter-transport)</a:t>
            </a:r>
            <a:endParaRPr lang="en-US" sz="4000" dirty="0"/>
          </a:p>
        </p:txBody>
      </p:sp>
      <p:sp>
        <p:nvSpPr>
          <p:cNvPr id="4" name="Content Placeholder 2"/>
          <p:cNvSpPr txBox="1">
            <a:spLocks/>
          </p:cNvSpPr>
          <p:nvPr/>
        </p:nvSpPr>
        <p:spPr>
          <a:xfrm>
            <a:off x="0" y="1571612"/>
            <a:ext cx="8643966" cy="3733800"/>
          </a:xfrm>
          <a:prstGeom prst="rect">
            <a:avLst/>
          </a:prstGeom>
        </p:spPr>
        <p:txBody>
          <a:bodyPr vert="horz" lIns="91440" tIns="45720" rIns="91440" bIns="45720" rtlCol="0">
            <a:normAutofit/>
          </a:bodyPr>
          <a:lstStyle/>
          <a:p>
            <a:pPr marL="12700" marR="5080">
              <a:lnSpc>
                <a:spcPct val="100000"/>
              </a:lnSpc>
              <a:spcBef>
                <a:spcPts val="100"/>
              </a:spcBef>
              <a:tabLst>
                <a:tab pos="8264525" algn="l"/>
              </a:tabLst>
            </a:pPr>
            <a:r>
              <a:rPr lang="en-GB" sz="2400" spc="-5" dirty="0" smtClean="0">
                <a:latin typeface="Cambria"/>
                <a:cs typeface="Cambria"/>
              </a:rPr>
              <a:t>In</a:t>
            </a:r>
            <a:r>
              <a:rPr lang="en-GB" sz="2400" spc="-20" dirty="0" smtClean="0">
                <a:latin typeface="Cambria"/>
                <a:cs typeface="Cambria"/>
              </a:rPr>
              <a:t> </a:t>
            </a:r>
            <a:r>
              <a:rPr lang="en-GB" sz="2400" dirty="0" smtClean="0">
                <a:latin typeface="Cambria"/>
                <a:cs typeface="Cambria"/>
              </a:rPr>
              <a:t>this</a:t>
            </a:r>
            <a:r>
              <a:rPr lang="en-GB" sz="2400" spc="-20" dirty="0" smtClean="0">
                <a:latin typeface="Cambria"/>
                <a:cs typeface="Cambria"/>
              </a:rPr>
              <a:t> </a:t>
            </a:r>
            <a:r>
              <a:rPr lang="en-GB" sz="2400" dirty="0" smtClean="0">
                <a:latin typeface="Cambria"/>
                <a:cs typeface="Cambria"/>
              </a:rPr>
              <a:t>process,</a:t>
            </a:r>
            <a:r>
              <a:rPr lang="en-GB" sz="2400" spc="-20" dirty="0" smtClean="0">
                <a:latin typeface="Cambria"/>
                <a:cs typeface="Cambria"/>
              </a:rPr>
              <a:t> </a:t>
            </a:r>
            <a:r>
              <a:rPr lang="en-GB" sz="2400" dirty="0" smtClean="0">
                <a:latin typeface="Cambria"/>
                <a:cs typeface="Cambria"/>
              </a:rPr>
              <a:t>the</a:t>
            </a:r>
            <a:r>
              <a:rPr lang="en-GB" sz="2400" spc="-15" dirty="0" smtClean="0">
                <a:latin typeface="Cambria"/>
                <a:cs typeface="Cambria"/>
              </a:rPr>
              <a:t> </a:t>
            </a:r>
            <a:r>
              <a:rPr lang="en-GB" sz="2400" spc="-5" dirty="0" smtClean="0">
                <a:latin typeface="Cambria"/>
                <a:cs typeface="Cambria"/>
              </a:rPr>
              <a:t>two </a:t>
            </a:r>
            <a:r>
              <a:rPr lang="en-GB" sz="2400" dirty="0" smtClean="0">
                <a:latin typeface="Cambria"/>
                <a:cs typeface="Cambria"/>
              </a:rPr>
              <a:t>	 substances </a:t>
            </a:r>
            <a:r>
              <a:rPr lang="en-GB" sz="2400" spc="-5" dirty="0" smtClean="0">
                <a:latin typeface="Cambria"/>
                <a:cs typeface="Cambria"/>
              </a:rPr>
              <a:t>move</a:t>
            </a:r>
            <a:r>
              <a:rPr lang="en-GB" sz="2400" spc="5" dirty="0" smtClean="0">
                <a:latin typeface="Cambria"/>
                <a:cs typeface="Cambria"/>
              </a:rPr>
              <a:t> </a:t>
            </a:r>
            <a:r>
              <a:rPr lang="en-GB" sz="2400" spc="-5" dirty="0" smtClean="0">
                <a:latin typeface="Cambria"/>
                <a:cs typeface="Cambria"/>
              </a:rPr>
              <a:t>across </a:t>
            </a:r>
            <a:r>
              <a:rPr lang="en-GB" sz="2400" dirty="0" smtClean="0">
                <a:latin typeface="Cambria"/>
                <a:cs typeface="Cambria"/>
              </a:rPr>
              <a:t>the</a:t>
            </a:r>
          </a:p>
          <a:p>
            <a:pPr marL="12700" marR="5609590">
              <a:lnSpc>
                <a:spcPct val="100000"/>
              </a:lnSpc>
            </a:pPr>
            <a:r>
              <a:rPr lang="en-GB" sz="2400" dirty="0" smtClean="0">
                <a:latin typeface="Cambria"/>
                <a:cs typeface="Cambria"/>
              </a:rPr>
              <a:t>membrane in </a:t>
            </a:r>
            <a:r>
              <a:rPr lang="en-GB" sz="2400" spc="-5" dirty="0" smtClean="0">
                <a:latin typeface="Cambria"/>
                <a:cs typeface="Cambria"/>
              </a:rPr>
              <a:t>opposite </a:t>
            </a:r>
            <a:r>
              <a:rPr lang="en-GB" sz="2400" spc="-434" dirty="0" smtClean="0">
                <a:latin typeface="Cambria"/>
                <a:cs typeface="Cambria"/>
              </a:rPr>
              <a:t> </a:t>
            </a:r>
            <a:r>
              <a:rPr lang="en-GB" sz="2400" spc="-5" dirty="0" smtClean="0">
                <a:latin typeface="Cambria"/>
                <a:cs typeface="Cambria"/>
              </a:rPr>
              <a:t>directions.</a:t>
            </a:r>
            <a:endParaRPr lang="en-GB" sz="2400" dirty="0">
              <a:latin typeface="Cambria"/>
              <a:cs typeface="Cambria"/>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object 8"/>
          <p:cNvPicPr/>
          <p:nvPr/>
        </p:nvPicPr>
        <p:blipFill>
          <a:blip r:embed="rId3" cstate="print"/>
          <a:stretch>
            <a:fillRect/>
          </a:stretch>
        </p:blipFill>
        <p:spPr>
          <a:xfrm>
            <a:off x="3714744" y="1285860"/>
            <a:ext cx="4724400" cy="2362200"/>
          </a:xfrm>
          <a:prstGeom prst="rect">
            <a:avLst/>
          </a:prstGeom>
        </p:spPr>
      </p:pic>
      <p:sp>
        <p:nvSpPr>
          <p:cNvPr id="9" name="Rectangle 8"/>
          <p:cNvSpPr/>
          <p:nvPr/>
        </p:nvSpPr>
        <p:spPr>
          <a:xfrm>
            <a:off x="0" y="3286124"/>
            <a:ext cx="4572000" cy="710451"/>
          </a:xfrm>
          <a:prstGeom prst="rect">
            <a:avLst/>
          </a:prstGeom>
        </p:spPr>
        <p:txBody>
          <a:bodyPr>
            <a:spAutoFit/>
          </a:bodyPr>
          <a:lstStyle/>
          <a:p>
            <a:pPr marL="12700">
              <a:lnSpc>
                <a:spcPct val="100000"/>
              </a:lnSpc>
              <a:spcBef>
                <a:spcPts val="600"/>
              </a:spcBef>
            </a:pPr>
            <a:r>
              <a:rPr lang="en-GB" b="1" spc="-5" dirty="0" smtClean="0">
                <a:latin typeface="Cambria"/>
                <a:cs typeface="Cambria"/>
              </a:rPr>
              <a:t>Example:</a:t>
            </a:r>
            <a:endParaRPr lang="en-GB" dirty="0" smtClean="0">
              <a:latin typeface="Cambria"/>
              <a:cs typeface="Cambria"/>
            </a:endParaRPr>
          </a:p>
          <a:p>
            <a:pPr marL="12700" marR="5080">
              <a:lnSpc>
                <a:spcPct val="100000"/>
              </a:lnSpc>
              <a:spcBef>
                <a:spcPts val="500"/>
              </a:spcBef>
            </a:pPr>
            <a:r>
              <a:rPr lang="en-GB" b="1" spc="-5" dirty="0" smtClean="0">
                <a:latin typeface="Cambria"/>
                <a:cs typeface="Cambria"/>
              </a:rPr>
              <a:t>Exchange of </a:t>
            </a:r>
            <a:r>
              <a:rPr lang="en-GB" b="1" dirty="0" smtClean="0">
                <a:latin typeface="Cambria"/>
                <a:cs typeface="Cambria"/>
              </a:rPr>
              <a:t>H+ </a:t>
            </a:r>
            <a:r>
              <a:rPr lang="en-GB" b="1" spc="-5" dirty="0" smtClean="0">
                <a:latin typeface="Cambria"/>
                <a:cs typeface="Cambria"/>
              </a:rPr>
              <a:t>and Na+ </a:t>
            </a:r>
            <a:r>
              <a:rPr lang="en-GB" b="1" dirty="0" smtClean="0">
                <a:latin typeface="Cambria"/>
                <a:cs typeface="Cambria"/>
              </a:rPr>
              <a:t>in </a:t>
            </a:r>
            <a:r>
              <a:rPr lang="en-GB" b="1" spc="-5" dirty="0" smtClean="0">
                <a:latin typeface="Cambria"/>
                <a:cs typeface="Cambria"/>
              </a:rPr>
              <a:t>Renal </a:t>
            </a:r>
            <a:r>
              <a:rPr lang="en-GB" b="1" spc="-430" dirty="0" smtClean="0">
                <a:latin typeface="Cambria"/>
                <a:cs typeface="Cambria"/>
              </a:rPr>
              <a:t> </a:t>
            </a:r>
            <a:r>
              <a:rPr lang="en-GB" b="1" spc="-5" dirty="0" smtClean="0">
                <a:latin typeface="Cambria"/>
                <a:cs typeface="Cambria"/>
              </a:rPr>
              <a:t>tubule.</a:t>
            </a:r>
            <a:endParaRPr lang="en-GB" dirty="0">
              <a:latin typeface="Cambria"/>
              <a:cs typeface="Cambria"/>
            </a:endParaRPr>
          </a:p>
        </p:txBody>
      </p:sp>
      <p:pic>
        <p:nvPicPr>
          <p:cNvPr id="10" name="object 9"/>
          <p:cNvPicPr/>
          <p:nvPr/>
        </p:nvPicPr>
        <p:blipFill>
          <a:blip r:embed="rId4" cstate="print"/>
          <a:stretch>
            <a:fillRect/>
          </a:stretch>
        </p:blipFill>
        <p:spPr>
          <a:xfrm>
            <a:off x="0" y="4071942"/>
            <a:ext cx="3000364" cy="2786058"/>
          </a:xfrm>
          <a:prstGeom prst="rect">
            <a:avLst/>
          </a:prstGeom>
        </p:spPr>
      </p:pic>
      <p:grpSp>
        <p:nvGrpSpPr>
          <p:cNvPr id="11" name="object 10"/>
          <p:cNvGrpSpPr/>
          <p:nvPr/>
        </p:nvGrpSpPr>
        <p:grpSpPr>
          <a:xfrm>
            <a:off x="3714744" y="4143380"/>
            <a:ext cx="4724400" cy="2590800"/>
            <a:chOff x="4419600" y="4038600"/>
            <a:chExt cx="4724400" cy="2590800"/>
          </a:xfrm>
        </p:grpSpPr>
        <p:pic>
          <p:nvPicPr>
            <p:cNvPr id="12" name="object 11"/>
            <p:cNvPicPr/>
            <p:nvPr/>
          </p:nvPicPr>
          <p:blipFill>
            <a:blip r:embed="rId5" cstate="print"/>
            <a:stretch>
              <a:fillRect/>
            </a:stretch>
          </p:blipFill>
          <p:spPr>
            <a:xfrm>
              <a:off x="4419600" y="4038600"/>
              <a:ext cx="4724400" cy="2590800"/>
            </a:xfrm>
            <a:prstGeom prst="rect">
              <a:avLst/>
            </a:prstGeom>
          </p:spPr>
        </p:pic>
        <p:pic>
          <p:nvPicPr>
            <p:cNvPr id="13" name="object 12"/>
            <p:cNvPicPr/>
            <p:nvPr/>
          </p:nvPicPr>
          <p:blipFill>
            <a:blip r:embed="rId6" cstate="print"/>
            <a:stretch>
              <a:fillRect/>
            </a:stretch>
          </p:blipFill>
          <p:spPr>
            <a:xfrm>
              <a:off x="7510779" y="5090160"/>
              <a:ext cx="228600" cy="228599"/>
            </a:xfrm>
            <a:prstGeom prst="rect">
              <a:avLst/>
            </a:prstGeom>
          </p:spPr>
        </p:pic>
        <p:pic>
          <p:nvPicPr>
            <p:cNvPr id="14" name="object 13"/>
            <p:cNvPicPr/>
            <p:nvPr/>
          </p:nvPicPr>
          <p:blipFill>
            <a:blip r:embed="rId6" cstate="print"/>
            <a:stretch>
              <a:fillRect/>
            </a:stretch>
          </p:blipFill>
          <p:spPr>
            <a:xfrm>
              <a:off x="5257800" y="5129530"/>
              <a:ext cx="228600" cy="228600"/>
            </a:xfrm>
            <a:prstGeom prst="rect">
              <a:avLst/>
            </a:prstGeom>
          </p:spPr>
        </p:pic>
      </p:grpSp>
    </p:spTree>
    <p:extLst>
      <p:ext uri="{BB962C8B-B14F-4D97-AF65-F5344CB8AC3E}">
        <p14:creationId xmlns="" xmlns:p14="http://schemas.microsoft.com/office/powerpoint/2010/main" val="284825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Meiosis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Special type of cell division in germ cells</a:t>
            </a:r>
          </a:p>
          <a:p>
            <a:pPr>
              <a:buFont typeface="Wingdings" pitchFamily="2" charset="2"/>
              <a:buChar char="Ø"/>
            </a:pPr>
            <a:endParaRPr lang="en-US" dirty="0" smtClean="0"/>
          </a:p>
          <a:p>
            <a:pPr>
              <a:buFont typeface="Wingdings" pitchFamily="2" charset="2"/>
              <a:buChar char="Ø"/>
            </a:pPr>
            <a:r>
              <a:rPr lang="en-US" dirty="0" smtClean="0"/>
              <a:t>Two successive cell divisions</a:t>
            </a:r>
          </a:p>
          <a:p>
            <a:pPr marL="514350" indent="-514350">
              <a:buFont typeface="+mj-lt"/>
              <a:buAutoNum type="arabicPeriod"/>
            </a:pPr>
            <a:r>
              <a:rPr lang="en-US" dirty="0" smtClean="0"/>
              <a:t>Meiosis I</a:t>
            </a:r>
          </a:p>
          <a:p>
            <a:pPr marL="514350" indent="-514350">
              <a:buFont typeface="+mj-lt"/>
              <a:buAutoNum type="arabicPeriod"/>
            </a:pPr>
            <a:r>
              <a:rPr lang="en-US" dirty="0" smtClean="0"/>
              <a:t>Meiosis II</a:t>
            </a:r>
          </a:p>
          <a:p>
            <a:pPr>
              <a:buFont typeface="Wingdings" pitchFamily="2" charset="2"/>
              <a:buChar char="Ø"/>
            </a:pPr>
            <a:r>
              <a:rPr lang="en-GB" dirty="0" smtClean="0"/>
              <a:t>Four daughter cells</a:t>
            </a:r>
            <a:endParaRPr lang="en-US" dirty="0" smtClean="0"/>
          </a:p>
          <a:p>
            <a:pPr>
              <a:buFont typeface="Wingdings" pitchFamily="2" charset="2"/>
              <a:buChar char="Ø"/>
            </a:pPr>
            <a:r>
              <a:rPr lang="en-US" dirty="0" smtClean="0"/>
              <a:t>Haploid chromosomes + genetic variation</a:t>
            </a:r>
          </a:p>
          <a:p>
            <a:pPr>
              <a:buFont typeface="Wingdings" pitchFamily="2" charset="2"/>
              <a:buChar char="Ø"/>
            </a:pPr>
            <a:endParaRPr lang="en-US"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9402"/>
            <a:ext cx="8358214" cy="5798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0088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700">
              <a:lnSpc>
                <a:spcPct val="100000"/>
              </a:lnSpc>
              <a:spcBef>
                <a:spcPts val="100"/>
              </a:spcBef>
            </a:pPr>
            <a:r>
              <a:rPr lang="en-US" sz="3600" b="1" spc="-10" dirty="0" smtClean="0">
                <a:cs typeface="Cambria"/>
              </a:rPr>
              <a:t>Mechanism</a:t>
            </a:r>
            <a:r>
              <a:rPr lang="en-US" sz="3600" b="1" spc="-30" dirty="0" smtClean="0">
                <a:cs typeface="Cambria"/>
              </a:rPr>
              <a:t> </a:t>
            </a:r>
            <a:r>
              <a:rPr lang="en-US" sz="3600" b="1" spc="-5" dirty="0" smtClean="0">
                <a:cs typeface="Cambria"/>
              </a:rPr>
              <a:t>of</a:t>
            </a:r>
            <a:r>
              <a:rPr lang="en-US" sz="3600" b="1" spc="-15" dirty="0" smtClean="0">
                <a:cs typeface="Cambria"/>
              </a:rPr>
              <a:t> </a:t>
            </a:r>
            <a:r>
              <a:rPr lang="en-US" sz="3600" b="1" spc="-10" dirty="0" smtClean="0">
                <a:cs typeface="Cambria"/>
              </a:rPr>
              <a:t>Counter-transport</a:t>
            </a:r>
            <a:endParaRPr lang="en-US" sz="3600" dirty="0">
              <a:cs typeface="Cambria"/>
            </a:endParaRPr>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srcRect/>
          <a:stretch>
            <a:fillRect/>
          </a:stretch>
        </p:blipFill>
        <p:spPr bwMode="auto">
          <a:xfrm>
            <a:off x="0" y="1219200"/>
            <a:ext cx="8358214" cy="5181600"/>
          </a:xfrm>
          <a:prstGeom prst="rect">
            <a:avLst/>
          </a:prstGeom>
          <a:noFill/>
          <a:ln w="9525">
            <a:noFill/>
            <a:miter lim="800000"/>
            <a:headEnd/>
            <a:tailEnd/>
          </a:ln>
          <a:effectLst/>
        </p:spPr>
      </p:pic>
      <p:pic>
        <p:nvPicPr>
          <p:cNvPr id="6" name="Picture 5"/>
          <p:cNvPicPr>
            <a:picLocks noChangeAspect="1"/>
          </p:cNvPicPr>
          <p:nvPr/>
        </p:nvPicPr>
        <p:blipFill>
          <a:blip r:embed="rId4"/>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object 3"/>
          <p:cNvPicPr/>
          <p:nvPr/>
        </p:nvPicPr>
        <p:blipFill>
          <a:blip r:embed="rId5" cstate="print"/>
          <a:stretch>
            <a:fillRect/>
          </a:stretch>
        </p:blipFill>
        <p:spPr>
          <a:xfrm>
            <a:off x="0" y="1214422"/>
            <a:ext cx="8382000" cy="5143536"/>
          </a:xfrm>
          <a:prstGeom prst="rect">
            <a:avLst/>
          </a:prstGeom>
        </p:spPr>
      </p:pic>
      <p:sp>
        <p:nvSpPr>
          <p:cNvPr id="9" name="object 5"/>
          <p:cNvSpPr txBox="1"/>
          <p:nvPr/>
        </p:nvSpPr>
        <p:spPr>
          <a:xfrm>
            <a:off x="5286380" y="6282690"/>
            <a:ext cx="2204715" cy="320601"/>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0066"/>
                </a:solidFill>
                <a:latin typeface="Arial"/>
                <a:cs typeface="Arial"/>
              </a:rPr>
              <a:t>Lower</a:t>
            </a:r>
            <a:r>
              <a:rPr sz="2000" spc="-25" dirty="0">
                <a:solidFill>
                  <a:srgbClr val="FF0066"/>
                </a:solidFill>
                <a:latin typeface="Arial"/>
                <a:cs typeface="Arial"/>
              </a:rPr>
              <a:t> </a:t>
            </a:r>
            <a:r>
              <a:rPr sz="2000" dirty="0">
                <a:solidFill>
                  <a:srgbClr val="FF0066"/>
                </a:solidFill>
                <a:latin typeface="Arial"/>
                <a:cs typeface="Arial"/>
              </a:rPr>
              <a:t>conc.</a:t>
            </a:r>
            <a:r>
              <a:rPr sz="2000" spc="-30" dirty="0">
                <a:solidFill>
                  <a:srgbClr val="FF0066"/>
                </a:solidFill>
                <a:latin typeface="Arial"/>
                <a:cs typeface="Arial"/>
              </a:rPr>
              <a:t> </a:t>
            </a:r>
            <a:r>
              <a:rPr sz="2000" spc="-5" dirty="0">
                <a:solidFill>
                  <a:srgbClr val="FF0066"/>
                </a:solidFill>
                <a:latin typeface="Arial"/>
                <a:cs typeface="Arial"/>
              </a:rPr>
              <a:t>of</a:t>
            </a:r>
            <a:r>
              <a:rPr sz="2000" spc="-30" dirty="0">
                <a:solidFill>
                  <a:srgbClr val="FF0066"/>
                </a:solidFill>
                <a:latin typeface="Arial"/>
                <a:cs typeface="Arial"/>
              </a:rPr>
              <a:t> </a:t>
            </a:r>
            <a:r>
              <a:rPr sz="2000" dirty="0">
                <a:solidFill>
                  <a:srgbClr val="FF0066"/>
                </a:solidFill>
                <a:latin typeface="Arial"/>
                <a:cs typeface="Arial"/>
              </a:rPr>
              <a:t>H+</a:t>
            </a:r>
            <a:endParaRPr sz="2000">
              <a:latin typeface="Arial"/>
              <a:cs typeface="Arial"/>
            </a:endParaRPr>
          </a:p>
        </p:txBody>
      </p:sp>
      <p:sp>
        <p:nvSpPr>
          <p:cNvPr id="10" name="object 4"/>
          <p:cNvSpPr txBox="1"/>
          <p:nvPr/>
        </p:nvSpPr>
        <p:spPr>
          <a:xfrm>
            <a:off x="534669" y="1238250"/>
            <a:ext cx="213868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0066"/>
                </a:solidFill>
                <a:latin typeface="Arial"/>
                <a:cs typeface="Arial"/>
              </a:rPr>
              <a:t>Higher</a:t>
            </a:r>
            <a:r>
              <a:rPr sz="2000" spc="-35" dirty="0">
                <a:solidFill>
                  <a:srgbClr val="FF0066"/>
                </a:solidFill>
                <a:latin typeface="Arial"/>
                <a:cs typeface="Arial"/>
              </a:rPr>
              <a:t> </a:t>
            </a:r>
            <a:r>
              <a:rPr sz="2000" dirty="0">
                <a:solidFill>
                  <a:srgbClr val="FF0066"/>
                </a:solidFill>
                <a:latin typeface="Arial"/>
                <a:cs typeface="Arial"/>
              </a:rPr>
              <a:t>conc.</a:t>
            </a:r>
            <a:r>
              <a:rPr sz="2000" spc="-30" dirty="0">
                <a:solidFill>
                  <a:srgbClr val="FF0066"/>
                </a:solidFill>
                <a:latin typeface="Arial"/>
                <a:cs typeface="Arial"/>
              </a:rPr>
              <a:t> </a:t>
            </a:r>
            <a:r>
              <a:rPr sz="2000" spc="-5" dirty="0">
                <a:solidFill>
                  <a:srgbClr val="FF0066"/>
                </a:solidFill>
                <a:latin typeface="Arial"/>
                <a:cs typeface="Arial"/>
              </a:rPr>
              <a:t>of</a:t>
            </a:r>
            <a:r>
              <a:rPr sz="2000" spc="-30" dirty="0">
                <a:solidFill>
                  <a:srgbClr val="FF0066"/>
                </a:solidFill>
                <a:latin typeface="Arial"/>
                <a:cs typeface="Arial"/>
              </a:rPr>
              <a:t> </a:t>
            </a:r>
            <a:r>
              <a:rPr sz="2000" dirty="0">
                <a:solidFill>
                  <a:srgbClr val="FF0066"/>
                </a:solidFill>
                <a:latin typeface="Arial"/>
                <a:cs typeface="Arial"/>
              </a:rPr>
              <a:t>H+</a:t>
            </a:r>
            <a:endParaRPr sz="2000">
              <a:latin typeface="Arial"/>
              <a:cs typeface="Arial"/>
            </a:endParaRPr>
          </a:p>
        </p:txBody>
      </p:sp>
    </p:spTree>
    <p:extLst>
      <p:ext uri="{BB962C8B-B14F-4D97-AF65-F5344CB8AC3E}">
        <p14:creationId xmlns="" xmlns:p14="http://schemas.microsoft.com/office/powerpoint/2010/main" val="61017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785794"/>
            <a:ext cx="8432670" cy="5595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2512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Phases of Prophase I</a:t>
            </a:r>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srcRect/>
          <a:stretch>
            <a:fillRect/>
          </a:stretch>
        </p:blipFill>
        <p:spPr bwMode="auto">
          <a:xfrm>
            <a:off x="285720" y="1357298"/>
            <a:ext cx="8153400" cy="4953000"/>
          </a:xfrm>
          <a:prstGeom prst="rect">
            <a:avLst/>
          </a:prstGeom>
          <a:noFill/>
          <a:ln w="9525">
            <a:noFill/>
            <a:miter lim="800000"/>
            <a:headEnd/>
            <a:tailEnd/>
          </a:ln>
          <a:effectLst/>
        </p:spPr>
      </p:pic>
      <p:pic>
        <p:nvPicPr>
          <p:cNvPr id="6" name="Picture 5"/>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54852"/>
            <a:ext cx="8358214" cy="6303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983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76072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Metaphase I</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Bodies attach to the spindle microtubules are bivalents, not single chromosomes</a:t>
            </a:r>
          </a:p>
          <a:p>
            <a:pPr>
              <a:buFont typeface="Wingdings" pitchFamily="2" charset="2"/>
              <a:buChar char="Ø"/>
            </a:pPr>
            <a:r>
              <a:rPr lang="en-US" dirty="0" smtClean="0"/>
              <a:t>Homologous pairs lie parallel to the equatorial plate, with one on either side.</a:t>
            </a:r>
            <a:endParaRPr lang="en-US" i="1" dirty="0" smtClean="0"/>
          </a:p>
          <a:p>
            <a:endParaRPr lang="en-US" dirty="0" smtClean="0"/>
          </a:p>
          <a:p>
            <a:endParaRPr lang="en-US" dirty="0"/>
          </a:p>
        </p:txBody>
      </p:sp>
      <p:sp>
        <p:nvSpPr>
          <p:cNvPr id="4" name="AutoShape 2" descr="Image result for cells internal environmen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ells internal environmen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ells internal environmen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UUEhQWFhQWFhUWFRYVFRUeFxUeFxYWFxgaFxccHCoiHRolHBYZITEhJSkrMC4uFx8zODMsNygtLisBCgoKDg0OGxAQGywkICYuNDQsNDQtMi00LDQsLCwsLC4tLjQsLCwsLCwsLCwsLCwsLCwvLCwsLCwsLCwsLCwsLP/AABEIALsBDgMBIgACEQEDEQH/xAAbAAACAwEBAQAAAAAAAAAAAAAABAIDBQYBB//EAEIQAAIBAwIEAwUGBAUDAgcAAAECEQMSIQAxBAUiQRNRYSMyQnGBBhRSYpGhFTOCsVNykrLRJEPwc/EWNGODosHC/8QAGQEAAgMBAAAAAAAAAAAAAAAAAAMBAgQF/8QALxEAAgECAwYFBAIDAAAAAAAAAAECAxEEEjETISJBUWEycYGRwQWhsfDR4RQj8f/aAAwDAQACEQMRAD8A+46NGjQAa8J0MdcRwfC8atLhi3i+IpT7wrVh1oy01qKCajDxA3WGFuEcCLtSkQ2drfov1xfEcFxIusNb/wCa6Zru3sRRiYNUGPEJxIO3YDVNTh+MapVF1dKb4putVCaftqRuKsxE2XWwIMVAwMrq2UrmO6v0X64mpU4+xTA8VK3iOEcWVlUohRAx6VdC7hSRa1uTBnY5VVqDxBUD5q1WRmYEWlugDqJAjtiNTkDMb1+i/SPjaPG0bMjOPX6L9I+NrM5xWOSCemjXcAMwBZQhWbSCcXYnQ4WJUrnRX68NQa+cqargMKigHIDUkc/UsN9SpcMfjZW+VKmn+0apuLnftx1Mbuo+bL/zqo82of4tP/Wv/OuLFONi4+VRx+wbXoX1Y/NmP9zqAOz/AIrS7OD8gT/YahT53QLBfEUMcKGlS3+W4CfprjDw6fhX/SNeVKKxAAElRgDuwGpA+g36L9I+Po8bV9mLzj1+i/SPjaPG0bMM49fov0j42jxtGzDOPX6L9I+No8bRswzmgG17pOnU0yjaq42LKRPRo0aqWDRo0aADRo0aADRo0aAIPrg6XKeNWjRh2FelScMHqTTrMVogpUhyTNtSKkSrQYiQ3eVNKVdXiikmcpxXLK/twrG16N1P2rXLWNE0iAZxTwr7+8xOkn5XxniVWVmCsrBB4xEdPDTIkjPh1VBEFC5Ob+nrm1HTsoq5zfEcu4kuz0mKQzvRpvUlPcor4dWCeliKpETYWDemqKvKuLl7Xax/u5K+KblaiKIYIZwr9d2RPh7G866irWVfeZV+ZA/vqr79TmA1xIkBQWJHmAoJj10Oy1JVzATlXEkGKjpUWvVqI5e5CL67U1db5amVdFKwIERlQQ7y3gKgek9QMCKI8QCszKKkrIicgAHMRp1uaUxd73TuLHBH9JE/WI1D+Lp5GIm4PRKj5kVIH11XPBcycsnyNDSvHU7rV/F4if6qVT/jS45oSJFM52ViwJ/qClP0Y6q4jmljI1VLEV1M+0uluiAhpgt7+6zqsqsGrJlo05J3sY/BVfZXdus/S9tay8rq9zTH9bk/skfvrH5VHhgAyB37GQG//rU+A5lWcFVrEGkwpNNOmTKoh3GCMiO8HOZ0tW5l3fkbP8Hb/FUegpE/vev9tWDk471H/pVB/uDaT4TmNZgpJQyqk2q0glQT7ofz2IHz0vXdqt3i5C0azr0sAGDUwDtE5O7dz050KpTvZBlmN8x5VTFtzVIioxlgPds/Co/F+2srlqt4dIPNxelM7/zVMfpqji6Ph/ygQXDUyLmth7VkgmBEyDvIA76fdoKxvdjbsCe5A7eY0Nq9wXQ6fRrnjxlSZFU2jefBj1IMqP0c6DxdbcM9vlbSM/1CB+jEat/kwK7CR0OjWAeZVlFwDFfJ0GfS6VA/VtMLzsiC9JgPMT5fnCiPrqyrwfMq6Uka+jSSc1p/EWTzvVgP9UW/WdNUaquJVgw81II/UaapJ6FGmtSejRo1JAxROm6Wk6WnKWlTGRL9GjRpI0NGjRoANGjRoANGjRoAhU0pV03U0pV0yAuQhxdaxS2+wA8ySAB6SSM6zqoLCXNyhvfSWpn8gojL+p6jOx7B3jWhqWQvtN2Ej+XUjEjv66VDQAzCxwisHUypaqT1MY7R8Q+I6TiZtPKhlGKtcWSiMwN8t4YBH/3KNNZG0e8TjfXj7dVpHabXAj8j1C6keQmPLfTdXh/y3iQilTazkiSzwesRJOcwcHGqbJ9w3GbZE06piQYRLZWZgsQMd8HWS5oK1OABLIPKXQGNg9OkHVh5ziY15UaBeSVWIDFqhWI3FfxFZRgyXGvawExUKhrfjZKdXBwTcWV1kjYgfPVVPiKYa5Xpl/yOFqjaTalMCoM94HroAHA2lROSxanmcDrDMpAA+NMzvqFSgCpgCwwwJWEaCCpup0yjSQNipx21NeLXNtR2b4ilPiFqely3WE+pgRrwcSpFyioyyZNOnY07NfTqsQ5x5T5A40KVicrfIUp8NUQECiFl2IUllWJwFZlt92ABIOPrr2lwjU3Kl0FzFrSFDCYJADVFD5kyD321a3FooDhGCGIZBwyqAcCVNwIEyTv6a8XmFnQLIacpXgdybqYplVn8QAkk7Ym+2bK7LsToUgFUEglQqqPZlmMQIR7s4+ByPTbXtXhJEdQYyuAwYjuIaiGKnHSHgwNVrxjGVi1YBBQ8RURpkFSh6REDbe7trwGowgoBGABQcowH5KjlVB8sH12OqrNyT9ibBV5WpZQVqM2IuqVUEyDIQ+HdsPdZoj9Snw6JUwTcCSA1R7l3BtFSurDeJBIzGvRSrQCEKObb1C8P4c4uhTd2mPpJ1aOHrYCFlT4kaooUiDAVUUhRMHEbd9Xy1HyZHCuaPEaPiyYAF/UfkDUDM2PN/rr3wYA6SGJO6Qx7CPYox/U/XQnA1cyekgCzx6xUbyYIzMgRAAt9dRHKCFIZkKmZDU2YKCIhQ1QgD0iCZMZOp2NToGaPUlUowwFsEwBIVTne0lKTMfMhm+WqTVph/fRSPzqpx2/nIxP1I1ZT5KhS24FYA6UTqA7MSDMxnzzpo8uBIJdyVmMqAJEbBQJjE77+Z1ZYep2Izw6iNKsuTPVGAPFuOwJHcgSMhmAkemoAqZKhmZTE29S4nLPSUyQZg1DGNaY5ckluuSACfEqZiY2b1P66i3L6KqbkWzJYNle5YkMY8yfrqyw0+qI2kO4n/E3VFZWqFTHvBWuJOyqzBj6Q2dxI05w/POux19ZTqYDOXprcVGIwWk6tXg6e4ppnuEXP7aV5zwqmlhRKtTKwbd6igrcNgwwfQ6aoVIK+b99yj2cnax0nDOGAIMggEHzByDp2lrD+zoIogGMNUEL7oAdoCjyAx9O22tylq7lmimJtZ2L9GjRpYwNGjRoANGjRoANGjRoAhU0pV03U0pV0yAuRm8XN9OACQzEg7R4bqe35h+uk+HGAENpCcNNN5ge0O3kPVZHodM8eCXpBSAS7DIJEeDVJGCPIaq8QPAqC1ivDx/raSjDvE+R9NZcT4x1HwkQwB7029u2PdZg0CPhJgkdmx21TzOqaagMBiyklRRPh4LOwG6m0AzkCAScRpmqrAER4ikVwMAtlgSSoEEXDtnIxpbmCdIak0gVEhWyD0MCbtxAY4zmmBjtmeg+OohwnL76ctUIVjepAW+DlWNQgkvGbt87nc28TToqA1WvAEsC1RFjtIZQDH1jz143CGpRoAW9D0nMzB8I9t9yBpOh9mbKVWktSKdSkKYSwFaRIIqsmR0vINvY3HvA6UaMLaCHUlfUaqVOGW5i5lF6mFSqbRvkqfrHpqC8VwkwFUsy1H6qbXN4RKOCzjLi0i0mYU4gat4rki1GqszsBVtBACyAAogEg4Ns/U6ByCjYKbXMqlCgZspY7OgVgAYF5XJyuDOZuoJaJFXJvmeVeOoU2qBUBej4Vyqig+1axLT5SCPSDq/jOYeHVp0gkmoHaZIChWpqZhT/iDJgY3GvG5LRJLFJYiCbmlvaCrLQckOAQe3bGr24CkSpNNSUBCEgEqCQTBOclQfmBqxUxm+0pNOowp2vRUVKtNixIp3Kb0IHWDTvYR3QqYIMR4/nVZWZUCkxwxVbTcRX4h0Iy0XCkt2dic410KUgNgBgAQBsNh8vTVdTjUXBcTvAyYPe0SY9dQ92rBGBR5jxLqpAa/wD6UgCiwSorlDxDNcCUtHiC2QwKDe4A+Gnxr02S5le1Wp1haJLEMFqU8QUKlWgdSsIzIG4OZ0ouuIUiQxVwsHY3ERnt89W0eKRjCspI3AIkfMbjQmnoyWmuRzn8O4p3vqTBr+IU8WUCnhRTsAmLRVJO2St0SdMLyB5qdSlHSsQjywp1ah95GOyHcr2IxvroQNUeMW/lwR+M+7/THvfQgesiNTZEEaKrSpovkoUBRliABgd/n23May+Z8NxFSo1niIDSpimy1YWm4qOWLKGF3RZIgg7ZydbNKkF8yTux94/P09BA8gNZfNzxQYmiQEsW0Wg3OKim04JtZblLYt3z2AM+zjfEsU2rDwY6QWeswLNZtbYOkyCdiAZur/Z+tU97iGwVKyWJU+DVpEgrZB9pdtkrneBLi+UcS5McRET4bdVyk0qlO4gQpyymIGxztoq8gMh3rsAtp6ixttKN7xeN03jY6iwFlX7No83u5l1cj4cUyjKRuVYkvBPvR5ae5yR4RlrRdS6pAt9qmZONWfxGnMAk4npRyIMwZCxGD+ml+YcSHpg0yr+0pYuwCaixdvEbx6apOUcrt0Lxi8yua32dA8FYmLqhWSSYNRiJJz+utulrG5DPhLJk3VJIEA+0fYSY/XWzS1C8C8hb8T8y/Ro0aoXDRo0aADRo0aADRrH4zlztXaqhAhKSrMSSrVb8lSVlagAIO4ztqA4fiv8AEUi/zyUlOmbcOIfq7zGMFQDYqaUraR5PwleiqpUKsoREEH3LUIJmBcCQOw39NO1jpkBcjM48C6lKlh4mw3/l1Mx6b4zjGY0tTPQJ9pTKcPndh7QzI+Lv6iO5zprjJupQbT4mCRP/AG6nb12+ulKXaOipZw2PhqQ5z69s7j5b5sV4/QdQ8JaJglDerCvAkEgSFJDEweoKc5ycnSvNbGUvcU66dxUlSBYQA35plc5yAIxq5slo6Hs4ksDNrQ65HnuBcMiADtGqObcQTevhgVFNI9ZtEAqwRHgqSSrdxuJ9MzHx1JcrI8FImLQADMiMQQcyIjPlprWTwfF+GouNyliJVWuViSSrJk7z2kRkd9NNzBT00+t/IbLOxc9h+5gwMGOjCtBwvcRKnLNaw5rxWB2II9Drn2Y1UVnYC4hr6twpkghrKazHaJ3InLQYkAtxeVOykUwUdLZNwhjcpu9JgDJxpTxavoMWHdtTf1TxHEBImST7qjcx+wHqYGRrOXmTrTuaw9VlzkoR12i9bd4IJ93fYa8ocKarM9zGAAx92/IJVRuiwMREyDJyTM8VFLh1IjQd+IrepUqmpNPxLCFCK48ObVaGJ95paJKwIGBk6nw3LqyrYpCgl3Ywogu1zBSLgfeIBIEACZ7v0GFMQqkhjKAWKBPwwYg9u+2rW42CelgFkMSUEZxu2x8/TWCUnJ3e81RSirIR/hhIFMeKtOIMmkYAi1VOW8smcDRxvAVCVN0hWDdIKu0ysBg3k07AYHrGhUrMIm1QSACSSM7bDE4GTrO4njBUBp3KwYGLKbMrAET1XBcSJz31C3O5L6C9LjSxYPL01UFh8QksIdbReAFyNvR8HWi/MqcYcMT7qqQWY+QE/wB4A7wNZ3GcQrKxZKkU5DxFyLAYhWDBiLSGjM7b7ed0DGq+9mDTE2n3mABAtu2n9Y1ojipJcmJdCLLHru190whA6WZaaYB66gyYnMDHcDfVNOnFio6MyiXNKqRUcAWkxHVkhjLdu/ehKhllW1gG6DE0qYgEims9TXFsn17C3UirQg99EIwYD4Qr0sIE5nttuNGzrTWff+9Cc1OPCaHDcwYll6XtCm4taRMiHWMEWny320nUr+KEdjaCVYEhiixDBEX/ALlUx28m2iDEVJlTMLDIXoOzoSIIUrAIBE95u76sp06lUKakq8KWc2yDElaadSqJ7nOMzvovWqcO/wDHuR/rjxEWDFnC3+L0m53GVJewLTRgOx96Pr2TDFlAKzaysH9ojRddFyqYkiMwPIvE63qfBU4iwHuSRJJ8yxyT6zOlOK4UoFRcybaT3G+ngtk7mLZmZMAHz0yVHZx4lddtzXqLz55cLs++9P0NXlXGU6VNaaiqxA+GjXIySTDFYiTjO2meL51VRZp8JXcyozYoMmPxFv8A8fnG+mOWVi9NGMSyqTG2ROPTWlS1svFW3GDLN34ren/RZb61F1emaTOjLazK0XAjNuNK1OCrzchSmSsEBsEqq2Z8PIkMO2D32Gnx1JmpuqG12RgrZ6SQQDI8jnWS/K6/VbWIlpE1KhtAesygT/npgjYhPlCWaErIqXlvFl72qIrRAKmYB8JiuaeRK1QCdrgY7C5uE4sgDxUm9JIkSkresFWhoDEGe8euoU+S1VaRVIBgGKjyQGrnBYEA+1Q7fDG2tXlvDtTpqrsWYDqYszSe5BbMenbUEmXw/LuJTC1FCXMQN4mozAg2jdSFKfUHTvJuFqU/ENW26o4fpa7/ALVJDJtXuh7bR8ho6NAGRzTgq7l/CqBQUtEswKnEMsCBneQZ9NLcPyesjEq4UF3YgM0dVevVgrAmRVE5GV7jT3F8vd6odazKvRKAtBi8Ns2JV+3dVOY0kvJa03GuS0nYuIDfd7lGTCk0nPePE7wZALuacNxFQAo60zY0gO2GZHGekhgGKEGB7p89JPy6r4qMzBkp1HdZd5AZa6REQTFVck/CRrX4HhDTUhnZyWJlmY4kwMnEDGI217V0yBSRhcz4dyy+0aC+FVKRj2bmRcpnAP647aV+7MVU+PVanZQyBQletgP+1PTB9QfPtqcb71Lqt9pv6+HUj9Tj66UpTiIWpZw2PhqQ5gz+mdx6iJTiKkoysreyJpUotb7+7/korUDEtUqOkVmVgUwVYCTamxySw/FGBJND0PurOxepURmwz1GKKWUuQaY3FuZyD3t30+Tl7Ol7eJLIxxl1yCNu3UMYIImYX5hiDSEHxV9k5tAPgPmYNs7YkG2RuSUOvNRauOjQg5J2Mts2SCkjoqJTMkwbLkVyp6cSZGO06tCBi6sKjtass7WU7eqCQBnN/SQ3qdtL8PxHDiym14ZKasxvcIkUkecPgQ4zEZjvGqOI5hwuTcXPSCIq1D7rOojOYDH0z56ssJJ80N28VyZclU1FQkm7pZqloBJEMFpK02pIH6dyS2vagyS0uCoWYQOkXQVwAffOPTvtpCvz2mskgkdRERkAoo9+3qLVFAHcsNLp9olJgIxkiIK5BFLMT/8AVBI7BSfnrWGpJW+4h1ptm1U4ysUU0ypq046GUi5D0lpZtsAzgiGEnvW7XOHsvFtreK2S0gnFpAtMiIX3jgd0OX8waswBplPZrVDXSQKmw90Celgy5HSPQ6ddwD1EIx+LdHjAkTOJGCQRMKxG7nh6VSNrfvTy/Bl2tSlJu+5/t+z68mRakbCvh0pJYhhIKy1wAhZxtII2mBtq08VYwa1kUKwayoImQV3IEDq8veGD28arChrSVOzKQaZ9Q5gAY+O366XK9UMyhioqB+ligDG1E7ZtBLZ7jIiMmIo0qa0fubsNUnWlaL+wGuHVk6WuuAuYOyqcQtMAgYJ749dtXIRUIN7OQMQYIBzskbwO3bWJwPPG8d6dWr0E3EqArtgLFw7Qo2g6u4vnlBLlZ4KoopGxmkSxKEAHGF947wREaTSnCL8PydCt9OxK6vyLON4lVuFgK30FJkkOKrKpLZEmGxvOOx1B+PDgW0mqdJZbmdwJU24yMwV8xt3E01PtJw10rUqSzLLtRW2JyWgXHE/rraocQGMBg2AQyZRge6nz2kSYkeY1shOnOVrWfkYK2Gr0Veomjzgy8NfEhiBCwI7Rkz/55aaTUNTTWkyl6avvCgkkAASSTAAG5J8tLXwJPbyBJ+gGSfTSPEcbcBcogEqUILFWjp8SOkxvYpJJtgnSa1VU1v15dy0Y3105mseZU13LbE+48kDeOnP00vzbjqZFNait1VFhGWb8GIAkGDB9ACdgdZtNjBEmYAYlztOVcs/Y4L0xmHUAG3VvBEDrC2QCpikOjqjrpK4gEqIdSdire6DrnSxNSfDw9Nfx/fpcZF01xWl7aef75nW8hPsKeIhYjGLcEYxiIx5a2KWuf4LijTUKlCu8TkikskkknrqL3Omq3H8TYxp8KbgCQHqU8nyhSZ/XXQyOyXyZNrG7av7M3dGkOV1a7LNenTpnyRyx+vSAPoTrOo8BxAFKGKuqhKzAqfFJeldUAMibVeJEi+NhpLVnYfF3VzoNGub4WtxdRQQWBwWuWmoyiCFGTuXbOVPSQd9NeHxN25K7Eg07gCs9Ii2Q57j3V894JNrRo0aADRo0aAIVNKVdN1NKVdMgLkZnGjqp9N3WenGR4VSd8bTpOnFgnqp2cP1fFTh2nO+M53X1yQ5xvvUuq32m+MezqR+8frrM4jj6dG01KlOlUKcPAdlC1bWJnzwIzuvqInNiVx+g/DxclZK4xXPT7QytvEW1BE++PejAnOYtMgdwCvzrt4htYVR7ZYAA8FsS02mc2nHUN5MX03BBalmU4glJWOp1IK9siDvac9yTqnmBhQaYvTxlhPjB8AggXQAIIlWiLT6LrLLQfHxIwzw3BkK1TNRlCMZq5JoAMnT5pTm3zQGLgDpLj+L4RipAZ7TuvXcynwhTN0mSam2DIzrd4TldIpTqWi4iizHcsaYJSSdrSzER56r4rg6e3hqzENAsDE+6dom2VX0EDyGuutLmNmHT5nRaqEFIgu5W4ogE+1JnN2/Dt23A1sAanU4JkF3gsFObgqnG8m0kgd5OoKZEjIOxHfTIST0dwaseKgBJAydz59s653nXNKtFqNOmqNUrw0mZirNNKe4iLjkEee5OukGuP5+scXwMsW6eF23A8UYFufl31mxTacfX7HR+l04TqtTV1Z/hmgnKGNMpUemmTISjxLmm+0oRVgN6gZESIxpGt9nW96jVepxBuw6FblEiQzfFFuCfi7b66I8WiFwWYwzHKsWAkxcIkbECd4769r8VSOGdN4iRII/cEfqNRspVI5pTd2RSx88O8tNJJckkj5vT4SrUq+GEZqp+GM/P0X823rrsOUfZ+kgF9NazwwqlmcKrBoCIIgxBk/8AMB1uZoN6j2iESPjDqrBbgLguBufrryhzpDYqI0taAvQACVuiZxHyz2nURotvj07GrGfWqteKjHhEOc8rorw9SadJXp00ZTTSGZixBZjvHScbdWdhpn7LVgOE4cubFD1kDsVjqqHAzMTuYgR5ajzHjDU4Ss+KYelTNj++etvUQZnsdXckW+hRd0RyQ0dFJUABNqqbbgR3hSJnUUoR21uSfx3EYivUf0++rcud+nb+jVFQHYFvUDH0ZoU/QnU1DH8Kjvux/XpA+oYa8csxJZgJybQJ9eppBH9I16tJSZIkjILS0fK6Y+ka6O5HDtUl+2/l/dC3F8TTFmXq3Ej3Q9MwMggMtP1wMWmcbtVOlKIUgg02MX2KzezjKzINzYBO/fV7yRgwZBBOcqZE+nbVfBtWWF64A+HwSJJ2S7NgG0idvLXF+q0KlaVNwjfL1b78tF7GzBxVPM5PXt86sRp3qq+IWVUJtJFgFhCgKXo95IALEkCZydNVKVMeE6hipdkam6szIXVnb80yuQZEMSMaf5PxjNUWlVa4vKOrWFf5bOYIUfhgjyOs96LLVC0yP5rgM5Z58PxkEiRBgxv29NJhKVpRqRRr1aszquRKBQpwIFoIHkDkCO0AjGtelrK5N/Jpf+nT/wBo1q0tdN6HPWpfrD+58Xa48VSYhDJkS0EmFGbVVv8ANUcbATua52jwVbw1dqrUzYZD1H6WKgBmn13XYdpmSsYWVOF4q4HxV95oWYkFkYqfM2owBFpF05gltrh1IVQxuYAAkxJMZOMaw+J5NWcqfF91qjobnmnfSr0wo84NUG456SNWVOWV2HVUB61cQ9QW28QapXG4KWpPa3bMAA3NGkOUo6go7hyoGbpeTJIbA7RBgTJxiS/oANGjRoAhU0pV03U0pV0yAuRmcZ71Ppu6z04z7KrIzjad9fMvtHxSrVipNrUWQKVEOWJ8KoGOOhSimSCppEbE6+m8cRdTlres9WMeyqQc40g9G8AEAVPDoYxDyxW5Tm1thO64mREprSy1PQ3/AE7EKg8zV/sYv2R4NqfDlXLBf+o8B+kyh8LpBBIKsQ5jY4IzEbHNZLAHoreIuRlSootkD4s3DMESJxF1XCcQTfTYXOiVxUQgdVzKb0XyJ3TsSYO10ebkBEFS5lapLK63FZpsiHAlhlFJzkjadZ6sJXYPEKtU2j3XZfyymz06aJGKdMsxBhZUQI7sfKRAydxLFaqnBrLENVqNEkECBtdk201+cFm820hS5nTo8Oqo5vMeJI66dqKplYBBIVVUncsDnSNalYCjEl4F5FsSNpJUszDu0idwBp0Y1MQ8sdDPKUKKzTH6Brsq2VICwolwvudBAUUz3X4pONItTNzmofD6oMUy3USIuWnszXA3KIzkTkwWuQZn9Z8gSfqxY60eGtqG56asxg7ZkCBB7GBvrXLBOCzQdmZo4xSdpLcZ6tkjEjeDI+h/5AIjIGuP54tvFcFIRMcKZXb+cJYyBn9ddfX4Jlq3khWyoDVC5tt8SPglhbvLHqySNZFerUFak1OotS56bFqhuFOXBNJFGL+2SBLAAA51WdOU4pye9X033+DbgsYqVbhW5p6tK25+vpYvqcsWoa8u1te5aggC7pKSJEqbTH0B89UO3DAsSxJYVC0Gp1AMWb3cG0kkEbTrS+8qGYNUW69pkqDM7RP/AJGqeG4GkTciyLXzaSDdbcQ0G4tag3+ERq1NpQj5CJ3cmZH8T4VZIohrAWQgI0qlKlUuVicYdAM9p1qct4oVL18OwLjtDCXTBA7WH6EaYpkZspNhghhVWCbVAyR5qNecRxdhYMaSlVB9pWVZm4ATBz0/uNS60IvfJBGnKWiE+em3huIAUx4VMAgCF63gbyP0jVP2TpKOEosALi1aTGT1tudK8/5zS8CoEqo5qoiWJJtglri0dpIIOnfs3T/6ah2YrUIBAIUXbwLTLSGye+ssbSq3vz779x1ainS+n2lF75fBqvUggbs2FURJgSd+wHfXlFariVEm6IRCRAaCVquVU4k6lS4erUdVsovTIlgZUmx8gHqIAJEgzOutp0wAJgbDPmcAfrjWb6ljK1KahSafrf3WpzsPkmm5Jp91+DnU5PXYnJA6YvqBSIJu/lLsRA30xX5JTQqa1WmJBAV1Z2bI929iSRHYd9M8+4vwwASZkEBfdUElQagglrj0hQDvPadZNDhS9xdmgsDbPX0kEBnGcESFWAOxIiF0Y162+UhrlGPYaTiadBbaBY1AgVXqoVCzIFlIKCzkr5fXsUq3Cqi02qIVZ6iyqXlltpVYuZMlssS3rGYnWrw3DIplVAMRPf8AU51XzQtNOy2bmMMSAfZv3Exkjsda3h9nCTb32KRqZppLqbXKP5NL/wBNPL8I8talLWXykDwqcbeGkf6RrUpa0y0MiL9YLcjqlQprkgKV6hvcHm6CJyVM79GZOdb2sL/4e6XXxTDC0BhIUXZAz3Raa4jKXbsdKGl3L+WvSaVqXLLAqZIALlpEkm7tExmYEZrbk1UszGueosQBeApJW0wGjAUfv56hV+zpIf2pF4qQYcWs4YXCHGeozO4C7ESdymgUAAAACABsI8tACPKuXtSLFnvLBATBklQQWMk5O+IGtDRo0AGjRo0AQqaUq6bqaUq6ZAXIzeLm6nAuN7Yxn2VXGf00jTiwZ9nbw8N8VIh27+Qz8vUbO8awBSWtFxlpHT7KpnOMb5x56UpzjYPZw0riKoDn9DsPT1EHWbFeMdR8JVx3Ch4D4dfHZKi4Jh8x6wX6ZyJ7EgWcfTrmm6qaNeAwF0q4IU4IUEM3oLN4xqriaiIhkSh8dBTtFyMXUqqj6THbebdvOMJNLxKrwtoYUqLMERTtFsNVYkgASFJIxpmGbW+Wnf4+eQnEJPdG+bt8/HMzPuNanRdqkU5tlVa/JhcgiFEADpYxGqajliSdzk6t4viWYAG5ktZVCmUkAGJ+NgoYzESsKAQRrUrcODUgRa63IRs28wdtipHmCfLW3C1qd5ZY2EYijUUY5pXMQDWlytXU4KkTswMj+odvQj669PD2EG0kdyBMepAyR8tvlJDacTRQFjVSAJwwJOJwqySY7Aa0VakbCKVN3MTiaANcNVp3VFvlmZiCVZfdUuYWGBAI7+edc79puWVKpSrTANTh0UVLrbmCG5HUHDAASZ84yQRrqYZ6zOT+IlcdBayFkbkLTUkZgtvERdV4RW95QfKRt8tc7LKrBO+l7eR2MNV/xKueEV39t5x4r80ZlC0hTNrW2rSUASoJ6mOdh+umeWcPxgSaldJDUlRDU2CP1YRdwVXOcBvr0v8AD0JkqCfNhJ/UydX1eUv92aqoQDwy4QA3RbcuRi7bpj66rSpKnOLbWvQbi8dtqMoRgldctfk4/jfs94oWka7Mq3PeEqVLg71DDZmekZOocL9kKSjaq5JIyERVEmGzmYA84u2MRrvjyKOLVmqOVeiVxjqU4xsBYSNvPudU1qASo1O64qcTF0EKcgeV3YeWrOMJSVpPRfwVo/UcVGDinZXf3d+VjluE+zFBWuWjcMW+NUOCCQZRZU9sHuDrcp8Nkscu0XNETGwA7ASYHqfPV/EEU+o7EgHBOYhSI+UGfTIjMF5hStLFrVG5bEYBkzsM948t9XhTjB35iq2Jq1vHJsXoVPArBrCbiYMqAQ1tySThrlDDGYjGSNqpzijTBZaRuUhSWCIELRu5OB1CbZ31mHjUZ1RRdLmnUkEWdDtDBsybNo2M9xLdLl9NTK00B8wqg/rGstTBRlUzpgqvDZoSAapUNVyYJnOAzRaGVT7qhekDvucwSyo6iVMkQHUH9DHZgM+oxnphepypzVqMLLX8IzJvU0w0Yj/LmcZ0ov2ebCvxBJgESXLErTVWYXPPv9fpI+etUIKEcqFylmdzdDAbkD5nSHOnpkUy7EKGfqVmEEU3Bll2AF2+JjSNT7P0Qz3VFd6nii2oUAJrLTUwAJBikIj188P8cpprTCANaGBDMQWATeYPUTG/mdUrv/WyaXjR0fLx0JIg2rjywO2tGlrP4AQiCZhVE+eBrQpatMTEv0aNGlDQ0aNGgA0aNGgA0aNGgCFTSlXTdTSlXTIC5CHF0ywwYYQVPYEZE+Y7EdwSO+syiBbaZAQcOD3agwdtj+HJIMRB/CcafF8QtNS77AqPmWMKAO5JIAHmdZXHcbRN3iLUW1faxAhDMFyPhkEgrJEE4zqtaEZW6k05SS3CfKeKPEzXBCkJWCBlidi7TnPXbKk2hR+Ig3cyQiGoqBFUL4TG2GNJnyc2gFyYA8yJkDTfs/DaM00FUC0iKU9gR7oEEekntsvzkZ62tcOJqLgFBRqHvgEG4wZtvnY5y4id5OysuS7D8PBxSzO75vuHD0FNCmuwCU7YgFYUQR5HWfV5awVVksqsGIW5WJEm4ddt10NsJg+etfgR7Kn/AJE/2jVtmtzpxkt4tSaM084qWtFMFh7pKVZfAP8ALtxkx73acDUE4IuzMxdbhDCQGqfmcrtjAAiB9ANazXsajZX8TuClbwqwpS4cKAFAAGwG2rBS1Tx3F2OiEhFdXPiEYlSgCicXG4nP4DHeEqnF1nZbVdVDQ3SZNtakDdjAsDkZyGPkCWXKmk9MdNxtUsoZtoE5z28p7TOmwacJT8RloMrAK5ABUWhbXPVYeoCTJjBtGc/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WdOdWmtWgVOXQdThEBkItw+KAW7/Ec9z+p1frLXi6zMQFFsAhlSo+ZyJwNog57zGJF4XiXVgxZSboINJQB2MAMQe3facTAjarkm/QMltWvcp5hyys7uVrOFZ6VoBxTC2ipjGCofHV1MDiI0rxHIqQYl65UzVKiVBUVGpMQCxLb0l75BIgCI0zyJ3tvcSCCc1HB/F0u0QfUGNM0ORorXBiCRBsCqD8wBkjtO0nz0Xm9I+7IvBc/sc/S5Zwiw6eIwUoV8OmSo8LwAoUqmwPD08T2PbTTM3E1VCyFAMWuhgMVudyrEZW4KufP/LupyqkJ6Jky1xZrjESQTB203TQKAFAAGwAAA+QGjZzlulaxXaxXhW8YoCIA207S0nS05S1aZSJfo0aNJGho0aNABo0aNABo0aNAEKmlKum6mlKumQFyM/juFWqhRtiVPfBU3KQRsQwBB8xpF+ThiSzTcoR5P8AMUFiFYBYjqbaPeM61G1HTHBPeVUmjNo8BUppUtZDUYk9KlUbotCsDMQAoBG0DfIKfMailBapZBXA8MwXRxQJsI8vdIJON5tIje1n814EuL6ZiouR+F4VgFYSPxGDIj5SNIrYfNG8dRtKtaW/Qr5f/Kp/5E/2jTGsTgaden7MGoUUALfSmocDZxCWjbIJ+UZtTg+KdTNwY7Xuiqg8ppAlm+eJ9NWVXpF+xZwXNr3NbSz8fSBtNRLvw3C4x5KMn9NKn7PlrbykLuHD1S0bS7Mp3zEadpcmAMmo8kAQLAABOFhZAz56nNUekfdkXprV/YXbmqQxAchJuhGEQJOXgH6apr83K29AUsYipUVSMTJi7/3IGtOnyqiBFkjJhyzDJnZiRuZ01RoqmEVVH5QB/bU5aj5pehXaQWiZhLxVZmIVemBBWlUaSSZAYkLgRnbPodA4PiXVgxdSbrSWpqFkkKegEkgQSNpnXQaNGxb1k/wRtuiRhNyJmtuK9JnqL1LsEdRYiRmfmBpqlyZQS17AkBTaEUQCSB7pPxHv31p6NSqFPp8kOtPqJpyukPgnc9RZgZ3JDEidM0qKr7qqvyAH9tT0aYopaIW23qe680aNSQGjRo0AGjRr3QBdS05S0pSGm6WlTGRL9GjRpI0NGjRoANGjRoANGjRoAiyzqtqE99XaNSm0RZCp4Mef7aj9x/N+2nNGpzyIyIT+4fm/bR9w/N+2nNGpzyDIhP7h+b9tH3D837ac0aM8gyIT+4fm/bR9w/N+2nNGjPIMiE/uH5v20fcPzftpzRozyDIhP7h+b9tH3D837ac0aM8gyIT+4fm/bR9w/N+2nNGjPIMiE/uH5v20fcPzftpzRozyDIhP7h+b9tH3D837ac0aM8gyIT+4fm/bUanBhQSWgAEkxsBvp7XjCcHbUZ5BkRiivSKLUViyNsVX0nY59dts7SRLha9NyAC0kwJXfDz8oNJxnuvkQTofw+lAHhrCghRaIEwTHzIB+mvafBU1IIRQQZEAYMFcfRmH9R89GeQZEJU+Mp9yVzHUvnfnExhGJmIgzGrxx9IT7QdJIaZgWlQZPb3l/wBQ89TPLaX+Gu0bDyZf7Ow+TEakeApf4abk+6NzEn54H6Dy1DbZNkQp8ypsrOrSqiSQD5Axtvnbftrw82ozF8k5AAYzgHEDPvLt3YDc6t+5U4IsWCVYiNysQT5kWj9BqteV0RtSTvHSMT5eWoJBuaUgLi4tybs2wCoJnuJYZGN/LUP4xRm2+Gz0kMGw5pmARJFykT3gnbVp5dSO9NO/wiMkE48iVH6ak/A0zkop+YHnd/ck/U6APKvHIr2MSD0wYwbroAjv0Mc9hq2hWDgMpkHYwf8A99v76qPA08EopIAUEjMKCAJ9AzfqdW0aCp7qgdsDymP7nQB//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UUEhQWFhQWFhUWFRYVFRUeFxUeFxYWFxgaFxccHCoiHRolHBYZITEhJSkrMC4uFx8zODMsNygtLisBCgoKDg0OGxAQGywkICYuNDQsNDQtMi00LDQsLCwsLC4tLjQsLCwsLCwsLCwsLCwsLCwvLCwsLCwsLCwsLCwsLP/AABEIALsBDgMBIgACEQEDEQH/xAAbAAACAwEBAQAAAAAAAAAAAAAABAIDBQYBB//EAEIQAAIBAwIEAwUGBAUDAgcAAAECEQMSIQAxBAUiQRNRYSMyQnGBBhRSYpGhFTOCsVNykrLRJEPwc/EWNGODosHC/8QAGQEAAgMBAAAAAAAAAAAAAAAAAAMBAgQF/8QALxEAAgECAwYFBAIDAAAAAAAAAAECAxEEEjETISJBUWEycYGRwQWhsfDR4RQj8f/aAAwDAQACEQMRAD8A+46NGjQAa8J0MdcRwfC8atLhi3i+IpT7wrVh1oy01qKCajDxA3WGFuEcCLtSkQ2drfov1xfEcFxIusNb/wCa6Zru3sRRiYNUGPEJxIO3YDVNTh+MapVF1dKb4putVCaftqRuKsxE2XWwIMVAwMrq2UrmO6v0X64mpU4+xTA8VK3iOEcWVlUohRAx6VdC7hSRa1uTBnY5VVqDxBUD5q1WRmYEWlugDqJAjtiNTkDMb1+i/SPjaPG0bMjOPX6L9I+NrM5xWOSCemjXcAMwBZQhWbSCcXYnQ4WJUrnRX68NQa+cqargMKigHIDUkc/UsN9SpcMfjZW+VKmn+0apuLnftx1Mbuo+bL/zqo82of4tP/Wv/OuLFONi4+VRx+wbXoX1Y/NmP9zqAOz/AIrS7OD8gT/YahT53QLBfEUMcKGlS3+W4CfprjDw6fhX/SNeVKKxAAElRgDuwGpA+g36L9I+Po8bV9mLzj1+i/SPjaPG0bMM49fov0j42jxtGzDOPX6L9I+No8bRswzmgG17pOnU0yjaq42LKRPRo0aqWDRo0aADRo0aADRo0aAIPrg6XKeNWjRh2FelScMHqTTrMVogpUhyTNtSKkSrQYiQ3eVNKVdXiikmcpxXLK/twrG16N1P2rXLWNE0iAZxTwr7+8xOkn5XxniVWVmCsrBB4xEdPDTIkjPh1VBEFC5Ob+nrm1HTsoq5zfEcu4kuz0mKQzvRpvUlPcor4dWCeliKpETYWDemqKvKuLl7Xax/u5K+KblaiKIYIZwr9d2RPh7G866irWVfeZV+ZA/vqr79TmA1xIkBQWJHmAoJj10Oy1JVzATlXEkGKjpUWvVqI5e5CL67U1db5amVdFKwIERlQQ7y3gKgek9QMCKI8QCszKKkrIicgAHMRp1uaUxd73TuLHBH9JE/WI1D+Lp5GIm4PRKj5kVIH11XPBcycsnyNDSvHU7rV/F4if6qVT/jS45oSJFM52ViwJ/qClP0Y6q4jmljI1VLEV1M+0uluiAhpgt7+6zqsqsGrJlo05J3sY/BVfZXdus/S9tay8rq9zTH9bk/skfvrH5VHhgAyB37GQG//rU+A5lWcFVrEGkwpNNOmTKoh3GCMiO8HOZ0tW5l3fkbP8Hb/FUegpE/vev9tWDk471H/pVB/uDaT4TmNZgpJQyqk2q0glQT7ofz2IHz0vXdqt3i5C0azr0sAGDUwDtE5O7dz050KpTvZBlmN8x5VTFtzVIioxlgPds/Co/F+2srlqt4dIPNxelM7/zVMfpqji6Ph/ygQXDUyLmth7VkgmBEyDvIA76fdoKxvdjbsCe5A7eY0Nq9wXQ6fRrnjxlSZFU2jefBj1IMqP0c6DxdbcM9vlbSM/1CB+jEat/kwK7CR0OjWAeZVlFwDFfJ0GfS6VA/VtMLzsiC9JgPMT5fnCiPrqyrwfMq6Uka+jSSc1p/EWTzvVgP9UW/WdNUaquJVgw81II/UaapJ6FGmtSejRo1JAxROm6Wk6WnKWlTGRL9GjRpI0NGjRoANGjRoANGjRoAhU0pV03U0pV0yAuQhxdaxS2+wA8ySAB6SSM6zqoLCXNyhvfSWpn8gojL+p6jOx7B3jWhqWQvtN2Ej+XUjEjv66VDQAzCxwisHUypaqT1MY7R8Q+I6TiZtPKhlGKtcWSiMwN8t4YBH/3KNNZG0e8TjfXj7dVpHabXAj8j1C6keQmPLfTdXh/y3iQilTazkiSzwesRJOcwcHGqbJ9w3GbZE06piQYRLZWZgsQMd8HWS5oK1OABLIPKXQGNg9OkHVh5ziY15UaBeSVWIDFqhWI3FfxFZRgyXGvawExUKhrfjZKdXBwTcWV1kjYgfPVVPiKYa5Xpl/yOFqjaTalMCoM94HroAHA2lROSxanmcDrDMpAA+NMzvqFSgCpgCwwwJWEaCCpup0yjSQNipx21NeLXNtR2b4ilPiFqely3WE+pgRrwcSpFyioyyZNOnY07NfTqsQ5x5T5A40KVicrfIUp8NUQECiFl2IUllWJwFZlt92ABIOPrr2lwjU3Kl0FzFrSFDCYJADVFD5kyD321a3FooDhGCGIZBwyqAcCVNwIEyTv6a8XmFnQLIacpXgdybqYplVn8QAkk7Ym+2bK7LsToUgFUEglQqqPZlmMQIR7s4+ByPTbXtXhJEdQYyuAwYjuIaiGKnHSHgwNVrxjGVi1YBBQ8RURpkFSh6REDbe7trwGowgoBGABQcowH5KjlVB8sH12OqrNyT9ibBV5WpZQVqM2IuqVUEyDIQ+HdsPdZoj9Snw6JUwTcCSA1R7l3BtFSurDeJBIzGvRSrQCEKObb1C8P4c4uhTd2mPpJ1aOHrYCFlT4kaooUiDAVUUhRMHEbd9Xy1HyZHCuaPEaPiyYAF/UfkDUDM2PN/rr3wYA6SGJO6Qx7CPYox/U/XQnA1cyekgCzx6xUbyYIzMgRAAt9dRHKCFIZkKmZDU2YKCIhQ1QgD0iCZMZOp2NToGaPUlUowwFsEwBIVTne0lKTMfMhm+WqTVph/fRSPzqpx2/nIxP1I1ZT5KhS24FYA6UTqA7MSDMxnzzpo8uBIJdyVmMqAJEbBQJjE77+Z1ZYep2Izw6iNKsuTPVGAPFuOwJHcgSMhmAkemoAqZKhmZTE29S4nLPSUyQZg1DGNaY5ckluuSACfEqZiY2b1P66i3L6KqbkWzJYNle5YkMY8yfrqyw0+qI2kO4n/E3VFZWqFTHvBWuJOyqzBj6Q2dxI05w/POux19ZTqYDOXprcVGIwWk6tXg6e4ppnuEXP7aV5zwqmlhRKtTKwbd6igrcNgwwfQ6aoVIK+b99yj2cnax0nDOGAIMggEHzByDp2lrD+zoIogGMNUEL7oAdoCjyAx9O22tylq7lmimJtZ2L9GjRpYwNGjRoANGjRoANGjRoAhU0pV03U0pV0yAuRm8XN9OACQzEg7R4bqe35h+uk+HGAENpCcNNN5ge0O3kPVZHodM8eCXpBSAS7DIJEeDVJGCPIaq8QPAqC1ivDx/raSjDvE+R9NZcT4x1HwkQwB7029u2PdZg0CPhJgkdmx21TzOqaagMBiyklRRPh4LOwG6m0AzkCAScRpmqrAER4ikVwMAtlgSSoEEXDtnIxpbmCdIak0gVEhWyD0MCbtxAY4zmmBjtmeg+OohwnL76ctUIVjepAW+DlWNQgkvGbt87nc28TToqA1WvAEsC1RFjtIZQDH1jz143CGpRoAW9D0nMzB8I9t9yBpOh9mbKVWktSKdSkKYSwFaRIIqsmR0vINvY3HvA6UaMLaCHUlfUaqVOGW5i5lF6mFSqbRvkqfrHpqC8VwkwFUsy1H6qbXN4RKOCzjLi0i0mYU4gat4rki1GqszsBVtBACyAAogEg4Ns/U6ByCjYKbXMqlCgZspY7OgVgAYF5XJyuDOZuoJaJFXJvmeVeOoU2qBUBej4Vyqig+1axLT5SCPSDq/jOYeHVp0gkmoHaZIChWpqZhT/iDJgY3GvG5LRJLFJYiCbmlvaCrLQckOAQe3bGr24CkSpNNSUBCEgEqCQTBOclQfmBqxUxm+0pNOowp2vRUVKtNixIp3Kb0IHWDTvYR3QqYIMR4/nVZWZUCkxwxVbTcRX4h0Iy0XCkt2dic410KUgNgBgAQBsNh8vTVdTjUXBcTvAyYPe0SY9dQ92rBGBR5jxLqpAa/wD6UgCiwSorlDxDNcCUtHiC2QwKDe4A+Gnxr02S5le1Wp1haJLEMFqU8QUKlWgdSsIzIG4OZ0ouuIUiQxVwsHY3ERnt89W0eKRjCspI3AIkfMbjQmnoyWmuRzn8O4p3vqTBr+IU8WUCnhRTsAmLRVJO2St0SdMLyB5qdSlHSsQjywp1ah95GOyHcr2IxvroQNUeMW/lwR+M+7/THvfQgesiNTZEEaKrSpovkoUBRliABgd/n23May+Z8NxFSo1niIDSpimy1YWm4qOWLKGF3RZIgg7ZydbNKkF8yTux94/P09BA8gNZfNzxQYmiQEsW0Wg3OKim04JtZblLYt3z2AM+zjfEsU2rDwY6QWeswLNZtbYOkyCdiAZur/Z+tU97iGwVKyWJU+DVpEgrZB9pdtkrneBLi+UcS5McRET4bdVyk0qlO4gQpyymIGxztoq8gMh3rsAtp6ixttKN7xeN03jY6iwFlX7No83u5l1cj4cUyjKRuVYkvBPvR5ae5yR4RlrRdS6pAt9qmZONWfxGnMAk4npRyIMwZCxGD+ml+YcSHpg0yr+0pYuwCaixdvEbx6apOUcrt0Lxi8yua32dA8FYmLqhWSSYNRiJJz+utulrG5DPhLJk3VJIEA+0fYSY/XWzS1C8C8hb8T8y/Ro0aoXDRo0aADRo0aADRrH4zlztXaqhAhKSrMSSrVb8lSVlagAIO4ztqA4fiv8AEUi/zyUlOmbcOIfq7zGMFQDYqaUraR5PwleiqpUKsoREEH3LUIJmBcCQOw39NO1jpkBcjM48C6lKlh4mw3/l1Mx6b4zjGY0tTPQJ9pTKcPndh7QzI+Lv6iO5zprjJupQbT4mCRP/AG6nb12+ulKXaOipZw2PhqQ5z69s7j5b5sV4/QdQ8JaJglDerCvAkEgSFJDEweoKc5ycnSvNbGUvcU66dxUlSBYQA35plc5yAIxq5slo6Hs4ksDNrQ65HnuBcMiADtGqObcQTevhgVFNI9ZtEAqwRHgqSSrdxuJ9MzHx1JcrI8FImLQADMiMQQcyIjPlprWTwfF+GouNyliJVWuViSSrJk7z2kRkd9NNzBT00+t/IbLOxc9h+5gwMGOjCtBwvcRKnLNaw5rxWB2II9Drn2Y1UVnYC4hr6twpkghrKazHaJ3InLQYkAtxeVOykUwUdLZNwhjcpu9JgDJxpTxavoMWHdtTf1TxHEBImST7qjcx+wHqYGRrOXmTrTuaw9VlzkoR12i9bd4IJ93fYa8ocKarM9zGAAx92/IJVRuiwMREyDJyTM8VFLh1IjQd+IrepUqmpNPxLCFCK48ObVaGJ95paJKwIGBk6nw3LqyrYpCgl3Ywogu1zBSLgfeIBIEACZ7v0GFMQqkhjKAWKBPwwYg9u+2rW42CelgFkMSUEZxu2x8/TWCUnJ3e81RSirIR/hhIFMeKtOIMmkYAi1VOW8smcDRxvAVCVN0hWDdIKu0ysBg3k07AYHrGhUrMIm1QSACSSM7bDE4GTrO4njBUBp3KwYGLKbMrAET1XBcSJz31C3O5L6C9LjSxYPL01UFh8QksIdbReAFyNvR8HWi/MqcYcMT7qqQWY+QE/wB4A7wNZ3GcQrKxZKkU5DxFyLAYhWDBiLSGjM7b7ed0DGq+9mDTE2n3mABAtu2n9Y1ojipJcmJdCLLHru190whA6WZaaYB66gyYnMDHcDfVNOnFio6MyiXNKqRUcAWkxHVkhjLdu/ehKhllW1gG6DE0qYgEims9TXFsn17C3UirQg99EIwYD4Qr0sIE5nttuNGzrTWff+9Cc1OPCaHDcwYll6XtCm4taRMiHWMEWny320nUr+KEdjaCVYEhiixDBEX/ALlUx28m2iDEVJlTMLDIXoOzoSIIUrAIBE95u76sp06lUKakq8KWc2yDElaadSqJ7nOMzvovWqcO/wDHuR/rjxEWDFnC3+L0m53GVJewLTRgOx96Pr2TDFlAKzaysH9ojRddFyqYkiMwPIvE63qfBU4iwHuSRJJ8yxyT6zOlOK4UoFRcybaT3G+ngtk7mLZmZMAHz0yVHZx4lddtzXqLz55cLs++9P0NXlXGU6VNaaiqxA+GjXIySTDFYiTjO2meL51VRZp8JXcyozYoMmPxFv8A8fnG+mOWVi9NGMSyqTG2ROPTWlS1svFW3GDLN34ren/RZb61F1emaTOjLazK0XAjNuNK1OCrzchSmSsEBsEqq2Z8PIkMO2D32Gnx1JmpuqG12RgrZ6SQQDI8jnWS/K6/VbWIlpE1KhtAesygT/npgjYhPlCWaErIqXlvFl72qIrRAKmYB8JiuaeRK1QCdrgY7C5uE4sgDxUm9JIkSkresFWhoDEGe8euoU+S1VaRVIBgGKjyQGrnBYEA+1Q7fDG2tXlvDtTpqrsWYDqYszSe5BbMenbUEmXw/LuJTC1FCXMQN4mozAg2jdSFKfUHTvJuFqU/ENW26o4fpa7/ALVJDJtXuh7bR8ho6NAGRzTgq7l/CqBQUtEswKnEMsCBneQZ9NLcPyesjEq4UF3YgM0dVevVgrAmRVE5GV7jT3F8vd6odazKvRKAtBi8Ns2JV+3dVOY0kvJa03GuS0nYuIDfd7lGTCk0nPePE7wZALuacNxFQAo60zY0gO2GZHGekhgGKEGB7p89JPy6r4qMzBkp1HdZd5AZa6REQTFVck/CRrX4HhDTUhnZyWJlmY4kwMnEDGI217V0yBSRhcz4dyy+0aC+FVKRj2bmRcpnAP647aV+7MVU+PVanZQyBQletgP+1PTB9QfPtqcb71Lqt9pv6+HUj9Tj66UpTiIWpZw2PhqQ5gz+mdx6iJTiKkoysreyJpUotb7+7/korUDEtUqOkVmVgUwVYCTamxySw/FGBJND0PurOxepURmwz1GKKWUuQaY3FuZyD3t30+Tl7Ol7eJLIxxl1yCNu3UMYIImYX5hiDSEHxV9k5tAPgPmYNs7YkG2RuSUOvNRauOjQg5J2Mts2SCkjoqJTMkwbLkVyp6cSZGO06tCBi6sKjtass7WU7eqCQBnN/SQ3qdtL8PxHDiym14ZKasxvcIkUkecPgQ4zEZjvGqOI5hwuTcXPSCIq1D7rOojOYDH0z56ssJJ80N28VyZclU1FQkm7pZqloBJEMFpK02pIH6dyS2vagyS0uCoWYQOkXQVwAffOPTvtpCvz2mskgkdRERkAoo9+3qLVFAHcsNLp9olJgIxkiIK5BFLMT/8AVBI7BSfnrWGpJW+4h1ptm1U4ysUU0ypq046GUi5D0lpZtsAzgiGEnvW7XOHsvFtreK2S0gnFpAtMiIX3jgd0OX8waswBplPZrVDXSQKmw90Celgy5HSPQ6ddwD1EIx+LdHjAkTOJGCQRMKxG7nh6VSNrfvTy/Bl2tSlJu+5/t+z68mRakbCvh0pJYhhIKy1wAhZxtII2mBtq08VYwa1kUKwayoImQV3IEDq8veGD28arChrSVOzKQaZ9Q5gAY+O366XK9UMyhioqB+ligDG1E7ZtBLZ7jIiMmIo0qa0fubsNUnWlaL+wGuHVk6WuuAuYOyqcQtMAgYJ749dtXIRUIN7OQMQYIBzskbwO3bWJwPPG8d6dWr0E3EqArtgLFw7Qo2g6u4vnlBLlZ4KoopGxmkSxKEAHGF947wREaTSnCL8PydCt9OxK6vyLON4lVuFgK30FJkkOKrKpLZEmGxvOOx1B+PDgW0mqdJZbmdwJU24yMwV8xt3E01PtJw10rUqSzLLtRW2JyWgXHE/rraocQGMBg2AQyZRge6nz2kSYkeY1shOnOVrWfkYK2Gr0Veomjzgy8NfEhiBCwI7Rkz/55aaTUNTTWkyl6avvCgkkAASSTAAG5J8tLXwJPbyBJ+gGSfTSPEcbcBcogEqUILFWjp8SOkxvYpJJtgnSa1VU1v15dy0Y3105mseZU13LbE+48kDeOnP00vzbjqZFNait1VFhGWb8GIAkGDB9ACdgdZtNjBEmYAYlztOVcs/Y4L0xmHUAG3VvBEDrC2QCpikOjqjrpK4gEqIdSdire6DrnSxNSfDw9Nfx/fpcZF01xWl7aef75nW8hPsKeIhYjGLcEYxiIx5a2KWuf4LijTUKlCu8TkikskkknrqL3Omq3H8TYxp8KbgCQHqU8nyhSZ/XXQyOyXyZNrG7av7M3dGkOV1a7LNenTpnyRyx+vSAPoTrOo8BxAFKGKuqhKzAqfFJeldUAMibVeJEi+NhpLVnYfF3VzoNGub4WtxdRQQWBwWuWmoyiCFGTuXbOVPSQd9NeHxN25K7Eg07gCs9Ii2Q57j3V894JNrRo0aADRo0aAIVNKVdN1NKVdMgLkZnGjqp9N3WenGR4VSd8bTpOnFgnqp2cP1fFTh2nO+M53X1yQ5xvvUuq32m+MezqR+8frrM4jj6dG01KlOlUKcPAdlC1bWJnzwIzuvqInNiVx+g/DxclZK4xXPT7QytvEW1BE++PejAnOYtMgdwCvzrt4htYVR7ZYAA8FsS02mc2nHUN5MX03BBalmU4glJWOp1IK9siDvac9yTqnmBhQaYvTxlhPjB8AggXQAIIlWiLT6LrLLQfHxIwzw3BkK1TNRlCMZq5JoAMnT5pTm3zQGLgDpLj+L4RipAZ7TuvXcynwhTN0mSam2DIzrd4TldIpTqWi4iizHcsaYJSSdrSzER56r4rg6e3hqzENAsDE+6dom2VX0EDyGuutLmNmHT5nRaqEFIgu5W4ogE+1JnN2/Dt23A1sAanU4JkF3gsFObgqnG8m0kgd5OoKZEjIOxHfTIST0dwaseKgBJAydz59s653nXNKtFqNOmqNUrw0mZirNNKe4iLjkEee5OukGuP5+scXwMsW6eF23A8UYFufl31mxTacfX7HR+l04TqtTV1Z/hmgnKGNMpUemmTISjxLmm+0oRVgN6gZESIxpGt9nW96jVepxBuw6FblEiQzfFFuCfi7b66I8WiFwWYwzHKsWAkxcIkbECd4769r8VSOGdN4iRII/cEfqNRspVI5pTd2RSx88O8tNJJckkj5vT4SrUq+GEZqp+GM/P0X823rrsOUfZ+kgF9NazwwqlmcKrBoCIIgxBk/8AMB1uZoN6j2iESPjDqrBbgLguBufrryhzpDYqI0taAvQACVuiZxHyz2nURotvj07GrGfWqteKjHhEOc8rorw9SadJXp00ZTTSGZixBZjvHScbdWdhpn7LVgOE4cubFD1kDsVjqqHAzMTuYgR5ajzHjDU4Ss+KYelTNj++etvUQZnsdXckW+hRd0RyQ0dFJUABNqqbbgR3hSJnUUoR21uSfx3EYivUf0++rcud+nb+jVFQHYFvUDH0ZoU/QnU1DH8Kjvux/XpA+oYa8csxJZgJybQJ9eppBH9I16tJSZIkjILS0fK6Y+ka6O5HDtUl+2/l/dC3F8TTFmXq3Ej3Q9MwMggMtP1wMWmcbtVOlKIUgg02MX2KzezjKzINzYBO/fV7yRgwZBBOcqZE+nbVfBtWWF64A+HwSJJ2S7NgG0idvLXF+q0KlaVNwjfL1b78tF7GzBxVPM5PXt86sRp3qq+IWVUJtJFgFhCgKXo95IALEkCZydNVKVMeE6hipdkam6szIXVnb80yuQZEMSMaf5PxjNUWlVa4vKOrWFf5bOYIUfhgjyOs96LLVC0yP5rgM5Z58PxkEiRBgxv29NJhKVpRqRRr1aszquRKBQpwIFoIHkDkCO0AjGtelrK5N/Jpf+nT/wBo1q0tdN6HPWpfrD+58Xa48VSYhDJkS0EmFGbVVv8ANUcbATua52jwVbw1dqrUzYZD1H6WKgBmn13XYdpmSsYWVOF4q4HxV95oWYkFkYqfM2owBFpF05gltrh1IVQxuYAAkxJMZOMaw+J5NWcqfF91qjobnmnfSr0wo84NUG456SNWVOWV2HVUB61cQ9QW28QapXG4KWpPa3bMAA3NGkOUo6go7hyoGbpeTJIbA7RBgTJxiS/oANGjRoAhU0pV03U0pV0yAuRmcZ71Ppu6z04z7KrIzjad9fMvtHxSrVipNrUWQKVEOWJ8KoGOOhSimSCppEbE6+m8cRdTlres9WMeyqQc40g9G8AEAVPDoYxDyxW5Tm1thO64mREprSy1PQ3/AE7EKg8zV/sYv2R4NqfDlXLBf+o8B+kyh8LpBBIKsQ5jY4IzEbHNZLAHoreIuRlSootkD4s3DMESJxF1XCcQTfTYXOiVxUQgdVzKb0XyJ3TsSYO10ebkBEFS5lapLK63FZpsiHAlhlFJzkjadZ6sJXYPEKtU2j3XZfyymz06aJGKdMsxBhZUQI7sfKRAydxLFaqnBrLENVqNEkECBtdk201+cFm820hS5nTo8Oqo5vMeJI66dqKplYBBIVVUncsDnSNalYCjEl4F5FsSNpJUszDu0idwBp0Y1MQ8sdDPKUKKzTH6Brsq2VICwolwvudBAUUz3X4pONItTNzmofD6oMUy3USIuWnszXA3KIzkTkwWuQZn9Z8gSfqxY60eGtqG56asxg7ZkCBB7GBvrXLBOCzQdmZo4xSdpLcZ6tkjEjeDI+h/5AIjIGuP54tvFcFIRMcKZXb+cJYyBn9ddfX4Jlq3khWyoDVC5tt8SPglhbvLHqySNZFerUFak1OotS56bFqhuFOXBNJFGL+2SBLAAA51WdOU4pye9X033+DbgsYqVbhW5p6tK25+vpYvqcsWoa8u1te5aggC7pKSJEqbTH0B89UO3DAsSxJYVC0Gp1AMWb3cG0kkEbTrS+8qGYNUW69pkqDM7RP/AJGqeG4GkTciyLXzaSDdbcQ0G4tag3+ERq1NpQj5CJ3cmZH8T4VZIohrAWQgI0qlKlUuVicYdAM9p1qct4oVL18OwLjtDCXTBA7WH6EaYpkZspNhghhVWCbVAyR5qNecRxdhYMaSlVB9pWVZm4ATBz0/uNS60IvfJBGnKWiE+em3huIAUx4VMAgCF63gbyP0jVP2TpKOEosALi1aTGT1tudK8/5zS8CoEqo5qoiWJJtglri0dpIIOnfs3T/6ah2YrUIBAIUXbwLTLSGye+ssbSq3vz779x1ainS+n2lF75fBqvUggbs2FURJgSd+wHfXlFariVEm6IRCRAaCVquVU4k6lS4erUdVsovTIlgZUmx8gHqIAJEgzOutp0wAJgbDPmcAfrjWb6ljK1KahSafrf3WpzsPkmm5Jp91+DnU5PXYnJA6YvqBSIJu/lLsRA30xX5JTQqa1WmJBAV1Z2bI929iSRHYd9M8+4vwwASZkEBfdUElQagglrj0hQDvPadZNDhS9xdmgsDbPX0kEBnGcESFWAOxIiF0Y162+UhrlGPYaTiadBbaBY1AgVXqoVCzIFlIKCzkr5fXsUq3Cqi02qIVZ6iyqXlltpVYuZMlssS3rGYnWrw3DIplVAMRPf8AU51XzQtNOy2bmMMSAfZv3Exkjsda3h9nCTb32KRqZppLqbXKP5NL/wBNPL8I8talLWXykDwqcbeGkf6RrUpa0y0MiL9YLcjqlQprkgKV6hvcHm6CJyVM79GZOdb2sL/4e6XXxTDC0BhIUXZAz3Raa4jKXbsdKGl3L+WvSaVqXLLAqZIALlpEkm7tExmYEZrbk1UszGueosQBeApJW0wGjAUfv56hV+zpIf2pF4qQYcWs4YXCHGeozO4C7ESdymgUAAAACABsI8tACPKuXtSLFnvLBATBklQQWMk5O+IGtDRo0AGjRo0AQqaUq6bqaUq6ZAXIzeLm6nAuN7Yxn2VXGf00jTiwZ9nbw8N8VIh27+Qz8vUbO8awBSWtFxlpHT7KpnOMb5x56UpzjYPZw0riKoDn9DsPT1EHWbFeMdR8JVx3Ch4D4dfHZKi4Jh8x6wX6ZyJ7EgWcfTrmm6qaNeAwF0q4IU4IUEM3oLN4xqriaiIhkSh8dBTtFyMXUqqj6THbebdvOMJNLxKrwtoYUqLMERTtFsNVYkgASFJIxpmGbW+Wnf4+eQnEJPdG+bt8/HMzPuNanRdqkU5tlVa/JhcgiFEADpYxGqajliSdzk6t4viWYAG5ktZVCmUkAGJ+NgoYzESsKAQRrUrcODUgRa63IRs28wdtipHmCfLW3C1qd5ZY2EYijUUY5pXMQDWlytXU4KkTswMj+odvQj669PD2EG0kdyBMepAyR8tvlJDacTRQFjVSAJwwJOJwqySY7Aa0VakbCKVN3MTiaANcNVp3VFvlmZiCVZfdUuYWGBAI7+edc79puWVKpSrTANTh0UVLrbmCG5HUHDAASZ84yQRrqYZ6zOT+IlcdBayFkbkLTUkZgtvERdV4RW95QfKRt8tc7LKrBO+l7eR2MNV/xKueEV39t5x4r80ZlC0hTNrW2rSUASoJ6mOdh+umeWcPxgSaldJDUlRDU2CP1YRdwVXOcBvr0v8AD0JkqCfNhJ/UydX1eUv92aqoQDwy4QA3RbcuRi7bpj66rSpKnOLbWvQbi8dtqMoRgldctfk4/jfs94oWka7Mq3PeEqVLg71DDZmekZOocL9kKSjaq5JIyERVEmGzmYA84u2MRrvjyKOLVmqOVeiVxjqU4xsBYSNvPudU1qASo1O64qcTF0EKcgeV3YeWrOMJSVpPRfwVo/UcVGDinZXf3d+VjluE+zFBWuWjcMW+NUOCCQZRZU9sHuDrcp8Nkscu0XNETGwA7ASYHqfPV/EEU+o7EgHBOYhSI+UGfTIjMF5hStLFrVG5bEYBkzsM948t9XhTjB35iq2Jq1vHJsXoVPArBrCbiYMqAQ1tySThrlDDGYjGSNqpzijTBZaRuUhSWCIELRu5OB1CbZ31mHjUZ1RRdLmnUkEWdDtDBsybNo2M9xLdLl9NTK00B8wqg/rGstTBRlUzpgqvDZoSAapUNVyYJnOAzRaGVT7qhekDvucwSyo6iVMkQHUH9DHZgM+oxnphepypzVqMLLX8IzJvU0w0Yj/LmcZ0ov2ebCvxBJgESXLErTVWYXPPv9fpI+etUIKEcqFylmdzdDAbkD5nSHOnpkUy7EKGfqVmEEU3Bll2AF2+JjSNT7P0Qz3VFd6nii2oUAJrLTUwAJBikIj188P8cpprTCANaGBDMQWATeYPUTG/mdUrv/WyaXjR0fLx0JIg2rjywO2tGlrP4AQiCZhVE+eBrQpatMTEv0aNGlDQ0aNGgA0aNGgA0aNGgCFTSlXTdTSlXTIC5CHF0ywwYYQVPYEZE+Y7EdwSO+syiBbaZAQcOD3agwdtj+HJIMRB/CcafF8QtNS77AqPmWMKAO5JIAHmdZXHcbRN3iLUW1faxAhDMFyPhkEgrJEE4zqtaEZW6k05SS3CfKeKPEzXBCkJWCBlidi7TnPXbKk2hR+Ig3cyQiGoqBFUL4TG2GNJnyc2gFyYA8yJkDTfs/DaM00FUC0iKU9gR7oEEekntsvzkZ62tcOJqLgFBRqHvgEG4wZtvnY5y4id5OysuS7D8PBxSzO75vuHD0FNCmuwCU7YgFYUQR5HWfV5awVVksqsGIW5WJEm4ddt10NsJg+etfgR7Kn/AJE/2jVtmtzpxkt4tSaM084qWtFMFh7pKVZfAP8ALtxkx73acDUE4IuzMxdbhDCQGqfmcrtjAAiB9ANazXsajZX8TuClbwqwpS4cKAFAAGwG2rBS1Tx3F2OiEhFdXPiEYlSgCicXG4nP4DHeEqnF1nZbVdVDQ3SZNtakDdjAsDkZyGPkCWXKmk9MdNxtUsoZtoE5z28p7TOmwacJT8RloMrAK5ABUWhbXPVYeoCTJjBtGc/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WdOdWmtWgVOXQdThEBkItw+KAW7/Ec9z+p1frLXi6zMQFFsAhlSo+ZyJwNog57zGJF4XiXVgxZSboINJQB2MAMQe3facTAjarkm/QMltWvcp5hyys7uVrOFZ6VoBxTC2ipjGCofHV1MDiI0rxHIqQYl65UzVKiVBUVGpMQCxLb0l75BIgCI0zyJ3tvcSCCc1HB/F0u0QfUGNM0ORorXBiCRBsCqD8wBkjtO0nz0Xm9I+7IvBc/sc/S5Zwiw6eIwUoV8OmSo8LwAoUqmwPD08T2PbTTM3E1VCyFAMWuhgMVudyrEZW4KufP/LupyqkJ6Jky1xZrjESQTB203TQKAFAAGwAAA+QGjZzlulaxXaxXhW8YoCIA207S0nS05S1aZSJfo0aNJGho0aNABo0aNABo0aNAEKmlKum6mlKumQFyM/juFWqhRtiVPfBU3KQRsQwBB8xpF+ThiSzTcoR5P8AMUFiFYBYjqbaPeM61G1HTHBPeVUmjNo8BUppUtZDUYk9KlUbotCsDMQAoBG0DfIKfMailBapZBXA8MwXRxQJsI8vdIJON5tIje1n814EuL6ZiouR+F4VgFYSPxGDIj5SNIrYfNG8dRtKtaW/Qr5f/Kp/5E/2jTGsTgaden7MGoUUALfSmocDZxCWjbIJ+UZtTg+KdTNwY7Xuiqg8ppAlm+eJ9NWVXpF+xZwXNr3NbSz8fSBtNRLvw3C4x5KMn9NKn7PlrbykLuHD1S0bS7Mp3zEadpcmAMmo8kAQLAABOFhZAz56nNUekfdkXprV/YXbmqQxAchJuhGEQJOXgH6apr83K29AUsYipUVSMTJi7/3IGtOnyqiBFkjJhyzDJnZiRuZ01RoqmEVVH5QB/bU5aj5pehXaQWiZhLxVZmIVemBBWlUaSSZAYkLgRnbPodA4PiXVgxdSbrSWpqFkkKegEkgQSNpnXQaNGxb1k/wRtuiRhNyJmtuK9JnqL1LsEdRYiRmfmBpqlyZQS17AkBTaEUQCSB7pPxHv31p6NSqFPp8kOtPqJpyukPgnc9RZgZ3JDEidM0qKr7qqvyAH9tT0aYopaIW23qe680aNSQGjRo0AGjRr3QBdS05S0pSGm6WlTGRL9GjRpI0NGjRoANGjRoANGjRoAiyzqtqE99XaNSm0RZCp4Mef7aj9x/N+2nNGpzyIyIT+4fm/bR9w/N+2nNGpzyDIhP7h+b9tH3D837ac0aM8gyIT+4fm/bR9w/N+2nNGjPIMiE/uH5v20fcPzftpzRozyDIhP7h+b9tH3D837ac0aM8gyIT+4fm/bR9w/N+2nNGjPIMiE/uH5v20fcPzftpzRozyDIhP7h+b9tH3D837ac0aM8gyIT+4fm/bUanBhQSWgAEkxsBvp7XjCcHbUZ5BkRiivSKLUViyNsVX0nY59dts7SRLha9NyAC0kwJXfDz8oNJxnuvkQTofw+lAHhrCghRaIEwTHzIB+mvafBU1IIRQQZEAYMFcfRmH9R89GeQZEJU+Mp9yVzHUvnfnExhGJmIgzGrxx9IT7QdJIaZgWlQZPb3l/wBQ89TPLaX+Gu0bDyZf7Ow+TEakeApf4abk+6NzEn54H6Dy1DbZNkQp8ypsrOrSqiSQD5Axtvnbftrw82ozF8k5AAYzgHEDPvLt3YDc6t+5U4IsWCVYiNysQT5kWj9BqteV0RtSTvHSMT5eWoJBuaUgLi4tybs2wCoJnuJYZGN/LUP4xRm2+Gz0kMGw5pmARJFykT3gnbVp5dSO9NO/wiMkE48iVH6ak/A0zkop+YHnd/ck/U6APKvHIr2MSD0wYwbroAjv0Mc9hq2hWDgMpkHYwf8A99v76qPA08EopIAUEjMKCAJ9AzfqdW0aCp7qgdsDymP7nQB//9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4810" y="2873057"/>
            <a:ext cx="3714776" cy="3984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a:stretch>
            <a:fillRect/>
          </a:stretch>
        </p:blipFill>
        <p:spPr>
          <a:xfrm>
            <a:off x="8358214" y="1"/>
            <a:ext cx="785786" cy="806740"/>
          </a:xfrm>
          <a:prstGeom prst="rect">
            <a:avLst/>
          </a:prstGeom>
        </p:spPr>
      </p:pic>
      <p:sp>
        <p:nvSpPr>
          <p:cNvPr id="12" name="Rectangle 11"/>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480"/>
            <a:ext cx="8444609" cy="6286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9739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Anaphase I</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Homologous pair completely separates from each other &amp; move to opposite poles of spindles</a:t>
            </a:r>
          </a:p>
          <a:p>
            <a:pPr>
              <a:buFont typeface="Wingdings" pitchFamily="2" charset="2"/>
              <a:buChar char="Ø"/>
            </a:pPr>
            <a:r>
              <a:rPr lang="en-US" dirty="0" smtClean="0"/>
              <a:t>No division of centromeres occurs &amp; whole chromosome move to opposite poles</a:t>
            </a:r>
          </a:p>
          <a:p>
            <a:pPr>
              <a:buFont typeface="Wingdings" pitchFamily="2" charset="2"/>
              <a:buChar char="Ø"/>
            </a:pPr>
            <a:r>
              <a:rPr lang="en-US" dirty="0" smtClean="0"/>
              <a:t>Positioning of bivalent pairs is random.</a:t>
            </a:r>
          </a:p>
        </p:txBody>
      </p:sp>
      <p:pic>
        <p:nvPicPr>
          <p:cNvPr id="4" name="Picture 2"/>
          <p:cNvPicPr>
            <a:picLocks noChangeAspect="1" noChangeArrowheads="1"/>
          </p:cNvPicPr>
          <p:nvPr/>
        </p:nvPicPr>
        <p:blipFill>
          <a:blip r:embed="rId2"/>
          <a:srcRect/>
          <a:stretch>
            <a:fillRect/>
          </a:stretch>
        </p:blipFill>
        <p:spPr bwMode="auto">
          <a:xfrm>
            <a:off x="1071538" y="3786190"/>
            <a:ext cx="6096000" cy="27432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12500" r="13281"/>
          <a:stretch>
            <a:fillRect/>
          </a:stretch>
        </p:blipFill>
        <p:spPr bwMode="auto">
          <a:xfrm>
            <a:off x="94242" y="427814"/>
            <a:ext cx="7835344" cy="6430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6445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Telophase I</a:t>
            </a:r>
            <a:endParaRPr lang="en-US" dirty="0"/>
          </a:p>
        </p:txBody>
      </p:sp>
      <p:sp>
        <p:nvSpPr>
          <p:cNvPr id="3" name="Content Placeholder 2"/>
          <p:cNvSpPr>
            <a:spLocks noGrp="1"/>
          </p:cNvSpPr>
          <p:nvPr>
            <p:ph idx="1"/>
          </p:nvPr>
        </p:nvSpPr>
        <p:spPr/>
        <p:txBody>
          <a:bodyPr/>
          <a:lstStyle/>
          <a:p>
            <a:pPr>
              <a:lnSpc>
                <a:spcPct val="150000"/>
              </a:lnSpc>
              <a:buFont typeface="Wingdings" pitchFamily="2" charset="2"/>
              <a:buChar char="Ø"/>
            </a:pPr>
            <a:r>
              <a:rPr lang="en-US" dirty="0" smtClean="0"/>
              <a:t>Assortment of maternal and paternal chromosomes in each Telophase nucleus is also random.</a:t>
            </a:r>
          </a:p>
          <a:p>
            <a:pPr>
              <a:lnSpc>
                <a:spcPct val="150000"/>
              </a:lnSpc>
              <a:buFont typeface="Wingdings" pitchFamily="2" charset="2"/>
              <a:buChar char="Ø"/>
            </a:pPr>
            <a:r>
              <a:rPr lang="en-US" dirty="0" smtClean="0"/>
              <a:t>Nuclei reconstructed &amp; Cytokinesis divide parent cell into two daughter cells</a:t>
            </a:r>
          </a:p>
          <a:p>
            <a:endParaRPr lang="en-US" dirty="0"/>
          </a:p>
        </p:txBody>
      </p:sp>
      <p:pic>
        <p:nvPicPr>
          <p:cNvPr id="5" name="Picture 2"/>
          <p:cNvPicPr>
            <a:picLocks noChangeAspect="1" noChangeArrowheads="1"/>
          </p:cNvPicPr>
          <p:nvPr/>
        </p:nvPicPr>
        <p:blipFill>
          <a:blip r:embed="rId2"/>
          <a:srcRect/>
          <a:stretch>
            <a:fillRect/>
          </a:stretch>
        </p:blipFill>
        <p:spPr bwMode="auto">
          <a:xfrm>
            <a:off x="2133600" y="3810000"/>
            <a:ext cx="4876800" cy="2870199"/>
          </a:xfrm>
          <a:prstGeom prst="rect">
            <a:avLst/>
          </a:prstGeom>
          <a:noFill/>
          <a:ln w="9525">
            <a:noFill/>
            <a:miter lim="800000"/>
            <a:headEnd/>
            <a:tailEnd/>
          </a:ln>
          <a:effectLst/>
        </p:spPr>
      </p:pic>
      <p:pic>
        <p:nvPicPr>
          <p:cNvPr id="6" name="Picture 5"/>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28604"/>
            <a:ext cx="8286776" cy="6429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028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Meiosis II</a:t>
            </a:r>
            <a:endParaRPr lang="en-US" sz="2800" dirty="0"/>
          </a:p>
        </p:txBody>
      </p:sp>
      <p:sp>
        <p:nvSpPr>
          <p:cNvPr id="3" name="Content Placeholder 2"/>
          <p:cNvSpPr>
            <a:spLocks noGrp="1"/>
          </p:cNvSpPr>
          <p:nvPr>
            <p:ph idx="1"/>
          </p:nvPr>
        </p:nvSpPr>
        <p:spPr/>
        <p:txBody>
          <a:bodyPr/>
          <a:lstStyle/>
          <a:p>
            <a:r>
              <a:rPr lang="en-US" sz="3200" dirty="0" smtClean="0"/>
              <a:t>Meiosis II is more like mitosis - commences after a short interval</a:t>
            </a:r>
          </a:p>
          <a:p>
            <a:r>
              <a:rPr lang="en-US" sz="3200" dirty="0" smtClean="0"/>
              <a:t>No DNA synthesis occurs. </a:t>
            </a:r>
          </a:p>
          <a:p>
            <a:r>
              <a:rPr lang="en-US" sz="3200" dirty="0" smtClean="0"/>
              <a:t>Unlike mitosis, the separating chromatids are genetically different.</a:t>
            </a:r>
          </a:p>
          <a:p>
            <a:r>
              <a:rPr lang="en-US" sz="3200" dirty="0" smtClean="0"/>
              <a:t>Cytoplasmic division also occurs</a:t>
            </a: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12500" r="13281"/>
          <a:stretch>
            <a:fillRect/>
          </a:stretch>
        </p:blipFill>
        <p:spPr bwMode="auto">
          <a:xfrm>
            <a:off x="428596" y="571480"/>
            <a:ext cx="7500990" cy="6286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8560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7620000" cy="1143000"/>
          </a:xfrm>
        </p:spPr>
        <p:txBody>
          <a:bodyPr/>
          <a:lstStyle/>
          <a:p>
            <a:pPr algn="ctr"/>
            <a:r>
              <a:rPr lang="en-US" sz="4800" b="1" dirty="0" smtClean="0"/>
              <a:t>Vertical Integration </a:t>
            </a:r>
            <a:endParaRPr lang="en-US"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Cystic Fibrosis</a:t>
            </a:r>
            <a:endParaRPr lang="en-US" sz="3600" dirty="0"/>
          </a:p>
        </p:txBody>
      </p:sp>
      <p:sp>
        <p:nvSpPr>
          <p:cNvPr id="3" name="Content Placeholder 2"/>
          <p:cNvSpPr>
            <a:spLocks noGrp="1"/>
          </p:cNvSpPr>
          <p:nvPr>
            <p:ph idx="1"/>
          </p:nvPr>
        </p:nvSpPr>
        <p:spPr>
          <a:xfrm>
            <a:off x="0" y="1600200"/>
            <a:ext cx="8077200" cy="5257800"/>
          </a:xfrm>
        </p:spPr>
        <p:txBody>
          <a:bodyPr/>
          <a:lstStyle/>
          <a:p>
            <a:pPr>
              <a:buNone/>
            </a:pPr>
            <a:endParaRPr lang="en-US" b="1" dirty="0" smtClean="0"/>
          </a:p>
          <a:p>
            <a:r>
              <a:rPr lang="en-US" dirty="0" smtClean="0"/>
              <a:t> </a:t>
            </a:r>
            <a:r>
              <a:rPr lang="en-US" sz="2400" dirty="0" smtClean="0"/>
              <a:t>Cystic fibrosis is a genetic disorder caused by mutations in the cystic fibrosis </a:t>
            </a:r>
            <a:r>
              <a:rPr lang="en-US" sz="2400" dirty="0" err="1" smtClean="0"/>
              <a:t>transmembrane</a:t>
            </a:r>
            <a:r>
              <a:rPr lang="en-US" sz="2400" dirty="0" smtClean="0"/>
              <a:t> conductance regulator (CFTR) gene, which encodes a chloride ion channel</a:t>
            </a:r>
            <a:r>
              <a:rPr lang="en-US" dirty="0" smtClean="0"/>
              <a:t>. </a:t>
            </a:r>
          </a:p>
          <a:p>
            <a:r>
              <a:rPr lang="en-US" sz="2400" dirty="0" smtClean="0"/>
              <a:t>Dysfunction of CFTR impairs chloride and water transport across epithelial cells, leading to the production of thick, sticky mucus in various organs, particularly the lungs and digestive system</a:t>
            </a:r>
            <a:r>
              <a:rPr lang="en-US" dirty="0" smtClean="0"/>
              <a:t>. </a:t>
            </a:r>
          </a:p>
          <a:p>
            <a:r>
              <a:rPr lang="en-US" sz="2400" dirty="0" smtClean="0"/>
              <a:t>This results in respiratory infections, digestive problems, and other complications</a:t>
            </a: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Vertical Integration with Internal Medicine</a:t>
            </a:r>
            <a:endParaRPr lang="en-US" sz="1600" b="1"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smtClean="0"/>
          </a:p>
          <a:p>
            <a:r>
              <a:rPr lang="en-US" sz="2400" dirty="0" smtClean="0"/>
              <a:t> Secondary active transporters are essential for renal function and electrolyte balance.</a:t>
            </a:r>
          </a:p>
          <a:p>
            <a:r>
              <a:rPr lang="en-US" sz="2400" dirty="0" smtClean="0"/>
              <a:t> Disorders affecting these transporters can lead to renal diseases such as renal tubular acidosis, Bartter syndrome, or Gitelman syndrome. </a:t>
            </a: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Vertical Integration with Internal Medicine</a:t>
            </a:r>
            <a:endParaRPr lang="en-US" sz="1600" b="1"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00166" y="571480"/>
          <a:ext cx="6096000" cy="188417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fontAlgn="b"/>
                      <a:r>
                        <a:rPr lang="en-US" b="1" dirty="0">
                          <a:effectLst/>
                        </a:rPr>
                        <a:t>Aspect</a:t>
                      </a:r>
                    </a:p>
                  </a:txBody>
                  <a:tcPr anchor="b"/>
                </a:tc>
                <a:tc>
                  <a:txBody>
                    <a:bodyPr/>
                    <a:lstStyle/>
                    <a:p>
                      <a:pPr fontAlgn="b"/>
                      <a:r>
                        <a:rPr lang="en-US" b="1">
                          <a:effectLst/>
                        </a:rPr>
                        <a:t>Description</a:t>
                      </a:r>
                    </a:p>
                  </a:txBody>
                  <a:tcPr anchor="b"/>
                </a:tc>
              </a:tr>
              <a:tr h="370840">
                <a:tc>
                  <a:txBody>
                    <a:bodyPr/>
                    <a:lstStyle/>
                    <a:p>
                      <a:pPr fontAlgn="base"/>
                      <a:r>
                        <a:rPr lang="en-US" dirty="0">
                          <a:effectLst/>
                        </a:rPr>
                        <a:t>Diagnosis and Screening</a:t>
                      </a:r>
                    </a:p>
                  </a:txBody>
                  <a:tcPr anchor="ctr"/>
                </a:tc>
                <a:tc>
                  <a:txBody>
                    <a:bodyPr/>
                    <a:lstStyle/>
                    <a:p>
                      <a:pPr fontAlgn="base"/>
                      <a:r>
                        <a:rPr lang="en-US">
                          <a:effectLst/>
                        </a:rPr>
                        <a:t>Conduct comprehensive history-taking and physical examination. Order urinalysis, blood tests (e.g., electrolyte panel, renal function tests), and imaging studies (e.g., renal ultrasound). Screen for risk factors and symptoms suggestive of renal tubular disorders.</a:t>
                      </a:r>
                    </a:p>
                  </a:txBody>
                  <a:tcPr anchor="ctr"/>
                </a:tc>
              </a:tr>
              <a:tr h="370840">
                <a:tc>
                  <a:txBody>
                    <a:bodyPr/>
                    <a:lstStyle/>
                    <a:p>
                      <a:pPr fontAlgn="base"/>
                      <a:r>
                        <a:rPr lang="en-US">
                          <a:effectLst/>
                        </a:rPr>
                        <a:t>Management of Symptoms</a:t>
                      </a:r>
                    </a:p>
                  </a:txBody>
                  <a:tcPr anchor="ctr"/>
                </a:tc>
                <a:tc>
                  <a:txBody>
                    <a:bodyPr/>
                    <a:lstStyle/>
                    <a:p>
                      <a:pPr fontAlgn="base"/>
                      <a:r>
                        <a:rPr lang="en-US">
                          <a:effectLst/>
                        </a:rPr>
                        <a:t>Provide symptomatic relief for electrolyte imbalances, metabolic abnormalities, and kidney dysfunction. Prescribe medications (e.g., diuretics, electrolyte supplements), dietary modifications, and lifestyle interventions to alleviate symptoms.</a:t>
                      </a:r>
                    </a:p>
                  </a:txBody>
                  <a:tcPr anchor="ctr"/>
                </a:tc>
              </a:tr>
              <a:tr h="370840">
                <a:tc>
                  <a:txBody>
                    <a:bodyPr/>
                    <a:lstStyle/>
                    <a:p>
                      <a:pPr fontAlgn="base"/>
                      <a:r>
                        <a:rPr lang="en-US">
                          <a:effectLst/>
                        </a:rPr>
                        <a:t>Referral to Specialists</a:t>
                      </a:r>
                    </a:p>
                  </a:txBody>
                  <a:tcPr anchor="ctr"/>
                </a:tc>
                <a:tc>
                  <a:txBody>
                    <a:bodyPr/>
                    <a:lstStyle/>
                    <a:p>
                      <a:pPr fontAlgn="base"/>
                      <a:r>
                        <a:rPr lang="en-US">
                          <a:effectLst/>
                        </a:rPr>
                        <a:t>Refer patients to nephrologists or other specialists for specialized evaluation and management. Collaborate with specialists to ensure comprehensive care and tailored treatment plans.</a:t>
                      </a:r>
                    </a:p>
                  </a:txBody>
                  <a:tcPr anchor="ctr"/>
                </a:tc>
              </a:tr>
              <a:tr h="370840">
                <a:tc>
                  <a:txBody>
                    <a:bodyPr/>
                    <a:lstStyle/>
                    <a:p>
                      <a:pPr fontAlgn="base"/>
                      <a:r>
                        <a:rPr lang="en-US">
                          <a:effectLst/>
                        </a:rPr>
                        <a:t>Long-Term Monitoring</a:t>
                      </a:r>
                    </a:p>
                  </a:txBody>
                  <a:tcPr anchor="ctr"/>
                </a:tc>
                <a:tc>
                  <a:txBody>
                    <a:bodyPr/>
                    <a:lstStyle/>
                    <a:p>
                      <a:pPr fontAlgn="base"/>
                      <a:r>
                        <a:rPr lang="en-US">
                          <a:effectLst/>
                        </a:rPr>
                        <a:t>Monitor patients longitudinally to assess treatment efficacy, disease progression, and potential complications. Perform regular evaluations, adjust treatment plans as necessary, and coordinate follow-up appointments.</a:t>
                      </a:r>
                    </a:p>
                  </a:txBody>
                  <a:tcPr anchor="ctr"/>
                </a:tc>
              </a:tr>
              <a:tr h="370840">
                <a:tc>
                  <a:txBody>
                    <a:bodyPr/>
                    <a:lstStyle/>
                    <a:p>
                      <a:pPr fontAlgn="base"/>
                      <a:r>
                        <a:rPr lang="en-US">
                          <a:effectLst/>
                        </a:rPr>
                        <a:t>Patient Education</a:t>
                      </a:r>
                    </a:p>
                  </a:txBody>
                  <a:tcPr anchor="ctr"/>
                </a:tc>
                <a:tc>
                  <a:txBody>
                    <a:bodyPr/>
                    <a:lstStyle/>
                    <a:p>
                      <a:pPr fontAlgn="base"/>
                      <a:r>
                        <a:rPr lang="en-US">
                          <a:effectLst/>
                        </a:rPr>
                        <a:t>Educate patients and families about renal tubular disorders, including causes, symptoms, treatment options, and lifestyle modifications. Provide counseling on medication adherence, dietary restrictions, fluid management, and preventive measures.</a:t>
                      </a:r>
                    </a:p>
                  </a:txBody>
                  <a:tcPr anchor="ctr"/>
                </a:tc>
              </a:tr>
              <a:tr h="370840">
                <a:tc>
                  <a:txBody>
                    <a:bodyPr/>
                    <a:lstStyle/>
                    <a:p>
                      <a:pPr fontAlgn="base"/>
                      <a:r>
                        <a:rPr lang="en-US">
                          <a:effectLst/>
                        </a:rPr>
                        <a:t>Preventive Care</a:t>
                      </a:r>
                    </a:p>
                  </a:txBody>
                  <a:tcPr anchor="ctr"/>
                </a:tc>
                <a:tc>
                  <a:txBody>
                    <a:bodyPr/>
                    <a:lstStyle/>
                    <a:p>
                      <a:pPr fontAlgn="base"/>
                      <a:r>
                        <a:rPr lang="en-US">
                          <a:effectLst/>
                        </a:rPr>
                        <a:t>Emphasize preventive measures to reduce the risk of developing renal tubular disorders or exacerbating existing conditions. Promote a healthy lifestyle, regular physical activity, adequate hydration, and strategies to maintain electrolyte balance and kidney health.</a:t>
                      </a:r>
                    </a:p>
                  </a:txBody>
                  <a:tcPr anchor="ctr"/>
                </a:tc>
              </a:tr>
              <a:tr h="370840">
                <a:tc>
                  <a:txBody>
                    <a:bodyPr/>
                    <a:lstStyle/>
                    <a:p>
                      <a:pPr fontAlgn="base"/>
                      <a:r>
                        <a:rPr lang="en-US">
                          <a:effectLst/>
                        </a:rPr>
                        <a:t>Multidisciplinary Care</a:t>
                      </a:r>
                    </a:p>
                  </a:txBody>
                  <a:tcPr anchor="ctr"/>
                </a:tc>
                <a:tc>
                  <a:txBody>
                    <a:bodyPr/>
                    <a:lstStyle/>
                    <a:p>
                      <a:pPr fontAlgn="base"/>
                      <a:r>
                        <a:rPr lang="en-US" dirty="0">
                          <a:effectLst/>
                        </a:rPr>
                        <a:t>Collaborate with pharmacists, dietitians, social workers, and allied health professionals to provide comprehensive care. Coordinate multidisciplinary interventions, ensure continuity of care, and address psychosocial needs and barriers to treatment adherence.</a:t>
                      </a:r>
                    </a:p>
                  </a:txBody>
                  <a:tcPr anchor="ctr"/>
                </a:tc>
              </a:tr>
            </a:tbl>
          </a:graphicData>
        </a:graphic>
      </p:graphicFrame>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Vertical Integration with Internal Medicine</a:t>
            </a:r>
            <a:endParaRPr lang="en-US" sz="1600"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643182"/>
            <a:ext cx="7620000" cy="1143000"/>
          </a:xfrm>
        </p:spPr>
        <p:txBody>
          <a:bodyPr/>
          <a:lstStyle/>
          <a:p>
            <a:pPr algn="ctr"/>
            <a:r>
              <a:rPr lang="en-US" sz="4800" b="1" dirty="0" smtClean="0">
                <a:solidFill>
                  <a:schemeClr val="tx1"/>
                </a:solidFill>
              </a:rPr>
              <a:t>Spiral Integration</a:t>
            </a:r>
            <a:endParaRPr lang="en-US"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7620000" cy="5400692"/>
          </a:xfrm>
        </p:spPr>
        <p:txBody>
          <a:bodyPr>
            <a:normAutofit fontScale="92500" lnSpcReduction="20000"/>
          </a:bodyPr>
          <a:lstStyle/>
          <a:p>
            <a:r>
              <a:rPr lang="en-US" sz="2400" dirty="0" smtClean="0"/>
              <a:t>Artificial Intelligence (AI) plays a significant role in various aspects of managing cystic fibrosis (CF), a genetic disorder that affects the lungs and digestive system. Here are several ways AI contributes to the understanding, diagnosis, treatment, and management of cystic fibrosis:</a:t>
            </a:r>
          </a:p>
          <a:p>
            <a:r>
              <a:rPr lang="en-US" sz="2400" b="1" dirty="0" smtClean="0"/>
              <a:t>Disease Understanding and Research</a:t>
            </a:r>
            <a:r>
              <a:rPr lang="en-US" sz="2400" dirty="0" smtClean="0"/>
              <a:t>: AI algorithms can analyze vast amounts of genetic, clinical, and imaging data to identify patterns, biomarkers, and potential therapeutic targets associated with cystic fibrosis</a:t>
            </a:r>
          </a:p>
          <a:p>
            <a:r>
              <a:rPr lang="en-US" sz="2400" b="1" dirty="0" smtClean="0"/>
              <a:t>Early Detection and Diagnosis</a:t>
            </a:r>
            <a:r>
              <a:rPr lang="en-US" sz="2400" dirty="0" smtClean="0"/>
              <a:t>: AI-powered algorithms can assist healthcare providers in the early detection and diagnosis of cystic fibrosis. Machine learning models trained on medical imaging data, such as chest X-rays and CT scans, can accurately identify characteristic features of CF-related lung disease, helping clinicians make timely and accurate diagnoses</a:t>
            </a:r>
          </a:p>
          <a:p>
            <a:r>
              <a:rPr lang="en-US" sz="2400" dirty="0" smtClean="0"/>
              <a:t>l and clinical evaluation.</a:t>
            </a: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92892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Spiral Integration with AI</a:t>
            </a:r>
            <a:endParaRPr lang="en-US"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959929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Artificial Intelligence</a:t>
            </a:r>
            <a:endParaRPr lang="en-US" b="1" dirty="0"/>
          </a:p>
        </p:txBody>
      </p:sp>
      <p:sp>
        <p:nvSpPr>
          <p:cNvPr id="3" name="Content Placeholder 2"/>
          <p:cNvSpPr>
            <a:spLocks noGrp="1"/>
          </p:cNvSpPr>
          <p:nvPr>
            <p:ph idx="4294967295"/>
          </p:nvPr>
        </p:nvSpPr>
        <p:spPr>
          <a:xfrm>
            <a:off x="0" y="1600200"/>
            <a:ext cx="7620000" cy="4800600"/>
          </a:xfrm>
        </p:spPr>
        <p:txBody>
          <a:bodyPr>
            <a:normAutofit fontScale="85000" lnSpcReduction="20000"/>
          </a:bodyPr>
          <a:lstStyle/>
          <a:p>
            <a:r>
              <a:rPr lang="en-US" sz="2400" b="1" dirty="0" smtClean="0"/>
              <a:t>Predictive Analytics and Prognostication</a:t>
            </a:r>
            <a:r>
              <a:rPr lang="en-US" sz="2400" dirty="0" smtClean="0"/>
              <a:t>: AI algorithms can predict disease progression and outcomes in individuals with cystic fibrosis based on various clinical and genetic factors.</a:t>
            </a:r>
          </a:p>
          <a:p>
            <a:r>
              <a:rPr lang="en-US" sz="2400" b="1" dirty="0" smtClean="0"/>
              <a:t>Drug Discovery and Development</a:t>
            </a:r>
            <a:r>
              <a:rPr lang="en-US" sz="2400" dirty="0" smtClean="0"/>
              <a:t>: AI accelerates the drug discovery and development process by facilitating the identification of novel drug targets, drug candidates, and therapeutic interventions for cystic fibrosis. AI-powered computational models can simulate molecular interactions, predict drug efficacy and safety profiles, and prioritize potential drug candidates for further preclinical and clinical evaluation.</a:t>
            </a:r>
          </a:p>
          <a:p>
            <a:r>
              <a:rPr lang="en-US" sz="2400" b="1" dirty="0" smtClean="0"/>
              <a:t>Remote Monitoring and Management</a:t>
            </a:r>
            <a:r>
              <a:rPr lang="en-US" sz="2400" dirty="0" smtClean="0"/>
              <a:t>: AI-enabled remote monitoring systems allow individuals with cystic fibrosis to track their symptoms, medication adherence, and lung function parameters from home. By analyzing real-time health data collected through wearable devices and digital health platforms, AI algorithms can detect early signs of disease exacerbations, facilitate timely interventions, and improve overall disease management and quality of life</a:t>
            </a:r>
            <a:r>
              <a:rPr lang="en-US" dirty="0" smtClean="0"/>
              <a:t>.</a:t>
            </a:r>
          </a:p>
          <a:p>
            <a:endParaRPr lang="en-US" dirty="0"/>
          </a:p>
        </p:txBody>
      </p:sp>
      <p:sp>
        <p:nvSpPr>
          <p:cNvPr id="4" name="Rectangle 3"/>
          <p:cNvSpPr/>
          <p:nvPr/>
        </p:nvSpPr>
        <p:spPr>
          <a:xfrm>
            <a:off x="0" y="0"/>
            <a:ext cx="292892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Spiral Integration with AI</a:t>
            </a:r>
            <a:endParaRPr lang="en-US"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850505738"/>
              </p:ext>
            </p:extLst>
          </p:nvPr>
        </p:nvGraphicFramePr>
        <p:xfrm>
          <a:off x="928662" y="1397000"/>
          <a:ext cx="6691338"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pPr algn="ctr"/>
            <a:r>
              <a:rPr lang="en-US" sz="4400" b="1" dirty="0" smtClean="0"/>
              <a:t>Artificial intelligence helps in</a:t>
            </a:r>
            <a:endParaRPr lang="en-US" sz="4400" dirty="0"/>
          </a:p>
        </p:txBody>
      </p:sp>
      <p:sp>
        <p:nvSpPr>
          <p:cNvPr id="7" name="Rectangle 6"/>
          <p:cNvSpPr/>
          <p:nvPr/>
        </p:nvSpPr>
        <p:spPr>
          <a:xfrm>
            <a:off x="0" y="0"/>
            <a:ext cx="292892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Spiral Integration with AI</a:t>
            </a:r>
            <a:endParaRPr lang="en-US" b="1"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Beneficence</a:t>
            </a:r>
            <a:endParaRPr lang="en-US" dirty="0"/>
          </a:p>
        </p:txBody>
      </p:sp>
      <p:sp>
        <p:nvSpPr>
          <p:cNvPr id="3" name="Content Placeholder 2"/>
          <p:cNvSpPr>
            <a:spLocks noGrp="1"/>
          </p:cNvSpPr>
          <p:nvPr>
            <p:ph idx="1"/>
          </p:nvPr>
        </p:nvSpPr>
        <p:spPr/>
        <p:txBody>
          <a:bodyPr/>
          <a:lstStyle/>
          <a:p>
            <a:r>
              <a:rPr lang="en-US" dirty="0" smtClean="0"/>
              <a:t>The principle of beneficence is the obligation of physician to act for the </a:t>
            </a:r>
            <a:r>
              <a:rPr lang="en-US" b="1" dirty="0" smtClean="0">
                <a:solidFill>
                  <a:schemeClr val="accent4">
                    <a:lumMod val="75000"/>
                  </a:schemeClr>
                </a:solidFill>
              </a:rPr>
              <a:t>benefit of the patient </a:t>
            </a:r>
            <a:r>
              <a:rPr lang="en-US" dirty="0" smtClean="0"/>
              <a:t>and supports a number of moral rules to protect and defend the right of others, prevent harm, remove conditions that will cause harm, help persons with disabilities, and rescue persons in danger. </a:t>
            </a:r>
            <a:br>
              <a:rPr lang="en-US" dirty="0" smtClean="0"/>
            </a:br>
            <a:r>
              <a:rPr lang="en-US" dirty="0" smtClean="0"/>
              <a:t>It is worth emphasizing that, the language here is one of positive requirements. The principle calls for not just avoiding harm, but also to benefit patients and to promote their welfare.</a:t>
            </a: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Spiral Integration with Biomedical Ethics</a:t>
            </a:r>
            <a:endParaRPr lang="en-US" sz="1600"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282" y="142852"/>
            <a:ext cx="7620000" cy="1143000"/>
          </a:xfrm>
        </p:spPr>
        <p:txBody>
          <a:bodyPr/>
          <a:lstStyle/>
          <a:p>
            <a:r>
              <a:rPr lang="en-US" sz="4800" b="1" dirty="0" smtClean="0"/>
              <a:t>Suggested Research Article</a:t>
            </a:r>
            <a:endParaRPr lang="en-US" dirty="0"/>
          </a:p>
        </p:txBody>
      </p:sp>
      <p:pic>
        <p:nvPicPr>
          <p:cNvPr id="7" name="Picture 6"/>
          <p:cNvPicPr>
            <a:picLocks noChangeAspect="1"/>
          </p:cNvPicPr>
          <p:nvPr/>
        </p:nvPicPr>
        <p:blipFill>
          <a:blip r:embed="rId2"/>
          <a:stretch>
            <a:fillRect/>
          </a:stretch>
        </p:blipFill>
        <p:spPr>
          <a:xfrm>
            <a:off x="8358214" y="1"/>
            <a:ext cx="785786" cy="806740"/>
          </a:xfrm>
          <a:prstGeom prst="rect">
            <a:avLst/>
          </a:prstGeom>
        </p:spPr>
      </p:pic>
      <p:sp>
        <p:nvSpPr>
          <p:cNvPr id="8" name="Rectangle 7"/>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Spiral Integration with Research</a:t>
            </a:r>
            <a:endParaRPr lang="en-US" sz="1600" b="1" dirty="0">
              <a:solidFill>
                <a:schemeClr val="tx1"/>
              </a:solidFill>
            </a:endParaRPr>
          </a:p>
        </p:txBody>
      </p:sp>
      <p:sp>
        <p:nvSpPr>
          <p:cNvPr id="9" name="TextBox 8"/>
          <p:cNvSpPr txBox="1"/>
          <p:nvPr/>
        </p:nvSpPr>
        <p:spPr>
          <a:xfrm>
            <a:off x="685800" y="1055830"/>
            <a:ext cx="6705600" cy="6063198"/>
          </a:xfrm>
          <a:prstGeom prst="rect">
            <a:avLst/>
          </a:prstGeom>
          <a:noFill/>
        </p:spPr>
        <p:txBody>
          <a:bodyPr wrap="square" rtlCol="0">
            <a:spAutoFit/>
          </a:bodyPr>
          <a:lstStyle/>
          <a:p>
            <a:r>
              <a:rPr lang="en-US" sz="2800" dirty="0"/>
              <a:t>Common folds and transport mechanisms of secondary active transporters</a:t>
            </a:r>
          </a:p>
          <a:p>
            <a:r>
              <a:rPr lang="en-US" dirty="0" smtClean="0"/>
              <a:t>Abstract</a:t>
            </a:r>
            <a:endParaRPr lang="en-US" dirty="0"/>
          </a:p>
          <a:p>
            <a:r>
              <a:rPr lang="en-US" sz="1600" dirty="0"/>
              <a:t>Secondary active transporters exploit the electrochemical potential of solutes to shuttle specific substrate molecules across biological membranes, usually against their concentration gradient. Transporters of different functional families with little sequence similarity have repeatedly been found to exhibit similar folds, exemplified by the MFS, </a:t>
            </a:r>
            <a:r>
              <a:rPr lang="en-US" sz="1600" dirty="0" err="1"/>
              <a:t>LeuT</a:t>
            </a:r>
            <a:r>
              <a:rPr lang="en-US" sz="1600" dirty="0"/>
              <a:t>, and </a:t>
            </a:r>
            <a:r>
              <a:rPr lang="en-US" sz="1600" dirty="0" err="1"/>
              <a:t>NhaA</a:t>
            </a:r>
            <a:r>
              <a:rPr lang="en-US" sz="1600" dirty="0"/>
              <a:t> folds. Observations of multiple conformational states of the same transporter, represented by the </a:t>
            </a:r>
            <a:r>
              <a:rPr lang="en-US" sz="1600" dirty="0" err="1"/>
              <a:t>LeuT</a:t>
            </a:r>
            <a:r>
              <a:rPr lang="en-US" sz="1600" dirty="0"/>
              <a:t> superfamily members Mhp1, </a:t>
            </a:r>
            <a:r>
              <a:rPr lang="en-US" sz="1600" dirty="0" err="1"/>
              <a:t>AdiC</a:t>
            </a:r>
            <a:r>
              <a:rPr lang="en-US" sz="1600" dirty="0"/>
              <a:t>, </a:t>
            </a:r>
            <a:r>
              <a:rPr lang="en-US" sz="1600" dirty="0" err="1"/>
              <a:t>vSGLT</a:t>
            </a:r>
            <a:r>
              <a:rPr lang="en-US" sz="1600" dirty="0"/>
              <a:t>, and </a:t>
            </a:r>
            <a:r>
              <a:rPr lang="en-US" sz="1600" dirty="0" err="1"/>
              <a:t>LeuT</a:t>
            </a:r>
            <a:r>
              <a:rPr lang="en-US" sz="1600" dirty="0"/>
              <a:t>, led to proposals that structural changes are associated with substrate binding and transport. Despite recent biochemical and structural advances, our understanding of substrate recognition and energy coupling is rather preliminary. This review focuses on the common folds and shared transport mechanisms of secondary active transporters. Available structural information generally supports the alternating access model for substrate transport, with variations and extensions made by emerging structural, biochemical, and computational evidence</a:t>
            </a:r>
            <a:r>
              <a:rPr lang="en-US" dirty="0"/>
              <a:t>.</a:t>
            </a:r>
          </a:p>
          <a:p>
            <a:endParaRPr lang="en-US" dirty="0"/>
          </a:p>
          <a:p>
            <a:r>
              <a:rPr lang="en-US" dirty="0" err="1"/>
              <a:t>PubMed</a:t>
            </a:r>
            <a:r>
              <a:rPr lang="en-US" dirty="0"/>
              <a:t> </a:t>
            </a:r>
            <a:r>
              <a:rPr lang="en-US" dirty="0" smtClean="0"/>
              <a:t>Disclaimer</a:t>
            </a:r>
          </a:p>
          <a:p>
            <a:r>
              <a:rPr lang="en-GB" dirty="0" err="1" smtClean="0"/>
              <a:t>Reafernce</a:t>
            </a:r>
            <a:r>
              <a:rPr lang="en-GB" dirty="0" smtClean="0"/>
              <a:t>: </a:t>
            </a:r>
            <a:r>
              <a:rPr lang="en-US" dirty="0" smtClean="0"/>
              <a:t>/https://europepmc.org/article/med/10688414</a:t>
            </a:r>
          </a:p>
          <a:p>
            <a:endParaRPr lang="en-US" dirty="0"/>
          </a:p>
        </p:txBody>
      </p:sp>
      <p:sp>
        <p:nvSpPr>
          <p:cNvPr id="10" name="Rectangle 9"/>
          <p:cNvSpPr/>
          <p:nvPr/>
        </p:nvSpPr>
        <p:spPr>
          <a:xfrm>
            <a:off x="6429388" y="5857892"/>
            <a:ext cx="18669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2019 </a:t>
            </a:r>
            <a:r>
              <a:rPr lang="en-US" b="1" dirty="0">
                <a:solidFill>
                  <a:schemeClr val="tx1"/>
                </a:solidFill>
              </a:rPr>
              <a:t>M</a:t>
            </a:r>
            <a:r>
              <a:rPr lang="en-US" b="1" dirty="0" smtClean="0">
                <a:solidFill>
                  <a:schemeClr val="tx1"/>
                </a:solidFill>
              </a:rPr>
              <a:t>edicine journal</a:t>
            </a:r>
            <a:endParaRPr lang="en-US"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428868"/>
            <a:ext cx="7620000" cy="1143000"/>
          </a:xfrm>
        </p:spPr>
        <p:txBody>
          <a:bodyPr/>
          <a:lstStyle/>
          <a:p>
            <a:pPr algn="ctr"/>
            <a:r>
              <a:rPr lang="en-US" b="1" dirty="0" smtClean="0"/>
              <a:t>Brainstorming</a:t>
            </a: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Structured Questions Related To Topic</a:t>
            </a:r>
            <a:endParaRPr lang="en-US" sz="2800" dirty="0"/>
          </a:p>
        </p:txBody>
      </p:sp>
      <p:sp>
        <p:nvSpPr>
          <p:cNvPr id="3" name="Content Placeholder 2"/>
          <p:cNvSpPr>
            <a:spLocks noGrp="1"/>
          </p:cNvSpPr>
          <p:nvPr>
            <p:ph idx="1"/>
          </p:nvPr>
        </p:nvSpPr>
        <p:spPr/>
        <p:txBody>
          <a:bodyPr/>
          <a:lstStyle/>
          <a:p>
            <a:pPr>
              <a:buNone/>
            </a:pPr>
            <a:r>
              <a:rPr lang="en-US" dirty="0" smtClean="0"/>
              <a:t> </a:t>
            </a:r>
            <a:r>
              <a:rPr lang="en-US" b="1" dirty="0" smtClean="0"/>
              <a:t>Active Transport Systems</a:t>
            </a:r>
          </a:p>
          <a:p>
            <a:pPr>
              <a:buNone/>
            </a:pPr>
            <a:r>
              <a:rPr lang="en-US" dirty="0" smtClean="0"/>
              <a:t> 1. Which of the following transport systems require energy? </a:t>
            </a:r>
          </a:p>
          <a:p>
            <a:pPr>
              <a:buNone/>
            </a:pPr>
            <a:r>
              <a:rPr lang="en-US" dirty="0" smtClean="0"/>
              <a:t>a) Diffusion</a:t>
            </a:r>
          </a:p>
          <a:p>
            <a:pPr>
              <a:buNone/>
            </a:pPr>
            <a:r>
              <a:rPr lang="en-US" dirty="0" smtClean="0"/>
              <a:t>b) Facilitated diffusion</a:t>
            </a:r>
          </a:p>
          <a:p>
            <a:pPr>
              <a:buNone/>
            </a:pPr>
            <a:r>
              <a:rPr lang="en-US" dirty="0" smtClean="0"/>
              <a:t>c) </a:t>
            </a:r>
            <a:r>
              <a:rPr lang="en-US" dirty="0" err="1" smtClean="0"/>
              <a:t>Phagocytosis</a:t>
            </a:r>
            <a:r>
              <a:rPr lang="en-US" dirty="0" smtClean="0"/>
              <a:t> </a:t>
            </a:r>
          </a:p>
          <a:p>
            <a:pPr>
              <a:buNone/>
            </a:pPr>
            <a:r>
              <a:rPr lang="en-US" dirty="0" smtClean="0"/>
              <a:t>d) Osmosis </a:t>
            </a:r>
          </a:p>
          <a:p>
            <a:pPr>
              <a:buNone/>
            </a:pPr>
            <a:r>
              <a:rPr lang="en-US" dirty="0" smtClean="0"/>
              <a:t>e) Filtration</a:t>
            </a: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Brainstorming</a:t>
            </a:r>
            <a:endParaRPr lang="en-US" sz="1600"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Brainstorming</a:t>
            </a:r>
            <a:endParaRPr lang="en-US" sz="1600" b="1" dirty="0">
              <a:solidFill>
                <a:schemeClr val="tx1"/>
              </a:solidFill>
            </a:endParaRPr>
          </a:p>
        </p:txBody>
      </p:sp>
      <p:sp>
        <p:nvSpPr>
          <p:cNvPr id="7" name="Content Placeholder 6"/>
          <p:cNvSpPr>
            <a:spLocks noGrp="1"/>
          </p:cNvSpPr>
          <p:nvPr>
            <p:ph idx="1"/>
          </p:nvPr>
        </p:nvSpPr>
        <p:spPr/>
        <p:txBody>
          <a:bodyPr/>
          <a:lstStyle/>
          <a:p>
            <a:pPr>
              <a:buNone/>
            </a:pPr>
            <a:r>
              <a:rPr lang="en-US" dirty="0" smtClean="0"/>
              <a:t>2. Which membrane pump is responsible for keeping the potassium ion concentration higher inside than outside a cell?</a:t>
            </a:r>
          </a:p>
          <a:p>
            <a:pPr>
              <a:buNone/>
            </a:pPr>
            <a:r>
              <a:rPr lang="en-US" dirty="0" smtClean="0"/>
              <a:t> a) The sodium-potassium pump</a:t>
            </a:r>
          </a:p>
          <a:p>
            <a:pPr>
              <a:buNone/>
            </a:pPr>
            <a:r>
              <a:rPr lang="en-US" dirty="0" smtClean="0"/>
              <a:t> b) The hydrogen-potassium pump</a:t>
            </a:r>
          </a:p>
          <a:p>
            <a:pPr>
              <a:buNone/>
            </a:pPr>
            <a:r>
              <a:rPr lang="en-US" dirty="0" smtClean="0"/>
              <a:t> c) The calcium-hydrogen pump</a:t>
            </a:r>
          </a:p>
          <a:p>
            <a:pPr>
              <a:buNone/>
            </a:pPr>
            <a:r>
              <a:rPr lang="en-US" dirty="0" smtClean="0"/>
              <a:t> d) The ATP-ADP pump</a:t>
            </a:r>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3.A sodium-potassium pump is an example of what type of pump?</a:t>
            </a:r>
          </a:p>
          <a:p>
            <a:pPr>
              <a:buNone/>
            </a:pPr>
            <a:r>
              <a:rPr lang="en-US" dirty="0" smtClean="0"/>
              <a:t> a) A primary active transport system</a:t>
            </a:r>
          </a:p>
          <a:p>
            <a:pPr>
              <a:buNone/>
            </a:pPr>
            <a:r>
              <a:rPr lang="en-US" dirty="0" smtClean="0"/>
              <a:t> b) A secondary active transport system</a:t>
            </a:r>
          </a:p>
          <a:p>
            <a:pPr>
              <a:buNone/>
            </a:pPr>
            <a:r>
              <a:rPr lang="en-US" dirty="0" smtClean="0"/>
              <a:t> c) A primary passive transport system</a:t>
            </a:r>
          </a:p>
          <a:p>
            <a:pPr>
              <a:buNone/>
            </a:pPr>
            <a:r>
              <a:rPr lang="en-US" dirty="0" smtClean="0"/>
              <a:t> d) A secondary passive transport system </a:t>
            </a:r>
          </a:p>
          <a:p>
            <a:endParaRPr lang="en-US" dirty="0"/>
          </a:p>
        </p:txBody>
      </p:sp>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Brainstorming</a:t>
            </a:r>
            <a:endParaRPr lang="en-US" sz="1600" b="1"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4. In a </a:t>
            </a:r>
            <a:r>
              <a:rPr lang="en-US" dirty="0" err="1" smtClean="0"/>
              <a:t>Symporter</a:t>
            </a:r>
            <a:r>
              <a:rPr lang="en-US" dirty="0" smtClean="0"/>
              <a:t> system:</a:t>
            </a:r>
          </a:p>
          <a:p>
            <a:pPr>
              <a:buNone/>
            </a:pPr>
            <a:r>
              <a:rPr lang="en-US" dirty="0" smtClean="0"/>
              <a:t> a) the transported molecule travels with the sodium ion into a cell</a:t>
            </a:r>
          </a:p>
          <a:p>
            <a:pPr>
              <a:buNone/>
            </a:pPr>
            <a:r>
              <a:rPr lang="en-US" dirty="0" smtClean="0"/>
              <a:t> b) the transported molecule travels with the sodium ion out of a cell </a:t>
            </a:r>
          </a:p>
          <a:p>
            <a:pPr>
              <a:buNone/>
            </a:pPr>
            <a:r>
              <a:rPr lang="en-US" dirty="0" smtClean="0"/>
              <a:t>c) the transported molecule travels into the cell while the sodium ion travels out of the cell </a:t>
            </a:r>
          </a:p>
          <a:p>
            <a:pPr>
              <a:buNone/>
            </a:pPr>
            <a:r>
              <a:rPr lang="en-US" dirty="0" smtClean="0"/>
              <a:t>d) the transported molecule travels out of the cell while the sodium ion travels into the cell</a:t>
            </a:r>
          </a:p>
          <a:p>
            <a:endParaRPr lang="en-US" dirty="0"/>
          </a:p>
        </p:txBody>
      </p:sp>
      <p:sp>
        <p:nvSpPr>
          <p:cNvPr id="4" name="Rectangle 3"/>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Brainstorming</a:t>
            </a:r>
            <a:endParaRPr lang="en-US" sz="16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r>
              <a:rPr lang="en-US" sz="2800" dirty="0" smtClean="0"/>
              <a:t> Distinguishing between primary active transport and secondary active transport</a:t>
            </a:r>
            <a:endParaRPr lang="en-US" sz="2800" b="1" dirty="0" smtClean="0"/>
          </a:p>
          <a:p>
            <a:pPr fontAlgn="t"/>
            <a:r>
              <a:rPr lang="en-US" sz="2800" dirty="0" smtClean="0"/>
              <a:t> Distinction between co transport (symport) and counter transport (antiport) mechanisms in secondary active transport</a:t>
            </a:r>
            <a:endParaRPr lang="en-GB" sz="2800" dirty="0" smtClean="0"/>
          </a:p>
          <a:p>
            <a:pPr fontAlgn="t"/>
            <a:r>
              <a:rPr lang="en-US" sz="2800" dirty="0" smtClean="0"/>
              <a:t>Understanding the concept of electrochemical potential and its significance in driving secondary active transport processes.</a:t>
            </a:r>
          </a:p>
          <a:p>
            <a:r>
              <a:rPr lang="en-US" sz="2800" dirty="0" smtClean="0"/>
              <a:t>Identifying specific examples of secondary active transport processes</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5.Exocytosis is an example of:</a:t>
            </a:r>
          </a:p>
          <a:p>
            <a:pPr>
              <a:buNone/>
            </a:pPr>
            <a:r>
              <a:rPr lang="en-US" dirty="0" smtClean="0"/>
              <a:t>a) A primary active transport system </a:t>
            </a:r>
          </a:p>
          <a:p>
            <a:pPr>
              <a:buNone/>
            </a:pPr>
            <a:r>
              <a:rPr lang="en-US" dirty="0" smtClean="0"/>
              <a:t>b) A secondary active transport system</a:t>
            </a:r>
          </a:p>
          <a:p>
            <a:pPr>
              <a:buNone/>
            </a:pPr>
            <a:r>
              <a:rPr lang="en-US" dirty="0" smtClean="0"/>
              <a:t>c) A vesicular transport system </a:t>
            </a:r>
          </a:p>
          <a:p>
            <a:pPr>
              <a:buNone/>
            </a:pPr>
            <a:r>
              <a:rPr lang="en-US" dirty="0" smtClean="0"/>
              <a:t>d) </a:t>
            </a:r>
            <a:r>
              <a:rPr lang="en-US" dirty="0" err="1" smtClean="0"/>
              <a:t>Phagocytosis</a:t>
            </a:r>
            <a:endParaRPr lang="en-US" dirty="0" smtClean="0"/>
          </a:p>
          <a:p>
            <a:endParaRPr lang="en-US" dirty="0"/>
          </a:p>
        </p:txBody>
      </p:sp>
      <p:sp>
        <p:nvSpPr>
          <p:cNvPr id="4" name="Rectangle 3"/>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Brainstorming</a:t>
            </a:r>
            <a:endParaRPr lang="en-US" sz="1600" b="1"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r>
              <a:rPr lang="en-US" sz="2000" dirty="0" smtClean="0"/>
              <a:t>Ganong’s Review of Medical Physiology.25THEdition, Overview of Cellular Physiology in Medical Physiology (Chapter 02, Page 45).</a:t>
            </a:r>
          </a:p>
          <a:p>
            <a:r>
              <a:rPr lang="en-US" sz="2000" dirty="0" smtClean="0"/>
              <a:t>Human Physiology by Dee Unglaub Silver thorn 8ThEdition.</a:t>
            </a:r>
          </a:p>
          <a:p>
            <a:r>
              <a:rPr lang="en-US" sz="2000" dirty="0" smtClean="0"/>
              <a:t>Membrane dynamics chapter 5,page 160</a:t>
            </a:r>
          </a:p>
          <a:p>
            <a:r>
              <a:rPr lang="en-US" sz="2000" dirty="0" smtClean="0"/>
              <a:t>Physiology by Linda S. Costanzo 6th Edition. Cellular physiology, chapter 1, page 5</a:t>
            </a:r>
          </a:p>
          <a:p>
            <a:r>
              <a:rPr lang="en-US" sz="2000" dirty="0" smtClean="0"/>
              <a:t>Physiological Basis of Medical Practice by Best &amp; Taylor’s.13th Edition. Properties and functions of cell membrane, chapter 2, page 18</a:t>
            </a:r>
          </a:p>
          <a:p>
            <a:r>
              <a:rPr lang="en-US" sz="2000" dirty="0" smtClean="0"/>
              <a:t>Textbook of Medical Physiology by Guyton &amp; Hall.14th Edition. Membrane Physiology. (Section02,Chapter04, Page51)</a:t>
            </a:r>
          </a:p>
          <a:p>
            <a:endParaRPr lang="en-US" sz="20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685800"/>
            <a:ext cx="6096000" cy="514831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341592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PHYSIOLOGY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sz="3200" b="1" dirty="0" smtClean="0"/>
          </a:p>
          <a:p>
            <a:r>
              <a:rPr lang="en-US" sz="3200" b="1" dirty="0" smtClean="0"/>
              <a:t>Human physiology explains </a:t>
            </a:r>
            <a:r>
              <a:rPr lang="en-US" sz="3200" b="1" dirty="0"/>
              <a:t>the specific </a:t>
            </a:r>
            <a:r>
              <a:rPr lang="en-US" sz="3200" b="1" dirty="0" smtClean="0"/>
              <a:t>characteristics and </a:t>
            </a:r>
            <a:r>
              <a:rPr lang="en-US" sz="3200" b="1" dirty="0"/>
              <a:t>mechanisms of the human body that make it a living </a:t>
            </a:r>
            <a:r>
              <a:rPr lang="en-US" sz="3200" b="1" dirty="0" smtClean="0"/>
              <a:t>being.</a:t>
            </a:r>
          </a:p>
          <a:p>
            <a:r>
              <a:rPr lang="en-US" sz="3200" b="1" dirty="0" smtClean="0"/>
              <a:t>3Ps</a:t>
            </a:r>
          </a:p>
          <a:p>
            <a:pPr lvl="1"/>
            <a:r>
              <a:rPr lang="en-US" sz="3000" b="1" dirty="0" smtClean="0"/>
              <a:t>Physiology, purpose, process</a:t>
            </a:r>
            <a:endParaRPr lang="en-US" sz="3000" b="1" dirty="0"/>
          </a:p>
        </p:txBody>
      </p:sp>
      <p:pic>
        <p:nvPicPr>
          <p:cNvPr id="4" name="Picture 2"/>
          <p:cNvPicPr>
            <a:picLocks noChangeAspect="1" noChangeArrowheads="1"/>
          </p:cNvPicPr>
          <p:nvPr/>
        </p:nvPicPr>
        <p:blipFill>
          <a:blip r:embed="rId2"/>
          <a:srcRect/>
          <a:stretch>
            <a:fillRect/>
          </a:stretch>
        </p:blipFill>
        <p:spPr bwMode="auto">
          <a:xfrm>
            <a:off x="405627" y="357166"/>
            <a:ext cx="7900173" cy="6500834"/>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Integration with Anatomy</a:t>
            </a:r>
            <a:endParaRPr lang="en-US" sz="1600" b="1" dirty="0">
              <a:solidFill>
                <a:schemeClr val="tx1"/>
              </a:solidFill>
            </a:endParaRPr>
          </a:p>
        </p:txBody>
      </p:sp>
      <p:pic>
        <p:nvPicPr>
          <p:cNvPr id="7" name="Picture 2" descr="What happens to the glucose that is transported into the intestinal  epithelial cells? - Quor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596" y="428604"/>
            <a:ext cx="7858180" cy="6429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93118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0" y="952270"/>
            <a:ext cx="8429652" cy="5644856"/>
          </a:xfrm>
          <a:prstGeom prst="rect">
            <a:avLst/>
          </a:prstGeom>
        </p:spPr>
      </p:pic>
      <p:sp>
        <p:nvSpPr>
          <p:cNvPr id="5" name="Rectangle 4"/>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Integration with Anatomy</a:t>
            </a:r>
            <a:endParaRPr lang="en-US" sz="16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lved 5) On slide #11 it shows how glucose is absorbed | Chegg.co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14356"/>
            <a:ext cx="8429652" cy="59293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Integration with Anatomy</a:t>
            </a:r>
            <a:endParaRPr lang="en-US" sz="1600" b="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4549</TotalTime>
  <Words>2181</Words>
  <Application>Microsoft Office PowerPoint</Application>
  <PresentationFormat>On-screen Show (4:3)</PresentationFormat>
  <Paragraphs>268</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Adjacency</vt:lpstr>
      <vt:lpstr>Slide 1</vt:lpstr>
      <vt:lpstr>Foundation Module  First Year MBBS</vt:lpstr>
      <vt:lpstr>Motto, Vision, Dream</vt:lpstr>
      <vt:lpstr>Slide 4</vt:lpstr>
      <vt:lpstr>Learning Objectives</vt:lpstr>
      <vt:lpstr>Interactive Session </vt:lpstr>
      <vt:lpstr>HUMAN PHYSIOLOGY</vt:lpstr>
      <vt:lpstr>Slide 8</vt:lpstr>
      <vt:lpstr>Slide 9</vt:lpstr>
      <vt:lpstr> Cell Membranes</vt:lpstr>
      <vt:lpstr>Functions of Cell Membrane</vt:lpstr>
      <vt:lpstr>Transport Mechanisms</vt:lpstr>
      <vt:lpstr>What is Active Transport?</vt:lpstr>
      <vt:lpstr>Active Transport - Why?</vt:lpstr>
      <vt:lpstr>Primary Active Transport</vt:lpstr>
      <vt:lpstr>Pumps Involved In Active Transport</vt:lpstr>
      <vt:lpstr>Secondary Active Transport</vt:lpstr>
      <vt:lpstr>Mechanisms of Secondary Active Transport</vt:lpstr>
      <vt:lpstr>Carriers Type Processes</vt:lpstr>
      <vt:lpstr>Uniport</vt:lpstr>
      <vt:lpstr>Mechanism of Uniport</vt:lpstr>
      <vt:lpstr>Symport (Co-transport)</vt:lpstr>
      <vt:lpstr>Slide 23</vt:lpstr>
      <vt:lpstr>Anaphase</vt:lpstr>
      <vt:lpstr>Antiport (Counter-transport)</vt:lpstr>
      <vt:lpstr>Meiosis</vt:lpstr>
      <vt:lpstr>Mechanism of Counter-transport</vt:lpstr>
      <vt:lpstr>Slide 28</vt:lpstr>
      <vt:lpstr>Phases of Prophase I</vt:lpstr>
      <vt:lpstr>Metaphase I</vt:lpstr>
      <vt:lpstr>Anaphase I</vt:lpstr>
      <vt:lpstr>Telophase I</vt:lpstr>
      <vt:lpstr>Meiosis II</vt:lpstr>
      <vt:lpstr>Vertical Integration </vt:lpstr>
      <vt:lpstr>Cystic Fibrosis</vt:lpstr>
      <vt:lpstr>Slide 36</vt:lpstr>
      <vt:lpstr>Slide 37</vt:lpstr>
      <vt:lpstr>Spiral Integration</vt:lpstr>
      <vt:lpstr>Slide 39</vt:lpstr>
      <vt:lpstr>Artificial Intelligence</vt:lpstr>
      <vt:lpstr>Artificial intelligence helps in</vt:lpstr>
      <vt:lpstr>Beneficence</vt:lpstr>
      <vt:lpstr>Suggested Research Article</vt:lpstr>
      <vt:lpstr>How To Access Digital Library</vt:lpstr>
      <vt:lpstr>Brainstorming </vt:lpstr>
      <vt:lpstr>Structured Questions Related To Topic</vt:lpstr>
      <vt:lpstr>Slide 47</vt:lpstr>
      <vt:lpstr>Slide 48</vt:lpstr>
      <vt:lpstr>Slide 49</vt:lpstr>
      <vt:lpstr>Slide 50</vt:lpstr>
      <vt:lpstr>References</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202</cp:revision>
  <dcterms:created xsi:type="dcterms:W3CDTF">2006-08-16T00:00:00Z</dcterms:created>
  <dcterms:modified xsi:type="dcterms:W3CDTF">2025-01-30T06:25:04Z</dcterms:modified>
</cp:coreProperties>
</file>