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3" r:id="rId4"/>
    <p:sldId id="304" r:id="rId5"/>
    <p:sldId id="305" r:id="rId6"/>
    <p:sldId id="306" r:id="rId7"/>
    <p:sldId id="30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15" r:id="rId49"/>
    <p:sldId id="308" r:id="rId50"/>
    <p:sldId id="309" r:id="rId51"/>
    <p:sldId id="310" r:id="rId52"/>
    <p:sldId id="311" r:id="rId53"/>
    <p:sldId id="312" r:id="rId54"/>
    <p:sldId id="31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912" y="-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3BFA6E3-F649-4B39-B2AD-A2A0F1B28C5B}" type="presOf" srcId="{663C1E13-76F9-4B70-A2F2-CA23180743CE}" destId="{B9330EE9-43E4-4FD4-8144-E92B1DD0FCDF}" srcOrd="1" destOrd="0" presId="urn:microsoft.com/office/officeart/2005/8/layout/gear1#1"/>
    <dgm:cxn modelId="{C1EB2F03-B5EE-4B24-A775-5062BDEAFBA9}" type="presOf" srcId="{DA82EADB-2721-42A0-95EA-F9B5521A38A6}" destId="{A09CEA93-9338-4361-A5E6-CF85B6019F5A}" srcOrd="0" destOrd="0" presId="urn:microsoft.com/office/officeart/2005/8/layout/gear1#1"/>
    <dgm:cxn modelId="{270ED0A3-E63F-41E0-9FA1-52076E86AD61}" type="presOf" srcId="{DACAB5BA-B8B4-4D66-8B11-1D02259E020B}" destId="{8BC64EA7-2794-42B6-96C9-F39A52CB985A}" srcOrd="2" destOrd="0" presId="urn:microsoft.com/office/officeart/2005/8/layout/gear1#1"/>
    <dgm:cxn modelId="{5CE733DA-7B2D-4D04-9D0D-630F7F409B13}" type="presOf" srcId="{399ACE2F-90C5-48B1-9E65-700A32562848}" destId="{59EDF28D-6C67-49D0-B5A1-DE5C3CBA2292}" srcOrd="0" destOrd="0" presId="urn:microsoft.com/office/officeart/2005/8/layout/gear1#1"/>
    <dgm:cxn modelId="{70EFBA05-72BA-4BAB-BD18-E0243ED1E87C}" type="presOf" srcId="{DACAB5BA-B8B4-4D66-8B11-1D02259E020B}" destId="{B6B6B41B-120B-4968-AB6A-FC6E7C8EF3C0}" srcOrd="1" destOrd="0" presId="urn:microsoft.com/office/officeart/2005/8/layout/gear1#1"/>
    <dgm:cxn modelId="{40A07DB6-6BDC-4765-A989-B63CC1704D33}" type="presOf" srcId="{188C389E-9423-41DE-9C5E-D4A7E95C7E62}" destId="{6DF3A3A0-5919-4E69-80DD-61760D6340A0}" srcOrd="0" destOrd="0" presId="urn:microsoft.com/office/officeart/2005/8/layout/gear1#1"/>
    <dgm:cxn modelId="{560D2D28-F0FF-4980-B068-B44ED7B0C053}" type="presOf" srcId="{23718C41-0A1F-40BF-86BE-8A5476EC271E}" destId="{398423B3-DD54-4226-99D7-017EFC1488DF}" srcOrd="0" destOrd="0" presId="urn:microsoft.com/office/officeart/2005/8/layout/gear1#1"/>
    <dgm:cxn modelId="{E8E2A722-4629-4E3E-89A7-6F323EFA574D}" type="presOf" srcId="{F9CEBA05-2F10-437E-89B2-54F4D9FAF478}" destId="{5ED88519-AC6C-4AA3-B76D-812B93A167E4}" srcOrd="0" destOrd="0" presId="urn:microsoft.com/office/officeart/2005/8/layout/gear1#1"/>
    <dgm:cxn modelId="{1E6939E9-3B30-4560-AF40-29A26C8AF13E}" type="presOf" srcId="{663C1E13-76F9-4B70-A2F2-CA23180743CE}" destId="{4822A78E-EAEC-401F-941A-3A84E13E2357}" srcOrd="2" destOrd="0" presId="urn:microsoft.com/office/officeart/2005/8/layout/gear1#1"/>
    <dgm:cxn modelId="{4CA9351A-90BF-46D4-B30D-EE9F5D63FF21}" type="presOf" srcId="{DACAB5BA-B8B4-4D66-8B11-1D02259E020B}" destId="{87622A90-D0D8-4EA3-BC0D-D537801AF2B1}" srcOrd="0" destOrd="0" presId="urn:microsoft.com/office/officeart/2005/8/layout/gear1#1"/>
    <dgm:cxn modelId="{D879173D-2427-4C0C-B2AA-AC2E960721E9}" type="presOf" srcId="{399ACE2F-90C5-48B1-9E65-700A32562848}" destId="{9815588C-16D0-4475-B64C-847FC87C8C32}" srcOrd="3" destOrd="0" presId="urn:microsoft.com/office/officeart/2005/8/layout/gear1#1"/>
    <dgm:cxn modelId="{E3524B1C-4DC0-445E-9597-FA4CB81AF6A1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9D5DAD68-629D-4577-BA78-48CF65D36085}" type="presOf" srcId="{399ACE2F-90C5-48B1-9E65-700A32562848}" destId="{23DC08E4-3725-4448-BFFF-1CCEA2F2987E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21AA268-26F2-4997-B900-740C93E0ED90}" type="presOf" srcId="{663C1E13-76F9-4B70-A2F2-CA23180743CE}" destId="{93300324-D62F-4E58-B882-734182BDB462}" srcOrd="0" destOrd="0" presId="urn:microsoft.com/office/officeart/2005/8/layout/gear1#1"/>
    <dgm:cxn modelId="{6865B48A-F531-4226-AEF5-9D909309E50F}" type="presParOf" srcId="{5ED88519-AC6C-4AA3-B76D-812B93A167E4}" destId="{87622A90-D0D8-4EA3-BC0D-D537801AF2B1}" srcOrd="0" destOrd="0" presId="urn:microsoft.com/office/officeart/2005/8/layout/gear1#1"/>
    <dgm:cxn modelId="{F89E9228-989D-41F1-A792-21DF960AD9A0}" type="presParOf" srcId="{5ED88519-AC6C-4AA3-B76D-812B93A167E4}" destId="{B6B6B41B-120B-4968-AB6A-FC6E7C8EF3C0}" srcOrd="1" destOrd="0" presId="urn:microsoft.com/office/officeart/2005/8/layout/gear1#1"/>
    <dgm:cxn modelId="{DE55FF18-508F-4EE5-A5BE-61307484EAAC}" type="presParOf" srcId="{5ED88519-AC6C-4AA3-B76D-812B93A167E4}" destId="{8BC64EA7-2794-42B6-96C9-F39A52CB985A}" srcOrd="2" destOrd="0" presId="urn:microsoft.com/office/officeart/2005/8/layout/gear1#1"/>
    <dgm:cxn modelId="{CD5F8721-B358-4AB9-A215-411D17F591A4}" type="presParOf" srcId="{5ED88519-AC6C-4AA3-B76D-812B93A167E4}" destId="{93300324-D62F-4E58-B882-734182BDB462}" srcOrd="3" destOrd="0" presId="urn:microsoft.com/office/officeart/2005/8/layout/gear1#1"/>
    <dgm:cxn modelId="{8CDB2EE3-A857-44CF-B4D1-04FFF137B02D}" type="presParOf" srcId="{5ED88519-AC6C-4AA3-B76D-812B93A167E4}" destId="{B9330EE9-43E4-4FD4-8144-E92B1DD0FCDF}" srcOrd="4" destOrd="0" presId="urn:microsoft.com/office/officeart/2005/8/layout/gear1#1"/>
    <dgm:cxn modelId="{6FE6A7FB-2654-47E8-97C0-DE8097F4AD24}" type="presParOf" srcId="{5ED88519-AC6C-4AA3-B76D-812B93A167E4}" destId="{4822A78E-EAEC-401F-941A-3A84E13E2357}" srcOrd="5" destOrd="0" presId="urn:microsoft.com/office/officeart/2005/8/layout/gear1#1"/>
    <dgm:cxn modelId="{2BF0DDD3-A395-4BA1-805F-000B1B1EFC96}" type="presParOf" srcId="{5ED88519-AC6C-4AA3-B76D-812B93A167E4}" destId="{59EDF28D-6C67-49D0-B5A1-DE5C3CBA2292}" srcOrd="6" destOrd="0" presId="urn:microsoft.com/office/officeart/2005/8/layout/gear1#1"/>
    <dgm:cxn modelId="{DE9B34BC-4809-4F66-B0D8-BD50ABACDA03}" type="presParOf" srcId="{5ED88519-AC6C-4AA3-B76D-812B93A167E4}" destId="{23DC08E4-3725-4448-BFFF-1CCEA2F2987E}" srcOrd="7" destOrd="0" presId="urn:microsoft.com/office/officeart/2005/8/layout/gear1#1"/>
    <dgm:cxn modelId="{3BBFEE4A-AADA-4F48-8719-BD039FFBB95A}" type="presParOf" srcId="{5ED88519-AC6C-4AA3-B76D-812B93A167E4}" destId="{7D3EFDB4-E5D1-439A-86D8-1FCF80D959BA}" srcOrd="8" destOrd="0" presId="urn:microsoft.com/office/officeart/2005/8/layout/gear1#1"/>
    <dgm:cxn modelId="{FC6ACE89-3E67-49D5-91D9-E5299F6ED4F4}" type="presParOf" srcId="{5ED88519-AC6C-4AA3-B76D-812B93A167E4}" destId="{9815588C-16D0-4475-B64C-847FC87C8C32}" srcOrd="9" destOrd="0" presId="urn:microsoft.com/office/officeart/2005/8/layout/gear1#1"/>
    <dgm:cxn modelId="{DECE8B1D-24CD-4894-A43F-291B8C116724}" type="presParOf" srcId="{5ED88519-AC6C-4AA3-B76D-812B93A167E4}" destId="{398423B3-DD54-4226-99D7-017EFC1488DF}" srcOrd="10" destOrd="0" presId="urn:microsoft.com/office/officeart/2005/8/layout/gear1#1"/>
    <dgm:cxn modelId="{3C2AD198-A990-4C2B-A906-41D0881A4A9C}" type="presParOf" srcId="{5ED88519-AC6C-4AA3-B76D-812B93A167E4}" destId="{6DF3A3A0-5919-4E69-80DD-61760D6340A0}" srcOrd="11" destOrd="0" presId="urn:microsoft.com/office/officeart/2005/8/layout/gear1#1"/>
    <dgm:cxn modelId="{145CCE44-AAB2-44BE-9974-D530DDBEEC35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88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7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5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7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28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03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58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32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55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16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DA70A28-F2B9-4195-A1A5-35E6AE89C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F9546F-B8E4-4FFC-833D-1DCD2620F343}" type="datetimeFigureOut">
              <a:rPr lang="en-US" smtClean="0"/>
              <a:pPr/>
              <a:t>2/1/2025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5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88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160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“It Is How Cells Talk With Each Others”!</a:t>
            </a:r>
            <a:endParaRPr lang="en-US" sz="3600" b="1" dirty="0">
              <a:latin typeface="+mn-lt"/>
            </a:endParaRPr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9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152" y="75745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49" y="2320962"/>
            <a:ext cx="10160000" cy="4800600"/>
          </a:xfrm>
        </p:spPr>
        <p:txBody>
          <a:bodyPr/>
          <a:lstStyle/>
          <a:p>
            <a:r>
              <a:rPr lang="en-US" dirty="0" smtClean="0"/>
              <a:t>CAMs pass through cell membrane and are anchored to the </a:t>
            </a:r>
            <a:r>
              <a:rPr lang="en-US" dirty="0" err="1" smtClean="0"/>
              <a:t>cytoskeletion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Homophilic</a:t>
            </a:r>
            <a:r>
              <a:rPr lang="en-US" b="1" dirty="0" smtClean="0"/>
              <a:t> binding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	binding to like molecules on other cells.</a:t>
            </a:r>
          </a:p>
          <a:p>
            <a:r>
              <a:rPr lang="en-US" b="1" dirty="0" err="1" smtClean="0"/>
              <a:t>Heterphilic</a:t>
            </a:r>
            <a:r>
              <a:rPr lang="en-US" b="1" dirty="0" smtClean="0"/>
              <a:t> binding :</a:t>
            </a:r>
          </a:p>
          <a:p>
            <a:pPr>
              <a:buNone/>
            </a:pPr>
            <a:r>
              <a:rPr lang="en-US" dirty="0" smtClean="0"/>
              <a:t>		binding to non-self molecules.</a:t>
            </a:r>
          </a:p>
          <a:p>
            <a:r>
              <a:rPr lang="en-US" dirty="0" smtClean="0"/>
              <a:t>Some bind to </a:t>
            </a:r>
            <a:r>
              <a:rPr lang="en-US" dirty="0" err="1" smtClean="0"/>
              <a:t>laminins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6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yourarticlelibrary.com/wp-content/uploads/2013/09/clip_image02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31"/>
          <a:stretch/>
        </p:blipFill>
        <p:spPr bwMode="auto">
          <a:xfrm>
            <a:off x="1537253" y="609602"/>
            <a:ext cx="8749748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21336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HOMOPHILIC BINDING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29401" y="2362200"/>
            <a:ext cx="1426191" cy="41773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61722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HETEROPHILIC BINDING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858001" y="4191000"/>
            <a:ext cx="484495" cy="198120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ydroid.com/imageCards/0l/h7/card-22584948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Same Side Corner Rectangle 4"/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152453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Horizontal Integration (Histology)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6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2" y="71359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Roles </a:t>
            </a:r>
            <a:r>
              <a:rPr lang="en-US" b="1" dirty="0" smtClean="0">
                <a:latin typeface="+mn-lt"/>
              </a:rPr>
              <a:t>of </a:t>
            </a:r>
            <a:r>
              <a:rPr lang="en-US" b="1" dirty="0" smtClean="0">
                <a:latin typeface="+mn-lt"/>
              </a:rPr>
              <a:t>CAMs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7" y="2057400"/>
            <a:ext cx="10160000" cy="4800600"/>
          </a:xfrm>
        </p:spPr>
        <p:txBody>
          <a:bodyPr/>
          <a:lstStyle/>
          <a:p>
            <a:r>
              <a:rPr lang="en-US" dirty="0" smtClean="0"/>
              <a:t>Embryonic development</a:t>
            </a:r>
          </a:p>
          <a:p>
            <a:r>
              <a:rPr lang="en-US" dirty="0" smtClean="0"/>
              <a:t>Inflammation and wound healing.</a:t>
            </a:r>
          </a:p>
          <a:p>
            <a:r>
              <a:rPr lang="en-US" dirty="0" smtClean="0"/>
              <a:t>Holding tissue together.</a:t>
            </a:r>
          </a:p>
          <a:p>
            <a:r>
              <a:rPr lang="en-US" dirty="0" smtClean="0"/>
              <a:t>Metastasis of tumors.</a:t>
            </a:r>
          </a:p>
          <a:p>
            <a:r>
              <a:rPr lang="en-US" dirty="0" smtClean="0"/>
              <a:t>Cell signaling (apoptosis)</a:t>
            </a:r>
          </a:p>
          <a:p>
            <a:r>
              <a:rPr lang="en-US" dirty="0" smtClean="0"/>
              <a:t>Cell locomotion.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</a:t>
            </a:r>
            <a:r>
              <a:rPr lang="en-GB" sz="23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1821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Horizontal Integration </a:t>
            </a:r>
            <a:r>
              <a:rPr lang="en-GB" sz="20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(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Biochemistry</a:t>
            </a:r>
            <a:r>
              <a:rPr lang="en-GB" sz="20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3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405" y="11878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Classification </a:t>
            </a:r>
            <a:r>
              <a:rPr lang="en-US" b="1" dirty="0" smtClean="0">
                <a:latin typeface="+mn-lt"/>
              </a:rPr>
              <a:t>of </a:t>
            </a:r>
            <a:r>
              <a:rPr lang="en-US" b="1" dirty="0" smtClean="0">
                <a:latin typeface="+mn-lt"/>
              </a:rPr>
              <a:t>CAMs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84" y="2815814"/>
            <a:ext cx="10160000" cy="4800600"/>
          </a:xfrm>
        </p:spPr>
        <p:txBody>
          <a:bodyPr/>
          <a:lstStyle/>
          <a:p>
            <a:r>
              <a:rPr lang="en-US" dirty="0" smtClean="0"/>
              <a:t>Four families:</a:t>
            </a:r>
          </a:p>
          <a:p>
            <a:pPr>
              <a:buNone/>
            </a:pPr>
            <a:r>
              <a:rPr lang="en-US" dirty="0" smtClean="0"/>
              <a:t>			I.	</a:t>
            </a:r>
            <a:r>
              <a:rPr lang="en-US" dirty="0" err="1" smtClean="0"/>
              <a:t>Integrins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II.	Adhesion molecules of </a:t>
            </a:r>
            <a:r>
              <a:rPr lang="en-US" err="1" smtClean="0"/>
              <a:t>lgG</a:t>
            </a:r>
            <a:r>
              <a:rPr lang="en-US" smtClean="0"/>
              <a:t> superfamily </a:t>
            </a:r>
            <a:r>
              <a:rPr lang="en-US" dirty="0" smtClean="0"/>
              <a:t>of </a:t>
            </a:r>
            <a:r>
              <a:rPr lang="en-US" dirty="0" err="1" smtClean="0"/>
              <a:t>immunoglobulins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III.	</a:t>
            </a:r>
            <a:r>
              <a:rPr lang="en-US" dirty="0" err="1" smtClean="0"/>
              <a:t>Cadherins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IV.	</a:t>
            </a:r>
            <a:r>
              <a:rPr lang="en-US" dirty="0" err="1" smtClean="0"/>
              <a:t>Selectins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1821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Horizontal Integration </a:t>
            </a:r>
            <a:r>
              <a:rPr lang="en-GB" sz="20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(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Biochemistry</a:t>
            </a:r>
            <a:r>
              <a:rPr lang="en-GB" sz="20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2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73" y="78889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Extra Cellular Matrix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62" y="2471569"/>
            <a:ext cx="10160000" cy="4800600"/>
          </a:xfrm>
        </p:spPr>
        <p:txBody>
          <a:bodyPr/>
          <a:lstStyle/>
          <a:p>
            <a:r>
              <a:rPr lang="en-US" dirty="0" smtClean="0"/>
              <a:t>Intricate mesh work of fibers proteins embedded in a watery gel like substance “ the interstitial fluid.”</a:t>
            </a:r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5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8700"/>
            <a:ext cx="10160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+mn-lt"/>
              </a:rPr>
              <a:t>Extra Cellular Matrix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96" y="2525358"/>
            <a:ext cx="10160000" cy="4800600"/>
          </a:xfrm>
        </p:spPr>
        <p:txBody>
          <a:bodyPr>
            <a:normAutofit/>
          </a:bodyPr>
          <a:lstStyle/>
          <a:p>
            <a:r>
              <a:rPr lang="en-US" dirty="0"/>
              <a:t>Fibrous proteins:</a:t>
            </a:r>
          </a:p>
          <a:p>
            <a:pPr>
              <a:buNone/>
            </a:pPr>
            <a:r>
              <a:rPr lang="en-US" dirty="0"/>
              <a:t>			i.	Collagen</a:t>
            </a:r>
          </a:p>
          <a:p>
            <a:pPr>
              <a:buNone/>
            </a:pPr>
            <a:r>
              <a:rPr lang="en-US" dirty="0"/>
              <a:t>			ii.	Elastin</a:t>
            </a:r>
          </a:p>
          <a:p>
            <a:pPr>
              <a:buNone/>
            </a:pPr>
            <a:r>
              <a:rPr lang="en-US" dirty="0"/>
              <a:t>			iii.	</a:t>
            </a:r>
            <a:r>
              <a:rPr lang="en-US" dirty="0" err="1" smtClean="0"/>
              <a:t>Fibronectin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1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55" y="758732"/>
            <a:ext cx="10160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Extra Cellular Matrix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27" y="2482327"/>
            <a:ext cx="10160000" cy="4800600"/>
          </a:xfrm>
        </p:spPr>
        <p:txBody>
          <a:bodyPr/>
          <a:lstStyle/>
          <a:p>
            <a:r>
              <a:rPr lang="en-US" dirty="0" smtClean="0"/>
              <a:t>Collagen </a:t>
            </a:r>
          </a:p>
          <a:p>
            <a:pPr lvl="1"/>
            <a:r>
              <a:rPr lang="en-US" dirty="0" smtClean="0"/>
              <a:t>flexible</a:t>
            </a:r>
            <a:r>
              <a:rPr lang="en-US" dirty="0"/>
              <a:t>, </a:t>
            </a:r>
            <a:r>
              <a:rPr lang="en-US" dirty="0" smtClean="0"/>
              <a:t>non-elastic, </a:t>
            </a:r>
            <a:r>
              <a:rPr lang="en-US" dirty="0"/>
              <a:t>give </a:t>
            </a:r>
            <a:r>
              <a:rPr lang="en-US" dirty="0" err="1"/>
              <a:t>tensite</a:t>
            </a:r>
            <a:r>
              <a:rPr lang="en-US" dirty="0"/>
              <a:t> strength to </a:t>
            </a:r>
            <a:r>
              <a:rPr lang="en-US" dirty="0" err="1"/>
              <a:t>sheeths</a:t>
            </a:r>
            <a:r>
              <a:rPr lang="en-US" dirty="0"/>
              <a:t> against </a:t>
            </a:r>
            <a:r>
              <a:rPr lang="en-US" dirty="0" smtClean="0"/>
              <a:t>longitudinal </a:t>
            </a:r>
            <a:r>
              <a:rPr lang="en-US" dirty="0"/>
              <a:t>stress.(scurvy)</a:t>
            </a:r>
          </a:p>
          <a:p>
            <a:r>
              <a:rPr lang="en-US" dirty="0" smtClean="0"/>
              <a:t>Elastin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rubbery </a:t>
            </a:r>
            <a:r>
              <a:rPr lang="en-US" dirty="0" smtClean="0"/>
              <a:t>protein </a:t>
            </a:r>
            <a:r>
              <a:rPr lang="en-US" dirty="0"/>
              <a:t>for elasticity and recoil in tissue like lungs.</a:t>
            </a:r>
          </a:p>
          <a:p>
            <a:r>
              <a:rPr lang="en-US" dirty="0" err="1" smtClean="0"/>
              <a:t>Fibronectin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cell to cell </a:t>
            </a:r>
            <a:r>
              <a:rPr lang="en-US" dirty="0" smtClean="0"/>
              <a:t>adhesion, reduced </a:t>
            </a:r>
            <a:r>
              <a:rPr lang="en-US" dirty="0"/>
              <a:t>in tumors </a:t>
            </a:r>
            <a:r>
              <a:rPr lang="en-US" dirty="0" smtClean="0"/>
              <a:t>resulting in cellular metastasis.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7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927" y="75662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ECM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15" y="2579146"/>
            <a:ext cx="10160000" cy="4800600"/>
          </a:xfrm>
        </p:spPr>
        <p:txBody>
          <a:bodyPr/>
          <a:lstStyle/>
          <a:p>
            <a:r>
              <a:rPr lang="en-US" dirty="0" smtClean="0"/>
              <a:t>ECM is the secretion of the local cell present in the EC matrix (fibroblasts).</a:t>
            </a:r>
          </a:p>
          <a:p>
            <a:r>
              <a:rPr lang="en-US" dirty="0" smtClean="0"/>
              <a:t>Specialized for each tissue </a:t>
            </a:r>
            <a:r>
              <a:rPr lang="en-US" dirty="0" err="1" smtClean="0"/>
              <a:t>e.g</a:t>
            </a:r>
            <a:r>
              <a:rPr lang="en-US" dirty="0" smtClean="0"/>
              <a:t> cartilage and bone.</a:t>
            </a:r>
          </a:p>
          <a:p>
            <a:r>
              <a:rPr lang="en-US" dirty="0" smtClean="0"/>
              <a:t>Play role in cell growth and differentiation.</a:t>
            </a:r>
          </a:p>
          <a:p>
            <a:r>
              <a:rPr lang="en-US" dirty="0" smtClean="0"/>
              <a:t>Only RBCs have survived to grow and move without attaching to ECM.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8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18250"/>
            <a:ext cx="2895600" cy="609600"/>
          </a:xfrm>
        </p:spPr>
        <p:txBody>
          <a:bodyPr/>
          <a:lstStyle/>
          <a:p>
            <a:r>
              <a:rPr lang="en-US" sz="2400" b="1">
                <a:latin typeface="+mn-lt"/>
              </a:rPr>
              <a:t>Foundation Module </a:t>
            </a:r>
            <a:br>
              <a:rPr lang="en-US" sz="2400" b="1">
                <a:latin typeface="+mn-lt"/>
              </a:rPr>
            </a:br>
            <a:r>
              <a:rPr lang="en-US" sz="2400" b="1">
                <a:latin typeface="+mn-lt"/>
              </a:rPr>
              <a:t>First Year MBBS</a:t>
            </a:r>
            <a:endParaRPr lang="en-US" sz="2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9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smtClean="0"/>
              <a:t>Supervised by </a:t>
            </a:r>
            <a:r>
              <a:rPr lang="en-US" b="1" smtClean="0">
                <a:solidFill>
                  <a:schemeClr val="tx2"/>
                </a:solidFill>
              </a:rPr>
              <a:t>Prof.Samia Sarwar</a:t>
            </a:r>
            <a:r>
              <a:rPr lang="en-US" b="1"/>
              <a:t> Chairperson Physiology </a:t>
            </a:r>
            <a:r>
              <a:rPr lang="en-US" b="1" smtClean="0"/>
              <a:t>Presenter :</a:t>
            </a:r>
            <a:r>
              <a:rPr lang="en-US" b="1" smtClean="0">
                <a:solidFill>
                  <a:schemeClr val="tx2"/>
                </a:solidFill>
              </a:rPr>
              <a:t>Dr.Sidra </a:t>
            </a:r>
            <a:r>
              <a:rPr lang="en-US" b="1">
                <a:solidFill>
                  <a:schemeClr val="tx2"/>
                </a:solidFill>
              </a:rPr>
              <a:t>Hamid (FCPS PHY)</a:t>
            </a:r>
          </a:p>
          <a:p>
            <a:pPr algn="r"/>
            <a:r>
              <a:rPr lang="en-US" b="1" smtClean="0"/>
              <a:t>Dated </a:t>
            </a:r>
            <a:r>
              <a:rPr lang="en-US" b="1"/>
              <a:t>: </a:t>
            </a:r>
            <a:r>
              <a:rPr lang="en-US" b="1" smtClean="0"/>
              <a:t>29-01-2025</a:t>
            </a:r>
            <a:endParaRPr lang="en-US" b="1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761391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+mn-lt"/>
              </a:rPr>
              <a:t>Cell-to-Cell Adhesion</a:t>
            </a:r>
            <a:endParaRPr lang="en-US" sz="32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3200" y="6230571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+mn-lt"/>
              </a:rPr>
              <a:t>Physiology Department</a:t>
            </a:r>
            <a:endParaRPr lang="en-US" sz="24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31" y="259977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696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Specialized Cell Junctions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51" y="2138082"/>
            <a:ext cx="101600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Broadly </a:t>
            </a:r>
            <a:r>
              <a:rPr lang="en-US" dirty="0"/>
              <a:t>c</a:t>
            </a:r>
            <a:r>
              <a:rPr lang="en-US" dirty="0" smtClean="0"/>
              <a:t>ategorized in: </a:t>
            </a:r>
          </a:p>
          <a:p>
            <a:pPr>
              <a:buNone/>
            </a:pPr>
            <a:r>
              <a:rPr lang="en-US" dirty="0" smtClean="0"/>
              <a:t>		I. Junctions that fasten the cell to each other or surrounding.</a:t>
            </a:r>
          </a:p>
          <a:p>
            <a:pPr lvl="2"/>
            <a:r>
              <a:rPr lang="en-US" dirty="0" smtClean="0"/>
              <a:t>Tight junctions</a:t>
            </a:r>
          </a:p>
          <a:p>
            <a:pPr lvl="2"/>
            <a:r>
              <a:rPr lang="en-US" dirty="0" err="1" smtClean="0"/>
              <a:t>Desmosomes</a:t>
            </a:r>
            <a:endParaRPr lang="en-US" dirty="0" smtClean="0"/>
          </a:p>
          <a:p>
            <a:pPr lvl="2"/>
            <a:r>
              <a:rPr lang="en-US" dirty="0" err="1" smtClean="0"/>
              <a:t>Hemidesmosomes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II. That permit flow of ions.</a:t>
            </a:r>
          </a:p>
          <a:p>
            <a:pPr lvl="2"/>
            <a:r>
              <a:rPr lang="en-US" dirty="0" smtClean="0"/>
              <a:t>Gap junctions.</a:t>
            </a:r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5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7400" r="11782" b="11677"/>
          <a:stretch/>
        </p:blipFill>
        <p:spPr bwMode="auto">
          <a:xfrm>
            <a:off x="3352800" y="529938"/>
            <a:ext cx="5181600" cy="608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1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3" t="9002" r="6924" b="20861"/>
          <a:stretch/>
        </p:blipFill>
        <p:spPr bwMode="auto">
          <a:xfrm>
            <a:off x="1828800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7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4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1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2" t="28089" r="50000" b="13414"/>
          <a:stretch/>
        </p:blipFill>
        <p:spPr bwMode="auto">
          <a:xfrm>
            <a:off x="2209800" y="457201"/>
            <a:ext cx="6248400" cy="625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54" y="11456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Desmosomes /Adhering Junctions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54" y="2288690"/>
            <a:ext cx="10160000" cy="4800600"/>
          </a:xfrm>
        </p:spPr>
        <p:txBody>
          <a:bodyPr/>
          <a:lstStyle/>
          <a:p>
            <a:r>
              <a:rPr lang="en-US" b="1" dirty="0" smtClean="0"/>
              <a:t>Structure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Cytoplasmic thickening on the inner side of cell membrane ---plague.</a:t>
            </a:r>
          </a:p>
          <a:p>
            <a:pPr lvl="1"/>
            <a:r>
              <a:rPr lang="en-US" dirty="0" smtClean="0"/>
              <a:t>Filaments extending between cell and adhering the plagues on both sides.</a:t>
            </a:r>
          </a:p>
          <a:p>
            <a:pPr lvl="1"/>
            <a:r>
              <a:rPr lang="en-US" dirty="0" smtClean="0"/>
              <a:t>These intermediate filaments run parallel to membrane and others radiating away from it.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4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44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Roles: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 smtClean="0"/>
              <a:t>tensile strength </a:t>
            </a:r>
            <a:r>
              <a:rPr lang="en-US" sz="2400" dirty="0" err="1" smtClean="0"/>
              <a:t>e.g</a:t>
            </a:r>
            <a:r>
              <a:rPr lang="en-US" sz="2400" dirty="0" smtClean="0"/>
              <a:t> heart, uterus, skin.</a:t>
            </a:r>
          </a:p>
          <a:p>
            <a:pPr lvl="1"/>
            <a:r>
              <a:rPr lang="en-US" sz="2400" dirty="0" smtClean="0"/>
              <a:t>Present where considerable stretching is present, </a:t>
            </a:r>
            <a:r>
              <a:rPr lang="en-US" sz="2400" dirty="0" err="1" smtClean="0"/>
              <a:t>e.g</a:t>
            </a:r>
            <a:r>
              <a:rPr lang="en-US" sz="2400" dirty="0" smtClean="0"/>
              <a:t> skin ( Keratin). </a:t>
            </a:r>
            <a:endParaRPr lang="en-US" sz="2400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292" y="10287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Hemidesmosomes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92" y="2579146"/>
            <a:ext cx="10160000" cy="4800600"/>
          </a:xfrm>
        </p:spPr>
        <p:txBody>
          <a:bodyPr/>
          <a:lstStyle/>
          <a:p>
            <a:r>
              <a:rPr lang="en-US" dirty="0" smtClean="0"/>
              <a:t>Half </a:t>
            </a:r>
            <a:r>
              <a:rPr lang="en-US" dirty="0" err="1" smtClean="0"/>
              <a:t>desmosomes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Attach cell to basal lamina</a:t>
            </a:r>
          </a:p>
          <a:p>
            <a:r>
              <a:rPr lang="en-US" dirty="0" smtClean="0"/>
              <a:t>Connect </a:t>
            </a:r>
            <a:r>
              <a:rPr lang="en-US" dirty="0" err="1" smtClean="0"/>
              <a:t>intercellularly</a:t>
            </a:r>
            <a:r>
              <a:rPr lang="en-US" dirty="0" smtClean="0"/>
              <a:t> to intermediate filaments.</a:t>
            </a:r>
          </a:p>
          <a:p>
            <a:r>
              <a:rPr lang="en-US" dirty="0" smtClean="0"/>
              <a:t>Contain </a:t>
            </a:r>
            <a:r>
              <a:rPr lang="en-US" dirty="0" err="1" smtClean="0"/>
              <a:t>integrins</a:t>
            </a:r>
            <a:r>
              <a:rPr lang="en-US" dirty="0" smtClean="0"/>
              <a:t> in place of </a:t>
            </a:r>
            <a:r>
              <a:rPr lang="en-US" dirty="0" err="1" smtClean="0"/>
              <a:t>cadeherins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3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6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77000" y="6324600"/>
            <a:ext cx="28194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410201" y="1219201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To impart evidence based research oriented medical education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To provide best possible patient care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To inculcate the values of mutual respect and ethical practice of medicine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849680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5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418" y="11125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Focal Adhesions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218" y="2374750"/>
            <a:ext cx="10160000" cy="4800600"/>
          </a:xfrm>
        </p:spPr>
        <p:txBody>
          <a:bodyPr/>
          <a:lstStyle/>
          <a:p>
            <a:r>
              <a:rPr lang="en-US" dirty="0" smtClean="0"/>
              <a:t>Attach cell to basal lamina</a:t>
            </a:r>
          </a:p>
          <a:p>
            <a:r>
              <a:rPr lang="en-US" dirty="0" smtClean="0"/>
              <a:t>Labile structure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</a:p>
          <a:p>
            <a:r>
              <a:rPr lang="en-US" dirty="0" smtClean="0"/>
              <a:t>Involved in cell movement.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3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081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Zonula Adherens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73" y="2579146"/>
            <a:ext cx="10160000" cy="4800600"/>
          </a:xfrm>
        </p:spPr>
        <p:txBody>
          <a:bodyPr/>
          <a:lstStyle/>
          <a:p>
            <a:r>
              <a:rPr lang="en-US" dirty="0" smtClean="0"/>
              <a:t>In  epithelial cells a continuous structure on the basal side of tight junctions and is a major site for attachment of intracellular microfilaments.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3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91400" y="2875676"/>
            <a:ext cx="14478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3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6031" y="707316"/>
            <a:ext cx="1016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Tight Junctions/Zonula </a:t>
            </a:r>
            <a:r>
              <a:rPr lang="en-US" sz="3200" b="1" dirty="0" err="1" smtClean="0"/>
              <a:t>Occludens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32" t="29998" r="12569" b="14448"/>
          <a:stretch/>
        </p:blipFill>
        <p:spPr bwMode="auto">
          <a:xfrm>
            <a:off x="3350445" y="1554458"/>
            <a:ext cx="4785940" cy="4978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1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259" y="82206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Tight Junctions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96" y="2306887"/>
            <a:ext cx="10160000" cy="4800600"/>
          </a:xfrm>
        </p:spPr>
        <p:txBody>
          <a:bodyPr/>
          <a:lstStyle/>
          <a:p>
            <a:r>
              <a:rPr lang="en-US" dirty="0" smtClean="0"/>
              <a:t>Adjacent cells bind firmly with each other at points of direct contact to seal off passage way between two cells.</a:t>
            </a:r>
          </a:p>
          <a:p>
            <a:r>
              <a:rPr lang="en-US" dirty="0" smtClean="0"/>
              <a:t>Highly selective barriers present in sheets of epithelial tissues which cover body surfaces or line tissue cavities.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172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Tight Junctions/Zonula </a:t>
            </a:r>
            <a:r>
              <a:rPr lang="en-US" sz="2800" b="1" dirty="0" err="1" smtClean="0">
                <a:latin typeface="+mn-lt"/>
              </a:rPr>
              <a:t>Occluden</a:t>
            </a:r>
            <a:r>
              <a:rPr lang="en-US" sz="2800" b="1" u="sng" dirty="0" err="1" smtClean="0">
                <a:latin typeface="+mn-lt"/>
              </a:rPr>
              <a:t>s</a:t>
            </a:r>
            <a:r>
              <a:rPr lang="en-US" sz="2800" b="1" u="sng" dirty="0" smtClean="0">
                <a:latin typeface="+mn-lt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                 </a:t>
            </a:r>
            <a:endParaRPr lang="en-US" sz="2800" b="1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287" y="762596"/>
            <a:ext cx="7548282" cy="54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0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230" y="731431"/>
            <a:ext cx="7838739" cy="58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67061"/>
            <a:ext cx="10160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Tight Junctions/Zonula </a:t>
            </a:r>
            <a:r>
              <a:rPr lang="en-US" sz="2800" b="1" dirty="0" err="1" smtClean="0">
                <a:latin typeface="+mn-lt"/>
              </a:rPr>
              <a:t>Occludens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            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0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29" t="10118" r="6998" b="14479"/>
          <a:stretch/>
        </p:blipFill>
        <p:spPr bwMode="auto">
          <a:xfrm>
            <a:off x="2377441" y="1201003"/>
            <a:ext cx="6919856" cy="530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7300" y="16033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+mn-lt"/>
              </a:rPr>
              <a:t>Tight Junctions/Zonula </a:t>
            </a:r>
            <a:r>
              <a:rPr lang="en-US" sz="2800" b="1" dirty="0" err="1" smtClean="0">
                <a:latin typeface="+mn-lt"/>
              </a:rPr>
              <a:t>Occludens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            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0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499" y="1473797"/>
            <a:ext cx="8229600" cy="4389120"/>
          </a:xfrm>
        </p:spPr>
        <p:txBody>
          <a:bodyPr/>
          <a:lstStyle/>
          <a:p>
            <a:r>
              <a:rPr lang="en-US" dirty="0" smtClean="0"/>
              <a:t>Allow </a:t>
            </a:r>
            <a:r>
              <a:rPr lang="en-US" dirty="0" err="1" smtClean="0"/>
              <a:t>paracellular</a:t>
            </a:r>
            <a:r>
              <a:rPr lang="en-US" dirty="0" smtClean="0"/>
              <a:t> transport of some ions depending on the protein make up of tight junctions.</a:t>
            </a:r>
          </a:p>
          <a:p>
            <a:r>
              <a:rPr lang="en-US" dirty="0" err="1" smtClean="0"/>
              <a:t>Occludin</a:t>
            </a:r>
            <a:r>
              <a:rPr lang="en-US" dirty="0" smtClean="0"/>
              <a:t>, </a:t>
            </a:r>
            <a:r>
              <a:rPr lang="en-US" dirty="0" err="1" smtClean="0"/>
              <a:t>junctional</a:t>
            </a:r>
            <a:r>
              <a:rPr lang="en-US" dirty="0" smtClean="0"/>
              <a:t> adhesion molecules (JAMs) and </a:t>
            </a:r>
            <a:r>
              <a:rPr lang="en-US" dirty="0" err="1" smtClean="0"/>
              <a:t>claudins</a:t>
            </a:r>
            <a:r>
              <a:rPr lang="en-US" dirty="0" smtClean="0"/>
              <a:t> are the main families of proteins involved.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6499" y="480241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Tight Junctions/Zonula </a:t>
            </a:r>
            <a:r>
              <a:rPr lang="en-US" sz="3200" b="1" dirty="0" err="1" smtClean="0">
                <a:latin typeface="+mn-lt"/>
              </a:rPr>
              <a:t>Occludens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                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756" y="1743636"/>
            <a:ext cx="8229600" cy="4389120"/>
          </a:xfrm>
        </p:spPr>
        <p:txBody>
          <a:bodyPr/>
          <a:lstStyle/>
          <a:p>
            <a:r>
              <a:rPr lang="en-US" dirty="0" smtClean="0"/>
              <a:t>Locations:-</a:t>
            </a:r>
          </a:p>
          <a:p>
            <a:pPr>
              <a:buNone/>
            </a:pPr>
            <a:r>
              <a:rPr lang="en-US" dirty="0" smtClean="0"/>
              <a:t>		Renal epithelium, choroid plexus, intestinal mucosa.</a:t>
            </a:r>
          </a:p>
          <a:p>
            <a:r>
              <a:rPr lang="en-US" dirty="0" smtClean="0"/>
              <a:t>Maintain different distribution of tissue across the epithelia.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8796" y="481138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Tight Junctions/Zonula </a:t>
            </a:r>
            <a:r>
              <a:rPr lang="en-US" sz="3600" b="1" dirty="0" err="1" smtClean="0">
                <a:latin typeface="+mn-lt"/>
              </a:rPr>
              <a:t>Occludens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                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1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2238" y="304800"/>
            <a:ext cx="8077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0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Kiss Sites / </a:t>
            </a:r>
            <a:r>
              <a:rPr lang="en-US" sz="3600" b="1" dirty="0" err="1" smtClean="0">
                <a:latin typeface="+mn-lt"/>
              </a:rPr>
              <a:t>Junctional</a:t>
            </a:r>
            <a:r>
              <a:rPr lang="en-US" sz="3600" b="1" dirty="0" smtClean="0">
                <a:latin typeface="+mn-lt"/>
              </a:rPr>
              <a:t> Proteins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edges of cells are joined in a tight seal near the </a:t>
            </a:r>
            <a:r>
              <a:rPr lang="en-US" dirty="0" err="1" smtClean="0"/>
              <a:t>laminal</a:t>
            </a:r>
            <a:r>
              <a:rPr lang="en-US" dirty="0" smtClean="0"/>
              <a:t> border.</a:t>
            </a:r>
          </a:p>
          <a:p>
            <a:r>
              <a:rPr lang="en-US" dirty="0" err="1" smtClean="0"/>
              <a:t>Junctional</a:t>
            </a:r>
            <a:r>
              <a:rPr lang="en-US" dirty="0" smtClean="0"/>
              <a:t> proteins on the outer surface of cell fuse directly preventing </a:t>
            </a:r>
            <a:r>
              <a:rPr lang="en-US" dirty="0" err="1" smtClean="0"/>
              <a:t>paracellular</a:t>
            </a:r>
            <a:r>
              <a:rPr lang="en-US" dirty="0" smtClean="0"/>
              <a:t> transport.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3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34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13734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+mn-lt"/>
              </a:rPr>
              <a:t>Tight Junctions/Zonula </a:t>
            </a:r>
            <a:r>
              <a:rPr lang="en-US" sz="2800" b="1" dirty="0" err="1" smtClean="0">
                <a:latin typeface="+mn-lt"/>
              </a:rPr>
              <a:t>Occludens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            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5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Gap Junctions/</a:t>
            </a:r>
            <a:r>
              <a:rPr lang="en-US" b="1" dirty="0" err="1" smtClean="0">
                <a:latin typeface="+mn-lt"/>
              </a:rPr>
              <a:t>Connexons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tunnel between two movement of ions 1000 Da.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2133600" y="25146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2133600" y="25908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55" t="27925" r="50089" b="15636"/>
          <a:stretch/>
        </p:blipFill>
        <p:spPr bwMode="auto">
          <a:xfrm>
            <a:off x="3809999" y="2247452"/>
            <a:ext cx="3376684" cy="3698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7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6499" y="291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Gap Junctions/</a:t>
            </a:r>
            <a:r>
              <a:rPr lang="en-US" b="1" dirty="0" err="1" smtClean="0">
                <a:latin typeface="+mn-lt"/>
              </a:rPr>
              <a:t>Connexons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5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03" y="2468880"/>
            <a:ext cx="8229600" cy="4389120"/>
          </a:xfrm>
        </p:spPr>
        <p:txBody>
          <a:bodyPr/>
          <a:lstStyle/>
          <a:p>
            <a:r>
              <a:rPr lang="en-US" dirty="0" err="1" smtClean="0"/>
              <a:t>Connexons</a:t>
            </a:r>
            <a:r>
              <a:rPr lang="en-US" dirty="0" smtClean="0"/>
              <a:t> are formed from “6” </a:t>
            </a:r>
            <a:r>
              <a:rPr lang="en-US" dirty="0" err="1" smtClean="0"/>
              <a:t>connexin</a:t>
            </a:r>
            <a:r>
              <a:rPr lang="en-US" dirty="0" smtClean="0"/>
              <a:t> subunits.</a:t>
            </a:r>
          </a:p>
          <a:p>
            <a:r>
              <a:rPr lang="en-US" dirty="0" smtClean="0"/>
              <a:t>These subunits determine their permeability and selectivity.</a:t>
            </a:r>
          </a:p>
          <a:p>
            <a:r>
              <a:rPr lang="en-US" dirty="0" smtClean="0"/>
              <a:t>Diameter of conduit is 2 nm.</a:t>
            </a:r>
          </a:p>
          <a:p>
            <a:r>
              <a:rPr lang="en-US" dirty="0" smtClean="0"/>
              <a:t>Sugars, </a:t>
            </a:r>
            <a:r>
              <a:rPr lang="en-US" dirty="0" err="1" smtClean="0"/>
              <a:t>aminoacids</a:t>
            </a:r>
            <a:r>
              <a:rPr lang="en-US" dirty="0" smtClean="0"/>
              <a:t>, ions can pass. </a:t>
            </a:r>
          </a:p>
          <a:p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8621" y="100404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Gap Junctions/</a:t>
            </a:r>
            <a:r>
              <a:rPr lang="en-US" b="1" dirty="0" err="1" smtClean="0">
                <a:latin typeface="+mn-lt"/>
              </a:rPr>
              <a:t>Connexons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890" y="1172584"/>
            <a:ext cx="7422776" cy="556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0" y="336357"/>
            <a:ext cx="10160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Gap Junctions/</a:t>
            </a:r>
            <a:r>
              <a:rPr lang="en-US" b="1" dirty="0" err="1" smtClean="0">
                <a:latin typeface="+mn-lt"/>
              </a:rPr>
              <a:t>Connexons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7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7" b="2496"/>
          <a:stretch/>
        </p:blipFill>
        <p:spPr bwMode="auto">
          <a:xfrm>
            <a:off x="2039084" y="480241"/>
            <a:ext cx="7301031" cy="57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7134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Gap Junctions/</a:t>
            </a:r>
            <a:r>
              <a:rPr lang="en-US" b="1" dirty="0" err="1" smtClean="0">
                <a:latin typeface="+mn-lt"/>
              </a:rPr>
              <a:t>Connexons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0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5" y="2052917"/>
            <a:ext cx="8229600" cy="4389120"/>
          </a:xfrm>
        </p:spPr>
        <p:txBody>
          <a:bodyPr/>
          <a:lstStyle/>
          <a:p>
            <a:r>
              <a:rPr lang="en-US" dirty="0" smtClean="0"/>
              <a:t>For electrical signaling between cell </a:t>
            </a:r>
            <a:r>
              <a:rPr lang="en-US" dirty="0" err="1" smtClean="0"/>
              <a:t>e.g</a:t>
            </a:r>
            <a:r>
              <a:rPr lang="en-US" dirty="0" smtClean="0"/>
              <a:t> heart uterus.</a:t>
            </a:r>
          </a:p>
          <a:p>
            <a:r>
              <a:rPr lang="en-US" dirty="0" smtClean="0"/>
              <a:t>In ovary when egg is developing the gap junctions are involved in transmission of nutrients.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3925" y="69507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Gap Junctions/</a:t>
            </a:r>
            <a:r>
              <a:rPr lang="en-US" b="1" dirty="0" err="1" smtClean="0">
                <a:latin typeface="+mn-lt"/>
              </a:rPr>
              <a:t>Connexons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6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2598290"/>
            <a:ext cx="10160000" cy="1143000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229601" y="-9503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677296" y="1079022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2"/>
                </a:solidFill>
                <a:latin typeface="+mn-lt"/>
              </a:rPr>
              <a:t>Ethical Considerations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286000" y="2390332"/>
            <a:ext cx="7315200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D0D0D"/>
                </a:solidFill>
              </a:rPr>
              <a:t>From an ethical standpoint, the scenario raises </a:t>
            </a:r>
            <a:r>
              <a:rPr lang="en-US" sz="2000">
                <a:solidFill>
                  <a:srgbClr val="0D0D0D"/>
                </a:solidFill>
              </a:rPr>
              <a:t>considerations regarding </a:t>
            </a:r>
            <a:r>
              <a:rPr lang="en-US" sz="2000" b="1" dirty="0">
                <a:solidFill>
                  <a:srgbClr val="0D0D0D"/>
                </a:solidFill>
              </a:rPr>
              <a:t>patient autonomy</a:t>
            </a:r>
            <a:r>
              <a:rPr lang="en-US" sz="2000" dirty="0">
                <a:solidFill>
                  <a:srgbClr val="0D0D0D"/>
                </a:solidFill>
              </a:rPr>
              <a:t>, </a:t>
            </a:r>
            <a:r>
              <a:rPr lang="en-US" sz="2000" b="1" dirty="0">
                <a:solidFill>
                  <a:srgbClr val="0D0D0D"/>
                </a:solidFill>
              </a:rPr>
              <a:t>informed consent</a:t>
            </a:r>
            <a:r>
              <a:rPr lang="en-US" sz="2000" dirty="0">
                <a:solidFill>
                  <a:srgbClr val="0D0D0D"/>
                </a:solidFill>
              </a:rPr>
              <a:t>, and </a:t>
            </a:r>
            <a:r>
              <a:rPr lang="en-US" sz="2000" b="1" dirty="0">
                <a:solidFill>
                  <a:srgbClr val="0D0D0D"/>
                </a:solidFill>
              </a:rPr>
              <a:t>confidentiality</a:t>
            </a:r>
            <a:r>
              <a:rPr lang="en-US" sz="20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0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000" dirty="0">
                <a:solidFill>
                  <a:srgbClr val="0D0D0D"/>
                </a:solidFill>
              </a:rPr>
              <a:t>Discuss the necessity of a tongue biopsy for confirmation of oral thrush and obtaining informed consent for the procedure </a:t>
            </a:r>
          </a:p>
          <a:p>
            <a:pPr algn="just"/>
            <a:r>
              <a:rPr lang="en-US" sz="20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1545184" y="23449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0"/>
            <a:ext cx="37974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Integration/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Bioethics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6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1CA79-7C6D-AD99-E459-3C900049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8686800" cy="18473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Bloom's Taxonomy : Domains of Learning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0D6FDDBE-01F1-0819-4B66-52EC6CC0B2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18739" y="1219201"/>
          <a:ext cx="735453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38">
                  <a:extLst>
                    <a:ext uri="{9D8B030D-6E8A-4147-A177-3AD203B41FA5}">
                      <a16:colId xmlns:a16="http://schemas.microsoft.com/office/drawing/2014/main" xmlns="" val="359205687"/>
                    </a:ext>
                  </a:extLst>
                </a:gridCol>
                <a:gridCol w="1504336">
                  <a:extLst>
                    <a:ext uri="{9D8B030D-6E8A-4147-A177-3AD203B41FA5}">
                      <a16:colId xmlns:a16="http://schemas.microsoft.com/office/drawing/2014/main" xmlns="" val="609355559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xmlns="" val="2929612257"/>
                    </a:ext>
                  </a:extLst>
                </a:gridCol>
                <a:gridCol w="1050822">
                  <a:extLst>
                    <a:ext uri="{9D8B030D-6E8A-4147-A177-3AD203B41FA5}">
                      <a16:colId xmlns:a16="http://schemas.microsoft.com/office/drawing/2014/main" xmlns="" val="2347071026"/>
                    </a:ext>
                  </a:extLst>
                </a:gridCol>
                <a:gridCol w="3169406">
                  <a:extLst>
                    <a:ext uri="{9D8B030D-6E8A-4147-A177-3AD203B41FA5}">
                      <a16:colId xmlns:a16="http://schemas.microsoft.com/office/drawing/2014/main" xmlns="" val="350761768"/>
                    </a:ext>
                  </a:extLst>
                </a:gridCol>
              </a:tblGrid>
              <a:tr h="861934">
                <a:tc>
                  <a:txBody>
                    <a:bodyPr/>
                    <a:lstStyle/>
                    <a:p>
                      <a:r>
                        <a:rPr lang="en-US" dirty="0"/>
                        <a:t>Sr. #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 of learning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Abbreviation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Levels of the domain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94687624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cognition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 / Remembering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901055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Understanding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098706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Applying / Problem solving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717417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Psychomotor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Imitation / copying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3936122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Manipulation / Follows instructions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302142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 / Can perform accurately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513234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Attitude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Receiving / Learning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243228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A2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Respond / Starts responding to the learned attitude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758931"/>
                  </a:ext>
                </a:extLst>
              </a:tr>
              <a:tr h="86193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A3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Valuing / starts behaving according to the learned attitude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29846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6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7620000" cy="1143000"/>
          </a:xfrm>
        </p:spPr>
        <p:txBody>
          <a:bodyPr/>
          <a:lstStyle/>
          <a:p>
            <a:r>
              <a:rPr lang="en-US" sz="3200" b="1">
                <a:latin typeface="+mn-lt"/>
              </a:rPr>
              <a:t>Family Medicine Preventive Care Approach</a:t>
            </a:r>
            <a:br>
              <a:rPr lang="en-US" sz="3200" b="1">
                <a:latin typeface="+mn-lt"/>
              </a:rPr>
            </a:br>
            <a:endParaRPr lang="en-US" sz="32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mtClean="0"/>
              <a:t>Personalized </a:t>
            </a:r>
            <a:r>
              <a:rPr lang="en-US" b="1"/>
              <a:t>Counseling:</a:t>
            </a:r>
            <a:endParaRPr lang="en-US"/>
          </a:p>
          <a:p>
            <a:pPr lvl="1"/>
            <a:r>
              <a:rPr lang="en-US"/>
              <a:t>Tailor prevention plans to patient-specific risk factors and lifestyle.</a:t>
            </a:r>
          </a:p>
          <a:p>
            <a:pPr lvl="1"/>
            <a:r>
              <a:rPr lang="en-US"/>
              <a:t>Educate family members about the importance of supporting patients in dietary and medication adherence.</a:t>
            </a:r>
          </a:p>
          <a:p>
            <a:r>
              <a:rPr lang="en-US" b="1"/>
              <a:t>Clear Communication with Specialists:</a:t>
            </a:r>
            <a:endParaRPr lang="en-US"/>
          </a:p>
          <a:p>
            <a:pPr lvl="1"/>
            <a:r>
              <a:rPr lang="en-US"/>
              <a:t>Coordinate care with nephrologists, endocrinologists, or dietitians for high-risk or complex cases.</a:t>
            </a:r>
          </a:p>
          <a:p>
            <a:r>
              <a:rPr lang="en-US" b="1"/>
              <a:t>Patient Empowerment:</a:t>
            </a:r>
            <a:endParaRPr lang="en-US"/>
          </a:p>
          <a:p>
            <a:pPr lvl="1"/>
            <a:r>
              <a:rPr lang="en-US"/>
              <a:t>Provide simple, actionable advice for recognizing symptoms and managing early signs of derangements.</a:t>
            </a:r>
          </a:p>
          <a:p>
            <a:pPr lvl="1"/>
            <a:r>
              <a:rPr lang="en-US"/>
              <a:t>Use visual aids or handouts to enhance understanding.</a:t>
            </a:r>
          </a:p>
          <a:p>
            <a:r>
              <a:rPr lang="en-US" b="1"/>
              <a:t>Community Health Initiatives:</a:t>
            </a:r>
            <a:endParaRPr lang="en-US"/>
          </a:p>
          <a:p>
            <a:pPr lvl="1"/>
            <a:r>
              <a:rPr lang="en-US"/>
              <a:t>Promote awareness about balanced diets, hydration, and regular check-ups through local health programs.</a:t>
            </a:r>
          </a:p>
          <a:p>
            <a:endParaRPr lang="en-US"/>
          </a:p>
        </p:txBody>
      </p:sp>
      <p:sp>
        <p:nvSpPr>
          <p:cNvPr id="4" name="Round Same Side Corner Rectangle 4"/>
          <p:cNvSpPr/>
          <p:nvPr/>
        </p:nvSpPr>
        <p:spPr>
          <a:xfrm>
            <a:off x="1545184" y="23449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dirty="0">
              <a:solidFill>
                <a:schemeClr val="tx1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7467601" y="-9503"/>
            <a:ext cx="2417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-1"/>
            <a:ext cx="4916246" cy="4625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Integration/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Family Medicine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2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1518622"/>
            <a:ext cx="76200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Yufei Wu, Sean X. Sun,</a:t>
            </a:r>
          </a:p>
          <a:p>
            <a:r>
              <a:rPr lang="en-US"/>
              <a:t>Mechanics of cell-cell junctions,</a:t>
            </a:r>
          </a:p>
          <a:p>
            <a:r>
              <a:rPr lang="en-US"/>
              <a:t>Biophysical Journal,</a:t>
            </a:r>
          </a:p>
          <a:p>
            <a:r>
              <a:rPr lang="en-US"/>
              <a:t>Volume 122, Issue 16,</a:t>
            </a:r>
          </a:p>
          <a:p>
            <a:r>
              <a:rPr lang="en-US"/>
              <a:t>2023,</a:t>
            </a:r>
          </a:p>
          <a:p>
            <a:r>
              <a:rPr lang="en-US"/>
              <a:t>Pages 3354-3368,</a:t>
            </a:r>
          </a:p>
          <a:p>
            <a:r>
              <a:rPr lang="en-US"/>
              <a:t>ISSN 0006-3495,</a:t>
            </a:r>
          </a:p>
          <a:p>
            <a:r>
              <a:rPr lang="en-US"/>
              <a:t>https://doi.org/10.1016/j.bpj.2023.07.011.</a:t>
            </a:r>
          </a:p>
          <a:p>
            <a:r>
              <a:rPr lang="en-US"/>
              <a:t>(https://www.sciencedirect.com/science/article/pii/S0006349523004629)</a:t>
            </a:r>
          </a:p>
          <a:p>
            <a:endParaRPr lang="en-US" smtClean="0"/>
          </a:p>
          <a:p>
            <a:r>
              <a:rPr lang="en-US" sz="2900" b="1" smtClean="0"/>
              <a:t>Abstract</a:t>
            </a:r>
            <a:r>
              <a:rPr lang="en-US" sz="2900" b="1"/>
              <a:t>: Tissue cells in epithelial or endothelial monolayers are connected through cell-cell junctions, which are stabilized by transmembrane E-cadherin bonds and intracellular actin filaments. These bonds and junctions play a crucial role in maintaining the barrier function of epithelia and endothelia and are believed to transmit forces between cells. Additionally, E-cadherin bonds can impact the shape of cell-cell junctions. In this study, we develop a continuum mechanical model of the cell-cell junction by explicitly incorporating the cell membrane, distributions of E-cadherin bonds, cytoplasmic fluid pressure, and F-actin dynamics. The static force-balanced version of the model is able to analyze the influences of cell cortical tension, actin dynamics, and cytoplasmic pressure on the junction shape and E-cadherin bonds. Furthermore, an extended model that incorporates fluid flow, across the cell boundary as well as around the cell, is also examined. This model can couple cell-shape changes with cell cortical tension and fluid flow, and predicts the additional effect of fluid motion on cell-cell junction mechanics. Taken together, our models serve as an intermediate link between molecular-scale models of cell-junction molecules and cell-scale models of tissue and epithelia.</a:t>
            </a:r>
          </a:p>
        </p:txBody>
      </p:sp>
      <p:sp>
        <p:nvSpPr>
          <p:cNvPr id="6" name="Round Same Side Corner Rectangle 4"/>
          <p:cNvSpPr/>
          <p:nvPr/>
        </p:nvSpPr>
        <p:spPr>
          <a:xfrm>
            <a:off x="8316392" y="274639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1"/>
            <a:ext cx="4216999" cy="4625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Integration/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2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752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286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202124"/>
                </a:solidFill>
              </a:rPr>
              <a:t>Steps to Access HEC Digital Library</a:t>
            </a:r>
            <a:endParaRPr lang="en-US" sz="20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-1"/>
            <a:ext cx="4216999" cy="4625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Prompting IT &amp; Research Culture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8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/>
            </a:r>
            <a:br>
              <a:rPr lang="en-US" sz="3000" dirty="0">
                <a:solidFill>
                  <a:srgbClr val="C00000"/>
                </a:solidFill>
              </a:rPr>
            </a:br>
            <a:r>
              <a:rPr lang="en-US" sz="3200" b="1" dirty="0">
                <a:latin typeface="+mn-lt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7162800" cy="4400550"/>
          </a:xfrm>
        </p:spPr>
        <p:txBody>
          <a:bodyPr>
            <a:noAutofit/>
          </a:bodyPr>
          <a:lstStyle/>
          <a:p>
            <a:pPr marL="0" indent="0" algn="just"/>
            <a:r>
              <a:rPr lang="en-US" sz="2800" dirty="0"/>
              <a:t> Guyton and Hall Textbook of Medical Physiology 14</a:t>
            </a:r>
            <a:r>
              <a:rPr lang="en-US" sz="2800" baseline="30000" dirty="0"/>
              <a:t>th</a:t>
            </a:r>
            <a:r>
              <a:rPr lang="en-US" sz="2800" dirty="0"/>
              <a:t> Edition </a:t>
            </a:r>
          </a:p>
          <a:p>
            <a:pPr marL="0" indent="0" algn="just"/>
            <a:r>
              <a:rPr lang="en-US" sz="2800" dirty="0"/>
              <a:t> Ganong’s  Review of Medical Physiology 25</a:t>
            </a:r>
            <a:r>
              <a:rPr lang="en-US" sz="2800" baseline="30000" dirty="0"/>
              <a:t>th</a:t>
            </a:r>
            <a:r>
              <a:rPr lang="en-US" sz="2800" dirty="0"/>
              <a:t> Edition </a:t>
            </a:r>
          </a:p>
          <a:p>
            <a:pPr marL="0" indent="0" algn="just"/>
            <a:r>
              <a:rPr lang="en-US" sz="2800" dirty="0"/>
              <a:t> Sherwood, 9</a:t>
            </a:r>
            <a:r>
              <a:rPr lang="en-US" sz="2800" baseline="30000" dirty="0"/>
              <a:t>th</a:t>
            </a:r>
            <a:r>
              <a:rPr lang="en-US" sz="2800" dirty="0"/>
              <a:t> edition.</a:t>
            </a:r>
          </a:p>
          <a:p>
            <a:pPr marL="0" indent="0" algn="just"/>
            <a:r>
              <a:rPr lang="en-US" sz="2800" dirty="0"/>
              <a:t> Silverthorn Physiology, 6</a:t>
            </a:r>
            <a:r>
              <a:rPr lang="en-US" sz="2800" baseline="30000" dirty="0"/>
              <a:t>th</a:t>
            </a:r>
            <a:r>
              <a:rPr lang="en-US" sz="2800" dirty="0"/>
              <a:t> edition</a:t>
            </a:r>
          </a:p>
          <a:p>
            <a:pPr marL="0" indent="0" algn="just"/>
            <a:r>
              <a:rPr lang="en-US" sz="2800" dirty="0"/>
              <a:t> Vander’s Human Physiology, 14</a:t>
            </a:r>
            <a:r>
              <a:rPr lang="en-US" sz="2800" baseline="30000" dirty="0"/>
              <a:t>th</a:t>
            </a:r>
            <a:r>
              <a:rPr lang="en-US" sz="2800" dirty="0"/>
              <a:t> edition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495775" cy="4625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References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0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9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01F26-8953-6B09-25F0-25146EC6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Diagrammatic Representation of Bloom’s Taxonomy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046F5AB-C874-9330-A483-3AAE4786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2" descr="Bloom's taxonomy">
            <a:extLst>
              <a:ext uri="{FF2B5EF4-FFF2-40B4-BE49-F238E27FC236}">
                <a16:creationId xmlns:a16="http://schemas.microsoft.com/office/drawing/2014/main" xmlns="" id="{393B93AA-265F-C765-AC91-4A480A06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1"/>
            <a:ext cx="618653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Learning Objectives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800" dirty="0" smtClean="0"/>
              <a:t>Describe the structure of various intracellular connections </a:t>
            </a:r>
          </a:p>
          <a:p>
            <a:pPr fontAlgn="t"/>
            <a:r>
              <a:rPr lang="en-US" sz="2800" dirty="0" smtClean="0"/>
              <a:t>Give the physiological importance of cell junctions 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0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5961" y="747974"/>
            <a:ext cx="10160000" cy="1143000"/>
          </a:xfrm>
        </p:spPr>
        <p:txBody>
          <a:bodyPr/>
          <a:lstStyle/>
          <a:p>
            <a:r>
              <a:rPr lang="en-US" sz="4800" b="1" dirty="0" smtClean="0"/>
              <a:t>Cell To Cell Adhesion</a:t>
            </a:r>
            <a:br>
              <a:rPr lang="en-US" sz="48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04" y="1793838"/>
            <a:ext cx="10160000" cy="4800600"/>
          </a:xfrm>
        </p:spPr>
        <p:txBody>
          <a:bodyPr/>
          <a:lstStyle/>
          <a:p>
            <a:r>
              <a:rPr lang="en-US" dirty="0" smtClean="0"/>
              <a:t>Cell are attached to basal lamina and to each other by cell adhesion molecule (CAMs) that form intercellular connections.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1726" y="701935"/>
            <a:ext cx="7851648" cy="1295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0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6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 smtClean="0">
                <a:latin typeface="Bookman Old Style" pitchFamily="18" charset="0"/>
              </a:rPr>
              <a:t/>
            </a:r>
            <a:br>
              <a:rPr lang="en-US" sz="5400" b="1" u="sng" dirty="0" smtClean="0">
                <a:latin typeface="Bookman Old Style" pitchFamily="18" charset="0"/>
              </a:rPr>
            </a:br>
            <a:r>
              <a:rPr lang="en-US" sz="5400" b="1" u="sng" dirty="0" smtClean="0">
                <a:latin typeface="Bookman Old Style" pitchFamily="18" charset="0"/>
              </a:rPr>
              <a:t/>
            </a:r>
            <a:br>
              <a:rPr lang="en-US" sz="5400" b="1" u="sng" dirty="0" smtClean="0">
                <a:latin typeface="Bookman Old Style" pitchFamily="18" charset="0"/>
              </a:rPr>
            </a:br>
            <a:r>
              <a:rPr lang="en-US" sz="5400" b="1" dirty="0" smtClean="0"/>
              <a:t>Cell To Cell Adhesion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400" b="1" u="sng" dirty="0" smtClean="0">
                <a:latin typeface="Bookman Old Style" pitchFamily="18" charset="0"/>
              </a:rPr>
              <a:t/>
            </a:r>
            <a:br>
              <a:rPr lang="en-US" sz="5400" b="1" u="sng" dirty="0" smtClean="0">
                <a:latin typeface="Bookman Old Style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73" y="2328928"/>
            <a:ext cx="10160000" cy="4800600"/>
          </a:xfrm>
        </p:spPr>
        <p:txBody>
          <a:bodyPr/>
          <a:lstStyle/>
          <a:p>
            <a:r>
              <a:rPr lang="en-US" dirty="0"/>
              <a:t>Three ways of </a:t>
            </a:r>
            <a:r>
              <a:rPr lang="en-US" dirty="0" smtClean="0"/>
              <a:t>cell connections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		I. </a:t>
            </a:r>
            <a:r>
              <a:rPr lang="en-US" dirty="0" smtClean="0"/>
              <a:t>	CAMs</a:t>
            </a:r>
          </a:p>
          <a:p>
            <a:pPr>
              <a:buNone/>
            </a:pPr>
            <a:r>
              <a:rPr lang="en-US" dirty="0" smtClean="0"/>
              <a:t>				II. 	ECM</a:t>
            </a:r>
          </a:p>
          <a:p>
            <a:pPr>
              <a:buNone/>
            </a:pPr>
            <a:r>
              <a:rPr lang="en-US" dirty="0" smtClean="0"/>
              <a:t>				III.	Specialized cell junctions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 smtClean="0">
                <a:solidFill>
                  <a:schemeClr val="tx1"/>
                </a:solidFill>
                <a:cs typeface="Segoe UI" panose="020B0502040204020203" pitchFamily="34" charset="0"/>
              </a:rPr>
              <a:t>Core</a:t>
            </a:r>
            <a:r>
              <a:rPr lang="en-GB" sz="2300" b="1" kern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GB" sz="23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2528047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21" y="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2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students copy module 1</Template>
  <TotalTime>55</TotalTime>
  <Words>1475</Words>
  <Application>Microsoft Office PowerPoint</Application>
  <PresentationFormat>Custom</PresentationFormat>
  <Paragraphs>299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Adjacency</vt:lpstr>
      <vt:lpstr>Slide 1</vt:lpstr>
      <vt:lpstr>Foundation Module  First Year MBBS</vt:lpstr>
      <vt:lpstr>Motto, Vision, Dream</vt:lpstr>
      <vt:lpstr>Slide 4</vt:lpstr>
      <vt:lpstr>Bloom's Taxonomy : Domains of Learning </vt:lpstr>
      <vt:lpstr>Diagrammatic Representation of Bloom’s Taxonomy</vt:lpstr>
      <vt:lpstr>Learning Objectives</vt:lpstr>
      <vt:lpstr>Cell To Cell Adhesion </vt:lpstr>
      <vt:lpstr>  Cell To Cell Adhesion  </vt:lpstr>
      <vt:lpstr>“It Is How Cells Talk With Each Others”!</vt:lpstr>
      <vt:lpstr>CAMs</vt:lpstr>
      <vt:lpstr>Slide 12</vt:lpstr>
      <vt:lpstr>Slide 13</vt:lpstr>
      <vt:lpstr>Roles of CAMs</vt:lpstr>
      <vt:lpstr>Classification of CAMs</vt:lpstr>
      <vt:lpstr>Extra Cellular Matrix</vt:lpstr>
      <vt:lpstr>Extra Cellular Matrix</vt:lpstr>
      <vt:lpstr>Extra Cellular Matrix</vt:lpstr>
      <vt:lpstr>ECM</vt:lpstr>
      <vt:lpstr>Specialized Cell Junctions</vt:lpstr>
      <vt:lpstr>Slide 21</vt:lpstr>
      <vt:lpstr>Slide 22</vt:lpstr>
      <vt:lpstr>Slide 23</vt:lpstr>
      <vt:lpstr>Slide 24</vt:lpstr>
      <vt:lpstr>Slide 25</vt:lpstr>
      <vt:lpstr>Desmosomes /Adhering Junctions</vt:lpstr>
      <vt:lpstr>Slide 27</vt:lpstr>
      <vt:lpstr>Hemidesmosomes</vt:lpstr>
      <vt:lpstr>Slide 29</vt:lpstr>
      <vt:lpstr>Focal Adhesions</vt:lpstr>
      <vt:lpstr>Zonula Adherens</vt:lpstr>
      <vt:lpstr>Slide 32</vt:lpstr>
      <vt:lpstr>Slide 33</vt:lpstr>
      <vt:lpstr>Tight Junctions</vt:lpstr>
      <vt:lpstr>Tight Junctions/Zonula Occludens                  </vt:lpstr>
      <vt:lpstr>Tight Junctions/Zonula Occludens                  </vt:lpstr>
      <vt:lpstr>Slide 37</vt:lpstr>
      <vt:lpstr>Tight Junctions/Zonula Occludens                  </vt:lpstr>
      <vt:lpstr>Tight Junctions/Zonula Occludens                  </vt:lpstr>
      <vt:lpstr>Kiss Sites / Junctional Proteins</vt:lpstr>
      <vt:lpstr>Slide 41</vt:lpstr>
      <vt:lpstr>Gap Junctions/Connexons</vt:lpstr>
      <vt:lpstr>Slide 43</vt:lpstr>
      <vt:lpstr>Gap Junctions/Connexons</vt:lpstr>
      <vt:lpstr>Gap Junctions/Connexons</vt:lpstr>
      <vt:lpstr>Slide 46</vt:lpstr>
      <vt:lpstr>Gap Junctions/Connexons</vt:lpstr>
      <vt:lpstr>Spiral Integration</vt:lpstr>
      <vt:lpstr>Slide 49</vt:lpstr>
      <vt:lpstr>Family Medicine Preventive Care Approach </vt:lpstr>
      <vt:lpstr>Slide 51</vt:lpstr>
      <vt:lpstr>Slide 52</vt:lpstr>
      <vt:lpstr> References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Nayab Zonish NAWAZ</cp:lastModifiedBy>
  <cp:revision>3</cp:revision>
  <dcterms:created xsi:type="dcterms:W3CDTF">2025-02-01T09:17:47Z</dcterms:created>
  <dcterms:modified xsi:type="dcterms:W3CDTF">2025-02-01T18:36:42Z</dcterms:modified>
</cp:coreProperties>
</file>