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4059" r:id="rId4"/>
  </p:sldMasterIdLst>
  <p:notesMasterIdLst>
    <p:notesMasterId r:id="rId45"/>
  </p:notesMasterIdLst>
  <p:handoutMasterIdLst>
    <p:handoutMasterId r:id="rId46"/>
  </p:handoutMasterIdLst>
  <p:sldIdLst>
    <p:sldId id="400" r:id="rId5"/>
    <p:sldId id="401" r:id="rId6"/>
    <p:sldId id="403" r:id="rId7"/>
    <p:sldId id="404" r:id="rId8"/>
    <p:sldId id="405" r:id="rId9"/>
    <p:sldId id="406" r:id="rId10"/>
    <p:sldId id="273" r:id="rId11"/>
    <p:sldId id="396" r:id="rId12"/>
    <p:sldId id="330" r:id="rId13"/>
    <p:sldId id="327" r:id="rId14"/>
    <p:sldId id="326" r:id="rId15"/>
    <p:sldId id="324" r:id="rId16"/>
    <p:sldId id="317" r:id="rId17"/>
    <p:sldId id="325" r:id="rId18"/>
    <p:sldId id="344" r:id="rId19"/>
    <p:sldId id="376" r:id="rId20"/>
    <p:sldId id="377" r:id="rId21"/>
    <p:sldId id="397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78" r:id="rId37"/>
    <p:sldId id="398" r:id="rId38"/>
    <p:sldId id="379" r:id="rId39"/>
    <p:sldId id="399" r:id="rId40"/>
    <p:sldId id="408" r:id="rId41"/>
    <p:sldId id="410" r:id="rId42"/>
    <p:sldId id="414" r:id="rId43"/>
    <p:sldId id="41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58C09"/>
    <a:srgbClr val="F69E1D"/>
    <a:srgbClr val="AEA422"/>
    <a:srgbClr val="87175F"/>
    <a:srgbClr val="EEEEEE"/>
    <a:srgbClr val="EEC621"/>
    <a:srgbClr val="43467B"/>
    <a:srgbClr val="E19E6B"/>
    <a:srgbClr val="75503A"/>
    <a:srgbClr val="DDB6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27" autoAdjust="0"/>
    <p:restoredTop sz="91203" autoAdjust="0"/>
  </p:normalViewPr>
  <p:slideViewPr>
    <p:cSldViewPr>
      <p:cViewPr varScale="1">
        <p:scale>
          <a:sx n="62" d="100"/>
          <a:sy n="62" d="100"/>
        </p:scale>
        <p:origin x="-712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187" y="34"/>
      </p:cViewPr>
      <p:guideLst/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6B41B-120B-4968-AB6A-FC6E7C8EF3C0}" type="pres">
      <dgm:prSet presAssocID="{DACAB5BA-B8B4-4D66-8B11-1D02259E020B}" presName="gear1srcNode" presStyleLbl="node1" presStyleIdx="0" presStyleCnt="3"/>
      <dgm:spPr/>
      <dgm:t>
        <a:bodyPr/>
        <a:lstStyle/>
        <a:p>
          <a:endParaRPr lang="en-US"/>
        </a:p>
      </dgm:t>
    </dgm:pt>
    <dgm:pt modelId="{8BC64EA7-2794-42B6-96C9-F39A52CB985A}" type="pres">
      <dgm:prSet presAssocID="{DACAB5BA-B8B4-4D66-8B11-1D02259E020B}" presName="gear1dstNode" presStyleLbl="node1" presStyleIdx="0" presStyleCnt="3"/>
      <dgm:spPr/>
      <dgm:t>
        <a:bodyPr/>
        <a:lstStyle/>
        <a:p>
          <a:endParaRPr lang="en-US"/>
        </a:p>
      </dgm:t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30EE9-43E4-4FD4-8144-E92B1DD0FCDF}" type="pres">
      <dgm:prSet presAssocID="{663C1E13-76F9-4B70-A2F2-CA23180743CE}" presName="gear2srcNode" presStyleLbl="node1" presStyleIdx="1" presStyleCnt="3"/>
      <dgm:spPr/>
      <dgm:t>
        <a:bodyPr/>
        <a:lstStyle/>
        <a:p>
          <a:endParaRPr lang="en-US"/>
        </a:p>
      </dgm:t>
    </dgm:pt>
    <dgm:pt modelId="{4822A78E-EAEC-401F-941A-3A84E13E2357}" type="pres">
      <dgm:prSet presAssocID="{663C1E13-76F9-4B70-A2F2-CA23180743CE}" presName="gear2dstNode" presStyleLbl="node1" presStyleIdx="1" presStyleCnt="3"/>
      <dgm:spPr/>
      <dgm:t>
        <a:bodyPr/>
        <a:lstStyle/>
        <a:p>
          <a:endParaRPr lang="en-US"/>
        </a:p>
      </dgm:t>
    </dgm:pt>
    <dgm:pt modelId="{59EDF28D-6C67-49D0-B5A1-DE5C3CBA2292}" type="pres">
      <dgm:prSet presAssocID="{399ACE2F-90C5-48B1-9E65-700A32562848}" presName="gear3" presStyleLbl="node1" presStyleIdx="2" presStyleCnt="3"/>
      <dgm:spPr/>
      <dgm:t>
        <a:bodyPr/>
        <a:lstStyle/>
        <a:p>
          <a:endParaRPr lang="en-US"/>
        </a:p>
      </dgm:t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EFDB4-E5D1-439A-86D8-1FCF80D959BA}" type="pres">
      <dgm:prSet presAssocID="{399ACE2F-90C5-48B1-9E65-700A32562848}" presName="gear3srcNode" presStyleLbl="node1" presStyleIdx="2" presStyleCnt="3"/>
      <dgm:spPr/>
      <dgm:t>
        <a:bodyPr/>
        <a:lstStyle/>
        <a:p>
          <a:endParaRPr lang="en-US"/>
        </a:p>
      </dgm:t>
    </dgm:pt>
    <dgm:pt modelId="{9815588C-16D0-4475-B64C-847FC87C8C32}" type="pres">
      <dgm:prSet presAssocID="{399ACE2F-90C5-48B1-9E65-700A32562848}" presName="gear3dstNode" presStyleLbl="node1" presStyleIdx="2" presStyleCnt="3"/>
      <dgm:spPr/>
      <dgm:t>
        <a:bodyPr/>
        <a:lstStyle/>
        <a:p>
          <a:endParaRPr lang="en-US"/>
        </a:p>
      </dgm:t>
    </dgm:pt>
    <dgm:pt modelId="{398423B3-DD54-4226-99D7-017EFC1488DF}" type="pres">
      <dgm:prSet presAssocID="{23718C41-0A1F-40BF-86BE-8A5476EC271E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6DF3A3A0-5919-4E69-80DD-61760D6340A0}" type="pres">
      <dgm:prSet presAssocID="{188C389E-9423-41DE-9C5E-D4A7E95C7E6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09CEA93-9338-4361-A5E6-CF85B6019F5A}" type="pres">
      <dgm:prSet presAssocID="{DA82EADB-2721-42A0-95EA-F9B5521A38A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994FFB2-0D02-40D1-A7E5-83748EA2DF6A}" type="presOf" srcId="{399ACE2F-90C5-48B1-9E65-700A32562848}" destId="{23DC08E4-3725-4448-BFFF-1CCEA2F2987E}" srcOrd="1" destOrd="0" presId="urn:microsoft.com/office/officeart/2005/8/layout/gear1#1"/>
    <dgm:cxn modelId="{7129EE26-BB32-45E0-9FBF-CF9CDF486CA0}" type="presOf" srcId="{399ACE2F-90C5-48B1-9E65-700A32562848}" destId="{59EDF28D-6C67-49D0-B5A1-DE5C3CBA2292}" srcOrd="0" destOrd="0" presId="urn:microsoft.com/office/officeart/2005/8/layout/gear1#1"/>
    <dgm:cxn modelId="{6EC8DB7A-8482-4961-9366-04976906E8EA}" type="presOf" srcId="{DACAB5BA-B8B4-4D66-8B11-1D02259E020B}" destId="{87622A90-D0D8-4EA3-BC0D-D537801AF2B1}" srcOrd="0" destOrd="0" presId="urn:microsoft.com/office/officeart/2005/8/layout/gear1#1"/>
    <dgm:cxn modelId="{992F92D8-852A-4019-81B0-4497789A58EE}" type="presOf" srcId="{F9CEBA05-2F10-437E-89B2-54F4D9FAF478}" destId="{5ED88519-AC6C-4AA3-B76D-812B93A167E4}" srcOrd="0" destOrd="0" presId="urn:microsoft.com/office/officeart/2005/8/layout/gear1#1"/>
    <dgm:cxn modelId="{9451E673-41FE-44D7-AC5D-9BDF6A2C9452}" type="presOf" srcId="{663C1E13-76F9-4B70-A2F2-CA23180743CE}" destId="{93300324-D62F-4E58-B882-734182BDB462}" srcOrd="0" destOrd="0" presId="urn:microsoft.com/office/officeart/2005/8/layout/gear1#1"/>
    <dgm:cxn modelId="{BF83069B-1AB5-4F02-A24A-F4147C542310}" type="presOf" srcId="{399ACE2F-90C5-48B1-9E65-700A32562848}" destId="{9815588C-16D0-4475-B64C-847FC87C8C32}" srcOrd="3" destOrd="0" presId="urn:microsoft.com/office/officeart/2005/8/layout/gear1#1"/>
    <dgm:cxn modelId="{9FD864F8-0EB4-4475-B708-DC87CF78FA68}" type="presOf" srcId="{DACAB5BA-B8B4-4D66-8B11-1D02259E020B}" destId="{B6B6B41B-120B-4968-AB6A-FC6E7C8EF3C0}" srcOrd="1" destOrd="0" presId="urn:microsoft.com/office/officeart/2005/8/layout/gear1#1"/>
    <dgm:cxn modelId="{2641F03E-A61A-41C1-B3C0-332477B81E52}" type="presOf" srcId="{399ACE2F-90C5-48B1-9E65-700A32562848}" destId="{7D3EFDB4-E5D1-439A-86D8-1FCF80D959BA}" srcOrd="2" destOrd="0" presId="urn:microsoft.com/office/officeart/2005/8/layout/gear1#1"/>
    <dgm:cxn modelId="{6FCE6621-39F8-4511-AAAE-DD1146F9F8A2}" type="presOf" srcId="{188C389E-9423-41DE-9C5E-D4A7E95C7E62}" destId="{6DF3A3A0-5919-4E69-80DD-61760D6340A0}" srcOrd="0" destOrd="0" presId="urn:microsoft.com/office/officeart/2005/8/layout/gear1#1"/>
    <dgm:cxn modelId="{E9BB7F3E-FB7A-42B4-A0E7-10C9C83FF11B}" type="presOf" srcId="{DA82EADB-2721-42A0-95EA-F9B5521A38A6}" destId="{A09CEA93-9338-4361-A5E6-CF85B6019F5A}" srcOrd="0" destOrd="0" presId="urn:microsoft.com/office/officeart/2005/8/layout/gear1#1"/>
    <dgm:cxn modelId="{57F6C235-9A33-4D5C-B3DD-FCEF3FAA094C}" type="presOf" srcId="{663C1E13-76F9-4B70-A2F2-CA23180743CE}" destId="{4822A78E-EAEC-401F-941A-3A84E13E2357}" srcOrd="2" destOrd="0" presId="urn:microsoft.com/office/officeart/2005/8/layout/gear1#1"/>
    <dgm:cxn modelId="{06F264EB-B656-46FF-8C98-CC6CD8354FE6}" type="presOf" srcId="{663C1E13-76F9-4B70-A2F2-CA23180743CE}" destId="{B9330EE9-43E4-4FD4-8144-E92B1DD0FCDF}" srcOrd="1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3AB3FEE5-F970-485F-92F5-A50A82EE4C8E}" type="presOf" srcId="{DACAB5BA-B8B4-4D66-8B11-1D02259E020B}" destId="{8BC64EA7-2794-42B6-96C9-F39A52CB985A}" srcOrd="2" destOrd="0" presId="urn:microsoft.com/office/officeart/2005/8/layout/gear1#1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F99DC4F2-1270-4717-9666-0785F7A56351}" type="presOf" srcId="{23718C41-0A1F-40BF-86BE-8A5476EC271E}" destId="{398423B3-DD54-4226-99D7-017EFC1488DF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B02218A9-3A8E-454A-9CC0-A2D29159C7F7}" type="presParOf" srcId="{5ED88519-AC6C-4AA3-B76D-812B93A167E4}" destId="{87622A90-D0D8-4EA3-BC0D-D537801AF2B1}" srcOrd="0" destOrd="0" presId="urn:microsoft.com/office/officeart/2005/8/layout/gear1#1"/>
    <dgm:cxn modelId="{A18D598E-DAD1-4F2B-B865-28844375053E}" type="presParOf" srcId="{5ED88519-AC6C-4AA3-B76D-812B93A167E4}" destId="{B6B6B41B-120B-4968-AB6A-FC6E7C8EF3C0}" srcOrd="1" destOrd="0" presId="urn:microsoft.com/office/officeart/2005/8/layout/gear1#1"/>
    <dgm:cxn modelId="{EEF47A96-47F9-4AB2-8E91-BFBF1B1225CE}" type="presParOf" srcId="{5ED88519-AC6C-4AA3-B76D-812B93A167E4}" destId="{8BC64EA7-2794-42B6-96C9-F39A52CB985A}" srcOrd="2" destOrd="0" presId="urn:microsoft.com/office/officeart/2005/8/layout/gear1#1"/>
    <dgm:cxn modelId="{048A41BB-21DA-48DC-8CA9-61AEA0BFABB8}" type="presParOf" srcId="{5ED88519-AC6C-4AA3-B76D-812B93A167E4}" destId="{93300324-D62F-4E58-B882-734182BDB462}" srcOrd="3" destOrd="0" presId="urn:microsoft.com/office/officeart/2005/8/layout/gear1#1"/>
    <dgm:cxn modelId="{6AD92ACD-4CF7-4069-A2B2-8991E505EE2B}" type="presParOf" srcId="{5ED88519-AC6C-4AA3-B76D-812B93A167E4}" destId="{B9330EE9-43E4-4FD4-8144-E92B1DD0FCDF}" srcOrd="4" destOrd="0" presId="urn:microsoft.com/office/officeart/2005/8/layout/gear1#1"/>
    <dgm:cxn modelId="{6FD972EB-AF07-409E-BAA2-AEF7F9DC0FA4}" type="presParOf" srcId="{5ED88519-AC6C-4AA3-B76D-812B93A167E4}" destId="{4822A78E-EAEC-401F-941A-3A84E13E2357}" srcOrd="5" destOrd="0" presId="urn:microsoft.com/office/officeart/2005/8/layout/gear1#1"/>
    <dgm:cxn modelId="{BAA32756-6DF7-459D-B195-C0B6778FBB79}" type="presParOf" srcId="{5ED88519-AC6C-4AA3-B76D-812B93A167E4}" destId="{59EDF28D-6C67-49D0-B5A1-DE5C3CBA2292}" srcOrd="6" destOrd="0" presId="urn:microsoft.com/office/officeart/2005/8/layout/gear1#1"/>
    <dgm:cxn modelId="{83019B96-6B3E-4050-B45D-589808F5909F}" type="presParOf" srcId="{5ED88519-AC6C-4AA3-B76D-812B93A167E4}" destId="{23DC08E4-3725-4448-BFFF-1CCEA2F2987E}" srcOrd="7" destOrd="0" presId="urn:microsoft.com/office/officeart/2005/8/layout/gear1#1"/>
    <dgm:cxn modelId="{3C04109E-4404-4A82-83F5-DCFA41601FA9}" type="presParOf" srcId="{5ED88519-AC6C-4AA3-B76D-812B93A167E4}" destId="{7D3EFDB4-E5D1-439A-86D8-1FCF80D959BA}" srcOrd="8" destOrd="0" presId="urn:microsoft.com/office/officeart/2005/8/layout/gear1#1"/>
    <dgm:cxn modelId="{A62E06C9-27F3-4218-9BAF-07F1FDB19C58}" type="presParOf" srcId="{5ED88519-AC6C-4AA3-B76D-812B93A167E4}" destId="{9815588C-16D0-4475-B64C-847FC87C8C32}" srcOrd="9" destOrd="0" presId="urn:microsoft.com/office/officeart/2005/8/layout/gear1#1"/>
    <dgm:cxn modelId="{3CBC6112-E27B-414C-9B11-B112DD01596B}" type="presParOf" srcId="{5ED88519-AC6C-4AA3-B76D-812B93A167E4}" destId="{398423B3-DD54-4226-99D7-017EFC1488DF}" srcOrd="10" destOrd="0" presId="urn:microsoft.com/office/officeart/2005/8/layout/gear1#1"/>
    <dgm:cxn modelId="{CD50CEAE-0342-48C1-9591-E321EE33EF09}" type="presParOf" srcId="{5ED88519-AC6C-4AA3-B76D-812B93A167E4}" destId="{6DF3A3A0-5919-4E69-80DD-61760D6340A0}" srcOrd="11" destOrd="0" presId="urn:microsoft.com/office/officeart/2005/8/layout/gear1#1"/>
    <dgm:cxn modelId="{509093A6-6F65-4002-9514-4D7ABCC37292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33E32-5603-440A-ACDD-7442C88C5FED}" type="datetimeFigureOut">
              <a:rPr lang="en-US" smtClean="0">
                <a:latin typeface="Tw Cen MT" panose="020B0602020104020603" pitchFamily="34" charset="0"/>
              </a:rPr>
              <a:pPr/>
              <a:t>2/1/2025</a:t>
            </a:fld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1589-0F8A-400D-AEF4-57688446A2F5}" type="slidenum">
              <a:rPr lang="en-US" smtClean="0">
                <a:latin typeface="Tw Cen MT" panose="020B0602020104020603" pitchFamily="34" charset="0"/>
              </a:rPr>
              <a:pPr/>
              <a:t>‹#›</a:t>
            </a:fld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91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AF4A386A-BFE4-4655-9801-CBB04655F27A}" type="datetimeFigureOut">
              <a:rPr lang="en-US" noProof="0" smtClean="0"/>
              <a:pPr/>
              <a:t>2/1/2025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DAE5FABD-26C8-4F74-B1E3-45BC91BC9D7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5077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74491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74267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LIPOPHILIC</a:t>
            </a:r>
          </a:p>
          <a:p>
            <a:r>
              <a:rPr lang="en-US" dirty="0" smtClean="0"/>
              <a:t>WATER SOLUBLE</a:t>
            </a:r>
            <a:br>
              <a:rPr lang="en-US" dirty="0" smtClean="0"/>
            </a:br>
            <a:r>
              <a:rPr lang="en-US" dirty="0" smtClean="0"/>
              <a:t>NO GAS</a:t>
            </a:r>
          </a:p>
          <a:p>
            <a:r>
              <a:rPr lang="en-US" dirty="0" smtClean="0"/>
              <a:t>NO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41238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853386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 receptor for a specific ligand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87606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31534929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81363311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95880960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Emphasis-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B1F422E5-0916-42D9-AC79-50E4FC133F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421310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>
            <a:extLst>
              <a:ext uri="{FF2B5EF4-FFF2-40B4-BE49-F238E27FC236}">
                <a16:creationId xmlns="" xmlns:a16="http://schemas.microsoft.com/office/drawing/2014/main" id="{489EE1C9-68AE-4BDD-B34C-9DE809C4DD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A222F077-B5D5-442D-BB60-47BE1094D1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6" name="Text Placeholder 16">
            <a:extLst>
              <a:ext uri="{FF2B5EF4-FFF2-40B4-BE49-F238E27FC236}">
                <a16:creationId xmlns="" xmlns:a16="http://schemas.microsoft.com/office/drawing/2014/main" id="{9F89ADF8-2320-4EC3-98EA-5CB618A528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7432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-Thank yo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="" xmlns:a16="http://schemas.microsoft.com/office/drawing/2014/main" id="{4016877F-9863-4CBC-B4AF-D4764DBA67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B8546525-A0E6-4238-93BC-5D43C93A45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905A207-2310-4F94-86E5-13B4CCC359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018BFA80-A3BB-4316-BD6E-3E5F6B4D89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379024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A623EB06-2F79-4698-807D-96A58B4F1D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D6D785D2-DAEB-48F3-AB8A-2954F03AC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BB42ECCE-195D-45F5-94EB-137CEFCFE9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3101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FC033E0E-968F-40A8-BE78-354499D7F9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B9454D95-B362-4CB6-B706-EB2022A334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D6D785D2-DAEB-48F3-AB8A-2954F03AC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6853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2531188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Image Multiple images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="" xmlns:a16="http://schemas.microsoft.com/office/drawing/2014/main" id="{96DE17A8-F4B7-4571-A6E8-FD28BA425B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="" xmlns:a16="http://schemas.microsoft.com/office/drawing/2014/main" id="{9D9A0502-98A2-467D-BE1C-CE8391C73B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="" xmlns:a16="http://schemas.microsoft.com/office/drawing/2014/main" id="{8298DB4E-3B92-4CA4-852A-9F647E7219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75685492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17680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21881427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=""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37CF37DF-A8A3-42D8-BAFE-0F56DCEC7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="" xmlns:a16="http://schemas.microsoft.com/office/drawing/2014/main" id="{6C4C965C-0B8E-48F5-AAAC-C3237DCB29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=""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="" xmlns:a16="http://schemas.microsoft.com/office/drawing/2014/main" id="{AFE200E7-D3F0-41C3-92B0-E09677035A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8680141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orient="horz" pos="7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="" xmlns:a16="http://schemas.microsoft.com/office/drawing/2014/main" id="{4016877F-9863-4CBC-B4AF-D4764DBA67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B8546525-A0E6-4238-93BC-5D43C93A45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905A207-2310-4F94-86E5-13B4CCC359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018BFA80-A3BB-4316-BD6E-3E5F6B4D89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2625404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="" xmlns:a16="http://schemas.microsoft.com/office/drawing/2014/main" id="{4016877F-9863-4CBC-B4AF-D4764DBA67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B8546525-A0E6-4238-93BC-5D43C93A45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905A207-2310-4F94-86E5-13B4CCC359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018BFA80-A3BB-4316-BD6E-3E5F6B4D89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1392082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6">
            <a:extLst>
              <a:ext uri="{FF2B5EF4-FFF2-40B4-BE49-F238E27FC236}">
                <a16:creationId xmlns="" xmlns:a16="http://schemas.microsoft.com/office/drawing/2014/main" id="{50D09E5B-B146-4D08-82EC-846DD89B0B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88940597-2E9A-4141-B2D0-C488487F11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0CC06030-90E1-4B3F-AFDF-369354FBFE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EA44EEDB-C599-41AA-9D84-D53811C28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FE574478-76DE-4613-8FBD-36B3530818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018BFA80-A3BB-4316-BD6E-3E5F6B4D89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95653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8F962CE0-5C0C-48F3-A07B-34E33D6704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="" xmlns:a16="http://schemas.microsoft.com/office/drawing/2014/main" id="{654457EF-8A97-4FCA-9870-5095D09BF8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0CC06030-90E1-4B3F-AFDF-369354FBFE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320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A623EB06-2F79-4698-807D-96A58B4F1D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D6D785D2-DAEB-48F3-AB8A-2954F03AC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BB42ECCE-195D-45F5-94EB-137CEFCFE9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01318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B1F422E5-0916-42D9-AC79-50E4FC133F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79246647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B1F422E5-0916-42D9-AC79-50E4FC133F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2155291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8149718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83237540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067201204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1176658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85362088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605BCA9F-FC20-461D-9118-7EC2AC28D0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7040925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B1F422E5-0916-42D9-AC79-50E4FC133F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1421377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337710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whit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7477211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horizontal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709677"/>
            <a:ext cx="11094717" cy="1500876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9464107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667001"/>
            <a:ext cx="5090157" cy="3543552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96409594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617492"/>
            <a:ext cx="9890759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27005339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=""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9003048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28763666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1112475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00460700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16932398-C947-4474-88D6-4117EC391C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Important Content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69147065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7C4BA0D-DEC0-450E-8F4D-B0E6D2D7D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="" xmlns:a16="http://schemas.microsoft.com/office/drawing/2014/main" id="{16932398-C947-4474-88D6-4117EC391C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2197681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=""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3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37CF37DF-A8A3-42D8-BAFE-0F56DCEC7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="" xmlns:a16="http://schemas.microsoft.com/office/drawing/2014/main" id="{6C4C965C-0B8E-48F5-AAAC-C3237DCB29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98066805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37CF37DF-A8A3-42D8-BAFE-0F56DCEC7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=""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F79C998E-1F82-4AC1-AD39-82F45A05C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86215740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37CF37DF-A8A3-42D8-BAFE-0F56DCEC7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=""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6999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F79C998E-1F82-4AC1-AD39-82F45A05C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=""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80335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="" xmlns:a16="http://schemas.microsoft.com/office/drawing/2014/main" id="{68F52DD2-B3F0-4652-8C7B-96406F99FC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xmlns="" val="28474110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724AA86D-A811-42CE-8C83-8053DFC667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37CF37DF-A8A3-42D8-BAFE-0F56DCEC7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=""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="" xmlns:a16="http://schemas.microsoft.com/office/drawing/2014/main" id="{F79C998E-1F82-4AC1-AD39-82F45A05C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=""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="" xmlns:a16="http://schemas.microsoft.com/office/drawing/2014/main" id="{68F52DD2-B3F0-4652-8C7B-96406F99FC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79F57DF2-7AB9-4D3A-AADE-E93D5621B0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35897438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724AA86D-A811-42CE-8C83-8053DFC667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9314C5F-7D40-40CF-8951-9660A5ACE1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B4884FC-8C22-42B9-9E84-2B12AC7336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6B9C406-BFD3-481F-9B48-3DCA3A3301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AF3D50D-B3D8-4A41-84D8-4BE250D1BD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="" xmlns:a16="http://schemas.microsoft.com/office/drawing/2014/main" id="{D7401DA1-CBDE-40D5-856F-25C28280F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1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="" xmlns:a16="http://schemas.microsoft.com/office/drawing/2014/main" id="{6321F101-EC7B-4128-A7FA-373AC507D3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2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="" xmlns:a16="http://schemas.microsoft.com/office/drawing/2014/main" id="{229667AF-39CB-43E6-8D30-A2DDF8365C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3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</p:spTree>
    <p:extLst>
      <p:ext uri="{BB962C8B-B14F-4D97-AF65-F5344CB8AC3E}">
        <p14:creationId xmlns:p14="http://schemas.microsoft.com/office/powerpoint/2010/main" xmlns="" val="11847593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724AA86D-A811-42CE-8C83-8053DFC667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9314C5F-7D40-40CF-8951-9660A5ACE1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B4884FC-8C22-42B9-9E84-2B12AC7336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="" xmlns:a16="http://schemas.microsoft.com/office/drawing/2014/main" id="{D7401DA1-CBDE-40D5-856F-25C28280F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31598D0-210A-4FC8-9A7B-BFA0921CF2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06439E2-68F5-46DF-9799-ABBEBECFD3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="" xmlns:a16="http://schemas.microsoft.com/office/drawing/2014/main" id="{BDA24073-E1E8-43FF-B135-B2947B9722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="" xmlns:a16="http://schemas.microsoft.com/office/drawing/2014/main" id="{DAD1D946-AD65-4E2D-A739-D93BA1AC1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="" xmlns:a16="http://schemas.microsoft.com/office/drawing/2014/main" id="{036FD13F-5CDF-4A6F-A890-1F23EA5902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4EA974DF-48E5-46E7-9453-8A47028BC5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CA85692E-DBD5-4FD7-95CA-849C10263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06422F5-A2F2-43D5-84EE-F875A28A7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="" xmlns:a16="http://schemas.microsoft.com/office/drawing/2014/main" id="{DEE070FD-95C9-4396-B429-69E1E14E3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="" xmlns:a16="http://schemas.microsoft.com/office/drawing/2014/main" id="{5A9E7D40-35C3-4F7D-AAB6-D4168037C9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="" xmlns:a16="http://schemas.microsoft.com/office/drawing/2014/main" id="{13CB6343-C37E-4656-A566-EA9A3A1BF0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=""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=""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=""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=""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=""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=""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xmlns="" val="36222131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047187132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="" xmlns:a16="http://schemas.microsoft.com/office/drawing/2014/main" id="{48934421-B8F7-41B6-9EC4-5E3C497424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=""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66B4E82-4E92-438C-9DBD-FDAC98DBA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="" xmlns:a16="http://schemas.microsoft.com/office/drawing/2014/main" id="{5C2A05E4-0266-470B-94B6-0EA500EFD5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="" xmlns:a16="http://schemas.microsoft.com/office/drawing/2014/main" id="{DC756ECA-27F0-4309-A411-2021931A3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="" xmlns:a16="http://schemas.microsoft.com/office/drawing/2014/main" id="{CC2A50A3-3A8F-469D-B16E-A06FD4C2A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="" xmlns:a16="http://schemas.microsoft.com/office/drawing/2014/main" id="{ADC5446D-3469-43DA-ACE3-2AEC5B9038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="" xmlns:a16="http://schemas.microsoft.com/office/drawing/2014/main" id="{BF024C2A-A070-4BF1-BA78-8FDD47DED4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xmlns="" val="3726095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="" xmlns:a16="http://schemas.microsoft.com/office/drawing/2014/main" id="{48934421-B8F7-41B6-9EC4-5E3C497424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=""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66B4E82-4E92-438C-9DBD-FDAC98DBA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="" xmlns:a16="http://schemas.microsoft.com/office/drawing/2014/main" id="{5C2A05E4-0266-470B-94B6-0EA500EFD5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="" xmlns:a16="http://schemas.microsoft.com/office/drawing/2014/main" id="{DC756ECA-27F0-4309-A411-2021931A3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="" xmlns:a16="http://schemas.microsoft.com/office/drawing/2014/main" id="{CC2A50A3-3A8F-469D-B16E-A06FD4C2A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="" xmlns:a16="http://schemas.microsoft.com/office/drawing/2014/main" id="{ADC5446D-3469-43DA-ACE3-2AEC5B9038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="" xmlns:a16="http://schemas.microsoft.com/office/drawing/2014/main" id="{BF024C2A-A070-4BF1-BA78-8FDD47DED4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="" xmlns:a16="http://schemas.microsoft.com/office/drawing/2014/main" id="{49030BC1-7B5E-4BBD-AB44-8615DCFD46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xmlns="" val="37826555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CE973A6-10E7-4E33-AA8B-7240F9197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="" xmlns:a16="http://schemas.microsoft.com/office/drawing/2014/main" id="{48934421-B8F7-41B6-9EC4-5E3C497424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=""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66B4E82-4E92-438C-9DBD-FDAC98DBA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="" xmlns:a16="http://schemas.microsoft.com/office/drawing/2014/main" id="{5C2A05E4-0266-470B-94B6-0EA500EFD5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="" xmlns:a16="http://schemas.microsoft.com/office/drawing/2014/main" id="{DC756ECA-27F0-4309-A411-2021931A3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="" xmlns:a16="http://schemas.microsoft.com/office/drawing/2014/main" id="{CC2A50A3-3A8F-469D-B16E-A06FD4C2A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="" xmlns:a16="http://schemas.microsoft.com/office/drawing/2014/main" id="{ADC5446D-3469-43DA-ACE3-2AEC5B9038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="" xmlns:a16="http://schemas.microsoft.com/office/drawing/2014/main" id="{BF024C2A-A070-4BF1-BA78-8FDD47DED4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="" xmlns:a16="http://schemas.microsoft.com/office/drawing/2014/main" id="{49030BC1-7B5E-4BBD-AB44-8615DCFD46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A69BD202-1C38-47A5-8B06-0AADB78AAE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8">
            <a:extLst>
              <a:ext uri="{FF2B5EF4-FFF2-40B4-BE49-F238E27FC236}">
                <a16:creationId xmlns="" xmlns:a16="http://schemas.microsoft.com/office/drawing/2014/main" id="{68CF0B9D-069C-46BA-9B77-7BDE114F3E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=""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=""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="" xmlns:a16="http://schemas.microsoft.com/office/drawing/2014/main" id="{65909E03-0C86-44C4-9260-484E8CF631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=""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="" xmlns:a16="http://schemas.microsoft.com/office/drawing/2014/main" id="{A968314E-9F6B-4D90-BC2A-C5BB6AC70F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=""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=""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="" xmlns:a16="http://schemas.microsoft.com/office/drawing/2014/main" id="{1D462CE1-BEE9-45C4-AB54-354D05E69D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=""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=""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xmlns="" val="102046214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724AA86D-A811-42CE-8C83-8053DFC667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42CCEE-B750-4EF9-BAE5-217844AE7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9314C5F-7D40-40CF-8951-9660A5ACE1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8000524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A623EB06-2F79-4698-807D-96A58B4F1D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D6D785D2-DAEB-48F3-AB8A-2954F03AC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BB42ECCE-195D-45F5-94EB-137CEFCFE9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5705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7B86D83E-A097-4B71-82C6-197A18DD3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A2552DEC-1A1C-4055-B5AF-D7C796522F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565D4960-2277-429C-B87B-08014535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57526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7B86D83E-A097-4B71-82C6-197A18DD3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A2552DEC-1A1C-4055-B5AF-D7C796522F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565D4960-2277-429C-B87B-08014535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31722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7B86D83E-A097-4B71-82C6-197A18DD3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A2552DEC-1A1C-4055-B5AF-D7C796522F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565D4960-2277-429C-B87B-08014535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86109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6E015B08-6C1F-4B1F-8038-D3C209BA0D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A222F077-B5D5-442D-BB60-47BE1094D1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4E78EDD8-13BF-4551-BD7B-C04131A68B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3548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6E015B08-6C1F-4B1F-8038-D3C209BA0D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A222F077-B5D5-442D-BB60-47BE1094D1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4E78EDD8-13BF-4551-BD7B-C04131A68B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110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738553033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6E015B08-6C1F-4B1F-8038-D3C209BA0D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A222F077-B5D5-442D-BB60-47BE1094D1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4E78EDD8-13BF-4551-BD7B-C04131A68B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6365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6E015B08-6C1F-4B1F-8038-D3C209BA0D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A222F077-B5D5-442D-BB60-47BE1094D1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="" xmlns:a16="http://schemas.microsoft.com/office/drawing/2014/main" id="{4E78EDD8-13BF-4551-BD7B-C04131A68B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3891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32EC3EF4-A2D5-4058-977A-74A37AC365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="" xmlns:a16="http://schemas.microsoft.com/office/drawing/2014/main" id="{4E7C74DD-4244-46B7-8336-30F7151DB2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9DC663CF-0C67-4619-B40E-7832C4DA15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2203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018BFA80-A3BB-4316-BD6E-3E5F6B4D89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8F962CE0-5C0C-48F3-A07B-34E33D6704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="" xmlns:a16="http://schemas.microsoft.com/office/drawing/2014/main" id="{654457EF-8A97-4FCA-9870-5095D09BF8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="" xmlns:a16="http://schemas.microsoft.com/office/drawing/2014/main" id="{0CC06030-90E1-4B3F-AFDF-369354FBFE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485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FC033E0E-968F-40A8-BE78-354499D7F9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B9454D95-B362-4CB6-B706-EB2022A334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D6D785D2-DAEB-48F3-AB8A-2954F03AC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448034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A623EB06-2F79-4698-807D-96A58B4F1D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FF9E63E5-568A-4FA2-9851-E5BFA12B85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="" xmlns:a16="http://schemas.microsoft.com/office/drawing/2014/main" id="{D6D785D2-DAEB-48F3-AB8A-2954F03AC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="" xmlns:a16="http://schemas.microsoft.com/office/drawing/2014/main" id="{BB42ECCE-195D-45F5-94EB-137CEFCFE9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2553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09893559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6905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59666663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2/1/2025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61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  <p:sldLayoutId id="2147484078" r:id="rId18"/>
    <p:sldLayoutId id="2147484079" r:id="rId19"/>
    <p:sldLayoutId id="2147484080" r:id="rId20"/>
    <p:sldLayoutId id="2147483955" r:id="rId21"/>
    <p:sldLayoutId id="2147483959" r:id="rId22"/>
    <p:sldLayoutId id="2147483961" r:id="rId23"/>
    <p:sldLayoutId id="2147483964" r:id="rId24"/>
    <p:sldLayoutId id="2147483963" r:id="rId25"/>
    <p:sldLayoutId id="2147483957" r:id="rId26"/>
    <p:sldLayoutId id="2147483966" r:id="rId27"/>
    <p:sldLayoutId id="2147483998" r:id="rId28"/>
    <p:sldLayoutId id="2147483999" r:id="rId29"/>
    <p:sldLayoutId id="2147484000" r:id="rId30"/>
    <p:sldLayoutId id="2147484001" r:id="rId31"/>
    <p:sldLayoutId id="2147484007" r:id="rId32"/>
    <p:sldLayoutId id="2147483967" r:id="rId33"/>
    <p:sldLayoutId id="2147483968" r:id="rId34"/>
    <p:sldLayoutId id="2147483987" r:id="rId35"/>
    <p:sldLayoutId id="2147483969" r:id="rId36"/>
    <p:sldLayoutId id="2147483970" r:id="rId37"/>
    <p:sldLayoutId id="2147483971" r:id="rId38"/>
    <p:sldLayoutId id="2147483972" r:id="rId39"/>
    <p:sldLayoutId id="2147483974" r:id="rId40"/>
    <p:sldLayoutId id="2147483975" r:id="rId41"/>
    <p:sldLayoutId id="2147483976" r:id="rId42"/>
    <p:sldLayoutId id="2147483977" r:id="rId43"/>
    <p:sldLayoutId id="2147483988" r:id="rId44"/>
    <p:sldLayoutId id="2147483990" r:id="rId45"/>
    <p:sldLayoutId id="2147483991" r:id="rId46"/>
    <p:sldLayoutId id="2147483992" r:id="rId47"/>
    <p:sldLayoutId id="2147483993" r:id="rId48"/>
    <p:sldLayoutId id="2147483995" r:id="rId49"/>
    <p:sldLayoutId id="2147484002" r:id="rId50"/>
    <p:sldLayoutId id="2147484003" r:id="rId51"/>
    <p:sldLayoutId id="2147484004" r:id="rId52"/>
    <p:sldLayoutId id="2147483994" r:id="rId53"/>
    <p:sldLayoutId id="2147484006" r:id="rId54"/>
    <p:sldLayoutId id="2147483979" r:id="rId55"/>
    <p:sldLayoutId id="2147483980" r:id="rId56"/>
    <p:sldLayoutId id="2147483981" r:id="rId57"/>
    <p:sldLayoutId id="2147483983" r:id="rId58"/>
    <p:sldLayoutId id="2147483984" r:id="rId59"/>
    <p:sldLayoutId id="2147483985" r:id="rId60"/>
    <p:sldLayoutId id="2147483986" r:id="rId61"/>
    <p:sldLayoutId id="2147484009" r:id="rId62"/>
    <p:sldLayoutId id="2147484010" r:id="rId63"/>
    <p:sldLayoutId id="2147484011" r:id="rId64"/>
    <p:sldLayoutId id="2147484012" r:id="rId6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istry-europe.onlinelibrary.wiley.com/authored-by/Bernitzki/Kai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02/chem.201200623" TargetMode="External"/><Relationship Id="rId5" Type="http://schemas.openxmlformats.org/officeDocument/2006/relationships/hyperlink" Target="https://chemistry-europe.onlinelibrary.wiley.com/authored-by/Schrader/Thomas" TargetMode="External"/><Relationship Id="rId4" Type="http://schemas.openxmlformats.org/officeDocument/2006/relationships/hyperlink" Target="https://chemistry-europe.onlinelibrary.wiley.com/authored-by/Maue/Michae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madaniwallpaper.com/wallpapers/new_best_bismillah_wallpaper_2013-800x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19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 smtClean="0">
              <a:solidFill>
                <a:schemeClr val="tx2">
                  <a:alpha val="0"/>
                </a:schemeClr>
              </a:solidFill>
            </a:endParaRPr>
          </a:p>
          <a:p>
            <a:endParaRPr lang="en-US" dirty="0">
              <a:solidFill>
                <a:schemeClr val="tx2">
                  <a:alpha val="0"/>
                </a:schemeClr>
              </a:solidFill>
            </a:endParaRPr>
          </a:p>
          <a:p>
            <a:endParaRPr lang="en-US" dirty="0" smtClean="0">
              <a:solidFill>
                <a:schemeClr val="tx2">
                  <a:alpha val="0"/>
                </a:schemeClr>
              </a:solidFill>
            </a:endParaRPr>
          </a:p>
          <a:p>
            <a:endParaRPr lang="en-US" dirty="0">
              <a:solidFill>
                <a:schemeClr val="tx2">
                  <a:alpha val="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alpha val="0"/>
                  </a:schemeClr>
                </a:solidFill>
              </a:rPr>
              <a:t>Natural </a:t>
            </a:r>
            <a:r>
              <a:rPr lang="en-US" dirty="0" smtClean="0">
                <a:solidFill>
                  <a:schemeClr val="tx2">
                    <a:alpha val="0"/>
                  </a:schemeClr>
                </a:solidFill>
              </a:rPr>
              <a:t>DDD</a:t>
            </a:r>
            <a:endParaRPr lang="en-US" dirty="0">
              <a:solidFill>
                <a:schemeClr val="tx2">
                  <a:alpha val="0"/>
                </a:schemeClr>
              </a:solidFill>
            </a:endParaRPr>
          </a:p>
          <a:p>
            <a:endParaRPr lang="en-US" dirty="0">
              <a:solidFill>
                <a:schemeClr val="tx2">
                  <a:alpha val="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95400" y="762000"/>
            <a:ext cx="7232465" cy="903638"/>
          </a:xfrm>
        </p:spPr>
        <p:txBody>
          <a:bodyPr>
            <a:noAutofit/>
          </a:bodyPr>
          <a:lstStyle/>
          <a:p>
            <a:pPr algn="ctr"/>
            <a:r>
              <a:rPr lang="en-US" sz="6000" b="1" cap="none" smtClean="0">
                <a:latin typeface="+mn-lt"/>
              </a:rPr>
              <a:t>Ligand</a:t>
            </a:r>
            <a:r>
              <a:rPr lang="en-US" sz="6000" b="1" smtClean="0">
                <a:latin typeface="+mn-lt"/>
              </a:rPr>
              <a:t> </a:t>
            </a:r>
            <a:endParaRPr lang="en-US" sz="6000" b="1" dirty="0">
              <a:latin typeface="+mn-lt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24000" y="2514600"/>
            <a:ext cx="7232465" cy="903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1828800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tx2"/>
                </a:solidFill>
              </a:rPr>
              <a:t>Natural </a:t>
            </a:r>
            <a:r>
              <a:rPr lang="en-US" sz="3000" dirty="0">
                <a:solidFill>
                  <a:schemeClr val="tx2"/>
                </a:solidFill>
              </a:rPr>
              <a:t>endogenous substances which act </a:t>
            </a:r>
            <a:r>
              <a:rPr lang="en-US" sz="3000" dirty="0" smtClean="0">
                <a:solidFill>
                  <a:schemeClr val="tx2"/>
                </a:solidFill>
              </a:rPr>
              <a:t>on various </a:t>
            </a:r>
            <a:r>
              <a:rPr lang="en-US" sz="3000" dirty="0">
                <a:solidFill>
                  <a:schemeClr val="tx2"/>
                </a:solidFill>
              </a:rPr>
              <a:t>receptors in the </a:t>
            </a:r>
            <a:r>
              <a:rPr lang="en-US" sz="3000" dirty="0" smtClean="0">
                <a:solidFill>
                  <a:schemeClr val="tx2"/>
                </a:solidFill>
              </a:rPr>
              <a:t>body</a:t>
            </a:r>
            <a:br>
              <a:rPr lang="en-US" sz="3000" dirty="0" smtClean="0">
                <a:solidFill>
                  <a:schemeClr val="tx2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  <a:p>
            <a:r>
              <a:rPr lang="en-US" sz="3000" dirty="0">
                <a:solidFill>
                  <a:schemeClr val="tx2"/>
                </a:solidFill>
              </a:rPr>
              <a:t>• Acetylcholine, GABA, </a:t>
            </a:r>
            <a:r>
              <a:rPr lang="en-US" sz="3000" dirty="0" smtClean="0">
                <a:solidFill>
                  <a:schemeClr val="tx2"/>
                </a:solidFill>
              </a:rPr>
              <a:t>Adrenaline, Glutamate </a:t>
            </a:r>
            <a:r>
              <a:rPr lang="en-US" sz="3000" dirty="0" err="1" smtClean="0">
                <a:solidFill>
                  <a:schemeClr val="tx2"/>
                </a:solidFill>
              </a:rPr>
              <a:t>etc</a:t>
            </a:r>
            <a:r>
              <a:rPr lang="en-US" sz="3000" dirty="0" smtClean="0">
                <a:solidFill>
                  <a:schemeClr val="tx2"/>
                </a:solidFill>
              </a:rPr>
              <a:t/>
            </a:r>
            <a:br>
              <a:rPr lang="en-US" sz="3000" dirty="0" smtClean="0">
                <a:solidFill>
                  <a:schemeClr val="tx2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  <a:p>
            <a:r>
              <a:rPr lang="en-US" sz="3000" dirty="0">
                <a:solidFill>
                  <a:schemeClr val="tx2"/>
                </a:solidFill>
              </a:rPr>
              <a:t>• Most drugs act by altering the activity of</a:t>
            </a:r>
          </a:p>
          <a:p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en-US" sz="3000" dirty="0" smtClean="0">
                <a:solidFill>
                  <a:schemeClr val="tx2"/>
                </a:solidFill>
              </a:rPr>
              <a:t>  ligands </a:t>
            </a:r>
            <a:r>
              <a:rPr lang="en-US" sz="3000" dirty="0">
                <a:solidFill>
                  <a:schemeClr val="tx2"/>
                </a:solidFill>
              </a:rPr>
              <a:t>having either similar effects, </a:t>
            </a:r>
            <a:r>
              <a:rPr lang="en-US" sz="3000" dirty="0" smtClean="0">
                <a:solidFill>
                  <a:schemeClr val="tx2"/>
                </a:solidFill>
              </a:rPr>
              <a:t>opposite</a:t>
            </a:r>
            <a:br>
              <a:rPr lang="en-US" sz="3000" dirty="0" smtClean="0">
                <a:solidFill>
                  <a:schemeClr val="tx2"/>
                </a:solidFill>
              </a:rPr>
            </a:br>
            <a:r>
              <a:rPr lang="en-US" sz="3000" dirty="0" smtClean="0">
                <a:solidFill>
                  <a:schemeClr val="tx2"/>
                </a:solidFill>
              </a:rPr>
              <a:t>   or </a:t>
            </a:r>
            <a:r>
              <a:rPr lang="en-US" sz="3000" dirty="0">
                <a:solidFill>
                  <a:schemeClr val="tx2"/>
                </a:solidFill>
              </a:rPr>
              <a:t>block effect of ligand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8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 Placeholder 73">
            <a:extLst>
              <a:ext uri="{FF2B5EF4-FFF2-40B4-BE49-F238E27FC236}">
                <a16:creationId xmlns="" xmlns:a16="http://schemas.microsoft.com/office/drawing/2014/main" id="{C20719F7-6849-4C36-ACDB-C1AE2AAC7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304800"/>
            <a:ext cx="4038600" cy="624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=""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362200"/>
            <a:ext cx="4114800" cy="1981200"/>
          </a:xfrm>
        </p:spPr>
        <p:txBody>
          <a:bodyPr/>
          <a:lstStyle/>
          <a:p>
            <a:r>
              <a:rPr lang="en-US" sz="5400" b="1" smtClean="0">
                <a:latin typeface="+mn-lt"/>
              </a:rPr>
              <a:t>Receptor</a:t>
            </a:r>
            <a:endParaRPr lang="en-US" sz="5400" b="1" dirty="0">
              <a:latin typeface="+mn-lt"/>
            </a:endParaRPr>
          </a:p>
        </p:txBody>
      </p:sp>
      <p:sp>
        <p:nvSpPr>
          <p:cNvPr id="44" name="Subtitle 43">
            <a:extLst>
              <a:ext uri="{FF2B5EF4-FFF2-40B4-BE49-F238E27FC236}">
                <a16:creationId xmlns="" xmlns:a16="http://schemas.microsoft.com/office/drawing/2014/main" id="{F522C824-2C48-4465-AABE-F46286D9E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0" y="3048000"/>
            <a:ext cx="7010400" cy="1295400"/>
          </a:xfrm>
        </p:spPr>
        <p:txBody>
          <a:bodyPr>
            <a:noAutofit/>
          </a:bodyPr>
          <a:lstStyle/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Macromolecule or binding site located on </a:t>
            </a:r>
            <a:r>
              <a:rPr lang="en-US" sz="3200" dirty="0" smtClean="0"/>
              <a:t>the surface </a:t>
            </a:r>
            <a:r>
              <a:rPr lang="en-US" sz="3200" dirty="0"/>
              <a:t>or inside the effector cell that serves </a:t>
            </a:r>
            <a:r>
              <a:rPr lang="en-US" sz="3200" dirty="0" smtClean="0"/>
              <a:t>to recognize </a:t>
            </a:r>
            <a:r>
              <a:rPr lang="en-US" sz="3200" dirty="0"/>
              <a:t>the </a:t>
            </a:r>
            <a:r>
              <a:rPr lang="en-US" sz="3200" dirty="0" smtClean="0"/>
              <a:t>signal  </a:t>
            </a:r>
            <a:r>
              <a:rPr lang="en-US" sz="3200" dirty="0"/>
              <a:t>and initiate </a:t>
            </a:r>
            <a:r>
              <a:rPr lang="en-US" sz="3200" dirty="0" smtClean="0"/>
              <a:t>a response to it</a:t>
            </a:r>
          </a:p>
          <a:p>
            <a:pPr>
              <a:buClr>
                <a:schemeClr val="bg1"/>
              </a:buClr>
            </a:pPr>
            <a:endParaRPr lang="en-US" sz="3000" dirty="0"/>
          </a:p>
        </p:txBody>
      </p:sp>
      <p:sp>
        <p:nvSpPr>
          <p:cNvPr id="75" name="Text Placeholder 74">
            <a:extLst>
              <a:ext uri="{FF2B5EF4-FFF2-40B4-BE49-F238E27FC236}">
                <a16:creationId xmlns="" xmlns:a16="http://schemas.microsoft.com/office/drawing/2014/main" id="{6488F643-327C-4A41-9703-B4932AF5A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112909" y="5144891"/>
            <a:ext cx="1219200" cy="225818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="" xmlns:a16="http://schemas.microsoft.com/office/drawing/2014/main" id="{8EE4272D-3A75-4E40-B1D6-C8D1636AB5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>
            <a:off x="4532509" y="5144891"/>
            <a:ext cx="1219200" cy="225818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6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76493657-D61E-4E7B-92FA-553B8D8DF9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solidFill>
            <a:srgbClr val="F69E1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8254DF47-56DD-4F24-9EAE-F2F6D5A084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3DA16-B067-4C56-9343-8B3BB5BB6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971800"/>
            <a:ext cx="4381500" cy="990600"/>
          </a:xfrm>
        </p:spPr>
        <p:txBody>
          <a:bodyPr>
            <a:normAutofit fontScale="90000"/>
          </a:bodyPr>
          <a:lstStyle/>
          <a:p>
            <a:r>
              <a:rPr lang="en-US" altLang="en-US" sz="6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Receptor</a:t>
            </a:r>
            <a:r>
              <a:rPr lang="en-US" altLang="en-US" sz="6600" b="1" dirty="0">
                <a:solidFill>
                  <a:schemeClr val="tx2"/>
                </a:solidFill>
                <a:cs typeface="Times New Roman" panose="02020603050405020304" pitchFamily="18" charset="0"/>
              </a:rPr>
              <a:t/>
            </a:r>
            <a:br>
              <a:rPr lang="en-US" altLang="en-US" sz="6600" b="1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endParaRPr lang="en-US" sz="6600" dirty="0">
              <a:solidFill>
                <a:schemeClr val="tx2"/>
              </a:solidFill>
            </a:endParaRPr>
          </a:p>
        </p:txBody>
      </p:sp>
      <p:sp>
        <p:nvSpPr>
          <p:cNvPr id="24" name="Subtitle 23">
            <a:extLst>
              <a:ext uri="{FF2B5EF4-FFF2-40B4-BE49-F238E27FC236}">
                <a16:creationId xmlns="" xmlns:a16="http://schemas.microsoft.com/office/drawing/2014/main" id="{81DD6E9A-62C4-4286-880D-26FECA0A8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5200"/>
            <a:ext cx="4381500" cy="105093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LOCATION</a:t>
            </a:r>
            <a:endParaRPr lang="en-US" sz="2800" b="1" dirty="0"/>
          </a:p>
        </p:txBody>
      </p:sp>
      <p:sp>
        <p:nvSpPr>
          <p:cNvPr id="26" name="Text Placeholder 25">
            <a:extLst>
              <a:ext uri="{FF2B5EF4-FFF2-40B4-BE49-F238E27FC236}">
                <a16:creationId xmlns="" xmlns:a16="http://schemas.microsoft.com/office/drawing/2014/main" id="{B5A8EDF9-A0A6-4FFF-8AFF-3FB74785A3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C7828E0-BC0A-4CB2-A76C-AD8C1A748D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Rectangle 3"/>
          <p:cNvSpPr/>
          <p:nvPr/>
        </p:nvSpPr>
        <p:spPr>
          <a:xfrm>
            <a:off x="5181600" y="685800"/>
            <a:ext cx="7010400" cy="6172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tx1"/>
                </a:solidFill>
              </a:rPr>
              <a:t>Intracellular receptors</a:t>
            </a:r>
          </a:p>
          <a:p>
            <a:pPr marL="1262063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Cytoplasm  (Type –I)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(androgen, glucocorticoid,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mineralocorticoid </a:t>
            </a:r>
            <a:r>
              <a:rPr lang="en-US" sz="2800" dirty="0">
                <a:solidFill>
                  <a:schemeClr val="tx1"/>
                </a:solidFill>
              </a:rPr>
              <a:t>and progesterone)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1262063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Nucleus (Type-II)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(peroxisome proliferator, retinoic acid,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&amp; thyroid </a:t>
            </a:r>
            <a:r>
              <a:rPr lang="en-US" sz="2800" dirty="0">
                <a:solidFill>
                  <a:schemeClr val="tx1"/>
                </a:solidFill>
              </a:rPr>
              <a:t>receptors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tx1"/>
                </a:solidFill>
              </a:rPr>
              <a:t>Cell surface receptors</a:t>
            </a:r>
          </a:p>
          <a:p>
            <a:pPr marL="13208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Ligand gated Ion channels</a:t>
            </a:r>
          </a:p>
          <a:p>
            <a:pPr marL="13208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Enzyme linked receptors</a:t>
            </a:r>
          </a:p>
          <a:p>
            <a:pPr marL="13208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G-protein coupled receptors</a:t>
            </a:r>
          </a:p>
          <a:p>
            <a:pPr marL="749300"/>
            <a:endParaRPr lang="en-US" sz="2800" dirty="0" smtClean="0">
              <a:solidFill>
                <a:srgbClr val="FFFF00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7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3DA16-B067-4C56-9343-8B3BB5BB6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0805160" cy="70788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6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Receptor</a:t>
            </a:r>
            <a:r>
              <a:rPr lang="en-US" altLang="en-US" sz="6600" b="1" dirty="0">
                <a:solidFill>
                  <a:schemeClr val="tx2"/>
                </a:solidFill>
                <a:cs typeface="Times New Roman" panose="02020603050405020304" pitchFamily="18" charset="0"/>
              </a:rPr>
              <a:t/>
            </a:r>
            <a:br>
              <a:rPr lang="en-US" altLang="en-US" sz="6600" b="1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endParaRPr lang="en-US" sz="66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C7828E0-BC0A-4CB2-A76C-AD8C1A748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24" name="Subtitle 23">
            <a:extLst>
              <a:ext uri="{FF2B5EF4-FFF2-40B4-BE49-F238E27FC236}">
                <a16:creationId xmlns="" xmlns:a16="http://schemas.microsoft.com/office/drawing/2014/main" id="{81DD6E9A-62C4-4286-880D-26FECA0A869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2514600" cy="381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smtClean="0"/>
              <a:t>Structure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099370"/>
            <a:ext cx="5257800" cy="35394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Intracellular Receptor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smtClean="0"/>
              <a:t>Ligand </a:t>
            </a:r>
            <a:r>
              <a:rPr lang="en-US" sz="3200" dirty="0" smtClean="0"/>
              <a:t>binding domain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DNA binding domain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Transcription activating domain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2057400"/>
            <a:ext cx="5943600" cy="35394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Cell Surface Receptor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smtClean="0"/>
              <a:t>External </a:t>
            </a:r>
            <a:r>
              <a:rPr lang="en-US" sz="3200" dirty="0" smtClean="0"/>
              <a:t>ligand binding domain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Hydrophobic transmembrane spanning domain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Intracellular domain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2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=""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1066800"/>
            <a:ext cx="5029200" cy="144780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+mn-lt"/>
              </a:rPr>
              <a:t>Receptor</a:t>
            </a:r>
            <a:r>
              <a:rPr lang="en-US" sz="5400" b="1" smtClean="0">
                <a:solidFill>
                  <a:schemeClr val="bg1"/>
                </a:solidFill>
              </a:rPr>
              <a:t> &amp; Ligand</a:t>
            </a:r>
            <a:br>
              <a:rPr lang="en-US" sz="5400" b="1" smtClean="0">
                <a:solidFill>
                  <a:schemeClr val="bg1"/>
                </a:solidFill>
              </a:rPr>
            </a:br>
            <a:r>
              <a:rPr lang="en-US" sz="5400" b="1" smtClean="0">
                <a:solidFill>
                  <a:schemeClr val="bg1"/>
                </a:solidFill>
              </a:rPr>
              <a:t>Binding  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066800"/>
            <a:ext cx="2895600" cy="2590798"/>
          </a:xfrm>
          <a:ln>
            <a:solidFill>
              <a:schemeClr val="tx1"/>
            </a:solidFill>
          </a:ln>
        </p:spPr>
      </p:pic>
      <p:pic>
        <p:nvPicPr>
          <p:cNvPr id="32" name="Picture Placeholder 31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58" r="19158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pic>
        <p:nvPicPr>
          <p:cNvPr id="31" name="Picture Placeholder 30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0" r="7570"/>
          <a:stretch>
            <a:fillRect/>
          </a:stretch>
        </p:blipFill>
        <p:spPr>
          <a:xfrm>
            <a:off x="3429000" y="1066800"/>
            <a:ext cx="2667000" cy="2590799"/>
          </a:xfrm>
          <a:ln>
            <a:solidFill>
              <a:schemeClr val="tx1"/>
            </a:solidFill>
          </a:ln>
        </p:spPr>
      </p:pic>
      <p:sp>
        <p:nvSpPr>
          <p:cNvPr id="44" name="Subtitle 43">
            <a:extLst>
              <a:ext uri="{FF2B5EF4-FFF2-40B4-BE49-F238E27FC236}">
                <a16:creationId xmlns="" xmlns:a16="http://schemas.microsoft.com/office/drawing/2014/main" id="{F522C824-2C48-4465-AABE-F46286D9ECD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29400" y="2895600"/>
            <a:ext cx="5562600" cy="2514600"/>
          </a:xfrm>
        </p:spPr>
        <p:txBody>
          <a:bodyPr>
            <a:noAutofit/>
          </a:bodyPr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Each receptor has a recognition site which is specific region </a:t>
            </a:r>
            <a:r>
              <a:rPr lang="en-US" sz="3200" dirty="0">
                <a:solidFill>
                  <a:schemeClr val="tx2"/>
                </a:solidFill>
              </a:rPr>
              <a:t>of the receptor to which </a:t>
            </a:r>
            <a:r>
              <a:rPr lang="en-US" sz="3200" dirty="0" smtClean="0">
                <a:solidFill>
                  <a:schemeClr val="tx2"/>
                </a:solidFill>
              </a:rPr>
              <a:t>signal molecule binds</a:t>
            </a:r>
            <a:br>
              <a:rPr lang="en-US" sz="3200" dirty="0" smtClean="0">
                <a:solidFill>
                  <a:schemeClr val="tx2"/>
                </a:solidFill>
              </a:rPr>
            </a:br>
            <a:endParaRPr lang="en-US" sz="3000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5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838200"/>
            <a:ext cx="10210800" cy="548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5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10805160" cy="70788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atin typeface="+mn-lt"/>
              </a:rPr>
              <a:t>Receptor</a:t>
            </a:r>
            <a:r>
              <a:rPr lang="en-US" sz="4800" b="1" dirty="0" smtClean="0">
                <a:latin typeface="+mn-lt"/>
              </a:rPr>
              <a:t> </a:t>
            </a:r>
            <a:r>
              <a:rPr lang="en-US" sz="5400" b="1" dirty="0">
                <a:latin typeface="+mn-lt"/>
              </a:rPr>
              <a:t>regulation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2971800"/>
            <a:ext cx="3085306" cy="2590799"/>
          </a:xfrm>
          <a:ln>
            <a:solidFill>
              <a:schemeClr val="accent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33400" y="1981200"/>
            <a:ext cx="3474720" cy="424732"/>
          </a:xfrm>
        </p:spPr>
        <p:txBody>
          <a:bodyPr/>
          <a:lstStyle/>
          <a:p>
            <a:pPr algn="ctr"/>
            <a:r>
              <a:rPr lang="en-US" sz="3200" smtClean="0"/>
              <a:t>Normal </a:t>
            </a:r>
            <a:endParaRPr lang="en-US" sz="32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2895600"/>
            <a:ext cx="3200400" cy="2667000"/>
          </a:xfrm>
          <a:ln>
            <a:solidFill>
              <a:schemeClr val="accent1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114800" y="1981200"/>
            <a:ext cx="3474720" cy="424732"/>
          </a:xfrm>
        </p:spPr>
        <p:txBody>
          <a:bodyPr/>
          <a:lstStyle/>
          <a:p>
            <a:pPr algn="ctr"/>
            <a:r>
              <a:rPr lang="en-US" sz="3200" smtClean="0"/>
              <a:t>Up Regulation </a:t>
            </a:r>
            <a:endParaRPr lang="en-US" sz="32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5800" y="2895600"/>
            <a:ext cx="3124200" cy="2667000"/>
          </a:xfrm>
          <a:ln>
            <a:solidFill>
              <a:schemeClr val="accent1"/>
            </a:solidFill>
          </a:ln>
        </p:spPr>
      </p:pic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8001000" y="1981200"/>
            <a:ext cx="3855720" cy="424732"/>
          </a:xfrm>
        </p:spPr>
        <p:txBody>
          <a:bodyPr/>
          <a:lstStyle/>
          <a:p>
            <a:r>
              <a:rPr lang="en-US" sz="3200" smtClean="0"/>
              <a:t>Down Regulation </a:t>
            </a:r>
            <a:endParaRPr lang="en-US" sz="3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6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Signal transduction</a:t>
            </a:r>
            <a:endParaRPr lang="en-US" b="1" dirty="0">
              <a:latin typeface="+mn-l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Signal transduction (also known as cell signaling) is </a:t>
            </a:r>
            <a:r>
              <a:rPr lang="en-US" b="1" dirty="0" smtClean="0"/>
              <a:t>the transmission of molecular signals from a cell's exterior to its interior</a:t>
            </a:r>
            <a:r>
              <a:rPr lang="en-US" dirty="0" smtClean="0"/>
              <a:t>. Signals received by cells must be transmitted effectively into the cell to ensure an appropriate response. This step is initiated by cell-surface receptors.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none" smtClean="0">
                <a:latin typeface="+mn-lt"/>
              </a:rPr>
              <a:t>Horizontal Integration (Biochemistry)</a:t>
            </a:r>
            <a:endParaRPr lang="en-US" b="1" cap="none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2AED99-7FB4-404E-8A97-64753DCE42EC}" type="slidenum">
              <a:rPr kumimoji="0" lang="en-US" smtClean="0"/>
              <a:pPr/>
              <a:t>18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814"/>
            <a:ext cx="10972800" cy="941387"/>
          </a:xfrm>
        </p:spPr>
        <p:txBody>
          <a:bodyPr/>
          <a:lstStyle/>
          <a:p>
            <a:pPr eaLnBrk="1" hangingPunct="1"/>
            <a:r>
              <a:rPr lang="en-US" sz="3800" b="1" dirty="0" smtClean="0">
                <a:latin typeface="+mn-lt"/>
              </a:rPr>
              <a:t>Hormone Receptors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812800" y="1676401"/>
            <a:ext cx="10972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Membrane proteins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Specific for each hormone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Sensitivity/Responsiveness is determined by :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>
                <a:solidFill>
                  <a:srgbClr val="7030A0"/>
                </a:solidFill>
              </a:rPr>
              <a:t>1.Number of receptors</a:t>
            </a:r>
            <a:r>
              <a:rPr lang="en-US" sz="2800" smtClean="0">
                <a:solidFill>
                  <a:srgbClr val="7030A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              (Larger the number; greater the response)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smtClean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>
                <a:solidFill>
                  <a:srgbClr val="7030A0"/>
                </a:solidFill>
              </a:rPr>
              <a:t>2.Affinity of receptors</a:t>
            </a:r>
            <a:r>
              <a:rPr lang="en-US" sz="2800" smtClean="0">
                <a:solidFill>
                  <a:srgbClr val="7030A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              (Higher the affinity; greater the response)</a:t>
            </a:r>
            <a:r>
              <a:rPr lang="en-US" smtClean="0"/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481011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Horizontal Integration/ Biochemistry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318250"/>
            <a:ext cx="2895600" cy="609600"/>
          </a:xfrm>
        </p:spPr>
        <p:txBody>
          <a:bodyPr/>
          <a:lstStyle/>
          <a:p>
            <a:r>
              <a:rPr lang="en-US" sz="2400" b="1">
                <a:latin typeface="+mn-lt"/>
              </a:rPr>
              <a:t>Foundation Module </a:t>
            </a:r>
            <a:br>
              <a:rPr lang="en-US" sz="2400" b="1">
                <a:latin typeface="+mn-lt"/>
              </a:rPr>
            </a:br>
            <a:r>
              <a:rPr lang="en-US" sz="2400" b="1">
                <a:latin typeface="+mn-lt"/>
              </a:rPr>
              <a:t>First Year MBBS</a:t>
            </a:r>
            <a:endParaRPr lang="en-US" sz="2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9576" y="4307124"/>
            <a:ext cx="6461760" cy="1066800"/>
          </a:xfrm>
        </p:spPr>
        <p:txBody>
          <a:bodyPr>
            <a:normAutofit/>
          </a:bodyPr>
          <a:lstStyle/>
          <a:p>
            <a:pPr algn="r"/>
            <a:r>
              <a:rPr lang="en-US" b="1" smtClean="0"/>
              <a:t>Supervised by </a:t>
            </a:r>
            <a:r>
              <a:rPr lang="en-US" b="1" smtClean="0">
                <a:solidFill>
                  <a:schemeClr val="tx2"/>
                </a:solidFill>
              </a:rPr>
              <a:t>Prof.Samia Sarwar</a:t>
            </a:r>
            <a:r>
              <a:rPr lang="en-US" b="1"/>
              <a:t> Chairperson Physiology </a:t>
            </a:r>
            <a:r>
              <a:rPr lang="en-US" b="1" smtClean="0"/>
              <a:t>Presenter :</a:t>
            </a:r>
            <a:r>
              <a:rPr lang="en-US" b="1" smtClean="0">
                <a:solidFill>
                  <a:schemeClr val="tx2"/>
                </a:solidFill>
              </a:rPr>
              <a:t>Dr.Sidra </a:t>
            </a:r>
            <a:r>
              <a:rPr lang="en-US" b="1">
                <a:solidFill>
                  <a:schemeClr val="tx2"/>
                </a:solidFill>
              </a:rPr>
              <a:t>Hamid (FCPS PHY)</a:t>
            </a:r>
          </a:p>
          <a:p>
            <a:pPr algn="r"/>
            <a:r>
              <a:rPr lang="en-US" b="1" smtClean="0"/>
              <a:t>Dated </a:t>
            </a:r>
            <a:r>
              <a:rPr lang="en-US" b="1"/>
              <a:t>: </a:t>
            </a:r>
            <a:r>
              <a:rPr lang="en-US" b="1" smtClean="0"/>
              <a:t>28-01-2025</a:t>
            </a:r>
            <a:endParaRPr lang="en-US" b="1"/>
          </a:p>
          <a:p>
            <a:pPr algn="r"/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05000" y="761391"/>
            <a:ext cx="7543800" cy="25939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+mn-lt"/>
                <a:ea typeface="Archivo Black"/>
                <a:cs typeface="Archivo Black"/>
                <a:sym typeface="Archivo Black"/>
              </a:rPr>
              <a:t>Receptors &amp; Signal Transduction</a:t>
            </a:r>
            <a:endParaRPr lang="en-US" sz="3200" b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53200" y="6230571"/>
            <a:ext cx="3581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latin typeface="+mn-lt"/>
              </a:rPr>
              <a:t>Physiology Department</a:t>
            </a:r>
            <a:endParaRPr lang="en-US" sz="24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152401"/>
            <a:ext cx="91447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8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814"/>
            <a:ext cx="10972800" cy="712787"/>
          </a:xfrm>
        </p:spPr>
        <p:txBody>
          <a:bodyPr/>
          <a:lstStyle/>
          <a:p>
            <a:pPr eaLnBrk="1" hangingPunct="1"/>
            <a:r>
              <a:rPr lang="en-US" sz="3400" b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Sensitivity can be changed by: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08000" y="1600200"/>
            <a:ext cx="110744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Change in number of receptors by: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  </a:t>
            </a:r>
            <a:r>
              <a:rPr lang="en-US" sz="2800" smtClean="0"/>
              <a:t>a.</a:t>
            </a:r>
            <a:r>
              <a:rPr lang="en-US" smtClean="0"/>
              <a:t>    </a:t>
            </a:r>
            <a:r>
              <a:rPr lang="en-US" sz="2400" smtClean="0"/>
              <a:t>Increase or decrease synthesis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   b.     Increase or decrease degradation i.e.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                inactivation/activation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            i.e..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              *  Down regulation of receptors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              *  Up regulation of receptors</a:t>
            </a:r>
          </a:p>
          <a:p>
            <a:pPr eaLnBrk="1" hangingPunct="1"/>
            <a:r>
              <a:rPr lang="en-US" smtClean="0"/>
              <a:t> e.g. </a:t>
            </a:r>
            <a:r>
              <a:rPr lang="en-US" sz="2400" smtClean="0"/>
              <a:t>increase T3</a:t>
            </a:r>
            <a:r>
              <a:rPr lang="en-US" sz="2400" smtClean="0">
                <a:sym typeface="Wingdings" pitchFamily="2" charset="2"/>
              </a:rPr>
              <a:t>decreaseTRH receptors in Ant. pituitary gland</a:t>
            </a:r>
            <a:r>
              <a:rPr lang="en-US" smtClean="0">
                <a:sym typeface="Wingdings" pitchFamily="2" charset="2"/>
              </a:rPr>
              <a:t>  </a:t>
            </a:r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u="sng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G-Protein </a:t>
            </a:r>
            <a:r>
              <a:rPr lang="en-US" sz="3400" b="1" u="sng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: (Molecular Switch</a:t>
            </a:r>
            <a:r>
              <a:rPr lang="en-US" sz="3400" b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Membrane bound protein ;couples hormone receptor to effector enzyme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l-GR" sz="2800" smtClean="0">
                <a:cs typeface="Arial" charset="0"/>
              </a:rPr>
              <a:t>α</a:t>
            </a:r>
            <a:r>
              <a:rPr lang="en-US" sz="2800" smtClean="0">
                <a:cs typeface="Arial" charset="0"/>
              </a:rPr>
              <a:t>-GDP or GTP         G</a:t>
            </a:r>
            <a:r>
              <a:rPr lang="en-US" sz="2000" smtClean="0">
                <a:cs typeface="Arial" charset="0"/>
              </a:rPr>
              <a:t>s</a:t>
            </a:r>
            <a:r>
              <a:rPr lang="en-US" sz="1800" smtClean="0">
                <a:cs typeface="Arial" charset="0"/>
              </a:rPr>
              <a:t> </a:t>
            </a:r>
            <a:r>
              <a:rPr lang="en-US" sz="2800" smtClean="0">
                <a:cs typeface="Arial" charset="0"/>
              </a:rPr>
              <a:t> ,G</a:t>
            </a:r>
            <a:r>
              <a:rPr lang="en-US" sz="2000" smtClean="0">
                <a:cs typeface="Arial" charset="0"/>
              </a:rPr>
              <a:t>i</a:t>
            </a:r>
            <a:r>
              <a:rPr lang="en-US" sz="1800" smtClean="0">
                <a:cs typeface="Arial" charset="0"/>
              </a:rPr>
              <a:t> </a:t>
            </a:r>
            <a:r>
              <a:rPr lang="en-US" sz="2800" smtClean="0">
                <a:cs typeface="Arial" charset="0"/>
              </a:rPr>
              <a:t>proteins</a:t>
            </a: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l-GR" sz="2800" smtClean="0">
                <a:cs typeface="Arial" charset="0"/>
              </a:rPr>
              <a:t>β</a:t>
            </a:r>
            <a:endParaRPr lang="en-US" sz="2800" smtClean="0"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b="1" smtClean="0">
                <a:latin typeface="Symbol" pitchFamily="18" charset="2"/>
                <a:cs typeface="Arial" charset="0"/>
              </a:rPr>
              <a:t>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u="sng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Site of hormone receptors</a:t>
            </a:r>
            <a:r>
              <a:rPr lang="en-US" sz="2800" b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i="1" smtClean="0">
                <a:cs typeface="Arial" charset="0"/>
              </a:rPr>
              <a:t>*Cell membrane ; Catecholamines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i="1" smtClean="0">
                <a:cs typeface="Arial" charset="0"/>
              </a:rPr>
              <a:t>*Cytoplasm ;Steroids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i="1" smtClean="0">
                <a:cs typeface="Arial" charset="0"/>
              </a:rPr>
              <a:t>*Nucleus ; T</a:t>
            </a:r>
            <a:r>
              <a:rPr lang="en-US" sz="2000" i="1" smtClean="0">
                <a:cs typeface="Arial" charset="0"/>
              </a:rPr>
              <a:t>4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cs typeface="Arial" charset="0"/>
              </a:rPr>
              <a:t>Number:2000-100,000 receptors on each cell                             </a:t>
            </a:r>
            <a:endParaRPr lang="el-GR" sz="2800" smtClean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smtClean="0">
                <a:latin typeface="+mn-lt"/>
              </a:rPr>
              <a:t>Mechanism Of Action Of Hormones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/>
              <a:t>Endocrine Gland</a:t>
            </a:r>
            <a:r>
              <a:rPr lang="en-US" sz="2400" dirty="0" smtClean="0"/>
              <a:t>  </a:t>
            </a:r>
            <a:r>
              <a:rPr lang="en-US" sz="2400" i="1" u="sng" dirty="0" smtClean="0"/>
              <a:t>releases</a:t>
            </a:r>
            <a:r>
              <a:rPr lang="en-US" sz="2400" dirty="0" smtClean="0"/>
              <a:t>      </a:t>
            </a:r>
            <a:r>
              <a:rPr lang="en-US" sz="2400" b="1" dirty="0" smtClean="0"/>
              <a:t>  Hormone</a:t>
            </a:r>
            <a:r>
              <a:rPr lang="en-US" sz="2400" dirty="0" smtClean="0"/>
              <a:t> </a:t>
            </a:r>
            <a:r>
              <a:rPr lang="en-US" sz="2400" i="1" u="sng" dirty="0" smtClean="0"/>
              <a:t>that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i="1" u="sng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i="1" u="sng" dirty="0" smtClean="0"/>
              <a:t>binds with</a:t>
            </a:r>
            <a:r>
              <a:rPr lang="en-US" sz="2400" dirty="0" smtClean="0"/>
              <a:t> </a:t>
            </a:r>
            <a:r>
              <a:rPr lang="en-US" sz="2400" b="1" dirty="0" smtClean="0"/>
              <a:t>specific receptor on target cell</a:t>
            </a:r>
            <a:r>
              <a:rPr lang="en-US" sz="2400" dirty="0" smtClean="0"/>
              <a:t> </a:t>
            </a:r>
            <a:r>
              <a:rPr lang="en-US" sz="2400" i="1" dirty="0" smtClean="0"/>
              <a:t> </a:t>
            </a:r>
            <a:r>
              <a:rPr lang="en-US" sz="2400" i="1" u="sng" dirty="0" smtClean="0"/>
              <a:t>and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u="sng" dirty="0" smtClean="0"/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 smtClean="0"/>
              <a:t>   </a:t>
            </a:r>
            <a:r>
              <a:rPr lang="en-US" sz="2400" i="1" u="sng" dirty="0" smtClean="0"/>
              <a:t>triggers</a:t>
            </a:r>
            <a:r>
              <a:rPr lang="en-US" sz="2400" u="sng" dirty="0" smtClean="0"/>
              <a:t> </a:t>
            </a:r>
            <a:r>
              <a:rPr lang="en-US" sz="2400" b="1" dirty="0" smtClean="0"/>
              <a:t>intracellular signals</a:t>
            </a:r>
            <a:r>
              <a:rPr lang="en-US" sz="2400" dirty="0" smtClean="0"/>
              <a:t> by :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/>
              <a:t>    a. Altering membrane permeability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/>
              <a:t>    b. Acting through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messenger system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/>
              <a:t>    c. Activating specific genes to form new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/>
              <a:t>        proteins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/>
              <a:t>                  </a:t>
            </a:r>
            <a:r>
              <a:rPr lang="en-US" sz="2400" i="1" u="sng" dirty="0" smtClean="0"/>
              <a:t>and produce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i="1" u="sng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7030A0"/>
                </a:solidFill>
              </a:rPr>
              <a:t>                </a:t>
            </a:r>
            <a:r>
              <a:rPr lang="en-US" b="1" dirty="0" smtClean="0">
                <a:solidFill>
                  <a:srgbClr val="7030A0"/>
                </a:solidFill>
              </a:rPr>
              <a:t>Physiological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 u="sng" smtClean="0">
                <a:latin typeface="+mn-lt"/>
              </a:rPr>
              <a:t>1. Altering Membrane Permeability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By opening/closure of ion channels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</a:t>
            </a:r>
          </a:p>
          <a:p>
            <a:pPr eaLnBrk="1" hangingPunct="1"/>
            <a:r>
              <a:rPr lang="en-US" sz="2800" smtClean="0"/>
              <a:t>Na</a:t>
            </a:r>
            <a:r>
              <a:rPr lang="en-US" sz="2800" baseline="30000" smtClean="0"/>
              <a:t>+</a:t>
            </a:r>
            <a:r>
              <a:rPr lang="en-US" sz="2800" smtClean="0"/>
              <a:t>, K</a:t>
            </a:r>
            <a:r>
              <a:rPr lang="en-US" sz="2800" baseline="30000" smtClean="0"/>
              <a:t>+</a:t>
            </a:r>
            <a:r>
              <a:rPr lang="en-US" sz="2800" smtClean="0"/>
              <a:t>, Ca</a:t>
            </a:r>
            <a:r>
              <a:rPr lang="en-US" sz="2800" baseline="30000" smtClean="0"/>
              <a:t>++</a:t>
            </a:r>
            <a:r>
              <a:rPr lang="en-US" sz="2800" smtClean="0"/>
              <a:t> channels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</a:t>
            </a:r>
          </a:p>
          <a:p>
            <a:pPr eaLnBrk="1" hangingPunct="1"/>
            <a:r>
              <a:rPr lang="en-US" sz="2800" smtClean="0"/>
              <a:t>Examples: Action of Catecholamines, 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 u="sng" smtClean="0">
                <a:latin typeface="+mn-lt"/>
              </a:rPr>
              <a:t>2.Acting Through 2</a:t>
            </a:r>
            <a:r>
              <a:rPr lang="en-US" sz="3000" b="1" u="sng" baseline="30000" smtClean="0">
                <a:latin typeface="+mn-lt"/>
              </a:rPr>
              <a:t>nd</a:t>
            </a:r>
            <a:r>
              <a:rPr lang="en-US" sz="3000" b="1" u="sng" smtClean="0">
                <a:latin typeface="+mn-lt"/>
              </a:rPr>
              <a:t> Messenger System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a. Adenyl Cyclase - cAMP 2</a:t>
            </a:r>
            <a:r>
              <a:rPr lang="en-US" sz="2800" baseline="30000" smtClean="0"/>
              <a:t>nd</a:t>
            </a:r>
            <a:r>
              <a:rPr lang="en-US" sz="2800" smtClean="0"/>
              <a:t> messenger system</a:t>
            </a:r>
          </a:p>
          <a:p>
            <a:pPr eaLnBrk="1" hangingPunct="1"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b. Phospholipase-C 2</a:t>
            </a:r>
            <a:r>
              <a:rPr lang="en-US" sz="2800" baseline="30000" smtClean="0"/>
              <a:t>nd</a:t>
            </a:r>
            <a:r>
              <a:rPr lang="en-US" sz="2800" smtClean="0"/>
              <a:t> messenger system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c. Ca-Calmodulin 2</a:t>
            </a:r>
            <a:r>
              <a:rPr lang="en-US" sz="2800" baseline="30000" smtClean="0"/>
              <a:t>nd</a:t>
            </a:r>
            <a:r>
              <a:rPr lang="en-US" sz="2800" smtClean="0"/>
              <a:t> messenger system</a:t>
            </a:r>
          </a:p>
          <a:p>
            <a:pPr eaLnBrk="1" hangingPunct="1"/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12" y="0"/>
            <a:ext cx="10972800" cy="762000"/>
          </a:xfrm>
        </p:spPr>
        <p:txBody>
          <a:bodyPr/>
          <a:lstStyle/>
          <a:p>
            <a:pPr algn="ctr" eaLnBrk="1" hangingPunct="1"/>
            <a:r>
              <a:rPr lang="en-US" sz="3000" b="1" u="sng" dirty="0" smtClean="0">
                <a:latin typeface="+mn-lt"/>
              </a:rPr>
              <a:t>a. </a:t>
            </a:r>
            <a:r>
              <a:rPr lang="en-US" sz="3000" b="1" u="sng" dirty="0" err="1" smtClean="0">
                <a:latin typeface="+mn-lt"/>
              </a:rPr>
              <a:t>Adenyl</a:t>
            </a:r>
            <a:r>
              <a:rPr lang="en-US" sz="3000" b="1" u="sng" dirty="0" smtClean="0">
                <a:latin typeface="+mn-lt"/>
              </a:rPr>
              <a:t> Cyclase Mechanism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4" descr="Scan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76400"/>
            <a:ext cx="10769600" cy="4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adenyl cyclase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609600"/>
            <a:ext cx="1168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609600"/>
          </a:xfrm>
        </p:spPr>
        <p:txBody>
          <a:bodyPr/>
          <a:lstStyle/>
          <a:p>
            <a:pPr algn="ctr" eaLnBrk="1" hangingPunct="1"/>
            <a:r>
              <a:rPr lang="en-US" sz="3000" b="1" u="sng" dirty="0" smtClean="0">
                <a:latin typeface="+mn-lt"/>
              </a:rPr>
              <a:t>b. Phospholipase C Mechanism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Scan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685800"/>
            <a:ext cx="11176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u="sng" smtClean="0">
                <a:latin typeface="+mn-lt"/>
              </a:rPr>
              <a:t>Hormones Using Phospholipase C Mechanism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Angiotensin-II (Vascular smooth muscle)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Catecholamines(</a:t>
            </a:r>
            <a:r>
              <a:rPr lang="el-GR" sz="2800" smtClean="0">
                <a:cs typeface="Arial" charset="0"/>
              </a:rPr>
              <a:t>α</a:t>
            </a:r>
            <a:r>
              <a:rPr lang="en-US" sz="2800" smtClean="0">
                <a:cs typeface="Arial" charset="0"/>
              </a:rPr>
              <a:t>-receptors)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cs typeface="Arial" charset="0"/>
              </a:rPr>
              <a:t>GnRH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cs typeface="Arial" charset="0"/>
              </a:rPr>
              <a:t>GHRH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cs typeface="Arial" charset="0"/>
              </a:rPr>
              <a:t>TRH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cs typeface="Arial" charset="0"/>
              </a:rPr>
              <a:t>Oxytocin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cs typeface="Arial" charset="0"/>
              </a:rPr>
              <a:t>Vasopressin(V</a:t>
            </a:r>
            <a:r>
              <a:rPr lang="en-US" sz="1600" smtClean="0">
                <a:cs typeface="Arial" charset="0"/>
              </a:rPr>
              <a:t>1</a:t>
            </a:r>
            <a:r>
              <a:rPr lang="en-US" sz="2800" smtClean="0">
                <a:cs typeface="Arial" charset="0"/>
              </a:rPr>
              <a:t> receptors on vascular smooth muscles)</a:t>
            </a:r>
            <a:endParaRPr lang="el-GR" sz="1600" smtClean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762000"/>
          </a:xfrm>
        </p:spPr>
        <p:txBody>
          <a:bodyPr/>
          <a:lstStyle/>
          <a:p>
            <a:pPr algn="ctr" eaLnBrk="1" hangingPunct="1"/>
            <a:r>
              <a:rPr lang="en-US" sz="3400" b="1" u="sng" dirty="0" smtClean="0">
                <a:latin typeface="+mn-lt"/>
              </a:rPr>
              <a:t>c. Ca Calmodulin Mechanism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2192000" cy="5943600"/>
          </a:xfrm>
        </p:spPr>
        <p:txBody>
          <a:bodyPr/>
          <a:lstStyle/>
          <a:p>
            <a:pPr eaLnBrk="1" hangingPunct="1"/>
            <a:r>
              <a:rPr lang="en-US" sz="2800" smtClean="0"/>
              <a:t>Operates in response to Ca</a:t>
            </a:r>
            <a:r>
              <a:rPr lang="en-US" sz="2800" baseline="30000" smtClean="0"/>
              <a:t>++</a:t>
            </a:r>
            <a:r>
              <a:rPr lang="en-US" sz="2800" smtClean="0"/>
              <a:t> entry into cell</a:t>
            </a:r>
          </a:p>
          <a:p>
            <a:pPr eaLnBrk="1" hangingPunct="1"/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1.  Ca</a:t>
            </a:r>
            <a:r>
              <a:rPr lang="en-US" sz="2800" baseline="30000" smtClean="0"/>
              <a:t>++</a:t>
            </a:r>
            <a:r>
              <a:rPr lang="en-US" sz="2800" smtClean="0"/>
              <a:t> entry may be initiated by;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   </a:t>
            </a:r>
            <a:r>
              <a:rPr lang="en-US" sz="2400" b="1" smtClean="0"/>
              <a:t>a</a:t>
            </a:r>
            <a:r>
              <a:rPr lang="en-US" sz="2400" smtClean="0"/>
              <a:t>. </a:t>
            </a:r>
            <a:r>
              <a:rPr lang="en-US" sz="2400" i="1" smtClean="0"/>
              <a:t>change in memb potential causing opening of Ca</a:t>
            </a:r>
            <a:r>
              <a:rPr lang="en-US" sz="2400" i="1" baseline="30000" smtClean="0"/>
              <a:t>++</a:t>
            </a:r>
            <a:r>
              <a:rPr lang="en-US" sz="2400" i="1" smtClean="0"/>
              <a:t> channels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     </a:t>
            </a:r>
            <a:r>
              <a:rPr lang="en-US" sz="2400" b="1" smtClean="0"/>
              <a:t>b</a:t>
            </a:r>
            <a:r>
              <a:rPr lang="en-US" sz="2400" smtClean="0"/>
              <a:t>. </a:t>
            </a:r>
            <a:r>
              <a:rPr lang="en-US" sz="2400" i="1" smtClean="0"/>
              <a:t>hormones interacting with memb receptors causing opening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i="1" smtClean="0"/>
              <a:t>                  of Ca</a:t>
            </a:r>
            <a:r>
              <a:rPr lang="en-US" sz="2400" i="1" baseline="30000" smtClean="0"/>
              <a:t>++</a:t>
            </a:r>
            <a:r>
              <a:rPr lang="en-US" sz="2400" i="1" smtClean="0"/>
              <a:t> channels in cell memb or ER or Mitochondria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</a:t>
            </a:r>
            <a:r>
              <a:rPr lang="en-US" sz="2400" smtClean="0"/>
              <a:t>2.  Binding of Ca</a:t>
            </a:r>
            <a:r>
              <a:rPr lang="en-US" sz="2400" baseline="30000" smtClean="0"/>
              <a:t>++</a:t>
            </a:r>
            <a:r>
              <a:rPr lang="en-US" sz="2400" smtClean="0"/>
              <a:t> with Calmodulin</a:t>
            </a:r>
          </a:p>
          <a:p>
            <a:pPr eaLnBrk="1" hangingPunct="1"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</a:t>
            </a:r>
            <a:r>
              <a:rPr lang="en-US" sz="2400" smtClean="0"/>
              <a:t>3. Activation/Inactivation of </a:t>
            </a:r>
            <a:r>
              <a:rPr lang="en-US" sz="2400" i="1" smtClean="0"/>
              <a:t>calmodulin dependent protein kinase</a:t>
            </a:r>
            <a:r>
              <a:rPr lang="en-US" sz="2800" i="1" smtClean="0"/>
              <a:t>   </a:t>
            </a:r>
          </a:p>
          <a:p>
            <a:pPr eaLnBrk="1" hangingPunct="1">
              <a:buFont typeface="Wingdings" pitchFamily="2" charset="2"/>
              <a:buNone/>
            </a:pPr>
            <a:endParaRPr lang="en-US" sz="2800" i="1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0010"/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609600" y="685800"/>
            <a:ext cx="10668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34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 Ca Calmodulin Mechanism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A267C48E-C722-45BA-ABA8-7A339C617CB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152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410201" y="1219201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To impart evidence based research oriented medical education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To provide best possible patient care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To inculcate the values of mutual respect and ethical practice of medicine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849680"/>
            <a:ext cx="2981481" cy="3255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7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95274" y="285728"/>
            <a:ext cx="10972800" cy="990600"/>
          </a:xfrm>
        </p:spPr>
        <p:txBody>
          <a:bodyPr/>
          <a:lstStyle/>
          <a:p>
            <a:pPr algn="ctr" eaLnBrk="1" hangingPunct="1"/>
            <a:r>
              <a:rPr lang="en-US" sz="2800" b="1" u="sng" dirty="0" smtClean="0">
                <a:latin typeface="+mn-lt"/>
              </a:rPr>
              <a:t>3.Hormone Action Through Activation of Genes &amp; Protein synthesis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1"/>
            <a:ext cx="10972800" cy="5292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Via nuclear transcription &amp; ribosomal translation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Synthesis of proteins function as ; enzymes, transport proteins, structural proteins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e.g. steroid hormones; </a:t>
            </a:r>
            <a:r>
              <a:rPr lang="en-US" sz="2800" dirty="0" err="1" smtClean="0"/>
              <a:t>cortisol</a:t>
            </a:r>
            <a:r>
              <a:rPr lang="en-US" sz="2800" dirty="0" smtClean="0"/>
              <a:t>, </a:t>
            </a:r>
            <a:r>
              <a:rPr lang="en-US" sz="2800" dirty="0" err="1" smtClean="0"/>
              <a:t>aldosterone</a:t>
            </a:r>
            <a:r>
              <a:rPr lang="en-US" sz="2800" dirty="0" smtClean="0"/>
              <a:t> and T</a:t>
            </a:r>
            <a:r>
              <a:rPr lang="en-US" sz="1600" dirty="0" smtClean="0"/>
              <a:t>4</a:t>
            </a:r>
            <a:r>
              <a:rPr lang="en-US" sz="2800" dirty="0" smtClean="0"/>
              <a:t> ,etc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838200"/>
            <a:ext cx="11277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66712" y="285728"/>
            <a:ext cx="1097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2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Hormone Action Through Activation of Genes &amp; Protein synthesis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66646" y="214290"/>
            <a:ext cx="1219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2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Hormone Action Through Activation of Genes &amp; Protein synthesis</a:t>
            </a:r>
          </a:p>
        </p:txBody>
      </p:sp>
      <p:pic>
        <p:nvPicPr>
          <p:cNvPr id="15363" name="Picture 3" descr="Scan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838200"/>
            <a:ext cx="11582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smtClean="0">
                <a:latin typeface="+mn-lt"/>
              </a:rPr>
              <a:t>Vertical Integration (Pharmacology &amp; Medicine)</a:t>
            </a:r>
            <a:endParaRPr lang="en-US" b="1" cap="none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2AED99-7FB4-404E-8A97-64753DCE42EC}" type="slidenum">
              <a:rPr kumimoji="0" lang="en-US" smtClean="0"/>
              <a:pPr/>
              <a:t>33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-119106" y="285728"/>
            <a:ext cx="12192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Mechanism of Action of Insulin</a:t>
            </a:r>
          </a:p>
        </p:txBody>
      </p:sp>
      <p:pic>
        <p:nvPicPr>
          <p:cNvPr id="20483" name="Picture 5" descr="Scan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838200"/>
            <a:ext cx="8636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5453058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Vertical Integration/Pulmonology &amp; Medicine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4" dirty="0" smtClean="0">
                <a:solidFill>
                  <a:schemeClr val="tx1"/>
                </a:solidFill>
              </a:rPr>
              <a:t>Spiral Integration</a:t>
            </a:r>
            <a:endParaRPr lang="en-US" b="1" cap="none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2AED99-7FB4-404E-8A97-64753DCE42EC}" type="slidenum">
              <a:rPr kumimoji="0" lang="en-US" smtClean="0"/>
              <a:pPr/>
              <a:t>35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53065"/>
            <a:ext cx="6979009" cy="330217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613019"/>
            <a:ext cx="9497484" cy="762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Artificial Signal Transduction with Primary and Secondary Messengers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Kai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hlinkClick r:id="rId3"/>
              </a:rPr>
              <a:t>Bernitzki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Dr. Michael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hlinkClick r:id="rId4"/>
              </a:rPr>
              <a:t>Maue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Prof. Thomas Schrader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First published: 07 September 2012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6"/>
              </a:rPr>
              <a:t>https://doi.org/10.1002/chem.201200623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36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5453058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Spiral Integration/Research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6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  <a:cs typeface="Times New Roman" pitchFamily="18" charset="0"/>
              </a:rPr>
              <a:t>Lesson of the Day Autonomy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cs typeface="Times New Roman" pitchFamily="18" charset="0"/>
              </a:rPr>
              <a:t>Autonomy means that </a:t>
            </a:r>
            <a:r>
              <a:rPr lang="en-US" sz="1800" b="1" dirty="0">
                <a:cs typeface="Times New Roman" pitchFamily="18" charset="0"/>
              </a:rPr>
              <a:t>the patients are able to make independent decisions</a:t>
            </a:r>
            <a:r>
              <a:rPr lang="en-US" sz="1800" dirty="0">
                <a:cs typeface="Times New Roman" pitchFamily="18" charset="0"/>
              </a:rPr>
              <a:t>. This means that doctors &amp; nurses should be sure patients have all of the needed information that is required to make a decision about their medical care and are educated. They do not influence the patient's choice.</a:t>
            </a:r>
          </a:p>
          <a:p>
            <a:r>
              <a:rPr lang="en-US" sz="1800" dirty="0">
                <a:cs typeface="Times New Roman" pitchFamily="18" charset="0"/>
              </a:rPr>
              <a:t>The Right of Self-Determination or Autonomy would include </a:t>
            </a:r>
            <a:r>
              <a:rPr lang="en-US" sz="1800" b="1" dirty="0">
                <a:cs typeface="Times New Roman" pitchFamily="18" charset="0"/>
              </a:rPr>
              <a:t>the right to refuse treatment, the right to participate in research or refuse it</a:t>
            </a:r>
            <a:r>
              <a:rPr lang="en-US" sz="1800" dirty="0">
                <a:cs typeface="Times New Roman" pitchFamily="18" charset="0"/>
              </a:rPr>
              <a:t>. To exercise this right would require Informed Consent.</a:t>
            </a:r>
          </a:p>
          <a:p>
            <a:pPr>
              <a:buNone/>
            </a:pPr>
            <a:r>
              <a:rPr lang="en-US" sz="1800" dirty="0">
                <a:cs typeface="Times New Roman" pitchFamily="18" charset="0"/>
              </a:rPr>
              <a:t/>
            </a:r>
            <a:br>
              <a:rPr lang="en-US" sz="1800" dirty="0">
                <a:cs typeface="Times New Roman" pitchFamily="18" charset="0"/>
              </a:rPr>
            </a:br>
            <a:endParaRPr lang="en-US" sz="1800" dirty="0">
              <a:cs typeface="Times New Roman" pitchFamily="18" charset="0"/>
            </a:endParaRPr>
          </a:p>
        </p:txBody>
      </p:sp>
      <p:pic>
        <p:nvPicPr>
          <p:cNvPr id="5" name="Picture 2" descr="Medical Ethics: Ethical Dilemmas in Healthcare - Education Projects Group">
            <a:extLst>
              <a:ext uri="{FF2B5EF4-FFF2-40B4-BE49-F238E27FC236}">
                <a16:creationId xmlns:a16="http://schemas.microsoft.com/office/drawing/2014/main" xmlns="" id="{4783CF24-5A56-7F82-FB02-443F51A36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45" t="58172" r="52418" b="6613"/>
          <a:stretch/>
        </p:blipFill>
        <p:spPr bwMode="auto">
          <a:xfrm>
            <a:off x="4419601" y="3646214"/>
            <a:ext cx="3268519" cy="321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5453058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Spiral Integration/Bioethics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4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143001"/>
            <a:ext cx="8229600" cy="4525963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202124"/>
                </a:solidFill>
                <a:latin typeface="+mj-lt"/>
              </a:rPr>
              <a:t>Steps to Access HEC Digital Library</a:t>
            </a:r>
            <a:endParaRPr lang="en-US" sz="2600" dirty="0">
              <a:solidFill>
                <a:srgbClr val="202124"/>
              </a:solidFill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Go to the website of HEC National Digital Library.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On Home Page, click on the INSTITUTES.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A page will appear showing the universities from Public and Private Sector and other Institutes which have access to HEC National Digital Library HNDL.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Select your desired Institute.</a:t>
            </a:r>
          </a:p>
          <a:p>
            <a:pPr marL="0" indent="0">
              <a:buNone/>
            </a:pPr>
            <a:r>
              <a:rPr lang="en-US" sz="2400" dirty="0">
                <a:latin typeface="Calibri" pitchFamily="34" charset="0"/>
              </a:rPr>
              <a:t>5. 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A page will appear showing the resources of the institution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6. Journals and Researches will appear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7. You can find a Journal by clicking on JOURNALS AND DATABASE and enter a keyword to search for your desired journal.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Link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:https://www.topstudyworld.com/2020/05/access-hec-digital-library.html?m=1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sz="26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8763000" cy="6858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itchFamily="34" charset="0"/>
              </a:rPr>
              <a:t>How To Access Digital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452926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Promoting IT &amp; Research Culture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6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/>
            </a:r>
            <a:br>
              <a:rPr lang="en-US" sz="3000" dirty="0">
                <a:solidFill>
                  <a:srgbClr val="C00000"/>
                </a:solidFill>
              </a:rPr>
            </a:br>
            <a:r>
              <a:rPr lang="en-US" sz="3000" b="1" dirty="0">
                <a:latin typeface="+mn-lt"/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8610600" cy="4400550"/>
          </a:xfrm>
        </p:spPr>
        <p:txBody>
          <a:bodyPr>
            <a:noAutofit/>
          </a:bodyPr>
          <a:lstStyle/>
          <a:p>
            <a:pPr marL="0" indent="0" algn="just"/>
            <a:r>
              <a:rPr lang="en-US" sz="2800" dirty="0"/>
              <a:t> Guyton and Hall Textbook of Medical Physiology 14</a:t>
            </a:r>
            <a:r>
              <a:rPr lang="en-US" sz="2800" baseline="30000" dirty="0"/>
              <a:t>th</a:t>
            </a:r>
            <a:r>
              <a:rPr lang="en-US" sz="2800" dirty="0"/>
              <a:t> Edition </a:t>
            </a:r>
          </a:p>
          <a:p>
            <a:pPr marL="0" indent="0" algn="just"/>
            <a:r>
              <a:rPr lang="en-US" sz="2800" dirty="0"/>
              <a:t> Ganong’s  Review of Medical Physiology 25</a:t>
            </a:r>
            <a:r>
              <a:rPr lang="en-US" sz="2800" baseline="30000" dirty="0"/>
              <a:t>th</a:t>
            </a:r>
            <a:r>
              <a:rPr lang="en-US" sz="2800" dirty="0"/>
              <a:t> Edition </a:t>
            </a:r>
          </a:p>
          <a:p>
            <a:pPr marL="0" indent="0" algn="just"/>
            <a:r>
              <a:rPr lang="en-US" sz="2800" dirty="0"/>
              <a:t> Sherwood, 9</a:t>
            </a:r>
            <a:r>
              <a:rPr lang="en-US" sz="2800" baseline="30000" dirty="0"/>
              <a:t>th</a:t>
            </a:r>
            <a:r>
              <a:rPr lang="en-US" sz="2800" dirty="0"/>
              <a:t> edition.</a:t>
            </a:r>
          </a:p>
          <a:p>
            <a:pPr marL="0" indent="0" algn="just"/>
            <a:r>
              <a:rPr lang="en-US" sz="2800" dirty="0"/>
              <a:t> Silverthorn Physiology, 6</a:t>
            </a:r>
            <a:r>
              <a:rPr lang="en-US" sz="2800" baseline="30000" dirty="0"/>
              <a:t>th</a:t>
            </a:r>
            <a:r>
              <a:rPr lang="en-US" sz="2800" dirty="0"/>
              <a:t> edition</a:t>
            </a:r>
          </a:p>
          <a:p>
            <a:pPr marL="0" indent="0" algn="just"/>
            <a:r>
              <a:rPr lang="en-US" sz="2800" dirty="0"/>
              <a:t> Vander’s Human Physiology, 14</a:t>
            </a:r>
            <a:r>
              <a:rPr lang="en-US" sz="2800" baseline="30000" dirty="0"/>
              <a:t>th</a:t>
            </a:r>
            <a:r>
              <a:rPr lang="en-US" sz="2800" dirty="0"/>
              <a:t> edition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738282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References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32238" y="304800"/>
            <a:ext cx="80772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1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1.gstatic.com/images?q=tbn:ANd9GcQTBYx1AF8hbebnUxqiwWQtbMYeI4zDdWTUXfQSduyPU6nz6P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6096000" cy="5148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89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21CA79-7C6D-AD99-E459-3C900049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8686800" cy="184730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Bloom's Taxonomy : Domains of Learning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0D6FDDBE-01F1-0819-4B66-52EC6CC0B2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18739" y="1219201"/>
          <a:ext cx="7354531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38">
                  <a:extLst>
                    <a:ext uri="{9D8B030D-6E8A-4147-A177-3AD203B41FA5}">
                      <a16:colId xmlns="" xmlns:a16="http://schemas.microsoft.com/office/drawing/2014/main" val="359205687"/>
                    </a:ext>
                  </a:extLst>
                </a:gridCol>
                <a:gridCol w="1504336">
                  <a:extLst>
                    <a:ext uri="{9D8B030D-6E8A-4147-A177-3AD203B41FA5}">
                      <a16:colId xmlns="" xmlns:a16="http://schemas.microsoft.com/office/drawing/2014/main" val="609355559"/>
                    </a:ext>
                  </a:extLst>
                </a:gridCol>
                <a:gridCol w="1106129">
                  <a:extLst>
                    <a:ext uri="{9D8B030D-6E8A-4147-A177-3AD203B41FA5}">
                      <a16:colId xmlns="" xmlns:a16="http://schemas.microsoft.com/office/drawing/2014/main" val="2929612257"/>
                    </a:ext>
                  </a:extLst>
                </a:gridCol>
                <a:gridCol w="1050822">
                  <a:extLst>
                    <a:ext uri="{9D8B030D-6E8A-4147-A177-3AD203B41FA5}">
                      <a16:colId xmlns="" xmlns:a16="http://schemas.microsoft.com/office/drawing/2014/main" val="2347071026"/>
                    </a:ext>
                  </a:extLst>
                </a:gridCol>
                <a:gridCol w="3169406">
                  <a:extLst>
                    <a:ext uri="{9D8B030D-6E8A-4147-A177-3AD203B41FA5}">
                      <a16:colId xmlns="" xmlns:a16="http://schemas.microsoft.com/office/drawing/2014/main" val="350761768"/>
                    </a:ext>
                  </a:extLst>
                </a:gridCol>
              </a:tblGrid>
              <a:tr h="861934">
                <a:tc>
                  <a:txBody>
                    <a:bodyPr/>
                    <a:lstStyle/>
                    <a:p>
                      <a:r>
                        <a:rPr lang="en-US" dirty="0"/>
                        <a:t>Sr. #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 of learning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Abbreviation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Levels of the domain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794687624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cognition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C1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Recall / Remembering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1901055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C2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Understanding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8098706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C3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Applying / Problem solving</a:t>
                      </a: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0717417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Psychomotor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Imitation / copying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3936122"/>
                  </a:ext>
                </a:extLst>
              </a:tr>
              <a:tr h="603354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Manipulation / Follows instructions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4302142"/>
                  </a:ext>
                </a:extLst>
              </a:tr>
              <a:tr h="603354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P3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Precision / Can perform accurately</a:t>
                      </a: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1513234"/>
                  </a:ext>
                </a:extLst>
              </a:tr>
              <a:tr h="344774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Attitude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A1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Receiving / Learning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1243228"/>
                  </a:ext>
                </a:extLst>
              </a:tr>
              <a:tr h="603354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A2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Respond / Starts responding to the learned attitude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8758931"/>
                  </a:ext>
                </a:extLst>
              </a:tr>
              <a:tr h="861934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A3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Valuing / starts behaving according to the learned attitude</a:t>
                      </a:r>
                    </a:p>
                  </a:txBody>
                  <a:tcPr marL="68580" marR="685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929846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31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701F26-8953-6B09-25F0-25146EC6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Diagrammatic Representation of Bloom’s Taxonomy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046F5AB-C874-9330-A483-3AAE4786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0004BE-0912-48C1-A9DA-82B185A6131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2" descr="Bloom's taxonomy">
            <a:extLst>
              <a:ext uri="{FF2B5EF4-FFF2-40B4-BE49-F238E27FC236}">
                <a16:creationId xmlns="" xmlns:a16="http://schemas.microsoft.com/office/drawing/2014/main" id="{393B93AA-265F-C765-AC91-4A480A067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1"/>
            <a:ext cx="6186530" cy="49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1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0"/>
            <a:ext cx="9753600" cy="707886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Learning objectives</a:t>
            </a:r>
            <a:r>
              <a:rPr lang="en-US" sz="4400" dirty="0">
                <a:latin typeface="+mn-lt"/>
              </a:rPr>
              <a:t>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Define ligand </a:t>
            </a:r>
            <a:endParaRPr lang="en-US" sz="3200" dirty="0" smtClean="0"/>
          </a:p>
          <a:p>
            <a:r>
              <a:rPr lang="en-US" sz="3200" dirty="0" smtClean="0"/>
              <a:t>Define receptors</a:t>
            </a:r>
          </a:p>
          <a:p>
            <a:r>
              <a:rPr lang="en-US" sz="3200" dirty="0" smtClean="0"/>
              <a:t>Identify different types of receptors</a:t>
            </a:r>
          </a:p>
          <a:p>
            <a:r>
              <a:rPr lang="en-US" sz="3200" dirty="0" smtClean="0"/>
              <a:t>Signal transduction</a:t>
            </a:r>
          </a:p>
          <a:p>
            <a:endParaRPr lang="en-US" sz="32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4C965B6-7E38-4D37-8DC4-198F7E218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At the end of the session the students should be able;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ext Placeholder 119">
            <a:extLst>
              <a:ext uri="{FF2B5EF4-FFF2-40B4-BE49-F238E27FC236}">
                <a16:creationId xmlns="" xmlns:a16="http://schemas.microsoft.com/office/drawing/2014/main" id="{6E5B80C5-6B42-4867-88CC-660291DD3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Placeholder 38">
            <a:extLst>
              <a:ext uri="{FF2B5EF4-FFF2-40B4-BE49-F238E27FC236}">
                <a16:creationId xmlns="" xmlns:a16="http://schemas.microsoft.com/office/drawing/2014/main" id="{D15B262E-3234-4E0C-A890-B69314333F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53" r="853"/>
          <a:stretch>
            <a:fillRect/>
          </a:stretch>
        </p:blipFill>
        <p:spPr>
          <a:xfrm>
            <a:off x="533400" y="685800"/>
            <a:ext cx="914400" cy="93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7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63085" y="5486400"/>
            <a:ext cx="8790515" cy="1168400"/>
          </a:xfrm>
        </p:spPr>
        <p:txBody>
          <a:bodyPr/>
          <a:lstStyle/>
          <a:p>
            <a:r>
              <a:rPr lang="en-US" b="1" cap="none" smtClean="0">
                <a:latin typeface="+mn-lt"/>
              </a:rPr>
              <a:t>Core Knowledge</a:t>
            </a:r>
            <a:endParaRPr lang="en-US" b="1" cap="none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192000" cy="548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3400" y="402336"/>
            <a:ext cx="6019800" cy="5922264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2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0088" y="5414498"/>
            <a:ext cx="5428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Cell Communication</a:t>
            </a:r>
            <a:br>
              <a:rPr lang="en-US" sz="4800" b="1" dirty="0" smtClean="0"/>
            </a:br>
            <a:r>
              <a:rPr lang="en-US" sz="4000" dirty="0" smtClean="0"/>
              <a:t>(cell signaling)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775704" y="914400"/>
            <a:ext cx="541020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400" dirty="0" smtClean="0"/>
              <a:t>Extracellular messenger</a:t>
            </a:r>
            <a:br>
              <a:rPr lang="en-US" sz="3400" dirty="0" smtClean="0"/>
            </a:br>
            <a:r>
              <a:rPr lang="en-US" sz="3400" dirty="0" smtClean="0"/>
              <a:t>molecules (ligands/signal)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400" dirty="0" smtClean="0"/>
              <a:t>Receptors at target cell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400" dirty="0" smtClean="0"/>
              <a:t>Signal transduction pathway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400" dirty="0" smtClean="0"/>
              <a:t>Effectors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3600" dirty="0" smtClean="0"/>
          </a:p>
          <a:p>
            <a:pPr marL="342900" indent="-342900">
              <a:buAutoNum type="arabicPeriod"/>
            </a:pP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521" y="0"/>
            <a:ext cx="914479" cy="9388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2528047" cy="381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4" dirty="0" smtClean="0">
                <a:solidFill>
                  <a:schemeClr val="tx1"/>
                </a:solidFill>
              </a:rPr>
              <a:t>Core Concept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09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86D9CC-0D9D-4BFE-B3F3-26F480BF8C8A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homeostasis module 1 - Copy</Template>
  <TotalTime>0</TotalTime>
  <Words>1011</Words>
  <Application>Microsoft Office PowerPoint</Application>
  <PresentationFormat>Custom</PresentationFormat>
  <Paragraphs>273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Adjacency</vt:lpstr>
      <vt:lpstr>Slide 1</vt:lpstr>
      <vt:lpstr>Foundation Module  First Year MBBS</vt:lpstr>
      <vt:lpstr>Motto, Vision, Dream</vt:lpstr>
      <vt:lpstr>Slide 4</vt:lpstr>
      <vt:lpstr>Bloom's Taxonomy : Domains of Learning </vt:lpstr>
      <vt:lpstr>Diagrammatic Representation of Bloom’s Taxonomy</vt:lpstr>
      <vt:lpstr>Learning objectives </vt:lpstr>
      <vt:lpstr>Core Knowledge</vt:lpstr>
      <vt:lpstr>Slide 9</vt:lpstr>
      <vt:lpstr>Ligand </vt:lpstr>
      <vt:lpstr>Receptor</vt:lpstr>
      <vt:lpstr>Receptor </vt:lpstr>
      <vt:lpstr>Receptor </vt:lpstr>
      <vt:lpstr>Receptor &amp; Ligand Binding  </vt:lpstr>
      <vt:lpstr>Slide 15</vt:lpstr>
      <vt:lpstr>Receptor regulation</vt:lpstr>
      <vt:lpstr>Signal transduction</vt:lpstr>
      <vt:lpstr>Horizontal Integration (Biochemistry)</vt:lpstr>
      <vt:lpstr>Hormone Receptors</vt:lpstr>
      <vt:lpstr>Sensitivity can be changed by:</vt:lpstr>
      <vt:lpstr>G-Protein : (Molecular Switch)</vt:lpstr>
      <vt:lpstr>Mechanism Of Action Of Hormones</vt:lpstr>
      <vt:lpstr>1. Altering Membrane Permeability</vt:lpstr>
      <vt:lpstr>2.Acting Through 2nd Messenger System</vt:lpstr>
      <vt:lpstr>a. Adenyl Cyclase Mechanism</vt:lpstr>
      <vt:lpstr>b. Phospholipase C Mechanism</vt:lpstr>
      <vt:lpstr>Hormones Using Phospholipase C Mechanism</vt:lpstr>
      <vt:lpstr>c. Ca Calmodulin Mechanism</vt:lpstr>
      <vt:lpstr>Slide 29</vt:lpstr>
      <vt:lpstr>3.Hormone Action Through Activation of Genes &amp; Protein synthesis</vt:lpstr>
      <vt:lpstr>Slide 31</vt:lpstr>
      <vt:lpstr>Slide 32</vt:lpstr>
      <vt:lpstr>Vertical Integration (Pharmacology &amp; Medicine)</vt:lpstr>
      <vt:lpstr>Mechanism of Action of Insulin</vt:lpstr>
      <vt:lpstr>Spiral Integration</vt:lpstr>
      <vt:lpstr>Slide 36</vt:lpstr>
      <vt:lpstr>Lesson of the Day Autonomy</vt:lpstr>
      <vt:lpstr>How To Access Digital Library</vt:lpstr>
      <vt:lpstr> References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2020-02-12T08:57:54Z</dcterms:created>
  <dcterms:modified xsi:type="dcterms:W3CDTF">2025-02-01T18:44:38Z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