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8" r:id="rId2"/>
    <p:sldId id="256" r:id="rId3"/>
    <p:sldId id="312" r:id="rId4"/>
    <p:sldId id="313" r:id="rId5"/>
    <p:sldId id="310" r:id="rId6"/>
    <p:sldId id="314" r:id="rId7"/>
    <p:sldId id="347" r:id="rId8"/>
    <p:sldId id="348" r:id="rId9"/>
    <p:sldId id="349" r:id="rId10"/>
    <p:sldId id="372" r:id="rId11"/>
    <p:sldId id="373" r:id="rId12"/>
    <p:sldId id="374" r:id="rId13"/>
    <p:sldId id="375" r:id="rId14"/>
    <p:sldId id="376" r:id="rId15"/>
    <p:sldId id="377" r:id="rId16"/>
    <p:sldId id="378" r:id="rId17"/>
    <p:sldId id="342" r:id="rId18"/>
    <p:sldId id="346" r:id="rId19"/>
    <p:sldId id="391" r:id="rId20"/>
    <p:sldId id="283" r:id="rId21"/>
    <p:sldId id="327" r:id="rId22"/>
    <p:sldId id="331"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44" autoAdjust="0"/>
    <p:restoredTop sz="95163" autoAdjust="0"/>
  </p:normalViewPr>
  <p:slideViewPr>
    <p:cSldViewPr>
      <p:cViewPr>
        <p:scale>
          <a:sx n="57" d="100"/>
          <a:sy n="57" d="100"/>
        </p:scale>
        <p:origin x="-1524" y="-228"/>
      </p:cViewPr>
      <p:guideLst>
        <p:guide orient="horz" pos="2160"/>
        <p:guide pos="2880"/>
      </p:guideLst>
    </p:cSldViewPr>
  </p:slideViewPr>
  <p:outlineViewPr>
    <p:cViewPr>
      <p:scale>
        <a:sx n="33" d="100"/>
        <a:sy n="33" d="100"/>
      </p:scale>
      <p:origin x="248" y="244752"/>
    </p:cViewPr>
  </p:outlineViewPr>
  <p:notesTextViewPr>
    <p:cViewPr>
      <p:scale>
        <a:sx n="100" d="100"/>
        <a:sy n="100" d="100"/>
      </p:scale>
      <p:origin x="0" y="0"/>
    </p:cViewPr>
  </p:notesText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C4913C1-9DC8-4658-A4FC-A894F8F82CF0}" srcId="{F9CEBA05-2F10-437E-89B2-54F4D9FAF478}" destId="{399ACE2F-90C5-48B1-9E65-700A32562848}" srcOrd="2" destOrd="0" parTransId="{1911F9CB-1EEA-4FFD-A302-90DCBC7D11BE}" sibTransId="{DA82EADB-2721-42A0-95EA-F9B5521A38A6}"/>
    <dgm:cxn modelId="{F96A58E1-C7A8-4666-8130-0D1875EF8CBE}" type="presOf" srcId="{399ACE2F-90C5-48B1-9E65-700A32562848}" destId="{7D3EFDB4-E5D1-439A-86D8-1FCF80D959BA}" srcOrd="2" destOrd="0" presId="urn:microsoft.com/office/officeart/2005/8/layout/gear1#1"/>
    <dgm:cxn modelId="{5BF302CD-8566-4A60-BABE-B164FCFB3330}" type="presOf" srcId="{663C1E13-76F9-4B70-A2F2-CA23180743CE}" destId="{93300324-D62F-4E58-B882-734182BDB462}" srcOrd="0" destOrd="0" presId="urn:microsoft.com/office/officeart/2005/8/layout/gear1#1"/>
    <dgm:cxn modelId="{4796E436-31A1-4F82-BD1A-158802AA0383}" type="presOf" srcId="{DACAB5BA-B8B4-4D66-8B11-1D02259E020B}" destId="{8BC64EA7-2794-42B6-96C9-F39A52CB985A}" srcOrd="2" destOrd="0" presId="urn:microsoft.com/office/officeart/2005/8/layout/gear1#1"/>
    <dgm:cxn modelId="{9EA94427-2E87-4017-81AD-3CDE965B3732}" type="presOf" srcId="{663C1E13-76F9-4B70-A2F2-CA23180743CE}" destId="{4822A78E-EAEC-401F-941A-3A84E13E2357}" srcOrd="2" destOrd="0" presId="urn:microsoft.com/office/officeart/2005/8/layout/gear1#1"/>
    <dgm:cxn modelId="{C090F242-7DF0-46EC-96AE-63E67B0BC0DF}" type="presOf" srcId="{399ACE2F-90C5-48B1-9E65-700A32562848}" destId="{59EDF28D-6C67-49D0-B5A1-DE5C3CBA2292}" srcOrd="0" destOrd="0" presId="urn:microsoft.com/office/officeart/2005/8/layout/gear1#1"/>
    <dgm:cxn modelId="{915E7EF9-893C-4336-9870-9AB568F1221E}" type="presOf" srcId="{399ACE2F-90C5-48B1-9E65-700A32562848}" destId="{9815588C-16D0-4475-B64C-847FC87C8C32}" srcOrd="3" destOrd="0" presId="urn:microsoft.com/office/officeart/2005/8/layout/gear1#1"/>
    <dgm:cxn modelId="{A2A69A02-3F36-4BF2-8FAE-004AFB772633}" type="presOf" srcId="{188C389E-9423-41DE-9C5E-D4A7E95C7E62}" destId="{6DF3A3A0-5919-4E69-80DD-61760D6340A0}" srcOrd="0" destOrd="0" presId="urn:microsoft.com/office/officeart/2005/8/layout/gear1#1"/>
    <dgm:cxn modelId="{C303E50B-9E38-4F26-A7CF-BE3C9EEC67A8}" type="presOf" srcId="{F9CEBA05-2F10-437E-89B2-54F4D9FAF478}" destId="{5ED88519-AC6C-4AA3-B76D-812B93A167E4}" srcOrd="0" destOrd="0" presId="urn:microsoft.com/office/officeart/2005/8/layout/gear1#1"/>
    <dgm:cxn modelId="{CE93E227-A3E6-4BF6-8F3B-19A2142CF668}" type="presOf" srcId="{399ACE2F-90C5-48B1-9E65-700A32562848}" destId="{23DC08E4-3725-4448-BFFF-1CCEA2F2987E}"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77997A-DC37-4207-A826-3AF965841BF1}" type="presOf" srcId="{DACAB5BA-B8B4-4D66-8B11-1D02259E020B}" destId="{87622A90-D0D8-4EA3-BC0D-D537801AF2B1}" srcOrd="0" destOrd="0" presId="urn:microsoft.com/office/officeart/2005/8/layout/gear1#1"/>
    <dgm:cxn modelId="{18346025-45E6-4AE6-AB77-83F86D1B7D2A}" type="presOf" srcId="{23718C41-0A1F-40BF-86BE-8A5476EC271E}" destId="{398423B3-DD54-4226-99D7-017EFC1488DF}" srcOrd="0" destOrd="0" presId="urn:microsoft.com/office/officeart/2005/8/layout/gear1#1"/>
    <dgm:cxn modelId="{11AFBB88-26FB-4579-A52F-6A923FDC3F84}" type="presOf" srcId="{DACAB5BA-B8B4-4D66-8B11-1D02259E020B}" destId="{B6B6B41B-120B-4968-AB6A-FC6E7C8EF3C0}" srcOrd="1"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554F0A9-16B7-46D8-B8B3-FFA3C401CE4B}" type="presOf" srcId="{663C1E13-76F9-4B70-A2F2-CA23180743CE}" destId="{B9330EE9-43E4-4FD4-8144-E92B1DD0FCDF}" srcOrd="1" destOrd="0" presId="urn:microsoft.com/office/officeart/2005/8/layout/gear1#1"/>
    <dgm:cxn modelId="{D2DFE506-70EF-41C9-8621-40E2F24344A9}" type="presOf" srcId="{DA82EADB-2721-42A0-95EA-F9B5521A38A6}" destId="{A09CEA93-9338-4361-A5E6-CF85B6019F5A}" srcOrd="0" destOrd="0" presId="urn:microsoft.com/office/officeart/2005/8/layout/gear1#1"/>
    <dgm:cxn modelId="{A332869A-7ED7-41F8-8A5A-8C700CEFB70D}" type="presParOf" srcId="{5ED88519-AC6C-4AA3-B76D-812B93A167E4}" destId="{87622A90-D0D8-4EA3-BC0D-D537801AF2B1}" srcOrd="0" destOrd="0" presId="urn:microsoft.com/office/officeart/2005/8/layout/gear1#1"/>
    <dgm:cxn modelId="{4BE2DC9C-D141-412E-9C60-3A8D66562BF4}" type="presParOf" srcId="{5ED88519-AC6C-4AA3-B76D-812B93A167E4}" destId="{B6B6B41B-120B-4968-AB6A-FC6E7C8EF3C0}" srcOrd="1" destOrd="0" presId="urn:microsoft.com/office/officeart/2005/8/layout/gear1#1"/>
    <dgm:cxn modelId="{1421C89A-6983-4953-9561-688BD7013343}" type="presParOf" srcId="{5ED88519-AC6C-4AA3-B76D-812B93A167E4}" destId="{8BC64EA7-2794-42B6-96C9-F39A52CB985A}" srcOrd="2" destOrd="0" presId="urn:microsoft.com/office/officeart/2005/8/layout/gear1#1"/>
    <dgm:cxn modelId="{4234A158-56D9-40D8-8041-3F5F6EA1EA73}" type="presParOf" srcId="{5ED88519-AC6C-4AA3-B76D-812B93A167E4}" destId="{93300324-D62F-4E58-B882-734182BDB462}" srcOrd="3" destOrd="0" presId="urn:microsoft.com/office/officeart/2005/8/layout/gear1#1"/>
    <dgm:cxn modelId="{6F792B2D-8130-44F0-8BDD-11BB6D57994A}" type="presParOf" srcId="{5ED88519-AC6C-4AA3-B76D-812B93A167E4}" destId="{B9330EE9-43E4-4FD4-8144-E92B1DD0FCDF}" srcOrd="4" destOrd="0" presId="urn:microsoft.com/office/officeart/2005/8/layout/gear1#1"/>
    <dgm:cxn modelId="{D2948DE9-B97F-4117-B997-2AAD2342D3BC}" type="presParOf" srcId="{5ED88519-AC6C-4AA3-B76D-812B93A167E4}" destId="{4822A78E-EAEC-401F-941A-3A84E13E2357}" srcOrd="5" destOrd="0" presId="urn:microsoft.com/office/officeart/2005/8/layout/gear1#1"/>
    <dgm:cxn modelId="{CAA20C3E-9507-4671-94C3-B7673E650EF7}" type="presParOf" srcId="{5ED88519-AC6C-4AA3-B76D-812B93A167E4}" destId="{59EDF28D-6C67-49D0-B5A1-DE5C3CBA2292}" srcOrd="6" destOrd="0" presId="urn:microsoft.com/office/officeart/2005/8/layout/gear1#1"/>
    <dgm:cxn modelId="{B19C8235-9760-4B35-9D7C-3BD5B9F94F99}" type="presParOf" srcId="{5ED88519-AC6C-4AA3-B76D-812B93A167E4}" destId="{23DC08E4-3725-4448-BFFF-1CCEA2F2987E}" srcOrd="7" destOrd="0" presId="urn:microsoft.com/office/officeart/2005/8/layout/gear1#1"/>
    <dgm:cxn modelId="{9F6CF6FD-F954-437F-B802-DBE15EF6E0F6}" type="presParOf" srcId="{5ED88519-AC6C-4AA3-B76D-812B93A167E4}" destId="{7D3EFDB4-E5D1-439A-86D8-1FCF80D959BA}" srcOrd="8" destOrd="0" presId="urn:microsoft.com/office/officeart/2005/8/layout/gear1#1"/>
    <dgm:cxn modelId="{4162703E-1CC4-4DE2-A83A-3FE9B9551D29}" type="presParOf" srcId="{5ED88519-AC6C-4AA3-B76D-812B93A167E4}" destId="{9815588C-16D0-4475-B64C-847FC87C8C32}" srcOrd="9" destOrd="0" presId="urn:microsoft.com/office/officeart/2005/8/layout/gear1#1"/>
    <dgm:cxn modelId="{FFC9A546-A405-47A2-BBFB-0D1362C96CE1}" type="presParOf" srcId="{5ED88519-AC6C-4AA3-B76D-812B93A167E4}" destId="{398423B3-DD54-4226-99D7-017EFC1488DF}" srcOrd="10" destOrd="0" presId="urn:microsoft.com/office/officeart/2005/8/layout/gear1#1"/>
    <dgm:cxn modelId="{FE3BFC97-2DA2-473F-9A7C-D1CF9236006D}" type="presParOf" srcId="{5ED88519-AC6C-4AA3-B76D-812B93A167E4}" destId="{6DF3A3A0-5919-4E69-80DD-61760D6340A0}" srcOrd="11" destOrd="0" presId="urn:microsoft.com/office/officeart/2005/8/layout/gear1#1"/>
    <dgm:cxn modelId="{0CC0A482-878A-446F-A00F-BACE355932C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88EB6-E7FD-4266-87F1-E1CA9CEA85D7}" type="datetimeFigureOut">
              <a:rPr lang="en-US" smtClean="0"/>
              <a:pPr/>
              <a:t>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90CED-AF5D-4F20-94CF-1CD32AED0A17}" type="slidenum">
              <a:rPr lang="en-US" smtClean="0"/>
              <a:pPr/>
              <a:t>‹#›</a:t>
            </a:fld>
            <a:endParaRPr lang="en-US"/>
          </a:p>
        </p:txBody>
      </p:sp>
    </p:spTree>
    <p:extLst>
      <p:ext uri="{BB962C8B-B14F-4D97-AF65-F5344CB8AC3E}">
        <p14:creationId xmlns:p14="http://schemas.microsoft.com/office/powerpoint/2010/main" xmlns="" val="404513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B90CED-AF5D-4F20-94CF-1CD32AED0A17}"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2/1/2025</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2/1/2025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098" name="Picture 2" descr="http://www.madaniwallpaper.com/wallpapers/new_best_bismillah_wallpaper_2013-800x6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236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
        <p:nvSpPr>
          <p:cNvPr id="10" name="Title 9"/>
          <p:cNvSpPr>
            <a:spLocks noGrp="1"/>
          </p:cNvSpPr>
          <p:nvPr>
            <p:ph type="title"/>
          </p:nvPr>
        </p:nvSpPr>
        <p:spPr/>
        <p:txBody>
          <a:bodyPr/>
          <a:lstStyle/>
          <a:p>
            <a:r>
              <a:rPr lang="en-US" altLang="en-PK" b="1" dirty="0" smtClean="0"/>
              <a:t>For </a:t>
            </a:r>
            <a:r>
              <a:rPr lang="en-US" altLang="en-PK" b="1" dirty="0" smtClean="0"/>
              <a:t>Example</a:t>
            </a:r>
            <a:endParaRPr lang="en-US" b="1" dirty="0"/>
          </a:p>
        </p:txBody>
      </p:sp>
      <p:sp>
        <p:nvSpPr>
          <p:cNvPr id="11" name="Content Placeholder 10"/>
          <p:cNvSpPr>
            <a:spLocks noGrp="1"/>
          </p:cNvSpPr>
          <p:nvPr>
            <p:ph idx="1"/>
          </p:nvPr>
        </p:nvSpPr>
        <p:spPr/>
        <p:txBody>
          <a:bodyPr/>
          <a:lstStyle/>
          <a:p>
            <a:r>
              <a:rPr lang="en-US" altLang="en-PK" dirty="0" smtClean="0"/>
              <a:t>Suppose you have a balloon filled with helium. As you know this balloon will not float forever and after a day or so will eventually shrink and remain on the ground.</a:t>
            </a:r>
          </a:p>
          <a:p>
            <a:r>
              <a:rPr lang="en-US" altLang="en-PK" dirty="0" smtClean="0"/>
              <a:t>This is an example of diffusion. The helium slowly escapes the balloon across the surface until the concentration is equal on both sides.</a:t>
            </a:r>
          </a:p>
          <a:p>
            <a:r>
              <a:rPr lang="en-US" altLang="en-PK" dirty="0" smtClean="0"/>
              <a:t>Why is it some balloons float for longer periods of time than others?</a:t>
            </a:r>
          </a:p>
          <a:p>
            <a:pPr>
              <a:lnSpc>
                <a:spcPct val="160000"/>
              </a:lnSpc>
            </a:pPr>
            <a:endParaRPr lang="en-US" altLang="en-PK" dirty="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PK" sz="3600" b="1" dirty="0" smtClean="0"/>
              <a:t>How is this Important?</a:t>
            </a:r>
            <a:endParaRPr lang="en-US" sz="3600" b="1" dirty="0"/>
          </a:p>
        </p:txBody>
      </p:sp>
      <p:sp>
        <p:nvSpPr>
          <p:cNvPr id="3" name="Content Placeholder 2"/>
          <p:cNvSpPr>
            <a:spLocks noGrp="1"/>
          </p:cNvSpPr>
          <p:nvPr>
            <p:ph idx="1"/>
          </p:nvPr>
        </p:nvSpPr>
        <p:spPr/>
        <p:txBody>
          <a:bodyPr/>
          <a:lstStyle/>
          <a:p>
            <a:r>
              <a:rPr lang="en-US" altLang="en-PK" dirty="0" smtClean="0"/>
              <a:t>Diffusion is an important concept for humans because our very existence depends on it.</a:t>
            </a:r>
          </a:p>
          <a:p>
            <a:r>
              <a:rPr lang="en-US" altLang="en-PK" dirty="0" smtClean="0"/>
              <a:t>The cells of the human body utilize diffusion every day!</a:t>
            </a:r>
          </a:p>
          <a:p>
            <a:r>
              <a:rPr lang="en-US" altLang="en-PK" dirty="0" smtClean="0"/>
              <a:t>Can you think of where in the human body diffusion might be important?</a:t>
            </a:r>
          </a:p>
          <a:p>
            <a:pPr>
              <a:buNone/>
            </a:pPr>
            <a:endParaRPr lang="en-US" altLang="en-PK" dirty="0" smtClean="0"/>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PK" b="1" dirty="0" smtClean="0"/>
              <a:t>Osmosis</a:t>
            </a:r>
            <a:endParaRPr lang="en-US" b="1" dirty="0"/>
          </a:p>
        </p:txBody>
      </p:sp>
      <p:sp>
        <p:nvSpPr>
          <p:cNvPr id="3" name="Content Placeholder 2"/>
          <p:cNvSpPr>
            <a:spLocks noGrp="1"/>
          </p:cNvSpPr>
          <p:nvPr>
            <p:ph idx="1"/>
          </p:nvPr>
        </p:nvSpPr>
        <p:spPr/>
        <p:txBody>
          <a:bodyPr/>
          <a:lstStyle/>
          <a:p>
            <a:r>
              <a:rPr lang="en-US" altLang="en-PK" smtClean="0"/>
              <a:t>Osmosis can be defined as diffusion across a semi-permeable membrane.</a:t>
            </a:r>
          </a:p>
          <a:p>
            <a:r>
              <a:rPr lang="en-US" altLang="en-PK" smtClean="0"/>
              <a:t>Osmosis is a special case of diffusion commonly found in biological systems (e.g. your cells).</a:t>
            </a:r>
          </a:p>
          <a:p>
            <a:r>
              <a:rPr lang="en-US" altLang="en-PK" smtClean="0"/>
              <a:t>Water transport and turgor pressure in the cell is maintained by osmosis.</a:t>
            </a:r>
            <a:endParaRPr lang="en-US" altLang="en-PK"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
        <p:nvSpPr>
          <p:cNvPr id="9" name="Content Placeholder 8"/>
          <p:cNvSpPr>
            <a:spLocks noGrp="1"/>
          </p:cNvSpPr>
          <p:nvPr>
            <p:ph idx="1"/>
          </p:nvPr>
        </p:nvSpPr>
        <p:spPr/>
        <p:txBody>
          <a:bodyPr/>
          <a:lstStyle/>
          <a:p>
            <a:endParaRPr lang="en-US"/>
          </a:p>
        </p:txBody>
      </p:sp>
      <p:pic>
        <p:nvPicPr>
          <p:cNvPr id="10" name="Picture 2" descr="Osmosis - Coastal Wiki">
            <a:extLst>
              <a:ext uri="{FF2B5EF4-FFF2-40B4-BE49-F238E27FC236}">
                <a16:creationId xmlns:a16="http://schemas.microsoft.com/office/drawing/2014/main" xmlns="" id="{982336F6-FF5B-2BC2-3986-4822AE2CBB5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12547"/>
            <a:ext cx="8286776" cy="624545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PK" b="1" dirty="0" smtClean="0"/>
              <a:t>Semi-Permeable Membrane</a:t>
            </a:r>
            <a:endParaRPr lang="en-US" b="1" dirty="0"/>
          </a:p>
        </p:txBody>
      </p:sp>
      <p:sp>
        <p:nvSpPr>
          <p:cNvPr id="3" name="Content Placeholder 2"/>
          <p:cNvSpPr>
            <a:spLocks noGrp="1"/>
          </p:cNvSpPr>
          <p:nvPr>
            <p:ph idx="1"/>
          </p:nvPr>
        </p:nvSpPr>
        <p:spPr>
          <a:xfrm>
            <a:off x="0" y="1600200"/>
            <a:ext cx="4429124" cy="4800600"/>
          </a:xfrm>
        </p:spPr>
        <p:txBody>
          <a:bodyPr>
            <a:normAutofit/>
          </a:bodyPr>
          <a:lstStyle/>
          <a:p>
            <a:r>
              <a:rPr lang="en-US" altLang="en-PK" sz="2800" dirty="0" smtClean="0"/>
              <a:t>Cell membranes have the ability to decide what comes in and what goes out.</a:t>
            </a:r>
          </a:p>
          <a:p>
            <a:r>
              <a:rPr lang="en-US" altLang="en-PK" sz="2800" dirty="0" smtClean="0"/>
              <a:t>Osmosis enables certain  molecules to pass through the membrane.</a:t>
            </a:r>
          </a:p>
          <a:p>
            <a:endParaRPr lang="en-US" sz="28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12" name="Picture 4" descr="osmosis cartoon">
            <a:extLst>
              <a:ext uri="{FF2B5EF4-FFF2-40B4-BE49-F238E27FC236}">
                <a16:creationId xmlns:a16="http://schemas.microsoft.com/office/drawing/2014/main" xmlns="" id="{7FA80658-8647-9E08-BA6D-82815A206D9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38650" y="1500174"/>
            <a:ext cx="470535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7620000" cy="3500462"/>
          </a:xfrm>
        </p:spPr>
        <p:txBody>
          <a:bodyPr>
            <a:normAutofit fontScale="92500" lnSpcReduction="20000"/>
          </a:bodyPr>
          <a:lstStyle/>
          <a:p>
            <a:pPr>
              <a:lnSpc>
                <a:spcPct val="90000"/>
              </a:lnSpc>
            </a:pPr>
            <a:r>
              <a:rPr lang="en-US" altLang="en-PK" sz="3800" dirty="0" smtClean="0"/>
              <a:t>Turgor: pressure against the cell membrane</a:t>
            </a:r>
          </a:p>
          <a:p>
            <a:pPr>
              <a:lnSpc>
                <a:spcPct val="90000"/>
              </a:lnSpc>
            </a:pPr>
            <a:r>
              <a:rPr lang="en-US" altLang="en-PK" sz="3800" dirty="0" smtClean="0"/>
              <a:t>Hypotonic: there is an excess of water and the cell bursts.</a:t>
            </a:r>
          </a:p>
          <a:p>
            <a:pPr>
              <a:lnSpc>
                <a:spcPct val="90000"/>
              </a:lnSpc>
            </a:pPr>
            <a:r>
              <a:rPr lang="en-US" altLang="en-PK" sz="3800" dirty="0" smtClean="0"/>
              <a:t>Hypertonic: there is not enough water and the cells shrivels..</a:t>
            </a:r>
          </a:p>
          <a:p>
            <a:pPr>
              <a:lnSpc>
                <a:spcPct val="90000"/>
              </a:lnSpc>
            </a:pPr>
            <a:r>
              <a:rPr lang="en-US" altLang="en-PK" sz="3800" dirty="0" smtClean="0"/>
              <a:t> Osmosis regulates these 	occurrences.</a:t>
            </a:r>
          </a:p>
          <a:p>
            <a:pPr>
              <a:lnSpc>
                <a:spcPct val="90000"/>
              </a:lnSpc>
            </a:pPr>
            <a:endParaRPr lang="en-US" altLang="en-PK" sz="44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6" name="Picture 4" descr="turgor">
            <a:extLst>
              <a:ext uri="{FF2B5EF4-FFF2-40B4-BE49-F238E27FC236}">
                <a16:creationId xmlns:a16="http://schemas.microsoft.com/office/drawing/2014/main" xmlns="" id="{0612CD63-F95F-F93D-892A-10D8F8108B3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57620" y="3865798"/>
            <a:ext cx="4552949" cy="2992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2857488" y="142852"/>
            <a:ext cx="3786214" cy="646331"/>
          </a:xfrm>
          <a:prstGeom prst="rect">
            <a:avLst/>
          </a:prstGeom>
        </p:spPr>
        <p:txBody>
          <a:bodyPr wrap="square">
            <a:spAutoFit/>
          </a:bodyPr>
          <a:lstStyle/>
          <a:p>
            <a:r>
              <a:rPr lang="en-US" altLang="en-PK" sz="3600" b="1" dirty="0" smtClean="0"/>
              <a:t>Turgor Pressure</a:t>
            </a:r>
            <a:endParaRPr lang="en-US" sz="3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6" name="Rectangle 5"/>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sp>
        <p:nvSpPr>
          <p:cNvPr id="15" name="Text Box 4">
            <a:extLst>
              <a:ext uri="{FF2B5EF4-FFF2-40B4-BE49-F238E27FC236}">
                <a16:creationId xmlns:a16="http://schemas.microsoft.com/office/drawing/2014/main" xmlns="" id="{D9D0B314-2DC7-44F1-7CD2-6E23BA62F3EA}"/>
              </a:ext>
            </a:extLst>
          </p:cNvPr>
          <p:cNvSpPr txBox="1">
            <a:spLocks noChangeArrowheads="1"/>
          </p:cNvSpPr>
          <p:nvPr/>
        </p:nvSpPr>
        <p:spPr bwMode="auto">
          <a:xfrm>
            <a:off x="214282" y="1928802"/>
            <a:ext cx="86106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PK" dirty="0" smtClean="0"/>
              <a:t>Reverse osmosis is used in every day applications like desalination, water purification, water treatment and food processing.</a:t>
            </a:r>
          </a:p>
          <a:p>
            <a:pPr eaLnBrk="1" hangingPunct="1"/>
            <a:r>
              <a:rPr lang="en-US" altLang="en-PK" dirty="0" smtClean="0"/>
              <a:t>Forward osmosis is currently being researched to also perform these processes.</a:t>
            </a:r>
          </a:p>
          <a:p>
            <a:pPr eaLnBrk="1" hangingPunct="1"/>
            <a:endParaRPr lang="en-US" altLang="en-PK" dirty="0"/>
          </a:p>
        </p:txBody>
      </p:sp>
      <p:sp>
        <p:nvSpPr>
          <p:cNvPr id="7" name="Title 6"/>
          <p:cNvSpPr>
            <a:spLocks noGrp="1"/>
          </p:cNvSpPr>
          <p:nvPr>
            <p:ph type="title"/>
          </p:nvPr>
        </p:nvSpPr>
        <p:spPr>
          <a:xfrm>
            <a:off x="214282" y="642918"/>
            <a:ext cx="7620000" cy="1143000"/>
          </a:xfrm>
        </p:spPr>
        <p:txBody>
          <a:bodyPr/>
          <a:lstStyle/>
          <a:p>
            <a:r>
              <a:rPr lang="en-US" altLang="en-PK" b="1" dirty="0" smtClean="0"/>
              <a:t>How is Osmosis Useful to Us?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7"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5">
                                            <p:txEl>
                                              <p:pRg st="1" end="1"/>
                                            </p:txEl>
                                          </p:spTgt>
                                        </p:tgtEl>
                                        <p:attrNameLst>
                                          <p:attrName>style.visibility</p:attrName>
                                        </p:attrNameLst>
                                      </p:cBhvr>
                                      <p:to>
                                        <p:strVal val="visible"/>
                                      </p:to>
                                    </p:set>
                                    <p:anim calcmode="discrete" valueType="clr">
                                      <p:cBhvr override="childStyle">
                                        <p:cTn id="14" dur="80"/>
                                        <p:tgtEl>
                                          <p:spTgt spid="1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571744"/>
            <a:ext cx="7620000" cy="1143000"/>
          </a:xfrm>
        </p:spPr>
        <p:txBody>
          <a:bodyPr/>
          <a:lstStyle/>
          <a:p>
            <a:pPr algn="ctr"/>
            <a:r>
              <a:rPr lang="en-GB" b="1" dirty="0" smtClean="0"/>
              <a:t>Spiral Integration</a:t>
            </a:r>
            <a:endParaRPr lang="en-US" b="1" dirty="0"/>
          </a:p>
        </p:txBody>
      </p:sp>
      <p:pic>
        <p:nvPicPr>
          <p:cNvPr id="3" name="Picture 2"/>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nSpc>
                <a:spcPct val="107000"/>
              </a:lnSpc>
              <a:spcAft>
                <a:spcPts val="800"/>
              </a:spcAft>
            </a:pPr>
            <a:r>
              <a:rPr lang="en-US" sz="4800" b="1" dirty="0" smtClean="0">
                <a:solidFill>
                  <a:srgbClr val="0070C0"/>
                </a:solidFill>
                <a:ea typeface="Calibri" panose="020F0502020204030204" pitchFamily="34" charset="0"/>
                <a:cs typeface="Calibri" panose="020F0502020204030204" pitchFamily="34" charset="0"/>
              </a:rPr>
              <a:t>Truth Telling </a:t>
            </a:r>
          </a:p>
        </p:txBody>
      </p:sp>
      <p:sp>
        <p:nvSpPr>
          <p:cNvPr id="3" name="Content Placeholder 2"/>
          <p:cNvSpPr>
            <a:spLocks noGrp="1"/>
          </p:cNvSpPr>
          <p:nvPr>
            <p:ph idx="1"/>
          </p:nvPr>
        </p:nvSpPr>
        <p:spPr/>
        <p:txBody>
          <a:bodyPr>
            <a:normAutofit/>
          </a:bodyPr>
          <a:lstStyle/>
          <a:p>
            <a:pPr marL="0" indent="0">
              <a:lnSpc>
                <a:spcPct val="107000"/>
              </a:lnSpc>
              <a:spcAft>
                <a:spcPts val="800"/>
              </a:spcAft>
              <a:buNone/>
            </a:pPr>
            <a:r>
              <a:rPr lang="en-US" sz="2400" dirty="0" smtClean="0">
                <a:solidFill>
                  <a:srgbClr val="000000"/>
                </a:solidFill>
                <a:ea typeface="Calibri" panose="020F0502020204030204" pitchFamily="34" charset="0"/>
                <a:cs typeface="Calibri" panose="020F0502020204030204" pitchFamily="34" charset="0"/>
              </a:rPr>
              <a:t>Enabling patients to make informed choices: </a:t>
            </a:r>
          </a:p>
          <a:p>
            <a:pPr marL="0" indent="0">
              <a:lnSpc>
                <a:spcPct val="107000"/>
              </a:lnSpc>
              <a:spcAft>
                <a:spcPts val="800"/>
              </a:spcAft>
              <a:buNone/>
            </a:pPr>
            <a:r>
              <a:rPr lang="en-US" sz="2400" dirty="0" smtClean="0">
                <a:solidFill>
                  <a:srgbClr val="000000"/>
                </a:solidFill>
                <a:ea typeface="Calibri" panose="020F0502020204030204" pitchFamily="34" charset="0"/>
                <a:cs typeface="Calibri" panose="020F0502020204030204" pitchFamily="34" charset="0"/>
              </a:rPr>
              <a:t>The provided information enables patients to make choices about health care and other aspects of their lives. </a:t>
            </a:r>
            <a:endParaRPr lang="en-PK" sz="2400" dirty="0" smtClean="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dirty="0" smtClean="0">
                <a:solidFill>
                  <a:srgbClr val="0070C0"/>
                </a:solidFill>
                <a:ea typeface="Times New Roman" panose="02020603050405020304" pitchFamily="18" charset="0"/>
                <a:cs typeface="Calibri" panose="020F0502020204030204" pitchFamily="34" charset="0"/>
              </a:rPr>
              <a:t>Relevant case</a:t>
            </a:r>
          </a:p>
          <a:p>
            <a:pPr marL="0" indent="0">
              <a:lnSpc>
                <a:spcPct val="107000"/>
              </a:lnSpc>
              <a:spcAft>
                <a:spcPts val="800"/>
              </a:spcAft>
              <a:buNone/>
            </a:pPr>
            <a:r>
              <a:rPr lang="en-US" sz="2400" dirty="0" smtClean="0">
                <a:solidFill>
                  <a:srgbClr val="000000"/>
                </a:solidFill>
                <a:ea typeface="Calibri" panose="020F0502020204030204" pitchFamily="34" charset="0"/>
                <a:cs typeface="Calibri" panose="020F0502020204030204" pitchFamily="34" charset="0"/>
              </a:rPr>
              <a:t>If you have been informed about the result of an HIV test taken by someone in your community who then asks to know his/her result.</a:t>
            </a:r>
            <a:endParaRPr lang="en-PK" sz="2400" dirty="0">
              <a:ea typeface="Calibri" panose="020F0502020204030204" pitchFamily="34" charset="0"/>
              <a:cs typeface="Times New Roman" panose="02020603050405020304" pitchFamily="18" charset="0"/>
            </a:endParaRPr>
          </a:p>
        </p:txBody>
      </p:sp>
      <p:sp>
        <p:nvSpPr>
          <p:cNvPr id="5" name="Rectangle 4"/>
          <p:cNvSpPr/>
          <p:nvPr/>
        </p:nvSpPr>
        <p:spPr>
          <a:xfrm>
            <a:off x="0" y="0"/>
            <a:ext cx="278605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Spiral Integration/ Ethics</a:t>
            </a:r>
            <a:endParaRPr lang="en-US" sz="2000" b="1" dirty="0">
              <a:solidFill>
                <a:schemeClr val="tx1"/>
              </a:solidFill>
            </a:endParaRPr>
          </a:p>
        </p:txBody>
      </p:sp>
      <p:pic>
        <p:nvPicPr>
          <p:cNvPr id="6" name="Picture 5"/>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0070C0"/>
                </a:solidFill>
                <a:ea typeface="Calibri" panose="020F0502020204030204" pitchFamily="34" charset="0"/>
              </a:rPr>
              <a:t>Solution</a:t>
            </a:r>
            <a:endParaRPr lang="en-US" b="1"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000000"/>
                </a:solidFill>
                <a:ea typeface="Calibri" panose="020F0502020204030204" pitchFamily="34" charset="0"/>
              </a:rPr>
              <a:t>The </a:t>
            </a:r>
            <a:r>
              <a:rPr lang="en-US" sz="2800" dirty="0" smtClean="0">
                <a:solidFill>
                  <a:srgbClr val="000000"/>
                </a:solidFill>
                <a:ea typeface="Calibri" panose="020F0502020204030204" pitchFamily="34" charset="0"/>
              </a:rPr>
              <a:t>doctor should tell the patient about the result of test .Explain the disease in detail, its treatment options and prognosis .it will help him to make right decision at right time.</a:t>
            </a:r>
            <a:endParaRPr lang="en-US" sz="2800" dirty="0">
              <a:solidFill>
                <a:srgbClr val="000000"/>
              </a:solidFill>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278605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Spiral Integration/ Ethics</a:t>
            </a:r>
            <a:endParaRPr lang="en-US" sz="20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18250"/>
            <a:ext cx="2895600" cy="609600"/>
          </a:xfrm>
        </p:spPr>
        <p:txBody>
          <a:bodyPr/>
          <a:lstStyle/>
          <a:p>
            <a:r>
              <a:rPr lang="en-US" sz="2400" b="1" dirty="0" smtClean="0"/>
              <a:t>Foundation Module </a:t>
            </a:r>
            <a:br>
              <a:rPr lang="en-US" sz="2400" b="1" dirty="0" smtClean="0"/>
            </a:br>
            <a:r>
              <a:rPr lang="en-US" sz="2400" b="1" dirty="0" smtClean="0"/>
              <a:t>First Year MBBS</a:t>
            </a:r>
            <a:endParaRPr lang="en-US" sz="2400" b="1" dirty="0"/>
          </a:p>
        </p:txBody>
      </p:sp>
      <p:sp>
        <p:nvSpPr>
          <p:cNvPr id="3" name="Subtitle 2"/>
          <p:cNvSpPr>
            <a:spLocks noGrp="1"/>
          </p:cNvSpPr>
          <p:nvPr>
            <p:ph type="subTitle" idx="1"/>
          </p:nvPr>
        </p:nvSpPr>
        <p:spPr>
          <a:xfrm>
            <a:off x="715576" y="4307124"/>
            <a:ext cx="6461760" cy="1066800"/>
          </a:xfrm>
        </p:spPr>
        <p:txBody>
          <a:bodyPr>
            <a:normAutofit/>
          </a:bodyPr>
          <a:lstStyle/>
          <a:p>
            <a:pPr algn="r"/>
            <a:r>
              <a:rPr lang="en-US" b="1" dirty="0" smtClean="0"/>
              <a:t>Supervised by </a:t>
            </a:r>
            <a:r>
              <a:rPr lang="en-US" b="1" dirty="0" smtClean="0">
                <a:solidFill>
                  <a:schemeClr val="tx2"/>
                </a:solidFill>
              </a:rPr>
              <a:t>Prof. Samia Sarwar</a:t>
            </a:r>
            <a:r>
              <a:rPr lang="en-US" b="1" dirty="0"/>
              <a:t> Chairperson Physiology </a:t>
            </a:r>
            <a:r>
              <a:rPr lang="en-US" b="1" dirty="0" smtClean="0"/>
              <a:t>Presenter :</a:t>
            </a:r>
            <a:r>
              <a:rPr lang="en-US" b="1" dirty="0" smtClean="0">
                <a:solidFill>
                  <a:schemeClr val="tx2"/>
                </a:solidFill>
              </a:rPr>
              <a:t>Dr. </a:t>
            </a:r>
            <a:r>
              <a:rPr lang="en-US" b="1" dirty="0" err="1" smtClean="0">
                <a:solidFill>
                  <a:schemeClr val="tx2"/>
                </a:solidFill>
              </a:rPr>
              <a:t>Faizania</a:t>
            </a:r>
            <a:r>
              <a:rPr lang="en-US" b="1" dirty="0" smtClean="0">
                <a:solidFill>
                  <a:schemeClr val="tx2"/>
                </a:solidFill>
              </a:rPr>
              <a:t> </a:t>
            </a:r>
            <a:r>
              <a:rPr lang="en-US" b="1" dirty="0" err="1" smtClean="0">
                <a:solidFill>
                  <a:schemeClr val="tx2"/>
                </a:solidFill>
              </a:rPr>
              <a:t>Shabir</a:t>
            </a:r>
            <a:r>
              <a:rPr lang="en-US" b="1" dirty="0" smtClean="0">
                <a:solidFill>
                  <a:schemeClr val="tx2"/>
                </a:solidFill>
              </a:rPr>
              <a:t> (AP </a:t>
            </a:r>
            <a:r>
              <a:rPr lang="en-US" b="1" dirty="0">
                <a:solidFill>
                  <a:schemeClr val="tx2"/>
                </a:solidFill>
              </a:rPr>
              <a:t>PHY)</a:t>
            </a:r>
          </a:p>
          <a:p>
            <a:pPr algn="r"/>
            <a:r>
              <a:rPr lang="en-US" b="1" dirty="0" smtClean="0"/>
              <a:t>Dated </a:t>
            </a:r>
            <a:r>
              <a:rPr lang="en-US" b="1" dirty="0"/>
              <a:t>: </a:t>
            </a:r>
            <a:r>
              <a:rPr lang="en-US" b="1" dirty="0" smtClean="0"/>
              <a:t>00-00-2025</a:t>
            </a:r>
            <a:endParaRPr lang="en-US" b="1" dirty="0"/>
          </a:p>
          <a:p>
            <a:pPr algn="r"/>
            <a:endParaRPr lang="en-US" b="1" dirty="0"/>
          </a:p>
        </p:txBody>
      </p:sp>
      <p:sp>
        <p:nvSpPr>
          <p:cNvPr id="4" name="Title 1"/>
          <p:cNvSpPr txBox="1">
            <a:spLocks/>
          </p:cNvSpPr>
          <p:nvPr/>
        </p:nvSpPr>
        <p:spPr>
          <a:xfrm>
            <a:off x="381000" y="761390"/>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4000" b="1" dirty="0" smtClean="0"/>
              <a:t>Transport across Cell Membrane, Osmosis</a:t>
            </a:r>
            <a:endParaRPr lang="en-US" sz="4000" b="1" dirty="0">
              <a:solidFill>
                <a:schemeClr val="tx1"/>
              </a:solidFill>
            </a:endParaRPr>
          </a:p>
        </p:txBody>
      </p:sp>
      <p:sp>
        <p:nvSpPr>
          <p:cNvPr id="5" name="Title 1"/>
          <p:cNvSpPr txBox="1">
            <a:spLocks/>
          </p:cNvSpPr>
          <p:nvPr/>
        </p:nvSpPr>
        <p:spPr>
          <a:xfrm>
            <a:off x="5286380" y="6248400"/>
            <a:ext cx="35814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sz="2400" b="1" dirty="0" smtClean="0"/>
              <a:t>Physiology Department</a:t>
            </a:r>
            <a:endParaRPr lang="en-US" sz="2400" b="1" dirty="0"/>
          </a:p>
        </p:txBody>
      </p:sp>
      <p:pic>
        <p:nvPicPr>
          <p:cNvPr id="6" name="Picture 5"/>
          <p:cNvPicPr>
            <a:picLocks noChangeAspect="1"/>
          </p:cNvPicPr>
          <p:nvPr/>
        </p:nvPicPr>
        <p:blipFill>
          <a:blip r:embed="rId2"/>
          <a:stretch>
            <a:fillRect/>
          </a:stretch>
        </p:blipFill>
        <p:spPr>
          <a:xfrm>
            <a:off x="228600" y="152400"/>
            <a:ext cx="914479" cy="938865"/>
          </a:xfrm>
          <a:prstGeom prst="rect">
            <a:avLst/>
          </a:prstGeom>
        </p:spPr>
      </p:pic>
    </p:spTree>
    <p:extLst>
      <p:ext uri="{BB962C8B-B14F-4D97-AF65-F5344CB8AC3E}">
        <p14:creationId xmlns:p14="http://schemas.microsoft.com/office/powerpoint/2010/main" xmlns="" val="3947419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7620000" cy="1143000"/>
          </a:xfrm>
        </p:spPr>
        <p:txBody>
          <a:bodyPr/>
          <a:lstStyle/>
          <a:p>
            <a:r>
              <a:rPr lang="en-US" sz="4000" b="1" dirty="0" smtClean="0">
                <a:latin typeface="Times New Roman" pitchFamily="18" charset="0"/>
                <a:cs typeface="Times New Roman" pitchFamily="18" charset="0"/>
              </a:rPr>
              <a:t>Research</a:t>
            </a:r>
            <a:endParaRPr lang="en-US" sz="4000" dirty="0"/>
          </a:p>
        </p:txBody>
      </p:sp>
      <p:pic>
        <p:nvPicPr>
          <p:cNvPr id="5" name="Picture 4"/>
          <p:cNvPicPr>
            <a:picLocks noChangeAspect="1"/>
          </p:cNvPicPr>
          <p:nvPr/>
        </p:nvPicPr>
        <p:blipFill>
          <a:blip r:embed="rId4"/>
          <a:stretch>
            <a:fillRect/>
          </a:stretch>
        </p:blipFill>
        <p:spPr>
          <a:xfrm>
            <a:off x="8358214" y="1"/>
            <a:ext cx="785786" cy="806740"/>
          </a:xfrm>
          <a:prstGeom prst="rect">
            <a:avLst/>
          </a:prstGeom>
        </p:spPr>
      </p:pic>
      <p:sp>
        <p:nvSpPr>
          <p:cNvPr id="6" name="Rectangle 5"/>
          <p:cNvSpPr/>
          <p:nvPr/>
        </p:nvSpPr>
        <p:spPr>
          <a:xfrm>
            <a:off x="0" y="0"/>
            <a:ext cx="342899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Spiral Integration/ Research</a:t>
            </a:r>
            <a:endParaRPr lang="en-US" sz="2000" b="1" dirty="0">
              <a:solidFill>
                <a:schemeClr val="tx1"/>
              </a:solidFill>
            </a:endParaRPr>
          </a:p>
        </p:txBody>
      </p:sp>
      <p:pic>
        <p:nvPicPr>
          <p:cNvPr id="8" name="Picture 7">
            <a:extLst>
              <a:ext uri="{FF2B5EF4-FFF2-40B4-BE49-F238E27FC236}">
                <a16:creationId xmlns:a16="http://schemas.microsoft.com/office/drawing/2014/main" xmlns="" id="{3B063055-3CD6-4630-A3A9-5F77D0F66635}"/>
              </a:ext>
            </a:extLst>
          </p:cNvPr>
          <p:cNvPicPr>
            <a:picLocks noChangeAspect="1"/>
          </p:cNvPicPr>
          <p:nvPr/>
        </p:nvPicPr>
        <p:blipFill>
          <a:blip r:embed="rId5"/>
          <a:stretch>
            <a:fillRect/>
          </a:stretch>
        </p:blipFill>
        <p:spPr>
          <a:xfrm>
            <a:off x="357158" y="1357298"/>
            <a:ext cx="7301389" cy="4648200"/>
          </a:xfrm>
          <a:prstGeom prst="rect">
            <a:avLst/>
          </a:prstGeom>
        </p:spPr>
      </p:pic>
    </p:spTree>
    <p:extLst>
      <p:ext uri="{BB962C8B-B14F-4D97-AF65-F5344CB8AC3E}">
        <p14:creationId xmlns:p14="http://schemas.microsoft.com/office/powerpoint/2010/main" xmlns="" val="1605567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4">
                    <a:lumMod val="75000"/>
                  </a:schemeClr>
                </a:solidFill>
              </a:rPr>
              <a:t>How To Access Digital Library</a:t>
            </a:r>
            <a:endParaRPr lang="en-US" sz="4400" dirty="0"/>
          </a:p>
        </p:txBody>
      </p:sp>
      <p:sp>
        <p:nvSpPr>
          <p:cNvPr id="3" name="Content Placeholder 2"/>
          <p:cNvSpPr>
            <a:spLocks noGrp="1"/>
          </p:cNvSpPr>
          <p:nvPr>
            <p:ph idx="1"/>
          </p:nvPr>
        </p:nvSpPr>
        <p:spPr/>
        <p:txBody>
          <a:bodyPr/>
          <a:lstStyle/>
          <a:p>
            <a:r>
              <a:rPr lang="en-US" sz="2400" b="1" dirty="0" smtClean="0">
                <a:solidFill>
                  <a:srgbClr val="202124"/>
                </a:solidFill>
              </a:rPr>
              <a:t>Steps to Access HEC Digital Library</a:t>
            </a:r>
            <a:endParaRPr lang="en-US" sz="2400" dirty="0" smtClean="0">
              <a:solidFill>
                <a:srgbClr val="202124"/>
              </a:solidFill>
            </a:endParaRPr>
          </a:p>
          <a:p>
            <a:pPr>
              <a:buFont typeface="+mj-lt"/>
              <a:buAutoNum type="arabicPeriod"/>
            </a:pPr>
            <a:r>
              <a:rPr lang="en-US" sz="2000" dirty="0" smtClean="0">
                <a:solidFill>
                  <a:srgbClr val="202124"/>
                </a:solidFill>
                <a:latin typeface="Calibri" pitchFamily="34" charset="0"/>
              </a:rPr>
              <a:t>Go to the website of HEC National Digital Library.</a:t>
            </a:r>
          </a:p>
          <a:p>
            <a:pPr>
              <a:buFont typeface="+mj-lt"/>
              <a:buAutoNum type="arabicPeriod"/>
            </a:pPr>
            <a:r>
              <a:rPr lang="en-US" sz="2000" dirty="0" smtClean="0">
                <a:solidFill>
                  <a:srgbClr val="202124"/>
                </a:solidFill>
                <a:latin typeface="Calibri" pitchFamily="34" charset="0"/>
              </a:rPr>
              <a:t>On Home Page, click on the INSTITUTES.</a:t>
            </a:r>
          </a:p>
          <a:p>
            <a:pPr>
              <a:buFont typeface="+mj-lt"/>
              <a:buAutoNum type="arabicPeriod"/>
            </a:pPr>
            <a:r>
              <a:rPr lang="en-US" sz="2000" dirty="0" smtClean="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000" dirty="0" smtClean="0">
                <a:solidFill>
                  <a:srgbClr val="202124"/>
                </a:solidFill>
                <a:latin typeface="Calibri" pitchFamily="34" charset="0"/>
              </a:rPr>
              <a:t>Select your desired Institute.</a:t>
            </a:r>
          </a:p>
          <a:p>
            <a:pPr marL="0" indent="0">
              <a:buNone/>
            </a:pPr>
            <a:r>
              <a:rPr lang="en-US" sz="2000" dirty="0" smtClean="0">
                <a:latin typeface="Calibri" pitchFamily="34" charset="0"/>
              </a:rPr>
              <a:t>5.  </a:t>
            </a:r>
            <a:r>
              <a:rPr lang="en-US" sz="2000" dirty="0" smtClean="0">
                <a:solidFill>
                  <a:srgbClr val="000000"/>
                </a:solidFill>
                <a:latin typeface="Calibri" pitchFamily="34" charset="0"/>
              </a:rPr>
              <a:t>A page will appear showing the resources of the institution</a:t>
            </a:r>
          </a:p>
          <a:p>
            <a:pPr marL="0" indent="0">
              <a:buNone/>
            </a:pPr>
            <a:r>
              <a:rPr lang="en-US" sz="2000" dirty="0" smtClean="0">
                <a:solidFill>
                  <a:srgbClr val="000000"/>
                </a:solidFill>
                <a:latin typeface="Calibri" pitchFamily="34" charset="0"/>
              </a:rPr>
              <a:t>6. Journals and Researches will appear</a:t>
            </a:r>
          </a:p>
          <a:p>
            <a:pPr marL="0" indent="0">
              <a:buNone/>
            </a:pPr>
            <a:r>
              <a:rPr lang="en-US" sz="2000" dirty="0" smtClean="0">
                <a:solidFill>
                  <a:srgbClr val="000000"/>
                </a:solidFill>
                <a:latin typeface="Calibri" pitchFamily="34" charset="0"/>
              </a:rPr>
              <a:t>7. You can find a Journal by clicking on JOURNALS AND DATABASE and enter a keyword to search for your desired journal.</a:t>
            </a:r>
            <a:r>
              <a:rPr lang="en-US" sz="2000" b="1" dirty="0" smtClean="0">
                <a:latin typeface="Calibri" pitchFamily="34" charset="0"/>
              </a:rPr>
              <a:t> </a:t>
            </a:r>
            <a:r>
              <a:rPr lang="en-US" sz="2000" b="1" dirty="0" err="1" smtClean="0">
                <a:latin typeface="Calibri" pitchFamily="34" charset="0"/>
              </a:rPr>
              <a:t>Link</a:t>
            </a:r>
            <a:r>
              <a:rPr lang="en-US" sz="2000" dirty="0" err="1" smtClean="0">
                <a:latin typeface="Calibri" pitchFamily="34" charset="0"/>
              </a:rPr>
              <a:t>:https</a:t>
            </a:r>
            <a:r>
              <a:rPr lang="en-US" sz="2000" dirty="0" smtClean="0">
                <a:latin typeface="Calibri" pitchFamily="34" charset="0"/>
              </a:rPr>
              <a:t>://</a:t>
            </a:r>
            <a:r>
              <a:rPr lang="en-US" sz="2000" dirty="0" err="1" smtClean="0">
                <a:latin typeface="Calibri" pitchFamily="34" charset="0"/>
              </a:rPr>
              <a:t>www.topstudyworld.com</a:t>
            </a:r>
            <a:r>
              <a:rPr lang="en-US" sz="2000" dirty="0" smtClean="0">
                <a:latin typeface="Calibri" pitchFamily="34" charset="0"/>
              </a:rPr>
              <a:t>/2020/05/access-</a:t>
            </a:r>
            <a:r>
              <a:rPr lang="en-US" sz="2000" dirty="0" err="1" smtClean="0">
                <a:latin typeface="Calibri" pitchFamily="34" charset="0"/>
              </a:rPr>
              <a:t>hec</a:t>
            </a:r>
            <a:r>
              <a:rPr lang="en-US" sz="2000" dirty="0" smtClean="0">
                <a:latin typeface="Calibri" pitchFamily="34" charset="0"/>
              </a:rPr>
              <a:t>-digital-</a:t>
            </a:r>
            <a:r>
              <a:rPr lang="en-US" sz="2000" dirty="0" err="1" smtClean="0">
                <a:latin typeface="Calibri" pitchFamily="34" charset="0"/>
              </a:rPr>
              <a:t>library.html?m</a:t>
            </a:r>
            <a:r>
              <a:rPr lang="en-US" sz="2000" dirty="0" smtClean="0">
                <a:latin typeface="Calibri" pitchFamily="34" charset="0"/>
              </a:rPr>
              <a:t>=1</a:t>
            </a:r>
          </a:p>
          <a:p>
            <a:pPr marL="0" indent="0">
              <a:buNone/>
            </a:pPr>
            <a:endParaRPr lang="en-US" sz="2400" dirty="0" smtClean="0">
              <a:latin typeface="Calibri" pitchFamily="34" charset="0"/>
            </a:endParaRPr>
          </a:p>
          <a:p>
            <a:endParaRPr lang="en-US"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3214678"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4" dirty="0" smtClean="0">
                <a:solidFill>
                  <a:schemeClr val="tx1"/>
                </a:solidFill>
              </a:rPr>
              <a:t>Promoting IT &amp; Research Culture</a:t>
            </a:r>
            <a:endParaRPr lang="en-US" sz="1600"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References</a:t>
            </a:r>
            <a:endParaRPr lang="en-US" dirty="0"/>
          </a:p>
        </p:txBody>
      </p:sp>
      <p:sp>
        <p:nvSpPr>
          <p:cNvPr id="3" name="Content Placeholder 2"/>
          <p:cNvSpPr>
            <a:spLocks noGrp="1"/>
          </p:cNvSpPr>
          <p:nvPr>
            <p:ph idx="1"/>
          </p:nvPr>
        </p:nvSpPr>
        <p:spPr/>
        <p:txBody>
          <a:bodyPr/>
          <a:lstStyle/>
          <a:p>
            <a:pPr marL="0" indent="0" algn="just">
              <a:buNone/>
            </a:pPr>
            <a:r>
              <a:rPr lang="en-US" sz="2000" b="1" dirty="0" smtClean="0"/>
              <a:t>Books</a:t>
            </a:r>
          </a:p>
          <a:p>
            <a:pPr algn="just"/>
            <a:r>
              <a:rPr lang="en-US" sz="2000" dirty="0" smtClean="0"/>
              <a:t>Guyton  And Hall Textbook of Medical Physiology  14</a:t>
            </a:r>
            <a:r>
              <a:rPr lang="en-US" sz="2000" baseline="30000" dirty="0" smtClean="0"/>
              <a:t>th</a:t>
            </a:r>
            <a:r>
              <a:rPr lang="en-US" sz="2000" dirty="0" smtClean="0"/>
              <a:t> Edition </a:t>
            </a:r>
          </a:p>
          <a:p>
            <a:pPr algn="just"/>
            <a:r>
              <a:rPr lang="en-US" sz="2000" dirty="0" smtClean="0"/>
              <a:t>Ganong’s  Review of Medical Physiology 25</a:t>
            </a:r>
            <a:r>
              <a:rPr lang="en-US" sz="2000" baseline="30000" dirty="0" smtClean="0"/>
              <a:t>th</a:t>
            </a:r>
            <a:r>
              <a:rPr lang="en-US" sz="2000" dirty="0" smtClean="0"/>
              <a:t> Edition </a:t>
            </a:r>
          </a:p>
          <a:p>
            <a:pPr algn="just"/>
            <a:r>
              <a:rPr lang="en-US" sz="2000" dirty="0" smtClean="0"/>
              <a:t>Sherwood, 9</a:t>
            </a:r>
            <a:r>
              <a:rPr lang="en-US" sz="2000" baseline="30000" dirty="0" smtClean="0"/>
              <a:t>th</a:t>
            </a:r>
            <a:r>
              <a:rPr lang="en-US" sz="2000" dirty="0" smtClean="0"/>
              <a:t> Edition</a:t>
            </a:r>
          </a:p>
          <a:p>
            <a:pPr algn="just"/>
            <a:r>
              <a:rPr lang="en-US" sz="2000" dirty="0" smtClean="0"/>
              <a:t>Silverthorn Physiology, 6</a:t>
            </a:r>
            <a:r>
              <a:rPr lang="en-US" sz="2000" baseline="30000" dirty="0" smtClean="0"/>
              <a:t>th</a:t>
            </a:r>
            <a:r>
              <a:rPr lang="en-US" sz="2000" dirty="0" smtClean="0"/>
              <a:t> Edition</a:t>
            </a:r>
          </a:p>
          <a:p>
            <a:pPr algn="just"/>
            <a:r>
              <a:rPr lang="en-US" sz="2000" dirty="0" smtClean="0"/>
              <a:t>Vander’s Human Physiology, 14</a:t>
            </a:r>
            <a:r>
              <a:rPr lang="en-US" sz="2000" baseline="30000" dirty="0" smtClean="0"/>
              <a:t>th</a:t>
            </a:r>
            <a:r>
              <a:rPr lang="en-US" sz="2000" dirty="0" smtClean="0"/>
              <a:t> Edition</a:t>
            </a:r>
          </a:p>
          <a:p>
            <a:pPr marL="0" indent="0" algn="just">
              <a:buNone/>
            </a:pPr>
            <a:endParaRPr lang="en-US" sz="2000" b="1" dirty="0" smtClean="0"/>
          </a:p>
          <a:p>
            <a:pPr marL="0" indent="0" algn="just">
              <a:buNone/>
            </a:pPr>
            <a:r>
              <a:rPr lang="en-US" sz="2000" b="1" dirty="0" smtClean="0"/>
              <a:t>Research </a:t>
            </a:r>
            <a:r>
              <a:rPr lang="en-US" sz="2000" dirty="0" smtClean="0"/>
              <a:t>https://www.sciencedirect.com/science/article/pii/S0147651322004109</a:t>
            </a:r>
          </a:p>
          <a:p>
            <a:pPr marL="0" indent="0" algn="just">
              <a:buNone/>
            </a:pPr>
            <a:endParaRPr lang="en-US" sz="2000" dirty="0" smtClean="0"/>
          </a:p>
          <a:p>
            <a:pPr marL="0" indent="0" algn="just">
              <a:buNone/>
            </a:pPr>
            <a:r>
              <a:rPr lang="en-US" sz="2000" b="1" dirty="0" smtClean="0"/>
              <a:t>YouTube/</a:t>
            </a:r>
            <a:r>
              <a:rPr lang="en-US" sz="2000" b="1" dirty="0" err="1" smtClean="0"/>
              <a:t>Videolink</a:t>
            </a:r>
            <a:r>
              <a:rPr lang="en-US" sz="2000" b="1" dirty="0" smtClean="0"/>
              <a:t> </a:t>
            </a:r>
            <a:r>
              <a:rPr lang="en-US" sz="2000" dirty="0" smtClean="0"/>
              <a:t>https://www.youtube.com/watch?v=kV_J8O0HIQI</a:t>
            </a:r>
          </a:p>
          <a:p>
            <a:pPr marL="0" indent="0" algn="just">
              <a:buNone/>
            </a:pPr>
            <a:endParaRPr lang="en-US" sz="2400" b="1" dirty="0" smtClean="0">
              <a:solidFill>
                <a:schemeClr val="tx2"/>
              </a:solidFill>
            </a:endParaRPr>
          </a:p>
          <a:p>
            <a:pPr marL="0" indent="0" algn="just">
              <a:buNone/>
            </a:pPr>
            <a:endParaRPr lang="en-US" sz="2400" dirty="0" smtClean="0">
              <a:solidFill>
                <a:schemeClr val="tx2"/>
              </a:solidFill>
            </a:endParaRPr>
          </a:p>
          <a:p>
            <a:pPr marL="0" indent="0" algn="just">
              <a:buNone/>
            </a:pPr>
            <a:endParaRPr lang="en-US" sz="2400" b="1" dirty="0" smtClean="0">
              <a:solidFill>
                <a:srgbClr val="FF3300"/>
              </a:solidFill>
            </a:endParaRPr>
          </a:p>
          <a:p>
            <a:pPr marL="0" indent="0" algn="just">
              <a:buNone/>
            </a:pPr>
            <a:endParaRPr lang="en-US" sz="2400" b="1" dirty="0" smtClean="0">
              <a:solidFill>
                <a:srgbClr val="FF3300"/>
              </a:solidFill>
            </a:endParaRPr>
          </a:p>
          <a:p>
            <a:pPr marL="0" indent="0" algn="just">
              <a:buNone/>
            </a:pPr>
            <a:endParaRPr lang="en-US" sz="2400" b="1" dirty="0" smtClean="0">
              <a:solidFill>
                <a:srgbClr val="FF3300"/>
              </a:solidFill>
            </a:endParaRPr>
          </a:p>
          <a:p>
            <a:pPr marL="0" indent="0" algn="just">
              <a:buNone/>
            </a:pPr>
            <a:endParaRPr lang="en-US" sz="2400" b="1" dirty="0" smtClean="0"/>
          </a:p>
          <a:p>
            <a:pPr marL="514350" indent="-514350" algn="just">
              <a:buFont typeface="+mj-lt"/>
              <a:buAutoNum type="arabicPeriod"/>
            </a:pPr>
            <a:endParaRPr lang="en-US" sz="2400" dirty="0" smtClean="0"/>
          </a:p>
          <a:p>
            <a:pPr marL="514350" indent="-514350" algn="just">
              <a:buFont typeface="+mj-lt"/>
              <a:buAutoNum type="arabicPeriod"/>
            </a:pPr>
            <a:endParaRPr lang="en-US" sz="24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
        <p:nvSpPr>
          <p:cNvPr id="5" name="Rectangle 4"/>
          <p:cNvSpPr/>
          <p:nvPr/>
        </p:nvSpPr>
        <p:spPr>
          <a:xfrm>
            <a:off x="0" y="0"/>
            <a:ext cx="1643042" cy="35716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References</a:t>
            </a:r>
            <a:endParaRPr lang="en-US" b="1"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1.gstatic.com/images?q=tbn:ANd9GcQTBYx1AF8hbebnUxqiwWQtbMYeI4zDdWTUXfQSduyPU6nz6PE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685800"/>
            <a:ext cx="6096000" cy="5148316"/>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3"/>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3415929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latin typeface="+mn-lt"/>
              </a:rPr>
              <a:t>Motto, Vision, Dream</a:t>
            </a:r>
            <a:endParaRPr lang="en-US" sz="3600" b="1" dirty="0">
              <a:latin typeface="+mn-lt"/>
            </a:endParaRPr>
          </a:p>
        </p:txBody>
      </p:sp>
      <p:graphicFrame>
        <p:nvGraphicFramePr>
          <p:cNvPr id="4" name="Content Placeholder 3">
            <a:extLst>
              <a:ext uri="{FF2B5EF4-FFF2-40B4-BE49-F238E27FC236}">
                <a16:creationId xmlns=""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86200" y="12192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a:blip r:embed="rId6"/>
          <a:stretch>
            <a:fillRect/>
          </a:stretch>
        </p:blipFill>
        <p:spPr>
          <a:xfrm>
            <a:off x="761999" y="1849679"/>
            <a:ext cx="2981481" cy="3255721"/>
          </a:xfrm>
          <a:prstGeom prst="rect">
            <a:avLst/>
          </a:prstGeom>
        </p:spPr>
      </p:pic>
      <p:pic>
        <p:nvPicPr>
          <p:cNvPr id="7" name="Picture 6"/>
          <p:cNvPicPr>
            <a:picLocks noChangeAspect="1"/>
          </p:cNvPicPr>
          <p:nvPr/>
        </p:nvPicPr>
        <p:blipFill>
          <a:blip r:embed="rId7"/>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2760728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a:t>
            </a:r>
            <a:r>
              <a:rPr lang="en-US" sz="3600" b="1" dirty="0" smtClean="0">
                <a:latin typeface="+mn-lt"/>
              </a:rPr>
              <a:t>Lecture</a:t>
            </a:r>
            <a:endParaRPr lang="en-US" sz="3600" b="1" dirty="0">
              <a:latin typeface="+mn-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5"/>
          <p:cNvPicPr>
            <a:picLocks noChangeAspect="1"/>
          </p:cNvPicPr>
          <p:nvPr/>
        </p:nvPicPr>
        <p:blipFill>
          <a:blip r:embed="rId3"/>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295992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p:txBody>
          <a:bodyPr>
            <a:normAutofit/>
          </a:bodyPr>
          <a:lstStyle/>
          <a:p>
            <a:pPr fontAlgn="t"/>
            <a:r>
              <a:rPr lang="en-US" sz="2800" dirty="0" smtClean="0"/>
              <a:t>Recall transport mechanism across the cell membrane with special emphasis on osmosis and osmotic pressure</a:t>
            </a:r>
          </a:p>
          <a:p>
            <a:pPr fontAlgn="t"/>
            <a:r>
              <a:rPr lang="en-US" sz="2800" dirty="0" smtClean="0"/>
              <a:t>Recall factors affecting osmosis</a:t>
            </a:r>
          </a:p>
          <a:p>
            <a:pPr fontAlgn="t"/>
            <a:r>
              <a:rPr lang="en-US" sz="2800" dirty="0" smtClean="0"/>
              <a:t>Comprehend the concept of moles and </a:t>
            </a:r>
            <a:r>
              <a:rPr lang="en-US" sz="2800" dirty="0" err="1" smtClean="0"/>
              <a:t>osmoles</a:t>
            </a:r>
            <a:endParaRPr lang="en-US" sz="2800" dirty="0" smtClean="0"/>
          </a:p>
          <a:p>
            <a:pPr fontAlgn="t"/>
            <a:r>
              <a:rPr lang="en-US" sz="2800" dirty="0" smtClean="0"/>
              <a:t>Recall osmolarity of body fluids</a:t>
            </a:r>
          </a:p>
          <a:p>
            <a:pPr fontAlgn="t"/>
            <a:r>
              <a:rPr lang="en-US" sz="2800" dirty="0" smtClean="0"/>
              <a:t>Discuss tonicity</a:t>
            </a:r>
          </a:p>
          <a:p>
            <a:pPr fontAlgn="t"/>
            <a:r>
              <a:rPr lang="en-US" sz="2800" dirty="0" smtClean="0"/>
              <a:t>Comprehend concept of isotonic, hypertonic and hypotonic</a:t>
            </a:r>
            <a:endParaRPr lang="en-US" sz="2800" dirty="0"/>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a:t>Interactive Session</a:t>
            </a:r>
            <a:br>
              <a:rPr lang="en-US" sz="4800" b="1"/>
            </a:b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58214" y="1"/>
            <a:ext cx="785786" cy="806740"/>
          </a:xfrm>
          <a:prstGeom prst="rect">
            <a:avLst/>
          </a:prstGeom>
        </p:spPr>
      </p:pic>
    </p:spTree>
    <p:extLst>
      <p:ext uri="{BB962C8B-B14F-4D97-AF65-F5344CB8AC3E}">
        <p14:creationId xmlns:p14="http://schemas.microsoft.com/office/powerpoint/2010/main" xmlns="" val="14702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PK" sz="4400" b="1" dirty="0" smtClean="0"/>
              <a:t>What is Diffusion?</a:t>
            </a:r>
            <a:endParaRPr lang="en-US" sz="4400" b="1" dirty="0"/>
          </a:p>
        </p:txBody>
      </p:sp>
      <p:sp>
        <p:nvSpPr>
          <p:cNvPr id="3" name="Content Placeholder 2"/>
          <p:cNvSpPr>
            <a:spLocks noGrp="1"/>
          </p:cNvSpPr>
          <p:nvPr>
            <p:ph idx="1"/>
          </p:nvPr>
        </p:nvSpPr>
        <p:spPr/>
        <p:txBody>
          <a:bodyPr>
            <a:normAutofit/>
          </a:bodyPr>
          <a:lstStyle/>
          <a:p>
            <a:r>
              <a:rPr lang="en-US" altLang="en-PK" dirty="0" smtClean="0"/>
              <a:t>Diffusion is the movement of molecules from high concentration to low concentration, until equilibrium is reached.</a:t>
            </a:r>
            <a:endParaRPr lang="en-US" altLang="en-PK" dirty="0"/>
          </a:p>
        </p:txBody>
      </p:sp>
      <p:sp>
        <p:nvSpPr>
          <p:cNvPr id="4" name="Rectangle 3"/>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pic>
        <p:nvPicPr>
          <p:cNvPr id="6" name="Picture 4" descr="diffusion">
            <a:extLst>
              <a:ext uri="{FF2B5EF4-FFF2-40B4-BE49-F238E27FC236}">
                <a16:creationId xmlns:a16="http://schemas.microsoft.com/office/drawing/2014/main" xmlns="" id="{7DDC17E0-82C3-981A-4F68-87772FC4CD6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r="10425" b="13568"/>
          <a:stretch>
            <a:fillRect/>
          </a:stretch>
        </p:blipFill>
        <p:spPr bwMode="auto">
          <a:xfrm>
            <a:off x="1988725" y="2714620"/>
            <a:ext cx="4869275" cy="3609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34" y="142852"/>
            <a:ext cx="7620000" cy="1143000"/>
          </a:xfrm>
        </p:spPr>
        <p:txBody>
          <a:bodyPr/>
          <a:lstStyle/>
          <a:p>
            <a:r>
              <a:rPr lang="en-US" altLang="en-PK" sz="4000" b="1" dirty="0" smtClean="0"/>
              <a:t>What is Equilibrium?</a:t>
            </a:r>
            <a:endParaRPr lang="en-US" sz="4000" b="1" dirty="0"/>
          </a:p>
        </p:txBody>
      </p:sp>
      <p:sp>
        <p:nvSpPr>
          <p:cNvPr id="3" name="Content Placeholder 2"/>
          <p:cNvSpPr>
            <a:spLocks noGrp="1"/>
          </p:cNvSpPr>
          <p:nvPr>
            <p:ph idx="1"/>
          </p:nvPr>
        </p:nvSpPr>
        <p:spPr/>
        <p:txBody>
          <a:bodyPr/>
          <a:lstStyle/>
          <a:p>
            <a:pPr>
              <a:tabLst>
                <a:tab pos="342900" algn="l"/>
              </a:tabLst>
            </a:pPr>
            <a:r>
              <a:rPr lang="en-US" altLang="en-PK" sz="2400" dirty="0" smtClean="0"/>
              <a:t>Static equilibrium: no change in the system is </a:t>
            </a:r>
            <a:r>
              <a:rPr lang="en-US" altLang="en-PK" sz="2400" dirty="0" smtClean="0"/>
              <a:t>occurring.</a:t>
            </a:r>
          </a:p>
          <a:p>
            <a:pPr>
              <a:tabLst>
                <a:tab pos="342900" algn="l"/>
              </a:tabLst>
            </a:pPr>
            <a:r>
              <a:rPr lang="en-US" altLang="en-PK" sz="2400" dirty="0" smtClean="0"/>
              <a:t>For </a:t>
            </a:r>
            <a:r>
              <a:rPr lang="en-US" altLang="en-PK" sz="2400" dirty="0" smtClean="0"/>
              <a:t>example, a bucket of water is in equilibrium because there is no change occurring to it.</a:t>
            </a:r>
          </a:p>
          <a:p>
            <a:pPr>
              <a:tabLst>
                <a:tab pos="342900" algn="l"/>
              </a:tabLst>
            </a:pPr>
            <a:endParaRPr lang="en-US" altLang="en-PK" sz="2400" dirty="0"/>
          </a:p>
        </p:txBody>
      </p:sp>
      <p:sp>
        <p:nvSpPr>
          <p:cNvPr id="4" name="Rectangle 3"/>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pic>
        <p:nvPicPr>
          <p:cNvPr id="8" name="Picture 6" descr="static equilibrium">
            <a:extLst>
              <a:ext uri="{FF2B5EF4-FFF2-40B4-BE49-F238E27FC236}">
                <a16:creationId xmlns:a16="http://schemas.microsoft.com/office/drawing/2014/main" xmlns="" id="{4F478EA5-E668-AB39-A6BC-818AC1B7E8C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43174" y="3214686"/>
            <a:ext cx="4724400"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714480"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 dirty="0" smtClean="0">
                <a:solidFill>
                  <a:schemeClr val="tx1"/>
                </a:solidFill>
              </a:rPr>
              <a:t>Core Concept</a:t>
            </a:r>
            <a:endParaRPr lang="en-US" sz="2000" b="1" dirty="0">
              <a:solidFill>
                <a:schemeClr val="tx1"/>
              </a:solidFill>
            </a:endParaRPr>
          </a:p>
        </p:txBody>
      </p:sp>
      <p:pic>
        <p:nvPicPr>
          <p:cNvPr id="5" name="Picture 4"/>
          <p:cNvPicPr>
            <a:picLocks noChangeAspect="1"/>
          </p:cNvPicPr>
          <p:nvPr/>
        </p:nvPicPr>
        <p:blipFill>
          <a:blip r:embed="rId2"/>
          <a:stretch>
            <a:fillRect/>
          </a:stretch>
        </p:blipFill>
        <p:spPr>
          <a:xfrm>
            <a:off x="8358214" y="1"/>
            <a:ext cx="785786" cy="806740"/>
          </a:xfrm>
          <a:prstGeom prst="rect">
            <a:avLst/>
          </a:prstGeom>
        </p:spPr>
      </p:pic>
      <p:sp>
        <p:nvSpPr>
          <p:cNvPr id="11" name="Content Placeholder 10"/>
          <p:cNvSpPr>
            <a:spLocks noGrp="1"/>
          </p:cNvSpPr>
          <p:nvPr>
            <p:ph idx="1"/>
          </p:nvPr>
        </p:nvSpPr>
        <p:spPr/>
        <p:txBody>
          <a:bodyPr>
            <a:normAutofit/>
          </a:bodyPr>
          <a:lstStyle/>
          <a:p>
            <a:pPr>
              <a:lnSpc>
                <a:spcPct val="80000"/>
              </a:lnSpc>
              <a:buClr>
                <a:schemeClr val="folHlink"/>
              </a:buClr>
              <a:buSzPct val="90000"/>
              <a:buFont typeface="Wingdings" panose="05000000000000000000" pitchFamily="2" charset="2"/>
              <a:buChar char="n"/>
            </a:pPr>
            <a:r>
              <a:rPr lang="en-US" altLang="en-PK" sz="2400" dirty="0" smtClean="0"/>
              <a:t>Dynamic equilibrium: changes in the system are </a:t>
            </a:r>
            <a:r>
              <a:rPr lang="en-US" altLang="en-PK" sz="2400" dirty="0" smtClean="0"/>
              <a:t>occurring</a:t>
            </a:r>
            <a:r>
              <a:rPr lang="en-US" altLang="en-PK" sz="2400" dirty="0" smtClean="0"/>
              <a:t>, but at the same rate as one another</a:t>
            </a:r>
            <a:r>
              <a:rPr lang="en-US" altLang="en-PK" sz="2400" dirty="0" smtClean="0"/>
              <a:t>.</a:t>
            </a:r>
          </a:p>
          <a:p>
            <a:pPr>
              <a:lnSpc>
                <a:spcPct val="80000"/>
              </a:lnSpc>
              <a:buClr>
                <a:schemeClr val="folHlink"/>
              </a:buClr>
              <a:buSzPct val="90000"/>
              <a:buFont typeface="Wingdings" panose="05000000000000000000" pitchFamily="2" charset="2"/>
              <a:buChar char="n"/>
            </a:pPr>
            <a:r>
              <a:rPr lang="en-US" altLang="en-PK" sz="2400" dirty="0" smtClean="0"/>
              <a:t>For example, a bucket of water with a hole in it is releasing water. At the same time more water is being poured in the bucket at the same rate it is pouring out.</a:t>
            </a:r>
          </a:p>
          <a:p>
            <a:pPr>
              <a:lnSpc>
                <a:spcPct val="80000"/>
              </a:lnSpc>
              <a:buClr>
                <a:schemeClr val="folHlink"/>
              </a:buClr>
              <a:buSzPct val="90000"/>
              <a:buFont typeface="Wingdings" panose="05000000000000000000" pitchFamily="2" charset="2"/>
              <a:buChar char="n"/>
            </a:pPr>
            <a:endParaRPr lang="en-US" altLang="en-PK" sz="2400" dirty="0"/>
          </a:p>
        </p:txBody>
      </p:sp>
      <p:sp>
        <p:nvSpPr>
          <p:cNvPr id="7" name="Rectangle 6"/>
          <p:cNvSpPr/>
          <p:nvPr/>
        </p:nvSpPr>
        <p:spPr>
          <a:xfrm>
            <a:off x="7643834" y="857232"/>
            <a:ext cx="714380"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dynamic equilibrium">
            <a:extLst>
              <a:ext uri="{FF2B5EF4-FFF2-40B4-BE49-F238E27FC236}">
                <a16:creationId xmlns:a16="http://schemas.microsoft.com/office/drawing/2014/main" xmlns="" id="{876B4AE4-C5A3-E331-E72B-99424C2EBA6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00364" y="3357562"/>
            <a:ext cx="4287837"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4649</TotalTime>
  <Words>777</Words>
  <Application>Microsoft Office PowerPoint</Application>
  <PresentationFormat>On-screen Show (4:3)</PresentationFormat>
  <Paragraphs>106</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Slide 1</vt:lpstr>
      <vt:lpstr>Foundation Module  First Year MBBS</vt:lpstr>
      <vt:lpstr>Motto, Vision, Dream</vt:lpstr>
      <vt:lpstr>Slide 4</vt:lpstr>
      <vt:lpstr>Learning Objectives</vt:lpstr>
      <vt:lpstr>Interactive Session </vt:lpstr>
      <vt:lpstr>What is Diffusion?</vt:lpstr>
      <vt:lpstr>What is Equilibrium?</vt:lpstr>
      <vt:lpstr>Slide 9</vt:lpstr>
      <vt:lpstr>For Example</vt:lpstr>
      <vt:lpstr>How is this Important?</vt:lpstr>
      <vt:lpstr>Osmosis</vt:lpstr>
      <vt:lpstr>Slide 13</vt:lpstr>
      <vt:lpstr>Semi-Permeable Membrane</vt:lpstr>
      <vt:lpstr>Slide 15</vt:lpstr>
      <vt:lpstr>How is Osmosis Useful to Us?</vt:lpstr>
      <vt:lpstr>Spiral Integration</vt:lpstr>
      <vt:lpstr>Truth Telling </vt:lpstr>
      <vt:lpstr>Solution</vt:lpstr>
      <vt:lpstr>Research</vt:lpstr>
      <vt:lpstr>How To Access Digital Library</vt:lpstr>
      <vt:lpstr>References</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Nayab Zonish NAWAZ</cp:lastModifiedBy>
  <cp:revision>222</cp:revision>
  <dcterms:created xsi:type="dcterms:W3CDTF">2006-08-16T00:00:00Z</dcterms:created>
  <dcterms:modified xsi:type="dcterms:W3CDTF">2025-02-01T18:08:07Z</dcterms:modified>
</cp:coreProperties>
</file>