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98" r:id="rId2"/>
    <p:sldId id="256" r:id="rId3"/>
    <p:sldId id="312" r:id="rId4"/>
    <p:sldId id="313" r:id="rId5"/>
    <p:sldId id="310" r:id="rId6"/>
    <p:sldId id="314" r:id="rId7"/>
    <p:sldId id="343" r:id="rId8"/>
    <p:sldId id="261" r:id="rId9"/>
    <p:sldId id="280" r:id="rId10"/>
    <p:sldId id="278" r:id="rId11"/>
    <p:sldId id="347" r:id="rId12"/>
    <p:sldId id="348" r:id="rId13"/>
    <p:sldId id="349" r:id="rId14"/>
    <p:sldId id="372" r:id="rId15"/>
    <p:sldId id="373" r:id="rId16"/>
    <p:sldId id="374" r:id="rId17"/>
    <p:sldId id="375" r:id="rId18"/>
    <p:sldId id="376" r:id="rId19"/>
    <p:sldId id="377" r:id="rId20"/>
    <p:sldId id="378" r:id="rId21"/>
    <p:sldId id="379" r:id="rId22"/>
    <p:sldId id="380" r:id="rId23"/>
    <p:sldId id="381" r:id="rId24"/>
    <p:sldId id="382" r:id="rId25"/>
    <p:sldId id="383" r:id="rId26"/>
    <p:sldId id="342" r:id="rId27"/>
    <p:sldId id="302" r:id="rId28"/>
    <p:sldId id="346" r:id="rId29"/>
    <p:sldId id="283" r:id="rId30"/>
    <p:sldId id="327" r:id="rId31"/>
    <p:sldId id="331" r:id="rId32"/>
    <p:sldId id="27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44" autoAdjust="0"/>
    <p:restoredTop sz="95163" autoAdjust="0"/>
  </p:normalViewPr>
  <p:slideViewPr>
    <p:cSldViewPr>
      <p:cViewPr>
        <p:scale>
          <a:sx n="57" d="100"/>
          <a:sy n="57" d="100"/>
        </p:scale>
        <p:origin x="-1524" y="500"/>
      </p:cViewPr>
      <p:guideLst>
        <p:guide orient="horz" pos="2160"/>
        <p:guide pos="2880"/>
      </p:guideLst>
    </p:cSldViewPr>
  </p:slideViewPr>
  <p:outlineViewPr>
    <p:cViewPr>
      <p:scale>
        <a:sx n="33" d="100"/>
        <a:sy n="33" d="100"/>
      </p:scale>
      <p:origin x="248" y="244752"/>
    </p:cViewPr>
  </p:outlineViewPr>
  <p:notesTextViewPr>
    <p:cViewPr>
      <p:scale>
        <a:sx n="100" d="100"/>
        <a:sy n="100" d="100"/>
      </p:scale>
      <p:origin x="0" y="0"/>
    </p:cViewPr>
  </p:notesText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7C4913C1-9DC8-4658-A4FC-A894F8F82CF0}" srcId="{F9CEBA05-2F10-437E-89B2-54F4D9FAF478}" destId="{399ACE2F-90C5-48B1-9E65-700A32562848}" srcOrd="2" destOrd="0" parTransId="{1911F9CB-1EEA-4FFD-A302-90DCBC7D11BE}" sibTransId="{DA82EADB-2721-42A0-95EA-F9B5521A38A6}"/>
    <dgm:cxn modelId="{F96A58E1-C7A8-4666-8130-0D1875EF8CBE}" type="presOf" srcId="{399ACE2F-90C5-48B1-9E65-700A32562848}" destId="{7D3EFDB4-E5D1-439A-86D8-1FCF80D959BA}" srcOrd="2" destOrd="0" presId="urn:microsoft.com/office/officeart/2005/8/layout/gear1#1"/>
    <dgm:cxn modelId="{5BF302CD-8566-4A60-BABE-B164FCFB3330}" type="presOf" srcId="{663C1E13-76F9-4B70-A2F2-CA23180743CE}" destId="{93300324-D62F-4E58-B882-734182BDB462}" srcOrd="0" destOrd="0" presId="urn:microsoft.com/office/officeart/2005/8/layout/gear1#1"/>
    <dgm:cxn modelId="{4796E436-31A1-4F82-BD1A-158802AA0383}" type="presOf" srcId="{DACAB5BA-B8B4-4D66-8B11-1D02259E020B}" destId="{8BC64EA7-2794-42B6-96C9-F39A52CB985A}" srcOrd="2" destOrd="0" presId="urn:microsoft.com/office/officeart/2005/8/layout/gear1#1"/>
    <dgm:cxn modelId="{9EA94427-2E87-4017-81AD-3CDE965B3732}" type="presOf" srcId="{663C1E13-76F9-4B70-A2F2-CA23180743CE}" destId="{4822A78E-EAEC-401F-941A-3A84E13E2357}" srcOrd="2" destOrd="0" presId="urn:microsoft.com/office/officeart/2005/8/layout/gear1#1"/>
    <dgm:cxn modelId="{C090F242-7DF0-46EC-96AE-63E67B0BC0DF}" type="presOf" srcId="{399ACE2F-90C5-48B1-9E65-700A32562848}" destId="{59EDF28D-6C67-49D0-B5A1-DE5C3CBA2292}" srcOrd="0" destOrd="0" presId="urn:microsoft.com/office/officeart/2005/8/layout/gear1#1"/>
    <dgm:cxn modelId="{915E7EF9-893C-4336-9870-9AB568F1221E}" type="presOf" srcId="{399ACE2F-90C5-48B1-9E65-700A32562848}" destId="{9815588C-16D0-4475-B64C-847FC87C8C32}" srcOrd="3" destOrd="0" presId="urn:microsoft.com/office/officeart/2005/8/layout/gear1#1"/>
    <dgm:cxn modelId="{A2A69A02-3F36-4BF2-8FAE-004AFB772633}" type="presOf" srcId="{188C389E-9423-41DE-9C5E-D4A7E95C7E62}" destId="{6DF3A3A0-5919-4E69-80DD-61760D6340A0}" srcOrd="0" destOrd="0" presId="urn:microsoft.com/office/officeart/2005/8/layout/gear1#1"/>
    <dgm:cxn modelId="{C303E50B-9E38-4F26-A7CF-BE3C9EEC67A8}" type="presOf" srcId="{F9CEBA05-2F10-437E-89B2-54F4D9FAF478}" destId="{5ED88519-AC6C-4AA3-B76D-812B93A167E4}" srcOrd="0" destOrd="0" presId="urn:microsoft.com/office/officeart/2005/8/layout/gear1#1"/>
    <dgm:cxn modelId="{CE93E227-A3E6-4BF6-8F3B-19A2142CF668}" type="presOf" srcId="{399ACE2F-90C5-48B1-9E65-700A32562848}" destId="{23DC08E4-3725-4448-BFFF-1CCEA2F2987E}"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A077997A-DC37-4207-A826-3AF965841BF1}" type="presOf" srcId="{DACAB5BA-B8B4-4D66-8B11-1D02259E020B}" destId="{87622A90-D0D8-4EA3-BC0D-D537801AF2B1}" srcOrd="0" destOrd="0" presId="urn:microsoft.com/office/officeart/2005/8/layout/gear1#1"/>
    <dgm:cxn modelId="{18346025-45E6-4AE6-AB77-83F86D1B7D2A}" type="presOf" srcId="{23718C41-0A1F-40BF-86BE-8A5476EC271E}" destId="{398423B3-DD54-4226-99D7-017EFC1488DF}" srcOrd="0" destOrd="0" presId="urn:microsoft.com/office/officeart/2005/8/layout/gear1#1"/>
    <dgm:cxn modelId="{11AFBB88-26FB-4579-A52F-6A923FDC3F84}" type="presOf" srcId="{DACAB5BA-B8B4-4D66-8B11-1D02259E020B}" destId="{B6B6B41B-120B-4968-AB6A-FC6E7C8EF3C0}" srcOrd="1"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554F0A9-16B7-46D8-B8B3-FFA3C401CE4B}" type="presOf" srcId="{663C1E13-76F9-4B70-A2F2-CA23180743CE}" destId="{B9330EE9-43E4-4FD4-8144-E92B1DD0FCDF}" srcOrd="1" destOrd="0" presId="urn:microsoft.com/office/officeart/2005/8/layout/gear1#1"/>
    <dgm:cxn modelId="{D2DFE506-70EF-41C9-8621-40E2F24344A9}" type="presOf" srcId="{DA82EADB-2721-42A0-95EA-F9B5521A38A6}" destId="{A09CEA93-9338-4361-A5E6-CF85B6019F5A}" srcOrd="0" destOrd="0" presId="urn:microsoft.com/office/officeart/2005/8/layout/gear1#1"/>
    <dgm:cxn modelId="{A332869A-7ED7-41F8-8A5A-8C700CEFB70D}" type="presParOf" srcId="{5ED88519-AC6C-4AA3-B76D-812B93A167E4}" destId="{87622A90-D0D8-4EA3-BC0D-D537801AF2B1}" srcOrd="0" destOrd="0" presId="urn:microsoft.com/office/officeart/2005/8/layout/gear1#1"/>
    <dgm:cxn modelId="{4BE2DC9C-D141-412E-9C60-3A8D66562BF4}" type="presParOf" srcId="{5ED88519-AC6C-4AA3-B76D-812B93A167E4}" destId="{B6B6B41B-120B-4968-AB6A-FC6E7C8EF3C0}" srcOrd="1" destOrd="0" presId="urn:microsoft.com/office/officeart/2005/8/layout/gear1#1"/>
    <dgm:cxn modelId="{1421C89A-6983-4953-9561-688BD7013343}" type="presParOf" srcId="{5ED88519-AC6C-4AA3-B76D-812B93A167E4}" destId="{8BC64EA7-2794-42B6-96C9-F39A52CB985A}" srcOrd="2" destOrd="0" presId="urn:microsoft.com/office/officeart/2005/8/layout/gear1#1"/>
    <dgm:cxn modelId="{4234A158-56D9-40D8-8041-3F5F6EA1EA73}" type="presParOf" srcId="{5ED88519-AC6C-4AA3-B76D-812B93A167E4}" destId="{93300324-D62F-4E58-B882-734182BDB462}" srcOrd="3" destOrd="0" presId="urn:microsoft.com/office/officeart/2005/8/layout/gear1#1"/>
    <dgm:cxn modelId="{6F792B2D-8130-44F0-8BDD-11BB6D57994A}" type="presParOf" srcId="{5ED88519-AC6C-4AA3-B76D-812B93A167E4}" destId="{B9330EE9-43E4-4FD4-8144-E92B1DD0FCDF}" srcOrd="4" destOrd="0" presId="urn:microsoft.com/office/officeart/2005/8/layout/gear1#1"/>
    <dgm:cxn modelId="{D2948DE9-B97F-4117-B997-2AAD2342D3BC}" type="presParOf" srcId="{5ED88519-AC6C-4AA3-B76D-812B93A167E4}" destId="{4822A78E-EAEC-401F-941A-3A84E13E2357}" srcOrd="5" destOrd="0" presId="urn:microsoft.com/office/officeart/2005/8/layout/gear1#1"/>
    <dgm:cxn modelId="{CAA20C3E-9507-4671-94C3-B7673E650EF7}" type="presParOf" srcId="{5ED88519-AC6C-4AA3-B76D-812B93A167E4}" destId="{59EDF28D-6C67-49D0-B5A1-DE5C3CBA2292}" srcOrd="6" destOrd="0" presId="urn:microsoft.com/office/officeart/2005/8/layout/gear1#1"/>
    <dgm:cxn modelId="{B19C8235-9760-4B35-9D7C-3BD5B9F94F99}" type="presParOf" srcId="{5ED88519-AC6C-4AA3-B76D-812B93A167E4}" destId="{23DC08E4-3725-4448-BFFF-1CCEA2F2987E}" srcOrd="7" destOrd="0" presId="urn:microsoft.com/office/officeart/2005/8/layout/gear1#1"/>
    <dgm:cxn modelId="{9F6CF6FD-F954-437F-B802-DBE15EF6E0F6}" type="presParOf" srcId="{5ED88519-AC6C-4AA3-B76D-812B93A167E4}" destId="{7D3EFDB4-E5D1-439A-86D8-1FCF80D959BA}" srcOrd="8" destOrd="0" presId="urn:microsoft.com/office/officeart/2005/8/layout/gear1#1"/>
    <dgm:cxn modelId="{4162703E-1CC4-4DE2-A83A-3FE9B9551D29}" type="presParOf" srcId="{5ED88519-AC6C-4AA3-B76D-812B93A167E4}" destId="{9815588C-16D0-4475-B64C-847FC87C8C32}" srcOrd="9" destOrd="0" presId="urn:microsoft.com/office/officeart/2005/8/layout/gear1#1"/>
    <dgm:cxn modelId="{FFC9A546-A405-47A2-BBFB-0D1362C96CE1}" type="presParOf" srcId="{5ED88519-AC6C-4AA3-B76D-812B93A167E4}" destId="{398423B3-DD54-4226-99D7-017EFC1488DF}" srcOrd="10" destOrd="0" presId="urn:microsoft.com/office/officeart/2005/8/layout/gear1#1"/>
    <dgm:cxn modelId="{FE3BFC97-2DA2-473F-9A7C-D1CF9236006D}" type="presParOf" srcId="{5ED88519-AC6C-4AA3-B76D-812B93A167E4}" destId="{6DF3A3A0-5919-4E69-80DD-61760D6340A0}" srcOrd="11" destOrd="0" presId="urn:microsoft.com/office/officeart/2005/8/layout/gear1#1"/>
    <dgm:cxn modelId="{0CC0A482-878A-446F-A00F-BACE355932C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88EB6-E7FD-4266-87F1-E1CA9CEA85D7}" type="datetimeFigureOut">
              <a:rPr lang="en-US" smtClean="0"/>
              <a:pPr/>
              <a:t>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B90CED-AF5D-4F20-94CF-1CD32AED0A17}" type="slidenum">
              <a:rPr lang="en-US" smtClean="0"/>
              <a:pPr/>
              <a:t>‹#›</a:t>
            </a:fld>
            <a:endParaRPr lang="en-US"/>
          </a:p>
        </p:txBody>
      </p:sp>
    </p:spTree>
    <p:extLst>
      <p:ext uri="{BB962C8B-B14F-4D97-AF65-F5344CB8AC3E}">
        <p14:creationId xmlns:p14="http://schemas.microsoft.com/office/powerpoint/2010/main" xmlns="" val="404513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B90CED-AF5D-4F20-94CF-1CD32AED0A17}"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2/1/2025</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2/1/2025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098" name="Picture 2" descr="http://www.madaniwallpaper.com/wallpapers/new_best_bismillah_wallpaper_2013-800x6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236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58214" y="1"/>
            <a:ext cx="785786" cy="806740"/>
          </a:xfrm>
          <a:prstGeom prst="rect">
            <a:avLst/>
          </a:prstGeom>
        </p:spPr>
      </p:pic>
      <p:sp>
        <p:nvSpPr>
          <p:cNvPr id="6" name="Rectangle 5"/>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sp>
        <p:nvSpPr>
          <p:cNvPr id="9" name="Title 8"/>
          <p:cNvSpPr>
            <a:spLocks noGrp="1"/>
          </p:cNvSpPr>
          <p:nvPr>
            <p:ph type="title"/>
          </p:nvPr>
        </p:nvSpPr>
        <p:spPr/>
        <p:txBody>
          <a:bodyPr/>
          <a:lstStyle/>
          <a:p>
            <a:r>
              <a:rPr lang="en-GB" sz="3600" b="1" dirty="0" smtClean="0"/>
              <a:t>Microtubules </a:t>
            </a:r>
            <a:endParaRPr lang="en-US" sz="3600" b="1" dirty="0">
              <a:solidFill>
                <a:schemeClr val="tx1"/>
              </a:solidFill>
            </a:endParaRPr>
          </a:p>
        </p:txBody>
      </p:sp>
      <p:sp>
        <p:nvSpPr>
          <p:cNvPr id="8" name="Content Placeholder 7"/>
          <p:cNvSpPr>
            <a:spLocks noGrp="1"/>
          </p:cNvSpPr>
          <p:nvPr>
            <p:ph idx="1"/>
          </p:nvPr>
        </p:nvSpPr>
        <p:spPr/>
        <p:txBody>
          <a:bodyPr/>
          <a:lstStyle/>
          <a:p>
            <a:pPr marL="0" indent="0">
              <a:spcAft>
                <a:spcPts val="375"/>
              </a:spcAft>
              <a:buNone/>
            </a:pPr>
            <a:r>
              <a:rPr lang="en-GB" sz="2400" dirty="0" smtClean="0">
                <a:solidFill>
                  <a:srgbClr val="212529"/>
                </a:solidFill>
                <a:latin typeface="Open Sans" panose="020B0606030504020204" pitchFamily="34" charset="0"/>
              </a:rPr>
              <a:t>25 nm in diameter </a:t>
            </a:r>
          </a:p>
          <a:p>
            <a:pPr marL="0" indent="0">
              <a:spcAft>
                <a:spcPts val="375"/>
              </a:spcAft>
              <a:buNone/>
            </a:pPr>
            <a:r>
              <a:rPr lang="en-GB" sz="2400" dirty="0" smtClean="0">
                <a:solidFill>
                  <a:srgbClr val="212529"/>
                </a:solidFill>
                <a:latin typeface="Open Sans" panose="020B0606030504020204" pitchFamily="34" charset="0"/>
              </a:rPr>
              <a:t>200 nm – 25 micrometer in length </a:t>
            </a:r>
          </a:p>
          <a:p>
            <a:pPr marL="0" indent="0">
              <a:spcAft>
                <a:spcPts val="375"/>
              </a:spcAft>
              <a:buNone/>
            </a:pPr>
            <a:r>
              <a:rPr lang="en-GB" sz="2400" dirty="0" smtClean="0">
                <a:solidFill>
                  <a:srgbClr val="212529"/>
                </a:solidFill>
                <a:latin typeface="Open Sans" panose="020B0606030504020204" pitchFamily="34" charset="0"/>
              </a:rPr>
              <a:t>• A. Functions • Shape/support cell • Tracks where organelles can move with motor proteins • Separate chromosomes during cell division</a:t>
            </a:r>
          </a:p>
          <a:p>
            <a:pPr marL="0" indent="0">
              <a:buNone/>
            </a:pPr>
            <a:r>
              <a:rPr lang="en-GB" sz="2400" dirty="0" smtClean="0"/>
              <a:t/>
            </a:r>
            <a:br>
              <a:rPr lang="en-GB" sz="2400" dirty="0" smtClean="0"/>
            </a:br>
            <a:endParaRPr lang="en-PK" sz="2400" dirty="0"/>
          </a:p>
        </p:txBody>
      </p:sp>
      <p:pic>
        <p:nvPicPr>
          <p:cNvPr id="7" name="Picture 2">
            <a:extLst>
              <a:ext uri="{FF2B5EF4-FFF2-40B4-BE49-F238E27FC236}">
                <a16:creationId xmlns:a16="http://schemas.microsoft.com/office/drawing/2014/main" xmlns="" id="{B43600BC-4E6C-62F0-9D53-F3F8F52A258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571480"/>
            <a:ext cx="8382027" cy="62865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9763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000240"/>
            <a:ext cx="7791480" cy="3214710"/>
          </a:xfrm>
        </p:spPr>
        <p:txBody>
          <a:bodyPr>
            <a:normAutofit/>
          </a:bodyPr>
          <a:lstStyle/>
          <a:p>
            <a:r>
              <a:rPr lang="en-GB" sz="2400" dirty="0" smtClean="0">
                <a:solidFill>
                  <a:srgbClr val="212529"/>
                </a:solidFill>
                <a:latin typeface="Open Sans" panose="020B0606030504020204" pitchFamily="34" charset="0"/>
              </a:rPr>
              <a:t>B. </a:t>
            </a:r>
            <a:r>
              <a:rPr lang="en-GB" sz="2400" dirty="0" err="1" smtClean="0">
                <a:solidFill>
                  <a:srgbClr val="212529"/>
                </a:solidFill>
                <a:latin typeface="Open Sans" panose="020B0606030504020204" pitchFamily="34" charset="0"/>
              </a:rPr>
              <a:t>Tubulin</a:t>
            </a:r>
            <a:r>
              <a:rPr lang="en-GB" sz="2400" dirty="0" smtClean="0">
                <a:solidFill>
                  <a:srgbClr val="212529"/>
                </a:solidFill>
                <a:latin typeface="Open Sans" panose="020B0606030504020204" pitchFamily="34" charset="0"/>
              </a:rPr>
              <a:t> • Is a globular protein that constructs microtubule wall • Dimer – made of 2 subunits/polypeptides: </a:t>
            </a:r>
            <a:r>
              <a:rPr lang="el-GR" sz="2400" dirty="0" smtClean="0">
                <a:solidFill>
                  <a:srgbClr val="212529"/>
                </a:solidFill>
                <a:latin typeface="Open Sans" panose="020B0606030504020204" pitchFamily="34" charset="0"/>
              </a:rPr>
              <a:t>α-</a:t>
            </a:r>
            <a:r>
              <a:rPr lang="en-GB" sz="2400" dirty="0" err="1" smtClean="0">
                <a:solidFill>
                  <a:srgbClr val="212529"/>
                </a:solidFill>
                <a:latin typeface="Open Sans" panose="020B0606030504020204" pitchFamily="34" charset="0"/>
              </a:rPr>
              <a:t>tubulin</a:t>
            </a:r>
            <a:r>
              <a:rPr lang="en-GB" sz="2400" dirty="0" smtClean="0">
                <a:solidFill>
                  <a:srgbClr val="212529"/>
                </a:solidFill>
                <a:latin typeface="Open Sans" panose="020B0606030504020204" pitchFamily="34" charset="0"/>
              </a:rPr>
              <a:t> and </a:t>
            </a:r>
            <a:r>
              <a:rPr lang="el-GR" sz="2400" dirty="0" smtClean="0">
                <a:solidFill>
                  <a:srgbClr val="212529"/>
                </a:solidFill>
                <a:latin typeface="Open Sans" panose="020B0606030504020204" pitchFamily="34" charset="0"/>
              </a:rPr>
              <a:t>β-</a:t>
            </a:r>
            <a:r>
              <a:rPr lang="en-GB" sz="2400" dirty="0" err="1" smtClean="0">
                <a:solidFill>
                  <a:srgbClr val="212529"/>
                </a:solidFill>
                <a:latin typeface="Open Sans" panose="020B0606030504020204" pitchFamily="34" charset="0"/>
              </a:rPr>
              <a:t>tubulin</a:t>
            </a:r>
            <a:r>
              <a:rPr lang="en-GB" sz="2400" dirty="0" smtClean="0">
                <a:solidFill>
                  <a:srgbClr val="212529"/>
                </a:solidFill>
                <a:latin typeface="Open Sans" panose="020B0606030504020204" pitchFamily="34" charset="0"/>
              </a:rPr>
              <a:t> • Grow length by adding </a:t>
            </a:r>
            <a:r>
              <a:rPr lang="en-GB" sz="2400" dirty="0" err="1" smtClean="0">
                <a:solidFill>
                  <a:srgbClr val="212529"/>
                </a:solidFill>
                <a:latin typeface="Open Sans" panose="020B0606030504020204" pitchFamily="34" charset="0"/>
              </a:rPr>
              <a:t>tubulin</a:t>
            </a:r>
            <a:r>
              <a:rPr lang="en-GB" sz="2400" dirty="0" smtClean="0">
                <a:solidFill>
                  <a:srgbClr val="212529"/>
                </a:solidFill>
                <a:latin typeface="Open Sans" panose="020B0606030504020204" pitchFamily="34" charset="0"/>
              </a:rPr>
              <a:t> dimers (or disassembled)</a:t>
            </a:r>
            <a:endParaRPr lang="en-PK" sz="2400" dirty="0"/>
          </a:p>
        </p:txBody>
      </p:sp>
      <p:sp>
        <p:nvSpPr>
          <p:cNvPr id="4" name="Rectangle 3"/>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pic>
        <p:nvPicPr>
          <p:cNvPr id="6" name="Picture 2">
            <a:extLst>
              <a:ext uri="{FF2B5EF4-FFF2-40B4-BE49-F238E27FC236}">
                <a16:creationId xmlns:a16="http://schemas.microsoft.com/office/drawing/2014/main" xmlns="" id="{3F3A97CA-EFBB-A588-E6B1-9CDBB5F07AA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857233"/>
            <a:ext cx="8501090" cy="600076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400" dirty="0" smtClean="0">
                <a:solidFill>
                  <a:srgbClr val="212529"/>
                </a:solidFill>
                <a:latin typeface="Open Sans" panose="020B0606030504020204" pitchFamily="34" charset="0"/>
              </a:rPr>
              <a:t> C. </a:t>
            </a:r>
            <a:r>
              <a:rPr lang="en-GB" sz="2400" dirty="0" err="1" smtClean="0">
                <a:solidFill>
                  <a:srgbClr val="212529"/>
                </a:solidFill>
                <a:latin typeface="Open Sans" panose="020B0606030504020204" pitchFamily="34" charset="0"/>
              </a:rPr>
              <a:t>Centrosomes</a:t>
            </a:r>
            <a:r>
              <a:rPr lang="en-GB" sz="2400" dirty="0" smtClean="0">
                <a:solidFill>
                  <a:srgbClr val="212529"/>
                </a:solidFill>
                <a:latin typeface="Open Sans" panose="020B0606030504020204" pitchFamily="34" charset="0"/>
              </a:rPr>
              <a:t> • Microtubules grow out from </a:t>
            </a:r>
            <a:r>
              <a:rPr lang="en-GB" sz="2400" dirty="0" err="1" smtClean="0">
                <a:solidFill>
                  <a:srgbClr val="212529"/>
                </a:solidFill>
                <a:latin typeface="Open Sans" panose="020B0606030504020204" pitchFamily="34" charset="0"/>
              </a:rPr>
              <a:t>centrosomes</a:t>
            </a:r>
            <a:r>
              <a:rPr lang="en-GB" sz="2400" dirty="0" smtClean="0">
                <a:solidFill>
                  <a:srgbClr val="212529"/>
                </a:solidFill>
                <a:latin typeface="Open Sans" panose="020B0606030504020204" pitchFamily="34" charset="0"/>
              </a:rPr>
              <a:t>, near nucleus • Centrioles: set pair in a </a:t>
            </a:r>
            <a:r>
              <a:rPr lang="en-GB" sz="2400" dirty="0" err="1" smtClean="0">
                <a:solidFill>
                  <a:srgbClr val="212529"/>
                </a:solidFill>
                <a:latin typeface="Open Sans" panose="020B0606030504020204" pitchFamily="34" charset="0"/>
              </a:rPr>
              <a:t>centrosome</a:t>
            </a:r>
            <a:r>
              <a:rPr lang="en-GB" sz="2400" dirty="0" smtClean="0">
                <a:solidFill>
                  <a:srgbClr val="212529"/>
                </a:solidFill>
                <a:latin typeface="Open Sans" panose="020B0606030504020204" pitchFamily="34" charset="0"/>
              </a:rPr>
              <a:t>, nine sets of triplet microtubules arranged in a ring, reciprocate before animal cell divides (absent in yeast and plant cells) • Helps organize microtubule assembly</a:t>
            </a:r>
            <a:endParaRPr lang="en-PK" sz="2400" dirty="0"/>
          </a:p>
        </p:txBody>
      </p:sp>
      <p:sp>
        <p:nvSpPr>
          <p:cNvPr id="4" name="Rectangle 3"/>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pic>
        <p:nvPicPr>
          <p:cNvPr id="6" name="Picture 2">
            <a:extLst>
              <a:ext uri="{FF2B5EF4-FFF2-40B4-BE49-F238E27FC236}">
                <a16:creationId xmlns:a16="http://schemas.microsoft.com/office/drawing/2014/main" xmlns="" id="{48C9CFA0-2539-71B4-E279-7C9FF9235C6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42918"/>
            <a:ext cx="8286775" cy="621508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sp>
        <p:nvSpPr>
          <p:cNvPr id="11" name="Content Placeholder 10"/>
          <p:cNvSpPr>
            <a:spLocks noGrp="1"/>
          </p:cNvSpPr>
          <p:nvPr>
            <p:ph idx="1"/>
          </p:nvPr>
        </p:nvSpPr>
        <p:spPr/>
        <p:txBody>
          <a:bodyPr>
            <a:normAutofit/>
          </a:bodyPr>
          <a:lstStyle/>
          <a:p>
            <a:r>
              <a:rPr lang="en-GB" sz="2400" dirty="0" smtClean="0">
                <a:solidFill>
                  <a:srgbClr val="212529"/>
                </a:solidFill>
                <a:latin typeface="Open Sans" panose="020B0606030504020204" pitchFamily="34" charset="0"/>
              </a:rPr>
              <a:t>D. Cilia &amp; Flagella </a:t>
            </a:r>
          </a:p>
          <a:p>
            <a:r>
              <a:rPr lang="en-GB" sz="2400" dirty="0" smtClean="0">
                <a:solidFill>
                  <a:srgbClr val="212529"/>
                </a:solidFill>
                <a:latin typeface="Open Sans" panose="020B0606030504020204" pitchFamily="34" charset="0"/>
              </a:rPr>
              <a:t>Microtubules have extensions projecting from some cells</a:t>
            </a:r>
          </a:p>
          <a:p>
            <a:r>
              <a:rPr lang="en-GB" sz="2400" dirty="0" smtClean="0">
                <a:solidFill>
                  <a:srgbClr val="212529"/>
                </a:solidFill>
                <a:latin typeface="Open Sans" panose="020B0606030504020204" pitchFamily="34" charset="0"/>
              </a:rPr>
              <a:t>They help propel unicellular eukaryotes through water; are on animal, algae and plant sperm (flagella), can move fluid over tissue surface, helps sweep mucus out of windpipes, helps move egg toward uterus </a:t>
            </a:r>
          </a:p>
          <a:p>
            <a:r>
              <a:rPr lang="en-GB" sz="2400" dirty="0" smtClean="0">
                <a:solidFill>
                  <a:srgbClr val="212529"/>
                </a:solidFill>
                <a:latin typeface="Open Sans" panose="020B0606030504020204" pitchFamily="34" charset="0"/>
              </a:rPr>
              <a:t>Bends organelle’s movements</a:t>
            </a:r>
            <a:endParaRPr lang="en-PK" sz="2400" dirty="0" smtClean="0"/>
          </a:p>
          <a:p>
            <a:endParaRPr lang="en-US" sz="2400" dirty="0"/>
          </a:p>
        </p:txBody>
      </p:sp>
      <p:pic>
        <p:nvPicPr>
          <p:cNvPr id="6" name="Picture 2">
            <a:extLst>
              <a:ext uri="{FF2B5EF4-FFF2-40B4-BE49-F238E27FC236}">
                <a16:creationId xmlns:a16="http://schemas.microsoft.com/office/drawing/2014/main" xmlns="" id="{DE27B990-85F2-0908-CF00-2378B07DA2C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803653"/>
            <a:ext cx="8072462" cy="605434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Microtubule </a:t>
            </a:r>
            <a:endParaRPr lang="en-US" b="1" dirty="0"/>
          </a:p>
        </p:txBody>
      </p:sp>
      <p:pic>
        <p:nvPicPr>
          <p:cNvPr id="4" name="Picture 4" descr="The cell. 7. Cytosol. Cytoskeleton. Microtubules. Atlas of plant and animal  histology.">
            <a:extLst>
              <a:ext uri="{FF2B5EF4-FFF2-40B4-BE49-F238E27FC236}">
                <a16:creationId xmlns:a16="http://schemas.microsoft.com/office/drawing/2014/main" xmlns="" id="{01E0B72F-DB77-6426-874B-2EE9FFD9E16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9800" y="1600200"/>
            <a:ext cx="4419600" cy="452596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a:stretch>
            <a:fillRect/>
          </a:stretch>
        </p:blipFill>
        <p:spPr>
          <a:xfrm>
            <a:off x="8358214" y="1"/>
            <a:ext cx="785786" cy="806740"/>
          </a:xfrm>
          <a:prstGeom prst="rect">
            <a:avLst/>
          </a:prstGeom>
        </p:spPr>
      </p:pic>
      <p:sp>
        <p:nvSpPr>
          <p:cNvPr id="6" name="Rectangle 5"/>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7" name="Picture 2">
            <a:extLst>
              <a:ext uri="{FF2B5EF4-FFF2-40B4-BE49-F238E27FC236}">
                <a16:creationId xmlns:a16="http://schemas.microsoft.com/office/drawing/2014/main" xmlns="" id="{D5D61519-469A-1D63-EF7E-CC81DAA43337}"/>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71480"/>
            <a:ext cx="8239117" cy="62865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Microfilament </a:t>
            </a:r>
            <a:endParaRPr lang="en-US" b="1" dirty="0"/>
          </a:p>
        </p:txBody>
      </p:sp>
      <p:sp>
        <p:nvSpPr>
          <p:cNvPr id="3" name="Content Placeholder 2"/>
          <p:cNvSpPr>
            <a:spLocks noGrp="1"/>
          </p:cNvSpPr>
          <p:nvPr>
            <p:ph idx="1"/>
          </p:nvPr>
        </p:nvSpPr>
        <p:spPr/>
        <p:txBody>
          <a:bodyPr/>
          <a:lstStyle/>
          <a:p>
            <a:r>
              <a:rPr lang="en-GB" dirty="0" smtClean="0">
                <a:solidFill>
                  <a:srgbClr val="212529"/>
                </a:solidFill>
                <a:latin typeface="Open Sans" panose="020B0606030504020204" pitchFamily="34" charset="0"/>
              </a:rPr>
              <a:t>Solid rods (7 nm in diameter) • A. Functions • Provide structural support • Gives organelle gel-like consistency • Resists compression • Motility: cell contractions, amoeba movement • Cytoplasmic streaming: in plants, circular flow of cytoplasm (speeds up material distribution)</a:t>
            </a:r>
            <a:endParaRPr lang="en-PK" dirty="0" smtClean="0"/>
          </a:p>
          <a:p>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6" name="Picture 2">
            <a:extLst>
              <a:ext uri="{FF2B5EF4-FFF2-40B4-BE49-F238E27FC236}">
                <a16:creationId xmlns:a16="http://schemas.microsoft.com/office/drawing/2014/main" xmlns="" id="{5975272E-FA5F-2AF8-989F-B41A916853B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42918"/>
            <a:ext cx="8286776" cy="621508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solidFill>
                  <a:srgbClr val="212529"/>
                </a:solidFill>
                <a:latin typeface="Open Sans" panose="020B0606030504020204" pitchFamily="34" charset="0"/>
              </a:rPr>
              <a:t>B. </a:t>
            </a:r>
            <a:r>
              <a:rPr lang="en-GB" dirty="0" err="1" smtClean="0">
                <a:solidFill>
                  <a:srgbClr val="212529"/>
                </a:solidFill>
                <a:latin typeface="Open Sans" panose="020B0606030504020204" pitchFamily="34" charset="0"/>
              </a:rPr>
              <a:t>Actin</a:t>
            </a:r>
            <a:r>
              <a:rPr lang="en-GB" dirty="0" smtClean="0">
                <a:solidFill>
                  <a:srgbClr val="212529"/>
                </a:solidFill>
                <a:latin typeface="Open Sans" panose="020B0606030504020204" pitchFamily="34" charset="0"/>
              </a:rPr>
              <a:t>: globular protein making up microfilaments</a:t>
            </a:r>
          </a:p>
          <a:p>
            <a:r>
              <a:rPr lang="en-GB" dirty="0" smtClean="0">
                <a:solidFill>
                  <a:srgbClr val="212529"/>
                </a:solidFill>
                <a:latin typeface="Open Sans" panose="020B0606030504020204" pitchFamily="34" charset="0"/>
              </a:rPr>
              <a:t>C. Twisted double chain of </a:t>
            </a:r>
            <a:r>
              <a:rPr lang="en-GB" dirty="0" err="1" smtClean="0">
                <a:solidFill>
                  <a:srgbClr val="212529"/>
                </a:solidFill>
                <a:latin typeface="Open Sans" panose="020B0606030504020204" pitchFamily="34" charset="0"/>
              </a:rPr>
              <a:t>actin</a:t>
            </a:r>
            <a:r>
              <a:rPr lang="en-GB" dirty="0" smtClean="0">
                <a:solidFill>
                  <a:srgbClr val="212529"/>
                </a:solidFill>
                <a:latin typeface="Open Sans" panose="020B0606030504020204" pitchFamily="34" charset="0"/>
              </a:rPr>
              <a:t> subunits</a:t>
            </a:r>
          </a:p>
          <a:p>
            <a:r>
              <a:rPr lang="en-GB" dirty="0" smtClean="0">
                <a:solidFill>
                  <a:srgbClr val="212529"/>
                </a:solidFill>
                <a:latin typeface="Open Sans" panose="020B0606030504020204" pitchFamily="34" charset="0"/>
              </a:rPr>
              <a:t>D. Microvilli: bundles of microfilaments – increase cell surface area</a:t>
            </a:r>
          </a:p>
          <a:p>
            <a:r>
              <a:rPr lang="en-GB" dirty="0" smtClean="0">
                <a:solidFill>
                  <a:srgbClr val="212529"/>
                </a:solidFill>
                <a:latin typeface="Open Sans" panose="020B0606030504020204" pitchFamily="34" charset="0"/>
              </a:rPr>
              <a:t>E. Parallel </a:t>
            </a:r>
            <a:r>
              <a:rPr lang="en-GB" dirty="0" err="1" smtClean="0">
                <a:solidFill>
                  <a:srgbClr val="212529"/>
                </a:solidFill>
                <a:latin typeface="Open Sans" panose="020B0606030504020204" pitchFamily="34" charset="0"/>
              </a:rPr>
              <a:t>actin</a:t>
            </a:r>
            <a:r>
              <a:rPr lang="en-GB" dirty="0" smtClean="0">
                <a:solidFill>
                  <a:srgbClr val="212529"/>
                </a:solidFill>
                <a:latin typeface="Open Sans" panose="020B0606030504020204" pitchFamily="34" charset="0"/>
              </a:rPr>
              <a:t> proteins joined by thicker filaments made of myosin that “walk” along </a:t>
            </a:r>
            <a:r>
              <a:rPr lang="en-GB" dirty="0" err="1" smtClean="0">
                <a:solidFill>
                  <a:srgbClr val="212529"/>
                </a:solidFill>
                <a:latin typeface="Open Sans" panose="020B0606030504020204" pitchFamily="34" charset="0"/>
              </a:rPr>
              <a:t>actin</a:t>
            </a:r>
            <a:endParaRPr lang="en-GB" dirty="0" smtClean="0">
              <a:solidFill>
                <a:srgbClr val="212529"/>
              </a:solidFill>
              <a:latin typeface="Open Sans" panose="020B0606030504020204" pitchFamily="34" charset="0"/>
            </a:endParaRPr>
          </a:p>
          <a:p>
            <a:r>
              <a:rPr lang="en-GB" dirty="0" smtClean="0">
                <a:solidFill>
                  <a:srgbClr val="212529"/>
                </a:solidFill>
                <a:latin typeface="Open Sans" panose="020B0606030504020204" pitchFamily="34" charset="0"/>
              </a:rPr>
              <a:t>F. </a:t>
            </a:r>
            <a:r>
              <a:rPr lang="en-GB" dirty="0" err="1" smtClean="0">
                <a:solidFill>
                  <a:srgbClr val="212529"/>
                </a:solidFill>
                <a:latin typeface="Open Sans" panose="020B0606030504020204" pitchFamily="34" charset="0"/>
              </a:rPr>
              <a:t>Pseudophodia</a:t>
            </a:r>
            <a:r>
              <a:rPr lang="en-GB" dirty="0" smtClean="0">
                <a:solidFill>
                  <a:srgbClr val="212529"/>
                </a:solidFill>
                <a:latin typeface="Open Sans" panose="020B0606030504020204" pitchFamily="34" charset="0"/>
              </a:rPr>
              <a:t>: extensions allowing amoeba to crawl along surfaces</a:t>
            </a:r>
            <a:endParaRPr lang="en-PK" dirty="0" smtClean="0"/>
          </a:p>
          <a:p>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6" name="Picture 2">
            <a:extLst>
              <a:ext uri="{FF2B5EF4-FFF2-40B4-BE49-F238E27FC236}">
                <a16:creationId xmlns:a16="http://schemas.microsoft.com/office/drawing/2014/main" xmlns="" id="{DB574B73-E998-B60E-EE7E-434E96A6249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714356"/>
            <a:ext cx="8191525" cy="614364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olecular Expressions Cell Biology ...">
            <a:extLst>
              <a:ext uri="{FF2B5EF4-FFF2-40B4-BE49-F238E27FC236}">
                <a16:creationId xmlns:a16="http://schemas.microsoft.com/office/drawing/2014/main" xmlns="" id="{7DA8A7A7-F6FF-A72A-C35E-FAB925A3B22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85926"/>
            <a:ext cx="8534400" cy="429578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a:stretch>
            <a:fillRect/>
          </a:stretch>
        </p:blipFill>
        <p:spPr>
          <a:xfrm>
            <a:off x="8358214" y="1"/>
            <a:ext cx="785786" cy="806740"/>
          </a:xfrm>
          <a:prstGeom prst="rect">
            <a:avLst/>
          </a:prstGeom>
        </p:spPr>
      </p:pic>
      <p:sp>
        <p:nvSpPr>
          <p:cNvPr id="6" name="Rectangle 5"/>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7" name="Picture 2">
            <a:extLst>
              <a:ext uri="{FF2B5EF4-FFF2-40B4-BE49-F238E27FC236}">
                <a16:creationId xmlns:a16="http://schemas.microsoft.com/office/drawing/2014/main" xmlns="" id="{6125843D-6B45-05DD-583F-F713B7FD33E0}"/>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71480"/>
            <a:ext cx="8572528" cy="62865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Intermediate Filaments</a:t>
            </a:r>
            <a:endParaRPr lang="en-US" b="1" dirty="0"/>
          </a:p>
        </p:txBody>
      </p:sp>
      <p:sp>
        <p:nvSpPr>
          <p:cNvPr id="3" name="Content Placeholder 2"/>
          <p:cNvSpPr>
            <a:spLocks noGrp="1"/>
          </p:cNvSpPr>
          <p:nvPr>
            <p:ph idx="1"/>
          </p:nvPr>
        </p:nvSpPr>
        <p:spPr/>
        <p:txBody>
          <a:bodyPr/>
          <a:lstStyle/>
          <a:p>
            <a:r>
              <a:rPr lang="en-GB" dirty="0" smtClean="0">
                <a:solidFill>
                  <a:srgbClr val="212529"/>
                </a:solidFill>
                <a:latin typeface="Open Sans" panose="020B0606030504020204" pitchFamily="34" charset="0"/>
              </a:rPr>
              <a:t>• Smaller than microtubules but fatter than microfilaments (8-12 nm in diameter) • A. Functions • Bears tension • Reinforces cell shape • Fix organization of certain organelles</a:t>
            </a:r>
            <a:endParaRPr lang="en-PK" dirty="0" smtClean="0"/>
          </a:p>
          <a:p>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6" name="Picture 2">
            <a:extLst>
              <a:ext uri="{FF2B5EF4-FFF2-40B4-BE49-F238E27FC236}">
                <a16:creationId xmlns:a16="http://schemas.microsoft.com/office/drawing/2014/main" xmlns="" id="{ECEBC4AD-D1B0-0D6C-2016-28A276DAB95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42918"/>
            <a:ext cx="8421625" cy="621508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solidFill>
                  <a:srgbClr val="212529"/>
                </a:solidFill>
                <a:latin typeface="Open Sans" panose="020B0606030504020204" pitchFamily="34" charset="0"/>
              </a:rPr>
              <a:t>Diverse class of </a:t>
            </a:r>
            <a:r>
              <a:rPr lang="en-GB" dirty="0" err="1" smtClean="0">
                <a:solidFill>
                  <a:srgbClr val="212529"/>
                </a:solidFill>
                <a:latin typeface="Open Sans" panose="020B0606030504020204" pitchFamily="34" charset="0"/>
              </a:rPr>
              <a:t>cytoskeletal</a:t>
            </a:r>
            <a:r>
              <a:rPr lang="en-GB" dirty="0" smtClean="0">
                <a:solidFill>
                  <a:srgbClr val="212529"/>
                </a:solidFill>
                <a:latin typeface="Open Sans" panose="020B0606030504020204" pitchFamily="34" charset="0"/>
              </a:rPr>
              <a:t> elements: different functions</a:t>
            </a:r>
          </a:p>
          <a:p>
            <a:r>
              <a:rPr lang="en-GB" dirty="0" err="1" smtClean="0">
                <a:solidFill>
                  <a:srgbClr val="212529"/>
                </a:solidFill>
                <a:latin typeface="Open Sans" panose="020B0606030504020204" pitchFamily="34" charset="0"/>
              </a:rPr>
              <a:t>Contructed</a:t>
            </a:r>
            <a:r>
              <a:rPr lang="en-GB" dirty="0" smtClean="0">
                <a:solidFill>
                  <a:srgbClr val="212529"/>
                </a:solidFill>
                <a:latin typeface="Open Sans" panose="020B0606030504020204" pitchFamily="34" charset="0"/>
              </a:rPr>
              <a:t> from different subunit belonging to protein family who include keratins</a:t>
            </a:r>
          </a:p>
          <a:p>
            <a:r>
              <a:rPr lang="en-GB" dirty="0" smtClean="0">
                <a:solidFill>
                  <a:srgbClr val="212529"/>
                </a:solidFill>
                <a:latin typeface="Open Sans" panose="020B0606030504020204" pitchFamily="34" charset="0"/>
              </a:rPr>
              <a:t>C. </a:t>
            </a:r>
            <a:r>
              <a:rPr lang="en-GB" dirty="0" err="1" smtClean="0">
                <a:solidFill>
                  <a:srgbClr val="212529"/>
                </a:solidFill>
                <a:latin typeface="Open Sans" panose="020B0606030504020204" pitchFamily="34" charset="0"/>
              </a:rPr>
              <a:t>Permantn</a:t>
            </a:r>
            <a:r>
              <a:rPr lang="en-GB" dirty="0" smtClean="0">
                <a:solidFill>
                  <a:srgbClr val="212529"/>
                </a:solidFill>
                <a:latin typeface="Open Sans" panose="020B0606030504020204" pitchFamily="34" charset="0"/>
              </a:rPr>
              <a:t> fixtures of cells (microfilaments and microtubules get assembled/reassembled)</a:t>
            </a:r>
            <a:endParaRPr lang="en-PK" dirty="0" smtClean="0"/>
          </a:p>
          <a:p>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6" name="Picture 2">
            <a:extLst>
              <a:ext uri="{FF2B5EF4-FFF2-40B4-BE49-F238E27FC236}">
                <a16:creationId xmlns:a16="http://schemas.microsoft.com/office/drawing/2014/main" xmlns="" id="{6EAC45A9-4727-00DF-16C4-C4DE9BEAEB3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785794"/>
            <a:ext cx="8358214" cy="607220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318250"/>
            <a:ext cx="2895600" cy="609600"/>
          </a:xfrm>
        </p:spPr>
        <p:txBody>
          <a:bodyPr/>
          <a:lstStyle/>
          <a:p>
            <a:r>
              <a:rPr lang="en-US" sz="2400" b="1" dirty="0" smtClean="0"/>
              <a:t>Foundation Module </a:t>
            </a:r>
            <a:br>
              <a:rPr lang="en-US" sz="2400" b="1" dirty="0" smtClean="0"/>
            </a:br>
            <a:r>
              <a:rPr lang="en-US" sz="2400" b="1" dirty="0" smtClean="0"/>
              <a:t>First Year MBBS</a:t>
            </a:r>
            <a:endParaRPr lang="en-US" sz="2400" b="1" dirty="0"/>
          </a:p>
        </p:txBody>
      </p:sp>
      <p:sp>
        <p:nvSpPr>
          <p:cNvPr id="3" name="Subtitle 2"/>
          <p:cNvSpPr>
            <a:spLocks noGrp="1"/>
          </p:cNvSpPr>
          <p:nvPr>
            <p:ph type="subTitle" idx="1"/>
          </p:nvPr>
        </p:nvSpPr>
        <p:spPr>
          <a:xfrm>
            <a:off x="715576" y="4307124"/>
            <a:ext cx="6461760" cy="1066800"/>
          </a:xfrm>
        </p:spPr>
        <p:txBody>
          <a:bodyPr>
            <a:normAutofit/>
          </a:bodyPr>
          <a:lstStyle/>
          <a:p>
            <a:pPr algn="r"/>
            <a:r>
              <a:rPr lang="en-US" b="1" dirty="0" smtClean="0"/>
              <a:t>Supervised by </a:t>
            </a:r>
            <a:r>
              <a:rPr lang="en-US" b="1" dirty="0" smtClean="0">
                <a:solidFill>
                  <a:schemeClr val="tx2"/>
                </a:solidFill>
              </a:rPr>
              <a:t>Prof. Samia Sarwar</a:t>
            </a:r>
            <a:r>
              <a:rPr lang="en-US" b="1" dirty="0"/>
              <a:t> Chairperson Physiology </a:t>
            </a:r>
            <a:r>
              <a:rPr lang="en-US" b="1" dirty="0" smtClean="0"/>
              <a:t>Presenter :</a:t>
            </a:r>
            <a:r>
              <a:rPr lang="en-US" b="1" dirty="0" smtClean="0">
                <a:solidFill>
                  <a:schemeClr val="tx2"/>
                </a:solidFill>
              </a:rPr>
              <a:t>Dr. </a:t>
            </a:r>
            <a:r>
              <a:rPr lang="en-US" b="1" dirty="0" err="1" smtClean="0">
                <a:solidFill>
                  <a:schemeClr val="tx2"/>
                </a:solidFill>
              </a:rPr>
              <a:t>Faizania</a:t>
            </a:r>
            <a:r>
              <a:rPr lang="en-US" b="1" dirty="0" smtClean="0">
                <a:solidFill>
                  <a:schemeClr val="tx2"/>
                </a:solidFill>
              </a:rPr>
              <a:t> </a:t>
            </a:r>
            <a:r>
              <a:rPr lang="en-US" b="1" dirty="0" err="1" smtClean="0">
                <a:solidFill>
                  <a:schemeClr val="tx2"/>
                </a:solidFill>
              </a:rPr>
              <a:t>Shabir</a:t>
            </a:r>
            <a:r>
              <a:rPr lang="en-US" b="1" dirty="0" smtClean="0">
                <a:solidFill>
                  <a:schemeClr val="tx2"/>
                </a:solidFill>
              </a:rPr>
              <a:t> (AP </a:t>
            </a:r>
            <a:r>
              <a:rPr lang="en-US" b="1" dirty="0">
                <a:solidFill>
                  <a:schemeClr val="tx2"/>
                </a:solidFill>
              </a:rPr>
              <a:t>PHY)</a:t>
            </a:r>
          </a:p>
          <a:p>
            <a:pPr algn="r"/>
            <a:r>
              <a:rPr lang="en-US" b="1" dirty="0" smtClean="0"/>
              <a:t>Dated </a:t>
            </a:r>
            <a:r>
              <a:rPr lang="en-US" b="1" dirty="0"/>
              <a:t>: </a:t>
            </a:r>
            <a:r>
              <a:rPr lang="en-US" b="1" dirty="0" smtClean="0"/>
              <a:t>00-00-2025</a:t>
            </a:r>
            <a:endParaRPr lang="en-US" b="1" dirty="0"/>
          </a:p>
          <a:p>
            <a:pPr algn="r"/>
            <a:endParaRPr lang="en-US" b="1" dirty="0"/>
          </a:p>
        </p:txBody>
      </p:sp>
      <p:sp>
        <p:nvSpPr>
          <p:cNvPr id="4" name="Title 1"/>
          <p:cNvSpPr txBox="1">
            <a:spLocks/>
          </p:cNvSpPr>
          <p:nvPr/>
        </p:nvSpPr>
        <p:spPr>
          <a:xfrm>
            <a:off x="381000" y="761390"/>
            <a:ext cx="7543800" cy="2593975"/>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sz="4000" b="1" dirty="0" smtClean="0"/>
              <a:t>Genetics, Transcription &amp; Translation</a:t>
            </a:r>
            <a:endParaRPr lang="en-US" sz="4000" b="1" dirty="0">
              <a:solidFill>
                <a:schemeClr val="tx1"/>
              </a:solidFill>
            </a:endParaRPr>
          </a:p>
        </p:txBody>
      </p:sp>
      <p:sp>
        <p:nvSpPr>
          <p:cNvPr id="5" name="Title 1"/>
          <p:cNvSpPr txBox="1">
            <a:spLocks/>
          </p:cNvSpPr>
          <p:nvPr/>
        </p:nvSpPr>
        <p:spPr>
          <a:xfrm>
            <a:off x="5286380" y="6248400"/>
            <a:ext cx="3581400" cy="60960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sz="2400" b="1" dirty="0" smtClean="0"/>
              <a:t>Physiology Department</a:t>
            </a:r>
            <a:endParaRPr lang="en-US" sz="2400" b="1" dirty="0"/>
          </a:p>
        </p:txBody>
      </p:sp>
      <p:pic>
        <p:nvPicPr>
          <p:cNvPr id="6" name="Picture 5"/>
          <p:cNvPicPr>
            <a:picLocks noChangeAspect="1"/>
          </p:cNvPicPr>
          <p:nvPr/>
        </p:nvPicPr>
        <p:blipFill>
          <a:blip r:embed="rId2"/>
          <a:stretch>
            <a:fillRect/>
          </a:stretch>
        </p:blipFill>
        <p:spPr>
          <a:xfrm>
            <a:off x="228600" y="152400"/>
            <a:ext cx="914479" cy="938865"/>
          </a:xfrm>
          <a:prstGeom prst="rect">
            <a:avLst/>
          </a:prstGeom>
        </p:spPr>
      </p:pic>
    </p:spTree>
    <p:extLst>
      <p:ext uri="{BB962C8B-B14F-4D97-AF65-F5344CB8AC3E}">
        <p14:creationId xmlns:p14="http://schemas.microsoft.com/office/powerpoint/2010/main" xmlns="" val="3947419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termediate Filaments">
            <a:extLst>
              <a:ext uri="{FF2B5EF4-FFF2-40B4-BE49-F238E27FC236}">
                <a16:creationId xmlns:a16="http://schemas.microsoft.com/office/drawing/2014/main" xmlns="" id="{B920DE48-0364-8586-1C68-2FC96310E05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961356"/>
            <a:ext cx="8229599" cy="398224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a:stretch>
            <a:fillRect/>
          </a:stretch>
        </p:blipFill>
        <p:spPr>
          <a:xfrm>
            <a:off x="8358214" y="1"/>
            <a:ext cx="785786" cy="806740"/>
          </a:xfrm>
          <a:prstGeom prst="rect">
            <a:avLst/>
          </a:prstGeom>
        </p:spPr>
      </p:pic>
      <p:sp>
        <p:nvSpPr>
          <p:cNvPr id="6" name="Rectangle 5"/>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7" name="Picture 2">
            <a:extLst>
              <a:ext uri="{FF2B5EF4-FFF2-40B4-BE49-F238E27FC236}">
                <a16:creationId xmlns:a16="http://schemas.microsoft.com/office/drawing/2014/main" xmlns="" id="{0E82B3F5-8835-9310-BCC5-91ED2AC5524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714356"/>
            <a:ext cx="8643966" cy="614364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oeboid movement ...">
            <a:extLst>
              <a:ext uri="{FF2B5EF4-FFF2-40B4-BE49-F238E27FC236}">
                <a16:creationId xmlns:a16="http://schemas.microsoft.com/office/drawing/2014/main" xmlns="" id="{90A9FC54-1D42-1F93-8CD4-DA0B0FC15B7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844" y="1714488"/>
            <a:ext cx="4571689" cy="3559466"/>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4" descr="The cell. More information. Cilia and flagella. Atlas of Plant and Animal  Histology">
            <a:extLst>
              <a:ext uri="{FF2B5EF4-FFF2-40B4-BE49-F238E27FC236}">
                <a16:creationId xmlns:a16="http://schemas.microsoft.com/office/drawing/2014/main" xmlns="" id="{F0B64FBC-D942-2D13-7180-9A166882AE5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3438" y="1214422"/>
            <a:ext cx="3852864" cy="530383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214414" y="357166"/>
            <a:ext cx="6862071" cy="707886"/>
          </a:xfrm>
          <a:prstGeom prst="rect">
            <a:avLst/>
          </a:prstGeom>
        </p:spPr>
        <p:txBody>
          <a:bodyPr wrap="none">
            <a:spAutoFit/>
          </a:bodyPr>
          <a:lstStyle/>
          <a:p>
            <a:r>
              <a:rPr lang="en-GB" sz="4000" b="1" dirty="0" err="1" smtClean="0"/>
              <a:t>Ameboid</a:t>
            </a:r>
            <a:r>
              <a:rPr lang="en-GB" sz="4000" b="1" dirty="0" smtClean="0"/>
              <a:t> and </a:t>
            </a:r>
            <a:r>
              <a:rPr lang="en-GB" sz="4000" b="1" dirty="0" err="1" smtClean="0"/>
              <a:t>ciliary</a:t>
            </a:r>
            <a:r>
              <a:rPr lang="en-GB" sz="4000" b="1" dirty="0" smtClean="0"/>
              <a:t> movement</a:t>
            </a:r>
            <a:endParaRPr lang="en-US" sz="4000" b="1" dirty="0"/>
          </a:p>
        </p:txBody>
      </p:sp>
      <p:pic>
        <p:nvPicPr>
          <p:cNvPr id="5" name="Picture 4"/>
          <p:cNvPicPr>
            <a:picLocks noChangeAspect="1"/>
          </p:cNvPicPr>
          <p:nvPr/>
        </p:nvPicPr>
        <p:blipFill>
          <a:blip r:embed="rId4"/>
          <a:stretch>
            <a:fillRect/>
          </a:stretch>
        </p:blipFill>
        <p:spPr>
          <a:xfrm>
            <a:off x="8358214" y="1"/>
            <a:ext cx="785786" cy="806740"/>
          </a:xfrm>
          <a:prstGeom prst="rect">
            <a:avLst/>
          </a:prstGeom>
        </p:spPr>
      </p:pic>
      <p:sp>
        <p:nvSpPr>
          <p:cNvPr id="6" name="Rectangle 5"/>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7" name="Picture 2">
            <a:extLst>
              <a:ext uri="{FF2B5EF4-FFF2-40B4-BE49-F238E27FC236}">
                <a16:creationId xmlns:a16="http://schemas.microsoft.com/office/drawing/2014/main" xmlns="" id="{F6427816-A483-C985-6375-2B159F47320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428605"/>
            <a:ext cx="8501090" cy="642939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denosine triphosphate (ATP) | Definition, Structure, Function, &amp; Facts |  Britannica">
            <a:extLst>
              <a:ext uri="{FF2B5EF4-FFF2-40B4-BE49-F238E27FC236}">
                <a16:creationId xmlns:a16="http://schemas.microsoft.com/office/drawing/2014/main" xmlns="" id="{148088C8-8E49-F0AC-B258-F57FBF8A396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0359" y="1285860"/>
            <a:ext cx="6012798" cy="484030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3"/>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6" name="Picture 2">
            <a:extLst>
              <a:ext uri="{FF2B5EF4-FFF2-40B4-BE49-F238E27FC236}">
                <a16:creationId xmlns:a16="http://schemas.microsoft.com/office/drawing/2014/main" xmlns="" id="{8AB00B75-6605-F5F5-019B-44C577001A2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2844" y="642918"/>
            <a:ext cx="8286774" cy="621508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ell - Endoplasmic Reticulum, Organelles, Membranes | Britannica">
            <a:extLst>
              <a:ext uri="{FF2B5EF4-FFF2-40B4-BE49-F238E27FC236}">
                <a16:creationId xmlns:a16="http://schemas.microsoft.com/office/drawing/2014/main" xmlns="" id="{50E707EA-157A-BB9B-880D-8FC7B3BE6FB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14422"/>
            <a:ext cx="8459193" cy="52641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428728" y="357166"/>
            <a:ext cx="6614055" cy="646331"/>
          </a:xfrm>
          <a:prstGeom prst="rect">
            <a:avLst/>
          </a:prstGeom>
        </p:spPr>
        <p:txBody>
          <a:bodyPr wrap="none">
            <a:spAutoFit/>
          </a:bodyPr>
          <a:lstStyle/>
          <a:p>
            <a:r>
              <a:rPr lang="en-GB" sz="3600" b="1" dirty="0" smtClean="0"/>
              <a:t>Endoplasmic Reticulum Functions</a:t>
            </a:r>
            <a:endParaRPr lang="en-US" sz="3600" b="1" dirty="0"/>
          </a:p>
        </p:txBody>
      </p:sp>
      <p:pic>
        <p:nvPicPr>
          <p:cNvPr id="4" name="Picture 3"/>
          <p:cNvPicPr>
            <a:picLocks noChangeAspect="1"/>
          </p:cNvPicPr>
          <p:nvPr/>
        </p:nvPicPr>
        <p:blipFill>
          <a:blip r:embed="rId3"/>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6" name="Picture 2">
            <a:extLst>
              <a:ext uri="{FF2B5EF4-FFF2-40B4-BE49-F238E27FC236}">
                <a16:creationId xmlns:a16="http://schemas.microsoft.com/office/drawing/2014/main" xmlns="" id="{AC6235B1-0D60-BEEE-8C6D-1CDC57E54B97}"/>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82182"/>
            <a:ext cx="8501090" cy="637581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FDB7B0A5-B9A6-0276-0D73-27AD5A026C8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00" y="485775"/>
            <a:ext cx="4800600" cy="6219825"/>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3"/>
          <a:stretch>
            <a:fillRect/>
          </a:stretch>
        </p:blipFill>
        <p:spPr>
          <a:xfrm>
            <a:off x="8358214" y="1"/>
            <a:ext cx="785786" cy="806740"/>
          </a:xfrm>
          <a:prstGeom prst="rect">
            <a:avLst/>
          </a:prstGeom>
        </p:spPr>
      </p:pic>
      <p:sp>
        <p:nvSpPr>
          <p:cNvPr id="4" name="Rectangle 3"/>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5" name="Picture 2">
            <a:extLst>
              <a:ext uri="{FF2B5EF4-FFF2-40B4-BE49-F238E27FC236}">
                <a16:creationId xmlns:a16="http://schemas.microsoft.com/office/drawing/2014/main" xmlns="" id="{C36EF1AE-C56F-E368-340C-8F5EA233CB7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00042"/>
            <a:ext cx="8255472" cy="635795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olgi apparatus | Definition, Function, Location, &amp; Facts | Britannica">
            <a:extLst>
              <a:ext uri="{FF2B5EF4-FFF2-40B4-BE49-F238E27FC236}">
                <a16:creationId xmlns:a16="http://schemas.microsoft.com/office/drawing/2014/main" xmlns="" id="{4163D580-264F-D232-8C45-CF1406FC731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42984"/>
            <a:ext cx="8229600" cy="550227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3"/>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6" name="Picture 2">
            <a:extLst>
              <a:ext uri="{FF2B5EF4-FFF2-40B4-BE49-F238E27FC236}">
                <a16:creationId xmlns:a16="http://schemas.microsoft.com/office/drawing/2014/main" xmlns="" id="{3F2D0A39-0644-3FFA-9D73-DD8D03782F1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696496"/>
            <a:ext cx="8501090" cy="616150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571744"/>
            <a:ext cx="7620000" cy="1143000"/>
          </a:xfrm>
        </p:spPr>
        <p:txBody>
          <a:bodyPr/>
          <a:lstStyle/>
          <a:p>
            <a:pPr algn="ctr"/>
            <a:r>
              <a:rPr lang="en-GB" b="1" dirty="0" smtClean="0"/>
              <a:t>Spiral Integration</a:t>
            </a:r>
            <a:endParaRPr lang="en-US" b="1" dirty="0"/>
          </a:p>
        </p:txBody>
      </p:sp>
      <p:pic>
        <p:nvPicPr>
          <p:cNvPr id="3" name="Picture 2"/>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7620000" cy="1143000"/>
          </a:xfrm>
        </p:spPr>
        <p:txBody>
          <a:bodyPr/>
          <a:lstStyle/>
          <a:p>
            <a:r>
              <a:rPr lang="en-US" sz="3200" b="1" dirty="0" smtClean="0">
                <a:solidFill>
                  <a:srgbClr val="000000"/>
                </a:solidFill>
                <a:latin typeface="Calibri" panose="020F0502020204030204" pitchFamily="34" charset="0"/>
                <a:ea typeface="Times New Roman" panose="02020603050405020304" pitchFamily="18" charset="0"/>
              </a:rPr>
              <a:t/>
            </a:r>
            <a:br>
              <a:rPr lang="en-US" sz="3200" b="1" dirty="0" smtClean="0">
                <a:solidFill>
                  <a:srgbClr val="000000"/>
                </a:solidFill>
                <a:latin typeface="Calibri" panose="020F0502020204030204" pitchFamily="34" charset="0"/>
                <a:ea typeface="Times New Roman" panose="02020603050405020304" pitchFamily="18" charset="0"/>
              </a:rPr>
            </a:br>
            <a:r>
              <a:rPr lang="en-US" sz="3200" b="1" dirty="0" smtClean="0">
                <a:solidFill>
                  <a:srgbClr val="000000"/>
                </a:solidFill>
                <a:latin typeface="Calibri" panose="020F0502020204030204" pitchFamily="34" charset="0"/>
                <a:ea typeface="Times New Roman" panose="02020603050405020304" pitchFamily="18" charset="0"/>
              </a:rPr>
              <a:t>Ethics of Physician Pharmaceutical Interaction</a:t>
            </a:r>
            <a:endParaRPr lang="en-US" sz="3200" b="1" dirty="0"/>
          </a:p>
        </p:txBody>
      </p:sp>
      <p:sp>
        <p:nvSpPr>
          <p:cNvPr id="3" name="Content Placeholder 2"/>
          <p:cNvSpPr>
            <a:spLocks noGrp="1"/>
          </p:cNvSpPr>
          <p:nvPr>
            <p:ph idx="1"/>
          </p:nvPr>
        </p:nvSpPr>
        <p:spPr>
          <a:xfrm>
            <a:off x="714348" y="1571612"/>
            <a:ext cx="7072362" cy="4800600"/>
          </a:xfrm>
        </p:spPr>
        <p:txBody>
          <a:bodyPr>
            <a:normAutofit/>
          </a:bodyPr>
          <a:lstStyle/>
          <a:p>
            <a:r>
              <a:rPr lang="en-US" sz="2800" dirty="0" smtClean="0">
                <a:solidFill>
                  <a:srgbClr val="000000"/>
                </a:solidFill>
                <a:latin typeface="Calibri" panose="020F0502020204030204" pitchFamily="34" charset="0"/>
                <a:ea typeface="Calibri" panose="020F0502020204030204" pitchFamily="34" charset="0"/>
              </a:rPr>
              <a:t>In dealing with pharmaceutical and allied healthcare industry a medical practitioner shall always ensure that ,there shall never be any compromise either with his/her own professional autonomy and/or with the autonomy and health of the patient.</a:t>
            </a:r>
            <a:endPar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sp>
        <p:nvSpPr>
          <p:cNvPr id="9" name="Rectangle 8"/>
          <p:cNvSpPr/>
          <p:nvPr/>
        </p:nvSpPr>
        <p:spPr>
          <a:xfrm>
            <a:off x="0" y="0"/>
            <a:ext cx="278605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Spiral Integration/ Ethics</a:t>
            </a:r>
            <a:endParaRPr lang="en-US" sz="2000" b="1" dirty="0">
              <a:solidFill>
                <a:schemeClr val="tx1"/>
              </a:solidFill>
            </a:endParaRPr>
          </a:p>
        </p:txBody>
      </p:sp>
      <p:pic>
        <p:nvPicPr>
          <p:cNvPr id="6" name="Picture 2" descr="Medical Ethics: Ethical Dilemmas in Healthcare - Education Projects Group">
            <a:extLst>
              <a:ext uri="{FF2B5EF4-FFF2-40B4-BE49-F238E27FC236}">
                <a16:creationId xmlns:a16="http://schemas.microsoft.com/office/drawing/2014/main" xmlns="" id="{8BDFA99C-43B7-1F82-791D-03FA92C4F29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659"/>
            <a:ext cx="9144000" cy="68746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9130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nSpc>
                <a:spcPct val="107000"/>
              </a:lnSpc>
              <a:spcAft>
                <a:spcPts val="800"/>
              </a:spcAft>
            </a:pPr>
            <a:r>
              <a:rPr lang="en-US" sz="4800" b="1" dirty="0" smtClean="0"/>
              <a:t>Public Health Ethics</a:t>
            </a:r>
            <a:endParaRPr lang="en-US" sz="4800" b="1" dirty="0" smtClean="0">
              <a:solidFill>
                <a:srgbClr val="000000"/>
              </a:solidFill>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sz="2800" dirty="0" smtClean="0"/>
              <a:t>Public health is understood within these principles as what we, as a society, do collectively to assure the conditions for people to be healthy.</a:t>
            </a:r>
          </a:p>
          <a:p>
            <a:r>
              <a:rPr lang="en-US" sz="2800" b="1" dirty="0" smtClean="0"/>
              <a:t>Relevant case: </a:t>
            </a:r>
            <a:r>
              <a:rPr lang="en-US" sz="2800" dirty="0" smtClean="0"/>
              <a:t>An influenza epidemic has begun in Pakistan confirmed by the World Health Organization (WHO) with some reported deaths. Public health officials are strongly recommending the immediate implementation of some restrictive measures to help slow the spread of the infection. A family were died in a car accident .Over 70 people attended the funeral. </a:t>
            </a:r>
            <a:r>
              <a:rPr lang="en-US" sz="2800" b="1" dirty="0" smtClean="0"/>
              <a:t>Solution:</a:t>
            </a:r>
            <a:r>
              <a:rPr lang="en-US" sz="2800" dirty="0" smtClean="0"/>
              <a:t> Public health authorities issue an order requiring everyone who attended the funeral to stay home to avoid spread of disease</a:t>
            </a:r>
            <a:endParaRPr lang="en-US" sz="2800" dirty="0"/>
          </a:p>
        </p:txBody>
      </p:sp>
      <p:sp>
        <p:nvSpPr>
          <p:cNvPr id="5" name="Rectangle 4"/>
          <p:cNvSpPr/>
          <p:nvPr/>
        </p:nvSpPr>
        <p:spPr>
          <a:xfrm>
            <a:off x="0" y="0"/>
            <a:ext cx="278605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Spiral Integration/ Ethics</a:t>
            </a:r>
            <a:endParaRPr lang="en-US" sz="2000" b="1"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7620000" cy="1143000"/>
          </a:xfrm>
        </p:spPr>
        <p:txBody>
          <a:bodyPr/>
          <a:lstStyle/>
          <a:p>
            <a:r>
              <a:rPr lang="en-US" sz="4000" b="1" dirty="0" smtClean="0">
                <a:latin typeface="Times New Roman" pitchFamily="18" charset="0"/>
                <a:cs typeface="Times New Roman" pitchFamily="18" charset="0"/>
              </a:rPr>
              <a:t>Research</a:t>
            </a:r>
            <a:endParaRPr lang="en-US" sz="4000" dirty="0"/>
          </a:p>
        </p:txBody>
      </p:sp>
      <p:pic>
        <p:nvPicPr>
          <p:cNvPr id="5" name="Picture 4"/>
          <p:cNvPicPr>
            <a:picLocks noChangeAspect="1"/>
          </p:cNvPicPr>
          <p:nvPr/>
        </p:nvPicPr>
        <p:blipFill>
          <a:blip r:embed="rId4"/>
          <a:stretch>
            <a:fillRect/>
          </a:stretch>
        </p:blipFill>
        <p:spPr>
          <a:xfrm>
            <a:off x="8358214" y="1"/>
            <a:ext cx="785786" cy="806740"/>
          </a:xfrm>
          <a:prstGeom prst="rect">
            <a:avLst/>
          </a:prstGeom>
        </p:spPr>
      </p:pic>
      <p:sp>
        <p:nvSpPr>
          <p:cNvPr id="6" name="Rectangle 5"/>
          <p:cNvSpPr/>
          <p:nvPr/>
        </p:nvSpPr>
        <p:spPr>
          <a:xfrm>
            <a:off x="0" y="0"/>
            <a:ext cx="3428992"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Spiral Integration/ Research</a:t>
            </a:r>
            <a:endParaRPr lang="en-US" sz="2000" b="1" dirty="0">
              <a:solidFill>
                <a:schemeClr val="tx1"/>
              </a:solidFill>
            </a:endParaRPr>
          </a:p>
        </p:txBody>
      </p:sp>
      <p:pic>
        <p:nvPicPr>
          <p:cNvPr id="9" name="Picture 8"/>
          <p:cNvPicPr>
            <a:picLocks noChangeAspect="1"/>
          </p:cNvPicPr>
          <p:nvPr/>
        </p:nvPicPr>
        <p:blipFill rotWithShape="1">
          <a:blip r:embed="rId5"/>
          <a:srcRect l="25989" t="17708" r="27745" b="9375"/>
          <a:stretch/>
        </p:blipFill>
        <p:spPr>
          <a:xfrm>
            <a:off x="0" y="1071546"/>
            <a:ext cx="8078807" cy="5418115"/>
          </a:xfrm>
          <a:prstGeom prst="rect">
            <a:avLst/>
          </a:prstGeom>
        </p:spPr>
      </p:pic>
      <p:sp>
        <p:nvSpPr>
          <p:cNvPr id="10" name="Rectangle 9"/>
          <p:cNvSpPr/>
          <p:nvPr/>
        </p:nvSpPr>
        <p:spPr>
          <a:xfrm>
            <a:off x="0" y="6488668"/>
            <a:ext cx="7929586" cy="369332"/>
          </a:xfrm>
          <a:prstGeom prst="rect">
            <a:avLst/>
          </a:prstGeom>
        </p:spPr>
        <p:txBody>
          <a:bodyPr wrap="square">
            <a:spAutoFit/>
          </a:bodyPr>
          <a:lstStyle/>
          <a:p>
            <a:r>
              <a:rPr lang="en-US" dirty="0">
                <a:solidFill>
                  <a:srgbClr val="FF0000"/>
                </a:solidFill>
              </a:rPr>
              <a:t>https://www.sciencedirect.com/science/article/pii/S0147651322004109</a:t>
            </a:r>
          </a:p>
        </p:txBody>
      </p:sp>
    </p:spTree>
    <p:extLst>
      <p:ext uri="{BB962C8B-B14F-4D97-AF65-F5344CB8AC3E}">
        <p14:creationId xmlns:p14="http://schemas.microsoft.com/office/powerpoint/2010/main" xmlns="" val="16055677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latin typeface="+mn-lt"/>
              </a:rPr>
              <a:t>Motto, Vision, Dream</a:t>
            </a:r>
            <a:endParaRPr lang="en-US" sz="3600" b="1" dirty="0">
              <a:latin typeface="+mn-lt"/>
            </a:endParaRPr>
          </a:p>
        </p:txBody>
      </p:sp>
      <p:graphicFrame>
        <p:nvGraphicFramePr>
          <p:cNvPr id="4" name="Content Placeholder 3">
            <a:extLst>
              <a:ext uri="{FF2B5EF4-FFF2-40B4-BE49-F238E27FC236}">
                <a16:creationId xmlns=""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886200" y="12192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pic>
        <p:nvPicPr>
          <p:cNvPr id="3" name="Picture 2"/>
          <p:cNvPicPr>
            <a:picLocks noChangeAspect="1"/>
          </p:cNvPicPr>
          <p:nvPr/>
        </p:nvPicPr>
        <p:blipFill>
          <a:blip r:embed="rId6"/>
          <a:stretch>
            <a:fillRect/>
          </a:stretch>
        </p:blipFill>
        <p:spPr>
          <a:xfrm>
            <a:off x="761999" y="1849679"/>
            <a:ext cx="2981481" cy="3255721"/>
          </a:xfrm>
          <a:prstGeom prst="rect">
            <a:avLst/>
          </a:prstGeom>
        </p:spPr>
      </p:pic>
      <p:pic>
        <p:nvPicPr>
          <p:cNvPr id="7" name="Picture 6"/>
          <p:cNvPicPr>
            <a:picLocks noChangeAspect="1"/>
          </p:cNvPicPr>
          <p:nvPr/>
        </p:nvPicPr>
        <p:blipFill>
          <a:blip r:embed="rId7"/>
          <a:stretch>
            <a:fillRect/>
          </a:stretch>
        </p:blipFill>
        <p:spPr>
          <a:xfrm>
            <a:off x="8358214" y="1"/>
            <a:ext cx="785786" cy="806740"/>
          </a:xfrm>
          <a:prstGeom prst="rect">
            <a:avLst/>
          </a:prstGeom>
        </p:spPr>
      </p:pic>
    </p:spTree>
    <p:extLst>
      <p:ext uri="{BB962C8B-B14F-4D97-AF65-F5344CB8AC3E}">
        <p14:creationId xmlns:p14="http://schemas.microsoft.com/office/powerpoint/2010/main" xmlns="" val="2760728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accent4">
                    <a:lumMod val="75000"/>
                  </a:schemeClr>
                </a:solidFill>
              </a:rPr>
              <a:t>How To Access Digital Library</a:t>
            </a:r>
            <a:endParaRPr lang="en-US" sz="4400" dirty="0"/>
          </a:p>
        </p:txBody>
      </p:sp>
      <p:sp>
        <p:nvSpPr>
          <p:cNvPr id="3" name="Content Placeholder 2"/>
          <p:cNvSpPr>
            <a:spLocks noGrp="1"/>
          </p:cNvSpPr>
          <p:nvPr>
            <p:ph idx="1"/>
          </p:nvPr>
        </p:nvSpPr>
        <p:spPr/>
        <p:txBody>
          <a:bodyPr/>
          <a:lstStyle/>
          <a:p>
            <a:r>
              <a:rPr lang="en-US" sz="2400" b="1" dirty="0" smtClean="0">
                <a:solidFill>
                  <a:srgbClr val="202124"/>
                </a:solidFill>
              </a:rPr>
              <a:t>Steps to Access HEC Digital Library</a:t>
            </a:r>
            <a:endParaRPr lang="en-US" sz="2400" dirty="0" smtClean="0">
              <a:solidFill>
                <a:srgbClr val="202124"/>
              </a:solidFill>
            </a:endParaRPr>
          </a:p>
          <a:p>
            <a:pPr>
              <a:buFont typeface="+mj-lt"/>
              <a:buAutoNum type="arabicPeriod"/>
            </a:pPr>
            <a:r>
              <a:rPr lang="en-US" sz="2000" dirty="0" smtClean="0">
                <a:solidFill>
                  <a:srgbClr val="202124"/>
                </a:solidFill>
                <a:latin typeface="Calibri" pitchFamily="34" charset="0"/>
              </a:rPr>
              <a:t>Go to the website of HEC National Digital Library.</a:t>
            </a:r>
          </a:p>
          <a:p>
            <a:pPr>
              <a:buFont typeface="+mj-lt"/>
              <a:buAutoNum type="arabicPeriod"/>
            </a:pPr>
            <a:r>
              <a:rPr lang="en-US" sz="2000" dirty="0" smtClean="0">
                <a:solidFill>
                  <a:srgbClr val="202124"/>
                </a:solidFill>
                <a:latin typeface="Calibri" pitchFamily="34" charset="0"/>
              </a:rPr>
              <a:t>On Home Page, click on the INSTITUTES.</a:t>
            </a:r>
          </a:p>
          <a:p>
            <a:pPr>
              <a:buFont typeface="+mj-lt"/>
              <a:buAutoNum type="arabicPeriod"/>
            </a:pPr>
            <a:r>
              <a:rPr lang="en-US" sz="2000" dirty="0" smtClean="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000" dirty="0" smtClean="0">
                <a:solidFill>
                  <a:srgbClr val="202124"/>
                </a:solidFill>
                <a:latin typeface="Calibri" pitchFamily="34" charset="0"/>
              </a:rPr>
              <a:t>Select your desired Institute.</a:t>
            </a:r>
          </a:p>
          <a:p>
            <a:pPr marL="0" indent="0">
              <a:buNone/>
            </a:pPr>
            <a:r>
              <a:rPr lang="en-US" sz="2000" dirty="0" smtClean="0">
                <a:latin typeface="Calibri" pitchFamily="34" charset="0"/>
              </a:rPr>
              <a:t>5.  </a:t>
            </a:r>
            <a:r>
              <a:rPr lang="en-US" sz="2000" dirty="0" smtClean="0">
                <a:solidFill>
                  <a:srgbClr val="000000"/>
                </a:solidFill>
                <a:latin typeface="Calibri" pitchFamily="34" charset="0"/>
              </a:rPr>
              <a:t>A page will appear showing the resources of the institution</a:t>
            </a:r>
          </a:p>
          <a:p>
            <a:pPr marL="0" indent="0">
              <a:buNone/>
            </a:pPr>
            <a:r>
              <a:rPr lang="en-US" sz="2000" dirty="0" smtClean="0">
                <a:solidFill>
                  <a:srgbClr val="000000"/>
                </a:solidFill>
                <a:latin typeface="Calibri" pitchFamily="34" charset="0"/>
              </a:rPr>
              <a:t>6. Journals and Researches will appear</a:t>
            </a:r>
          </a:p>
          <a:p>
            <a:pPr marL="0" indent="0">
              <a:buNone/>
            </a:pPr>
            <a:r>
              <a:rPr lang="en-US" sz="2000" dirty="0" smtClean="0">
                <a:solidFill>
                  <a:srgbClr val="000000"/>
                </a:solidFill>
                <a:latin typeface="Calibri" pitchFamily="34" charset="0"/>
              </a:rPr>
              <a:t>7. You can find a Journal by clicking on JOURNALS AND DATABASE and enter a keyword to search for your desired journal.</a:t>
            </a:r>
            <a:r>
              <a:rPr lang="en-US" sz="2000" b="1" dirty="0" smtClean="0">
                <a:latin typeface="Calibri" pitchFamily="34" charset="0"/>
              </a:rPr>
              <a:t> </a:t>
            </a:r>
            <a:r>
              <a:rPr lang="en-US" sz="2000" b="1" dirty="0" err="1" smtClean="0">
                <a:latin typeface="Calibri" pitchFamily="34" charset="0"/>
              </a:rPr>
              <a:t>Link</a:t>
            </a:r>
            <a:r>
              <a:rPr lang="en-US" sz="2000" dirty="0" err="1" smtClean="0">
                <a:latin typeface="Calibri" pitchFamily="34" charset="0"/>
              </a:rPr>
              <a:t>:https</a:t>
            </a:r>
            <a:r>
              <a:rPr lang="en-US" sz="2000" dirty="0" smtClean="0">
                <a:latin typeface="Calibri" pitchFamily="34" charset="0"/>
              </a:rPr>
              <a:t>://</a:t>
            </a:r>
            <a:r>
              <a:rPr lang="en-US" sz="2000" dirty="0" err="1" smtClean="0">
                <a:latin typeface="Calibri" pitchFamily="34" charset="0"/>
              </a:rPr>
              <a:t>www.topstudyworld.com</a:t>
            </a:r>
            <a:r>
              <a:rPr lang="en-US" sz="2000" dirty="0" smtClean="0">
                <a:latin typeface="Calibri" pitchFamily="34" charset="0"/>
              </a:rPr>
              <a:t>/2020/05/access-</a:t>
            </a:r>
            <a:r>
              <a:rPr lang="en-US" sz="2000" dirty="0" err="1" smtClean="0">
                <a:latin typeface="Calibri" pitchFamily="34" charset="0"/>
              </a:rPr>
              <a:t>hec</a:t>
            </a:r>
            <a:r>
              <a:rPr lang="en-US" sz="2000" dirty="0" smtClean="0">
                <a:latin typeface="Calibri" pitchFamily="34" charset="0"/>
              </a:rPr>
              <a:t>-digital-</a:t>
            </a:r>
            <a:r>
              <a:rPr lang="en-US" sz="2000" dirty="0" err="1" smtClean="0">
                <a:latin typeface="Calibri" pitchFamily="34" charset="0"/>
              </a:rPr>
              <a:t>library.html?m</a:t>
            </a:r>
            <a:r>
              <a:rPr lang="en-US" sz="2000" dirty="0" smtClean="0">
                <a:latin typeface="Calibri" pitchFamily="34" charset="0"/>
              </a:rPr>
              <a:t>=1</a:t>
            </a:r>
          </a:p>
          <a:p>
            <a:pPr marL="0" indent="0">
              <a:buNone/>
            </a:pPr>
            <a:endParaRPr lang="en-US" sz="2400" dirty="0" smtClean="0">
              <a:latin typeface="Calibri" pitchFamily="34" charset="0"/>
            </a:endParaRPr>
          </a:p>
          <a:p>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3214678" cy="35716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Promoting IT &amp; Research Culture</a:t>
            </a:r>
            <a:endParaRPr lang="en-US" sz="1600" b="1"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References</a:t>
            </a:r>
            <a:endParaRPr lang="en-US" dirty="0"/>
          </a:p>
        </p:txBody>
      </p:sp>
      <p:sp>
        <p:nvSpPr>
          <p:cNvPr id="3" name="Content Placeholder 2"/>
          <p:cNvSpPr>
            <a:spLocks noGrp="1"/>
          </p:cNvSpPr>
          <p:nvPr>
            <p:ph idx="1"/>
          </p:nvPr>
        </p:nvSpPr>
        <p:spPr/>
        <p:txBody>
          <a:bodyPr/>
          <a:lstStyle/>
          <a:p>
            <a:pPr marL="0" indent="0" algn="just">
              <a:buNone/>
            </a:pPr>
            <a:r>
              <a:rPr lang="en-US" sz="2000" b="1" dirty="0" smtClean="0"/>
              <a:t>Books</a:t>
            </a:r>
          </a:p>
          <a:p>
            <a:pPr algn="just"/>
            <a:r>
              <a:rPr lang="en-US" sz="2000" dirty="0" smtClean="0"/>
              <a:t>Guyton  And Hall Textbook of Medical Physiology  14</a:t>
            </a:r>
            <a:r>
              <a:rPr lang="en-US" sz="2000" baseline="30000" dirty="0" smtClean="0"/>
              <a:t>th</a:t>
            </a:r>
            <a:r>
              <a:rPr lang="en-US" sz="2000" dirty="0" smtClean="0"/>
              <a:t> Edition </a:t>
            </a:r>
          </a:p>
          <a:p>
            <a:pPr algn="just"/>
            <a:r>
              <a:rPr lang="en-US" sz="2000" dirty="0" smtClean="0"/>
              <a:t>Ganong’s  Review of Medical Physiology 25</a:t>
            </a:r>
            <a:r>
              <a:rPr lang="en-US" sz="2000" baseline="30000" dirty="0" smtClean="0"/>
              <a:t>th</a:t>
            </a:r>
            <a:r>
              <a:rPr lang="en-US" sz="2000" dirty="0" smtClean="0"/>
              <a:t> Edition </a:t>
            </a:r>
          </a:p>
          <a:p>
            <a:pPr algn="just"/>
            <a:r>
              <a:rPr lang="en-US" sz="2000" dirty="0" smtClean="0"/>
              <a:t>Sherwood, 9</a:t>
            </a:r>
            <a:r>
              <a:rPr lang="en-US" sz="2000" baseline="30000" dirty="0" smtClean="0"/>
              <a:t>th</a:t>
            </a:r>
            <a:r>
              <a:rPr lang="en-US" sz="2000" dirty="0" smtClean="0"/>
              <a:t> Edition</a:t>
            </a:r>
          </a:p>
          <a:p>
            <a:pPr algn="just"/>
            <a:r>
              <a:rPr lang="en-US" sz="2000" dirty="0" smtClean="0"/>
              <a:t>Silverthorn Physiology, 6</a:t>
            </a:r>
            <a:r>
              <a:rPr lang="en-US" sz="2000" baseline="30000" dirty="0" smtClean="0"/>
              <a:t>th</a:t>
            </a:r>
            <a:r>
              <a:rPr lang="en-US" sz="2000" dirty="0" smtClean="0"/>
              <a:t> Edition</a:t>
            </a:r>
          </a:p>
          <a:p>
            <a:pPr algn="just"/>
            <a:r>
              <a:rPr lang="en-US" sz="2000" dirty="0" smtClean="0"/>
              <a:t>Vander’s Human Physiology, 14</a:t>
            </a:r>
            <a:r>
              <a:rPr lang="en-US" sz="2000" baseline="30000" dirty="0" smtClean="0"/>
              <a:t>th</a:t>
            </a:r>
            <a:r>
              <a:rPr lang="en-US" sz="2000" dirty="0" smtClean="0"/>
              <a:t> Edition</a:t>
            </a:r>
          </a:p>
          <a:p>
            <a:pPr marL="0" indent="0" algn="just">
              <a:buNone/>
            </a:pPr>
            <a:endParaRPr lang="en-US" sz="2000" b="1" dirty="0" smtClean="0"/>
          </a:p>
          <a:p>
            <a:pPr marL="0" indent="0" algn="just">
              <a:buNone/>
            </a:pPr>
            <a:r>
              <a:rPr lang="en-US" sz="2000" b="1" dirty="0" smtClean="0"/>
              <a:t>Research </a:t>
            </a:r>
            <a:r>
              <a:rPr lang="en-US" sz="2000" dirty="0" smtClean="0"/>
              <a:t>https://www.sciencedirect.com/science/article/pii/S0147651322004109</a:t>
            </a:r>
          </a:p>
          <a:p>
            <a:pPr marL="0" indent="0" algn="just">
              <a:buNone/>
            </a:pPr>
            <a:endParaRPr lang="en-US" sz="2000" dirty="0" smtClean="0"/>
          </a:p>
          <a:p>
            <a:pPr marL="0" indent="0" algn="just">
              <a:buNone/>
            </a:pPr>
            <a:r>
              <a:rPr lang="en-US" sz="2000" b="1" dirty="0" smtClean="0"/>
              <a:t>YouTube/</a:t>
            </a:r>
            <a:r>
              <a:rPr lang="en-US" sz="2000" b="1" dirty="0" err="1" smtClean="0"/>
              <a:t>Videolink</a:t>
            </a:r>
            <a:r>
              <a:rPr lang="en-US" sz="2000" b="1" dirty="0" smtClean="0"/>
              <a:t> </a:t>
            </a:r>
            <a:r>
              <a:rPr lang="en-US" sz="2000" dirty="0" smtClean="0"/>
              <a:t>https://www.youtube.com/watch?v=kV_J8O0HIQI</a:t>
            </a:r>
          </a:p>
          <a:p>
            <a:pPr marL="0" indent="0" algn="just">
              <a:buNone/>
            </a:pPr>
            <a:endParaRPr lang="en-US" sz="2400" b="1" dirty="0" smtClean="0">
              <a:solidFill>
                <a:schemeClr val="tx2"/>
              </a:solidFill>
            </a:endParaRPr>
          </a:p>
          <a:p>
            <a:pPr marL="0" indent="0" algn="just">
              <a:buNone/>
            </a:pPr>
            <a:endParaRPr lang="en-US" sz="2400" dirty="0" smtClean="0">
              <a:solidFill>
                <a:schemeClr val="tx2"/>
              </a:solidFill>
            </a:endParaRPr>
          </a:p>
          <a:p>
            <a:pPr marL="0" indent="0" algn="just">
              <a:buNone/>
            </a:pPr>
            <a:endParaRPr lang="en-US" sz="2400" b="1" dirty="0" smtClean="0">
              <a:solidFill>
                <a:srgbClr val="FF3300"/>
              </a:solidFill>
            </a:endParaRPr>
          </a:p>
          <a:p>
            <a:pPr marL="0" indent="0" algn="just">
              <a:buNone/>
            </a:pPr>
            <a:endParaRPr lang="en-US" sz="2400" b="1" dirty="0" smtClean="0">
              <a:solidFill>
                <a:srgbClr val="FF3300"/>
              </a:solidFill>
            </a:endParaRPr>
          </a:p>
          <a:p>
            <a:pPr marL="0" indent="0" algn="just">
              <a:buNone/>
            </a:pPr>
            <a:endParaRPr lang="en-US" sz="2400" b="1" dirty="0" smtClean="0">
              <a:solidFill>
                <a:srgbClr val="FF3300"/>
              </a:solidFill>
            </a:endParaRPr>
          </a:p>
          <a:p>
            <a:pPr marL="0" indent="0" algn="just">
              <a:buNone/>
            </a:pPr>
            <a:endParaRPr lang="en-US" sz="2400" b="1" dirty="0" smtClean="0"/>
          </a:p>
          <a:p>
            <a:pPr marL="514350" indent="-514350" algn="just">
              <a:buFont typeface="+mj-lt"/>
              <a:buAutoNum type="arabicPeriod"/>
            </a:pPr>
            <a:endParaRPr lang="en-US" sz="2400" smtClean="0"/>
          </a:p>
          <a:p>
            <a:pPr marL="514350" indent="-514350" algn="just">
              <a:buFont typeface="+mj-lt"/>
              <a:buAutoNum type="arabicPeriod"/>
            </a:pPr>
            <a:endParaRPr lang="en-US" sz="24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643042" cy="35716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References</a:t>
            </a:r>
            <a:endParaRPr lang="en-US" b="1"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1.gstatic.com/images?q=tbn:ANd9GcQTBYx1AF8hbebnUxqiwWQtbMYeI4zDdWTUXfQSduyPU6nz6PE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685800"/>
            <a:ext cx="6096000" cy="5148316"/>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3"/>
          <a:stretch>
            <a:fillRect/>
          </a:stretch>
        </p:blipFill>
        <p:spPr>
          <a:xfrm>
            <a:off x="8358214" y="1"/>
            <a:ext cx="785786" cy="806740"/>
          </a:xfrm>
          <a:prstGeom prst="rect">
            <a:avLst/>
          </a:prstGeom>
        </p:spPr>
      </p:pic>
    </p:spTree>
    <p:extLst>
      <p:ext uri="{BB962C8B-B14F-4D97-AF65-F5344CB8AC3E}">
        <p14:creationId xmlns:p14="http://schemas.microsoft.com/office/powerpoint/2010/main" xmlns="" val="3415929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a:t>
            </a:r>
            <a:r>
              <a:rPr lang="en-US" sz="3600" b="1" dirty="0" smtClean="0">
                <a:latin typeface="+mn-lt"/>
              </a:rPr>
              <a:t>Lecture</a:t>
            </a:r>
            <a:endParaRPr lang="en-US" sz="3600" b="1" dirty="0">
              <a:latin typeface="+mn-l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pic>
        <p:nvPicPr>
          <p:cNvPr id="6" name="Picture 5"/>
          <p:cNvPicPr>
            <a:picLocks noChangeAspect="1"/>
          </p:cNvPicPr>
          <p:nvPr/>
        </p:nvPicPr>
        <p:blipFill>
          <a:blip r:embed="rId3"/>
          <a:stretch>
            <a:fillRect/>
          </a:stretch>
        </p:blipFill>
        <p:spPr>
          <a:xfrm>
            <a:off x="8358214" y="1"/>
            <a:ext cx="785786" cy="806740"/>
          </a:xfrm>
          <a:prstGeom prst="rect">
            <a:avLst/>
          </a:prstGeom>
        </p:spPr>
      </p:pic>
    </p:spTree>
    <p:extLst>
      <p:ext uri="{BB962C8B-B14F-4D97-AF65-F5344CB8AC3E}">
        <p14:creationId xmlns:p14="http://schemas.microsoft.com/office/powerpoint/2010/main" xmlns="" val="2959929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Objectives</a:t>
            </a:r>
            <a:endParaRPr lang="en-US" b="1" dirty="0"/>
          </a:p>
        </p:txBody>
      </p:sp>
      <p:sp>
        <p:nvSpPr>
          <p:cNvPr id="3" name="Content Placeholder 2"/>
          <p:cNvSpPr>
            <a:spLocks noGrp="1"/>
          </p:cNvSpPr>
          <p:nvPr>
            <p:ph idx="1"/>
          </p:nvPr>
        </p:nvSpPr>
        <p:spPr/>
        <p:txBody>
          <a:bodyPr>
            <a:normAutofit/>
          </a:bodyPr>
          <a:lstStyle/>
          <a:p>
            <a:pPr fontAlgn="t"/>
            <a:r>
              <a:rPr lang="en-US" sz="2800" dirty="0" smtClean="0"/>
              <a:t>Define &amp; Explain Genetics, Transcription &amp; Translation</a:t>
            </a:r>
          </a:p>
          <a:p>
            <a:pPr fontAlgn="t"/>
            <a:r>
              <a:rPr lang="en-US" sz="2800" dirty="0" smtClean="0"/>
              <a:t>Describe Genetic control of protein synthesis</a:t>
            </a:r>
          </a:p>
          <a:p>
            <a:pPr fontAlgn="t"/>
            <a:r>
              <a:rPr lang="en-US" sz="2800" dirty="0" smtClean="0"/>
              <a:t>Differentiate between apoptosis &amp; Necrosis</a:t>
            </a:r>
            <a:endParaRPr lang="en-US" sz="28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a:t>Interactive Session</a:t>
            </a:r>
            <a:br>
              <a:rPr lang="en-US" sz="4800" b="1"/>
            </a:b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Tree>
    <p:extLst>
      <p:ext uri="{BB962C8B-B14F-4D97-AF65-F5344CB8AC3E}">
        <p14:creationId xmlns:p14="http://schemas.microsoft.com/office/powerpoint/2010/main" xmlns="" val="14702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3786182"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Horizontal Integration/Anatomy</a:t>
            </a:r>
            <a:endParaRPr lang="en-US" sz="2000" b="1" dirty="0">
              <a:solidFill>
                <a:schemeClr val="tx1"/>
              </a:solidFill>
            </a:endParaRPr>
          </a:p>
        </p:txBody>
      </p:sp>
      <p:pic>
        <p:nvPicPr>
          <p:cNvPr id="8" name="Picture 7"/>
          <p:cNvPicPr>
            <a:picLocks noChangeAspect="1"/>
          </p:cNvPicPr>
          <p:nvPr/>
        </p:nvPicPr>
        <p:blipFill>
          <a:blip r:embed="rId2"/>
          <a:stretch>
            <a:fillRect/>
          </a:stretch>
        </p:blipFill>
        <p:spPr>
          <a:xfrm>
            <a:off x="8358214" y="1"/>
            <a:ext cx="785786" cy="806740"/>
          </a:xfrm>
          <a:prstGeom prst="rect">
            <a:avLst/>
          </a:prstGeom>
        </p:spPr>
      </p:pic>
      <p:pic>
        <p:nvPicPr>
          <p:cNvPr id="9" name="Picture 2" descr="The Differences Between DNA and RNA">
            <a:extLst>
              <a:ext uri="{FF2B5EF4-FFF2-40B4-BE49-F238E27FC236}">
                <a16:creationId xmlns:a16="http://schemas.microsoft.com/office/drawing/2014/main" xmlns="" id="{7DE91B42-500B-F193-7A45-95B4BDE44CB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928670"/>
            <a:ext cx="8643966" cy="576264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sp>
        <p:nvSpPr>
          <p:cNvPr id="8" name="Title 7"/>
          <p:cNvSpPr>
            <a:spLocks noGrp="1"/>
          </p:cNvSpPr>
          <p:nvPr>
            <p:ph type="title"/>
          </p:nvPr>
        </p:nvSpPr>
        <p:spPr/>
        <p:txBody>
          <a:bodyPr/>
          <a:lstStyle/>
          <a:p>
            <a:r>
              <a:rPr lang="en-GB" sz="3600" b="1" dirty="0" smtClean="0">
                <a:solidFill>
                  <a:srgbClr val="0070C0"/>
                </a:solidFill>
                <a:latin typeface="Open Sans" panose="020F0502020204030204" pitchFamily="34" charset="0"/>
              </a:rPr>
              <a:t/>
            </a:r>
            <a:br>
              <a:rPr lang="en-GB" sz="3600" b="1" dirty="0" smtClean="0">
                <a:solidFill>
                  <a:srgbClr val="0070C0"/>
                </a:solidFill>
                <a:latin typeface="Open Sans" panose="020F0502020204030204" pitchFamily="34" charset="0"/>
              </a:rPr>
            </a:br>
            <a:r>
              <a:rPr lang="en-GB" sz="3600" b="1" dirty="0" smtClean="0">
                <a:solidFill>
                  <a:srgbClr val="0070C0"/>
                </a:solidFill>
                <a:latin typeface="Open Sans" panose="020F0502020204030204" pitchFamily="34" charset="0"/>
              </a:rPr>
              <a:t>Cytoskeleton Functions</a:t>
            </a:r>
            <a:endParaRPr lang="en-PK" sz="3600" b="1" dirty="0"/>
          </a:p>
        </p:txBody>
      </p:sp>
      <p:sp>
        <p:nvSpPr>
          <p:cNvPr id="6" name="Content Placeholder 5"/>
          <p:cNvSpPr>
            <a:spLocks noGrp="1"/>
          </p:cNvSpPr>
          <p:nvPr>
            <p:ph idx="1"/>
          </p:nvPr>
        </p:nvSpPr>
        <p:spPr/>
        <p:txBody>
          <a:bodyPr>
            <a:normAutofit/>
          </a:bodyPr>
          <a:lstStyle/>
          <a:p>
            <a:r>
              <a:rPr lang="en-GB" sz="2400" dirty="0" smtClean="0">
                <a:solidFill>
                  <a:srgbClr val="212529"/>
                </a:solidFill>
                <a:latin typeface="Open Sans" panose="020F0502020204030204" pitchFamily="34" charset="0"/>
              </a:rPr>
              <a:t>Support </a:t>
            </a:r>
          </a:p>
          <a:p>
            <a:r>
              <a:rPr lang="en-GB" sz="2400" dirty="0" smtClean="0">
                <a:solidFill>
                  <a:srgbClr val="212529"/>
                </a:solidFill>
                <a:latin typeface="Open Sans" panose="020F0502020204030204" pitchFamily="34" charset="0"/>
              </a:rPr>
              <a:t>Maintain cell shape</a:t>
            </a:r>
          </a:p>
          <a:p>
            <a:r>
              <a:rPr lang="en-GB" sz="2400" dirty="0" smtClean="0">
                <a:solidFill>
                  <a:srgbClr val="212529"/>
                </a:solidFill>
                <a:latin typeface="Open Sans" panose="020F0502020204030204" pitchFamily="34" charset="0"/>
              </a:rPr>
              <a:t>Organizing structure </a:t>
            </a:r>
          </a:p>
          <a:p>
            <a:r>
              <a:rPr lang="en-GB" sz="2400" dirty="0" smtClean="0">
                <a:solidFill>
                  <a:srgbClr val="212529"/>
                </a:solidFill>
                <a:latin typeface="Open Sans" panose="020F0502020204030204" pitchFamily="34" charset="0"/>
              </a:rPr>
              <a:t>Motility/Movement</a:t>
            </a:r>
          </a:p>
          <a:p>
            <a:r>
              <a:rPr lang="en-GB" sz="2400" dirty="0" smtClean="0">
                <a:solidFill>
                  <a:srgbClr val="212529"/>
                </a:solidFill>
                <a:latin typeface="Open Sans" panose="020F0502020204030204" pitchFamily="34" charset="0"/>
              </a:rPr>
              <a:t>Changes in cell location</a:t>
            </a:r>
          </a:p>
          <a:p>
            <a:r>
              <a:rPr lang="en-GB" sz="2400" dirty="0" smtClean="0">
                <a:solidFill>
                  <a:srgbClr val="212529"/>
                </a:solidFill>
                <a:latin typeface="Open Sans" panose="020F0502020204030204" pitchFamily="34" charset="0"/>
              </a:rPr>
              <a:t>Limited movements of parts of the cell</a:t>
            </a:r>
          </a:p>
          <a:p>
            <a:r>
              <a:rPr lang="en-GB" sz="2400" dirty="0" smtClean="0">
                <a:solidFill>
                  <a:srgbClr val="212529"/>
                </a:solidFill>
                <a:latin typeface="Open Sans" panose="020F0502020204030204" pitchFamily="34" charset="0"/>
              </a:rPr>
              <a:t>Interactions with motor proteins  </a:t>
            </a:r>
          </a:p>
          <a:p>
            <a:r>
              <a:rPr lang="en-GB" sz="2400" dirty="0" smtClean="0">
                <a:solidFill>
                  <a:srgbClr val="212529"/>
                </a:solidFill>
                <a:latin typeface="Open Sans" panose="020F0502020204030204" pitchFamily="34" charset="0"/>
              </a:rPr>
              <a:t>Regulation</a:t>
            </a:r>
          </a:p>
          <a:p>
            <a:r>
              <a:rPr lang="en-GB" sz="2400" dirty="0" smtClean="0">
                <a:solidFill>
                  <a:srgbClr val="212529"/>
                </a:solidFill>
                <a:latin typeface="Open Sans" panose="020F0502020204030204" pitchFamily="34" charset="0"/>
              </a:rPr>
              <a:t>Regulates biochemical activities</a:t>
            </a:r>
          </a:p>
          <a:p>
            <a:r>
              <a:rPr lang="en-GB" sz="2400" dirty="0" smtClean="0">
                <a:solidFill>
                  <a:srgbClr val="212529"/>
                </a:solidFill>
                <a:latin typeface="Open Sans" panose="020F0502020204030204" pitchFamily="34" charset="0"/>
              </a:rPr>
              <a:t>Transition of naturally occurring mechanical signals coordinate cell’s response</a:t>
            </a:r>
            <a:endParaRPr lang="en-PK" sz="2400" dirty="0"/>
          </a:p>
        </p:txBody>
      </p:sp>
      <p:pic>
        <p:nvPicPr>
          <p:cNvPr id="7" name="Picture 2">
            <a:extLst>
              <a:ext uri="{FF2B5EF4-FFF2-40B4-BE49-F238E27FC236}">
                <a16:creationId xmlns:a16="http://schemas.microsoft.com/office/drawing/2014/main" xmlns="" id="{990E4E1B-3A86-5967-6CFC-E9ADA5586BE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928670"/>
            <a:ext cx="8286776" cy="59293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40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4800" dirty="0" smtClean="0">
                <a:solidFill>
                  <a:srgbClr val="0070C0"/>
                </a:solidFill>
                <a:latin typeface="Open Sans" panose="020B0606030504020204" pitchFamily="34" charset="0"/>
              </a:rPr>
              <a:t>Cytoskeleton Components</a:t>
            </a:r>
            <a:endParaRPr lang="en-US" b="1" dirty="0"/>
          </a:p>
        </p:txBody>
      </p:sp>
      <p:sp>
        <p:nvSpPr>
          <p:cNvPr id="5" name="Content Placeholder 4"/>
          <p:cNvSpPr>
            <a:spLocks noGrp="1"/>
          </p:cNvSpPr>
          <p:nvPr>
            <p:ph idx="1"/>
          </p:nvPr>
        </p:nvSpPr>
        <p:spPr>
          <a:xfrm>
            <a:off x="428596" y="1214422"/>
            <a:ext cx="7620000" cy="4800600"/>
          </a:xfrm>
        </p:spPr>
        <p:txBody>
          <a:bodyPr/>
          <a:lstStyle/>
          <a:p>
            <a:pPr>
              <a:buNone/>
            </a:pPr>
            <a:r>
              <a:rPr lang="en-GB" sz="2800" dirty="0" smtClean="0">
                <a:solidFill>
                  <a:srgbClr val="0070C0"/>
                </a:solidFill>
                <a:latin typeface="Open Sans" panose="020B0606030504020204" pitchFamily="34" charset="0"/>
              </a:rPr>
              <a:t> </a:t>
            </a:r>
          </a:p>
          <a:p>
            <a:r>
              <a:rPr lang="fr-FR" sz="2800" dirty="0" smtClean="0">
                <a:solidFill>
                  <a:srgbClr val="212529"/>
                </a:solidFill>
                <a:latin typeface="Open Sans" panose="020B0606030504020204" pitchFamily="34" charset="0"/>
              </a:rPr>
              <a:t> Microtubules </a:t>
            </a:r>
          </a:p>
          <a:p>
            <a:pPr marL="0" indent="0">
              <a:buNone/>
            </a:pPr>
            <a:r>
              <a:rPr lang="fr-FR" sz="2800" dirty="0" smtClean="0">
                <a:solidFill>
                  <a:srgbClr val="212529"/>
                </a:solidFill>
                <a:latin typeface="Open Sans" panose="020B0606030504020204" pitchFamily="34" charset="0"/>
              </a:rPr>
              <a:t>• </a:t>
            </a:r>
            <a:r>
              <a:rPr lang="fr-FR" sz="2800" dirty="0" err="1" smtClean="0">
                <a:solidFill>
                  <a:srgbClr val="212529"/>
                </a:solidFill>
                <a:latin typeface="Open Sans" panose="020B0606030504020204" pitchFamily="34" charset="0"/>
              </a:rPr>
              <a:t>Microfilaments</a:t>
            </a:r>
            <a:r>
              <a:rPr lang="fr-FR" sz="2800" dirty="0" smtClean="0">
                <a:solidFill>
                  <a:srgbClr val="212529"/>
                </a:solidFill>
                <a:latin typeface="Open Sans" panose="020B0606030504020204" pitchFamily="34" charset="0"/>
              </a:rPr>
              <a:t> (</a:t>
            </a:r>
            <a:r>
              <a:rPr lang="fr-FR" sz="2800" dirty="0" err="1" smtClean="0">
                <a:solidFill>
                  <a:srgbClr val="212529"/>
                </a:solidFill>
                <a:latin typeface="Open Sans" panose="020B0606030504020204" pitchFamily="34" charset="0"/>
              </a:rPr>
              <a:t>Actin</a:t>
            </a:r>
            <a:r>
              <a:rPr lang="fr-FR" sz="2800" dirty="0" smtClean="0">
                <a:solidFill>
                  <a:srgbClr val="212529"/>
                </a:solidFill>
                <a:latin typeface="Open Sans" panose="020B0606030504020204" pitchFamily="34" charset="0"/>
              </a:rPr>
              <a:t> Filaments) </a:t>
            </a:r>
          </a:p>
          <a:p>
            <a:pPr marL="0" indent="0">
              <a:buNone/>
            </a:pPr>
            <a:r>
              <a:rPr lang="fr-FR" sz="2800" dirty="0" smtClean="0">
                <a:solidFill>
                  <a:srgbClr val="212529"/>
                </a:solidFill>
                <a:latin typeface="Open Sans" panose="020B0606030504020204" pitchFamily="34" charset="0"/>
              </a:rPr>
              <a:t>• </a:t>
            </a:r>
            <a:r>
              <a:rPr lang="fr-FR" sz="2800" dirty="0" err="1" smtClean="0">
                <a:solidFill>
                  <a:srgbClr val="212529"/>
                </a:solidFill>
                <a:latin typeface="Open Sans" panose="020B0606030504020204" pitchFamily="34" charset="0"/>
              </a:rPr>
              <a:t>Intermediate</a:t>
            </a:r>
            <a:r>
              <a:rPr lang="fr-FR" sz="2800" dirty="0" smtClean="0">
                <a:solidFill>
                  <a:srgbClr val="212529"/>
                </a:solidFill>
                <a:latin typeface="Open Sans" panose="020B0606030504020204" pitchFamily="34" charset="0"/>
              </a:rPr>
              <a:t> Filaments</a:t>
            </a:r>
            <a:endParaRPr lang="en-PK" sz="2800" dirty="0"/>
          </a:p>
        </p:txBody>
      </p:sp>
      <p:sp>
        <p:nvSpPr>
          <p:cNvPr id="9" name="Rectangle 8"/>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7" name="Picture 2">
            <a:extLst>
              <a:ext uri="{FF2B5EF4-FFF2-40B4-BE49-F238E27FC236}">
                <a16:creationId xmlns:a16="http://schemas.microsoft.com/office/drawing/2014/main" xmlns="" id="{4B4F26F9-EE4F-EFE0-477A-2748496661D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00043"/>
            <a:ext cx="8429652" cy="63579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42984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4619</TotalTime>
  <Words>798</Words>
  <Application>Microsoft Office PowerPoint</Application>
  <PresentationFormat>On-screen Show (4:3)</PresentationFormat>
  <Paragraphs>123</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Adjacency</vt:lpstr>
      <vt:lpstr>Slide 1</vt:lpstr>
      <vt:lpstr>Foundation Module  First Year MBBS</vt:lpstr>
      <vt:lpstr>Motto, Vision, Dream</vt:lpstr>
      <vt:lpstr>Slide 4</vt:lpstr>
      <vt:lpstr>Learning Objectives</vt:lpstr>
      <vt:lpstr>Interactive Session </vt:lpstr>
      <vt:lpstr>Slide 7</vt:lpstr>
      <vt:lpstr> Cytoskeleton Functions</vt:lpstr>
      <vt:lpstr>Cytoskeleton Components</vt:lpstr>
      <vt:lpstr>Microtubules </vt:lpstr>
      <vt:lpstr>Slide 11</vt:lpstr>
      <vt:lpstr>Slide 12</vt:lpstr>
      <vt:lpstr>Slide 13</vt:lpstr>
      <vt:lpstr>Microtubule </vt:lpstr>
      <vt:lpstr>Microfilament </vt:lpstr>
      <vt:lpstr>Slide 16</vt:lpstr>
      <vt:lpstr>Slide 17</vt:lpstr>
      <vt:lpstr>Intermediate Filaments</vt:lpstr>
      <vt:lpstr>Slide 19</vt:lpstr>
      <vt:lpstr>Slide 20</vt:lpstr>
      <vt:lpstr>Slide 21</vt:lpstr>
      <vt:lpstr>Slide 22</vt:lpstr>
      <vt:lpstr>Slide 23</vt:lpstr>
      <vt:lpstr>Slide 24</vt:lpstr>
      <vt:lpstr>Slide 25</vt:lpstr>
      <vt:lpstr>Spiral Integration</vt:lpstr>
      <vt:lpstr> Ethics of Physician Pharmaceutical Interaction</vt:lpstr>
      <vt:lpstr>Public Health Ethics</vt:lpstr>
      <vt:lpstr>Research</vt:lpstr>
      <vt:lpstr>How To Access Digital Library</vt:lpstr>
      <vt:lpstr>References</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Nayab Zonish NAWAZ</cp:lastModifiedBy>
  <cp:revision>216</cp:revision>
  <dcterms:created xsi:type="dcterms:W3CDTF">2006-08-16T00:00:00Z</dcterms:created>
  <dcterms:modified xsi:type="dcterms:W3CDTF">2025-02-01T17:29:28Z</dcterms:modified>
</cp:coreProperties>
</file>