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8" r:id="rId2"/>
    <p:sldId id="256" r:id="rId3"/>
    <p:sldId id="312" r:id="rId4"/>
    <p:sldId id="313" r:id="rId5"/>
    <p:sldId id="310" r:id="rId6"/>
    <p:sldId id="314" r:id="rId7"/>
    <p:sldId id="343" r:id="rId8"/>
    <p:sldId id="261" r:id="rId9"/>
    <p:sldId id="280" r:id="rId10"/>
    <p:sldId id="278" r:id="rId11"/>
    <p:sldId id="347" r:id="rId12"/>
    <p:sldId id="348" r:id="rId13"/>
    <p:sldId id="349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42" r:id="rId28"/>
    <p:sldId id="302" r:id="rId29"/>
    <p:sldId id="346" r:id="rId30"/>
    <p:sldId id="283" r:id="rId31"/>
    <p:sldId id="327" r:id="rId32"/>
    <p:sldId id="331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4" autoAdjust="0"/>
    <p:restoredTop sz="95163" autoAdjust="0"/>
  </p:normalViewPr>
  <p:slideViewPr>
    <p:cSldViewPr>
      <p:cViewPr>
        <p:scale>
          <a:sx n="57" d="100"/>
          <a:sy n="57" d="100"/>
        </p:scale>
        <p:origin x="-152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244752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F96A58E1-C7A8-4666-8130-0D1875EF8CBE}" type="presOf" srcId="{399ACE2F-90C5-48B1-9E65-700A32562848}" destId="{7D3EFDB4-E5D1-439A-86D8-1FCF80D959BA}" srcOrd="2" destOrd="0" presId="urn:microsoft.com/office/officeart/2005/8/layout/gear1#1"/>
    <dgm:cxn modelId="{5BF302CD-8566-4A60-BABE-B164FCFB3330}" type="presOf" srcId="{663C1E13-76F9-4B70-A2F2-CA23180743CE}" destId="{93300324-D62F-4E58-B882-734182BDB462}" srcOrd="0" destOrd="0" presId="urn:microsoft.com/office/officeart/2005/8/layout/gear1#1"/>
    <dgm:cxn modelId="{4796E436-31A1-4F82-BD1A-158802AA0383}" type="presOf" srcId="{DACAB5BA-B8B4-4D66-8B11-1D02259E020B}" destId="{8BC64EA7-2794-42B6-96C9-F39A52CB985A}" srcOrd="2" destOrd="0" presId="urn:microsoft.com/office/officeart/2005/8/layout/gear1#1"/>
    <dgm:cxn modelId="{9EA94427-2E87-4017-81AD-3CDE965B3732}" type="presOf" srcId="{663C1E13-76F9-4B70-A2F2-CA23180743CE}" destId="{4822A78E-EAEC-401F-941A-3A84E13E2357}" srcOrd="2" destOrd="0" presId="urn:microsoft.com/office/officeart/2005/8/layout/gear1#1"/>
    <dgm:cxn modelId="{C090F242-7DF0-46EC-96AE-63E67B0BC0DF}" type="presOf" srcId="{399ACE2F-90C5-48B1-9E65-700A32562848}" destId="{59EDF28D-6C67-49D0-B5A1-DE5C3CBA2292}" srcOrd="0" destOrd="0" presId="urn:microsoft.com/office/officeart/2005/8/layout/gear1#1"/>
    <dgm:cxn modelId="{915E7EF9-893C-4336-9870-9AB568F1221E}" type="presOf" srcId="{399ACE2F-90C5-48B1-9E65-700A32562848}" destId="{9815588C-16D0-4475-B64C-847FC87C8C32}" srcOrd="3" destOrd="0" presId="urn:microsoft.com/office/officeart/2005/8/layout/gear1#1"/>
    <dgm:cxn modelId="{A2A69A02-3F36-4BF2-8FAE-004AFB772633}" type="presOf" srcId="{188C389E-9423-41DE-9C5E-D4A7E95C7E62}" destId="{6DF3A3A0-5919-4E69-80DD-61760D6340A0}" srcOrd="0" destOrd="0" presId="urn:microsoft.com/office/officeart/2005/8/layout/gear1#1"/>
    <dgm:cxn modelId="{C303E50B-9E38-4F26-A7CF-BE3C9EEC67A8}" type="presOf" srcId="{F9CEBA05-2F10-437E-89B2-54F4D9FAF478}" destId="{5ED88519-AC6C-4AA3-B76D-812B93A167E4}" srcOrd="0" destOrd="0" presId="urn:microsoft.com/office/officeart/2005/8/layout/gear1#1"/>
    <dgm:cxn modelId="{CE93E227-A3E6-4BF6-8F3B-19A2142CF668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77997A-DC37-4207-A826-3AF965841BF1}" type="presOf" srcId="{DACAB5BA-B8B4-4D66-8B11-1D02259E020B}" destId="{87622A90-D0D8-4EA3-BC0D-D537801AF2B1}" srcOrd="0" destOrd="0" presId="urn:microsoft.com/office/officeart/2005/8/layout/gear1#1"/>
    <dgm:cxn modelId="{18346025-45E6-4AE6-AB77-83F86D1B7D2A}" type="presOf" srcId="{23718C41-0A1F-40BF-86BE-8A5476EC271E}" destId="{398423B3-DD54-4226-99D7-017EFC1488DF}" srcOrd="0" destOrd="0" presId="urn:microsoft.com/office/officeart/2005/8/layout/gear1#1"/>
    <dgm:cxn modelId="{11AFBB88-26FB-4579-A52F-6A923FDC3F84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554F0A9-16B7-46D8-B8B3-FFA3C401CE4B}" type="presOf" srcId="{663C1E13-76F9-4B70-A2F2-CA23180743CE}" destId="{B9330EE9-43E4-4FD4-8144-E92B1DD0FCDF}" srcOrd="1" destOrd="0" presId="urn:microsoft.com/office/officeart/2005/8/layout/gear1#1"/>
    <dgm:cxn modelId="{D2DFE506-70EF-41C9-8621-40E2F24344A9}" type="presOf" srcId="{DA82EADB-2721-42A0-95EA-F9B5521A38A6}" destId="{A09CEA93-9338-4361-A5E6-CF85B6019F5A}" srcOrd="0" destOrd="0" presId="urn:microsoft.com/office/officeart/2005/8/layout/gear1#1"/>
    <dgm:cxn modelId="{A332869A-7ED7-41F8-8A5A-8C700CEFB70D}" type="presParOf" srcId="{5ED88519-AC6C-4AA3-B76D-812B93A167E4}" destId="{87622A90-D0D8-4EA3-BC0D-D537801AF2B1}" srcOrd="0" destOrd="0" presId="urn:microsoft.com/office/officeart/2005/8/layout/gear1#1"/>
    <dgm:cxn modelId="{4BE2DC9C-D141-412E-9C60-3A8D66562BF4}" type="presParOf" srcId="{5ED88519-AC6C-4AA3-B76D-812B93A167E4}" destId="{B6B6B41B-120B-4968-AB6A-FC6E7C8EF3C0}" srcOrd="1" destOrd="0" presId="urn:microsoft.com/office/officeart/2005/8/layout/gear1#1"/>
    <dgm:cxn modelId="{1421C89A-6983-4953-9561-688BD7013343}" type="presParOf" srcId="{5ED88519-AC6C-4AA3-B76D-812B93A167E4}" destId="{8BC64EA7-2794-42B6-96C9-F39A52CB985A}" srcOrd="2" destOrd="0" presId="urn:microsoft.com/office/officeart/2005/8/layout/gear1#1"/>
    <dgm:cxn modelId="{4234A158-56D9-40D8-8041-3F5F6EA1EA73}" type="presParOf" srcId="{5ED88519-AC6C-4AA3-B76D-812B93A167E4}" destId="{93300324-D62F-4E58-B882-734182BDB462}" srcOrd="3" destOrd="0" presId="urn:microsoft.com/office/officeart/2005/8/layout/gear1#1"/>
    <dgm:cxn modelId="{6F792B2D-8130-44F0-8BDD-11BB6D57994A}" type="presParOf" srcId="{5ED88519-AC6C-4AA3-B76D-812B93A167E4}" destId="{B9330EE9-43E4-4FD4-8144-E92B1DD0FCDF}" srcOrd="4" destOrd="0" presId="urn:microsoft.com/office/officeart/2005/8/layout/gear1#1"/>
    <dgm:cxn modelId="{D2948DE9-B97F-4117-B997-2AAD2342D3BC}" type="presParOf" srcId="{5ED88519-AC6C-4AA3-B76D-812B93A167E4}" destId="{4822A78E-EAEC-401F-941A-3A84E13E2357}" srcOrd="5" destOrd="0" presId="urn:microsoft.com/office/officeart/2005/8/layout/gear1#1"/>
    <dgm:cxn modelId="{CAA20C3E-9507-4671-94C3-B7673E650EF7}" type="presParOf" srcId="{5ED88519-AC6C-4AA3-B76D-812B93A167E4}" destId="{59EDF28D-6C67-49D0-B5A1-DE5C3CBA2292}" srcOrd="6" destOrd="0" presId="urn:microsoft.com/office/officeart/2005/8/layout/gear1#1"/>
    <dgm:cxn modelId="{B19C8235-9760-4B35-9D7C-3BD5B9F94F99}" type="presParOf" srcId="{5ED88519-AC6C-4AA3-B76D-812B93A167E4}" destId="{23DC08E4-3725-4448-BFFF-1CCEA2F2987E}" srcOrd="7" destOrd="0" presId="urn:microsoft.com/office/officeart/2005/8/layout/gear1#1"/>
    <dgm:cxn modelId="{9F6CF6FD-F954-437F-B802-DBE15EF6E0F6}" type="presParOf" srcId="{5ED88519-AC6C-4AA3-B76D-812B93A167E4}" destId="{7D3EFDB4-E5D1-439A-86D8-1FCF80D959BA}" srcOrd="8" destOrd="0" presId="urn:microsoft.com/office/officeart/2005/8/layout/gear1#1"/>
    <dgm:cxn modelId="{4162703E-1CC4-4DE2-A83A-3FE9B9551D29}" type="presParOf" srcId="{5ED88519-AC6C-4AA3-B76D-812B93A167E4}" destId="{9815588C-16D0-4475-B64C-847FC87C8C32}" srcOrd="9" destOrd="0" presId="urn:microsoft.com/office/officeart/2005/8/layout/gear1#1"/>
    <dgm:cxn modelId="{FFC9A546-A405-47A2-BBFB-0D1362C96CE1}" type="presParOf" srcId="{5ED88519-AC6C-4AA3-B76D-812B93A167E4}" destId="{398423B3-DD54-4226-99D7-017EFC1488DF}" srcOrd="10" destOrd="0" presId="urn:microsoft.com/office/officeart/2005/8/layout/gear1#1"/>
    <dgm:cxn modelId="{FE3BFC97-2DA2-473F-9A7C-D1CF9236006D}" type="presParOf" srcId="{5ED88519-AC6C-4AA3-B76D-812B93A167E4}" destId="{6DF3A3A0-5919-4E69-80DD-61760D6340A0}" srcOrd="11" destOrd="0" presId="urn:microsoft.com/office/officeart/2005/8/layout/gear1#1"/>
    <dgm:cxn modelId="{0CC0A482-878A-446F-A00F-BACE355932C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8EB6-E7FD-4266-87F1-E1CA9CEA85D7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0CED-AF5D-4F20-94CF-1CD32AED0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1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ncbi.nlm.nih.gov/pmc/articles/PMC9043965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Microtubules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375"/>
              </a:spcAft>
              <a:buNone/>
            </a:pP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25 nm in diameter 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200 nm – 25 micrometer in length 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• A. Functions • Shape/support cell • Tracks where organelles can move with motor proteins • Separate chromosomes during cell division</a:t>
            </a:r>
          </a:p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xmlns="" val="392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7791480" cy="321471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B. 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Tubulin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• Is a globular protein that constructs microtubule wall • Dimer – made of 2 subunits/polypeptides: </a:t>
            </a:r>
            <a:r>
              <a:rPr lang="el-GR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α-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tubulin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and </a:t>
            </a:r>
            <a:r>
              <a:rPr lang="el-GR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β-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tubulin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• Grow length by adding 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tubulin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dimers (or disassembled)</a:t>
            </a:r>
            <a:endParaRPr lang="en-PK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 C. 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Centrosomes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• Microtubules grow out from 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centrosomes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, near nucleus • Centrioles: set pair in a </a:t>
            </a:r>
            <a:r>
              <a:rPr lang="en-GB" sz="24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centrosome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, nine sets of triplet microtubules arranged in a ring, reciprocate before animal cell divides (absent in yeast and plant cells) • Helps organize microtubule assembly</a:t>
            </a:r>
            <a:endParaRPr lang="en-PK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D. Cilia &amp; Flagella </a:t>
            </a:r>
            <a:endParaRPr lang="en-GB" sz="2400" dirty="0" smtClean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Microtubules 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have extensions projecting from some 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cells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They 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help propel unicellular eukaryotes through water; are on animal, algae and plant sperm (flagella), can move fluid over tissue surface, helps sweep mucus out of windpipes, helps move egg toward 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uterus 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Bends </a:t>
            </a:r>
            <a:r>
              <a:rPr lang="en-GB" sz="24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organelle’s movements</a:t>
            </a:r>
            <a:endParaRPr lang="en-PK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Microtubule </a:t>
            </a:r>
            <a:endParaRPr lang="en-US" b="1" dirty="0"/>
          </a:p>
        </p:txBody>
      </p:sp>
      <p:pic>
        <p:nvPicPr>
          <p:cNvPr id="4" name="Picture 4" descr="The cell. 7. Cytosol. Cytoskeleton. Microtubules. Atlas of plant and animal  histology.">
            <a:extLst>
              <a:ext uri="{FF2B5EF4-FFF2-40B4-BE49-F238E27FC236}">
                <a16:creationId xmlns:a16="http://schemas.microsoft.com/office/drawing/2014/main" xmlns="" id="{01E0B72F-DB77-6426-874B-2EE9FFD9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1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Microfilament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Solid rods (7 nm in diameter) • A. Functions • Provide structural support • Gives organelle gel-like consistency • Resists compression • Motility: cell contractions, amoeba movement • Cytoplasmic streaming: in plants, circular flow of cytoplasm (speeds up material distribution)</a:t>
            </a:r>
            <a:endParaRPr lang="en-PK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B.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: globular protein making up 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microfilaments</a:t>
            </a: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C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. Twisted double chain of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subunits</a:t>
            </a: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D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. Microvilli: bundles of microfilaments – increase cell surface 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area</a:t>
            </a: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E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. Parallel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proteins joined by thicker filaments made of myosin that “walk” along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endParaRPr lang="en-GB" dirty="0" smtClean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F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.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Pseudophodia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: extensions allowing amoeba to crawl along surfaces</a:t>
            </a:r>
            <a:endParaRPr lang="en-PK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lecular Expressions Cell Biology ...">
            <a:extLst>
              <a:ext uri="{FF2B5EF4-FFF2-40B4-BE49-F238E27FC236}">
                <a16:creationId xmlns:a16="http://schemas.microsoft.com/office/drawing/2014/main" xmlns="" id="{7DA8A7A7-F6FF-A72A-C35E-FAB925A3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8534400" cy="42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Intermediate </a:t>
            </a:r>
            <a:r>
              <a:rPr lang="en-GB" b="1" dirty="0" smtClean="0"/>
              <a:t>Filaments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• Smaller than microtubules but fatter than microfilaments (8-12 nm in diameter) • A. Functions • Bears tension • Reinforces cell shape • Fix organization of certain organelles</a:t>
            </a:r>
            <a:endParaRPr lang="en-PK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Diverse class of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cytoskeletal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elements: different 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functions</a:t>
            </a:r>
          </a:p>
          <a:p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Contructed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from different subunit belonging to protein family who include 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keratins</a:t>
            </a:r>
          </a:p>
          <a:p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C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. </a:t>
            </a:r>
            <a:r>
              <a:rPr lang="en-GB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Permantn</a:t>
            </a:r>
            <a:r>
              <a:rPr lang="en-GB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fixtures of cells (microfilaments and microtubules get assembled/reassembled)</a:t>
            </a:r>
            <a:endParaRPr lang="en-PK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18250"/>
            <a:ext cx="2895600" cy="609600"/>
          </a:xfrm>
        </p:spPr>
        <p:txBody>
          <a:bodyPr/>
          <a:lstStyle/>
          <a:p>
            <a:r>
              <a:rPr lang="en-US" sz="2400" b="1" dirty="0" smtClean="0"/>
              <a:t>Foundation Module </a:t>
            </a:r>
            <a:br>
              <a:rPr lang="en-US" sz="2400" b="1" dirty="0" smtClean="0"/>
            </a:br>
            <a:r>
              <a:rPr lang="en-US" sz="2400" b="1" dirty="0" smtClean="0"/>
              <a:t>First Year MBBS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Supervised by </a:t>
            </a:r>
            <a:r>
              <a:rPr lang="en-US" b="1" dirty="0" smtClean="0">
                <a:solidFill>
                  <a:schemeClr val="tx2"/>
                </a:solidFill>
              </a:rPr>
              <a:t>Prof. Samia Sarwar</a:t>
            </a:r>
            <a:r>
              <a:rPr lang="en-US" b="1" dirty="0"/>
              <a:t> Chairperson Physiology </a:t>
            </a:r>
            <a:r>
              <a:rPr lang="en-US" b="1" dirty="0" smtClean="0"/>
              <a:t>Presenter :</a:t>
            </a:r>
            <a:r>
              <a:rPr lang="en-US" b="1" dirty="0" smtClean="0">
                <a:solidFill>
                  <a:schemeClr val="tx2"/>
                </a:solidFill>
              </a:rPr>
              <a:t>Dr. </a:t>
            </a:r>
            <a:r>
              <a:rPr lang="en-US" b="1" dirty="0" err="1" smtClean="0">
                <a:solidFill>
                  <a:schemeClr val="tx2"/>
                </a:solidFill>
              </a:rPr>
              <a:t>Faizania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Shabir</a:t>
            </a:r>
            <a:r>
              <a:rPr lang="en-US" b="1" dirty="0" smtClean="0">
                <a:solidFill>
                  <a:schemeClr val="tx2"/>
                </a:solidFill>
              </a:rPr>
              <a:t> (AP </a:t>
            </a:r>
            <a:r>
              <a:rPr lang="en-US" b="1" dirty="0">
                <a:solidFill>
                  <a:schemeClr val="tx2"/>
                </a:solidFill>
              </a:rPr>
              <a:t>PHY)</a:t>
            </a:r>
          </a:p>
          <a:p>
            <a:pPr algn="r"/>
            <a:r>
              <a:rPr lang="en-US" b="1" dirty="0" smtClean="0"/>
              <a:t>Dated </a:t>
            </a:r>
            <a:r>
              <a:rPr lang="en-US" b="1" dirty="0"/>
              <a:t>: </a:t>
            </a:r>
            <a:r>
              <a:rPr lang="en-US" b="1" dirty="0" smtClean="0"/>
              <a:t>00-00-2025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139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Cell Organelles &amp; Cell </a:t>
            </a:r>
            <a:r>
              <a:rPr lang="en-US" sz="4000" b="1" smtClean="0"/>
              <a:t>Function – I &amp; II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86380" y="62484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Physiology Department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rmediate Filaments">
            <a:extLst>
              <a:ext uri="{FF2B5EF4-FFF2-40B4-BE49-F238E27FC236}">
                <a16:creationId xmlns:a16="http://schemas.microsoft.com/office/drawing/2014/main" xmlns="" id="{B920DE48-0364-8586-1C68-2FC96310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1356"/>
            <a:ext cx="8229599" cy="39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oeboid movement ...">
            <a:extLst>
              <a:ext uri="{FF2B5EF4-FFF2-40B4-BE49-F238E27FC236}">
                <a16:creationId xmlns:a16="http://schemas.microsoft.com/office/drawing/2014/main" xmlns="" id="{90A9FC54-1D42-1F93-8CD4-DA0B0FC1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14488"/>
            <a:ext cx="4571689" cy="355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cell. More information. Cilia and flagella. Atlas of Plant and Animal  Histology">
            <a:extLst>
              <a:ext uri="{FF2B5EF4-FFF2-40B4-BE49-F238E27FC236}">
                <a16:creationId xmlns:a16="http://schemas.microsoft.com/office/drawing/2014/main" xmlns="" id="{F0B64FBC-D942-2D13-7180-9A166882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14422"/>
            <a:ext cx="3852864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4414" y="357166"/>
            <a:ext cx="6862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 smtClean="0"/>
              <a:t>Ameboid</a:t>
            </a:r>
            <a:r>
              <a:rPr lang="en-GB" sz="4000" b="1" dirty="0" smtClean="0"/>
              <a:t> and </a:t>
            </a:r>
            <a:r>
              <a:rPr lang="en-GB" sz="4000" b="1" dirty="0" err="1" smtClean="0"/>
              <a:t>ciliary</a:t>
            </a:r>
            <a:r>
              <a:rPr lang="en-GB" sz="4000" b="1" dirty="0" smtClean="0"/>
              <a:t> movement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enosine triphosphate (ATP) | Definition, Structure, Function, &amp; Facts |  Britannica">
            <a:extLst>
              <a:ext uri="{FF2B5EF4-FFF2-40B4-BE49-F238E27FC236}">
                <a16:creationId xmlns:a16="http://schemas.microsoft.com/office/drawing/2014/main" xmlns="" id="{148088C8-8E49-F0AC-B258-F57FBF8A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359" y="1285860"/>
            <a:ext cx="6012798" cy="48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0166" y="285728"/>
            <a:ext cx="6269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Mitochondria &amp; ATP Production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ll - Endoplasmic Reticulum, Organelles, Membranes | Britannica">
            <a:extLst>
              <a:ext uri="{FF2B5EF4-FFF2-40B4-BE49-F238E27FC236}">
                <a16:creationId xmlns:a16="http://schemas.microsoft.com/office/drawing/2014/main" xmlns="" id="{50E707EA-157A-BB9B-880D-8FC7B3BE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8459193" cy="52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8728" y="357166"/>
            <a:ext cx="6614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Endoplasmic Reticulum Functions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DB7B0A5-B9A6-0276-0D73-27AD5A02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5775"/>
            <a:ext cx="48006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gi apparatus | Definition, Function, Location, &amp; Facts | Britannica">
            <a:extLst>
              <a:ext uri="{FF2B5EF4-FFF2-40B4-BE49-F238E27FC236}">
                <a16:creationId xmlns:a16="http://schemas.microsoft.com/office/drawing/2014/main" xmlns="" id="{4163D580-264F-D232-8C45-CF1406FC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8229600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0232" y="357166"/>
            <a:ext cx="5772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Golgi Apparatus Functions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roxisomes Structure">
            <a:extLst>
              <a:ext uri="{FF2B5EF4-FFF2-40B4-BE49-F238E27FC236}">
                <a16:creationId xmlns:a16="http://schemas.microsoft.com/office/drawing/2014/main" xmlns="" id="{2E935EA2-755F-38E4-B952-2D88DE57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-1" y="785794"/>
            <a:ext cx="8493443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620000" cy="1143000"/>
          </a:xfrm>
        </p:spPr>
        <p:txBody>
          <a:bodyPr/>
          <a:lstStyle/>
          <a:p>
            <a:pPr algn="ctr"/>
            <a:r>
              <a:rPr lang="en-GB" b="1" dirty="0" smtClean="0"/>
              <a:t>Spiral Integration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20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Ethics 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Physician Pharmaceutical Interaction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71612"/>
            <a:ext cx="7072362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dealing with pharmaceutical and allied healthcare industry a medical practitioner shall always ensure that ,there shall never be any compromise either with his/her own professional autonomy and/or with the autonomy and health of the patient.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278605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Ethics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13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Relevant 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case: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medical rap came to a physician, tried to convince him for prescribing drug of his pharmaceutical industry. He offered him Europe tour for doing this.</a:t>
            </a:r>
            <a:endParaRPr lang="en-PK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doctor should not accept this offer at the expense of patient’s health and safety. He should refuse it and write only those medicines which are good for patients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8605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Ethics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Motto, Vision, Dream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2192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1849679"/>
            <a:ext cx="2981481" cy="325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7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6200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Research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42899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Spiral Integration/ Research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9D4323-7FBC-DDD7-60BA-9E98A7288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4422"/>
            <a:ext cx="8610600" cy="4690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AECD39-5A67-566E-EF32-E6F587152F24}"/>
              </a:ext>
            </a:extLst>
          </p:cNvPr>
          <p:cNvSpPr txBox="1"/>
          <p:nvPr/>
        </p:nvSpPr>
        <p:spPr>
          <a:xfrm>
            <a:off x="914400" y="6356350"/>
            <a:ext cx="638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Link:-  </a:t>
            </a:r>
            <a:r>
              <a:rPr lang="en-US" dirty="0">
                <a:hlinkClick r:id="rId6"/>
              </a:rPr>
              <a:t>https://www.ncbi.nlm.nih.gov/pmc/articles/PMC9043965/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055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How To Access Digital Library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202124"/>
                </a:solidFill>
              </a:rPr>
              <a:t>Steps to Access HEC Digital Library</a:t>
            </a:r>
            <a:endParaRPr lang="en-US" sz="2400" dirty="0" smtClean="0">
              <a:solidFill>
                <a:srgbClr val="2021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5.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Link</a:t>
            </a:r>
            <a:r>
              <a:rPr lang="en-US" sz="2000" dirty="0" err="1" smtClean="0">
                <a:latin typeface="Calibri" pitchFamily="34" charset="0"/>
              </a:rPr>
              <a:t>:https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err="1" smtClean="0">
                <a:latin typeface="Calibri" pitchFamily="34" charset="0"/>
              </a:rPr>
              <a:t>www.topstudyworld.com</a:t>
            </a:r>
            <a:r>
              <a:rPr lang="en-US" sz="2000" dirty="0" smtClean="0">
                <a:latin typeface="Calibri" pitchFamily="34" charset="0"/>
              </a:rPr>
              <a:t>/2020/05/access-</a:t>
            </a:r>
            <a:r>
              <a:rPr lang="en-US" sz="2000" dirty="0" err="1" smtClean="0">
                <a:latin typeface="Calibri" pitchFamily="34" charset="0"/>
              </a:rPr>
              <a:t>hec</a:t>
            </a:r>
            <a:r>
              <a:rPr lang="en-US" sz="2000" dirty="0" smtClean="0">
                <a:latin typeface="Calibri" pitchFamily="34" charset="0"/>
              </a:rPr>
              <a:t>-digital-</a:t>
            </a:r>
            <a:r>
              <a:rPr lang="en-US" sz="2000" dirty="0" err="1" smtClean="0">
                <a:latin typeface="Calibri" pitchFamily="34" charset="0"/>
              </a:rPr>
              <a:t>library.html?m</a:t>
            </a:r>
            <a:r>
              <a:rPr lang="en-US" sz="2000" dirty="0" smtClean="0">
                <a:latin typeface="Calibri" pitchFamily="34" charset="0"/>
              </a:rPr>
              <a:t>=1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214678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Promoting IT &amp; Research Culture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 smtClean="0"/>
              <a:t>Books</a:t>
            </a:r>
          </a:p>
          <a:p>
            <a:pPr algn="just"/>
            <a:r>
              <a:rPr lang="en-US" sz="2000" dirty="0" smtClean="0"/>
              <a:t>Guyton  And Hall Textbook of Medical Physiology 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algn="just"/>
            <a:r>
              <a:rPr lang="en-US" sz="2000" dirty="0" smtClean="0"/>
              <a:t>Ganong’s  Review of Medical Physiology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algn="just"/>
            <a:r>
              <a:rPr lang="en-US" sz="2000" dirty="0" smtClean="0"/>
              <a:t>Sherwood,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algn="just"/>
            <a:r>
              <a:rPr lang="en-US" sz="2000" dirty="0" smtClean="0"/>
              <a:t>Silverthorn Physiology,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algn="just"/>
            <a:r>
              <a:rPr lang="en-US" sz="2000" dirty="0" smtClean="0"/>
              <a:t>Vander’s Human Physiology,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marL="0" indent="0" algn="just">
              <a:buNone/>
            </a:pPr>
            <a:endParaRPr lang="en-US" sz="2000" b="1" dirty="0" smtClean="0"/>
          </a:p>
          <a:p>
            <a:pPr marL="0" indent="0" algn="just">
              <a:buNone/>
            </a:pPr>
            <a:r>
              <a:rPr lang="en-US" sz="2000" b="1" dirty="0" smtClean="0"/>
              <a:t>Research </a:t>
            </a:r>
            <a:r>
              <a:rPr lang="en-US" sz="2000" dirty="0" smtClean="0"/>
              <a:t>https://www.sciencedirect.com/science/article/pii/S0147651322004109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b="1" dirty="0" smtClean="0"/>
              <a:t>YouTube/</a:t>
            </a:r>
            <a:r>
              <a:rPr lang="en-US" sz="2000" b="1" dirty="0" err="1" smtClean="0"/>
              <a:t>Videolink</a:t>
            </a:r>
            <a:r>
              <a:rPr lang="en-US" sz="2000" b="1" dirty="0" smtClean="0"/>
              <a:t> </a:t>
            </a:r>
            <a:r>
              <a:rPr lang="en-US" sz="2000" dirty="0" smtClean="0"/>
              <a:t>https://www.youtube.com/watch?v=kV_J8O0HIQI</a:t>
            </a:r>
          </a:p>
          <a:p>
            <a:pPr marL="0" indent="0" algn="just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en-US" sz="2400" b="1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4304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</a:t>
            </a:r>
            <a:r>
              <a:rPr lang="en-US" sz="3600" b="1" dirty="0" smtClean="0">
                <a:latin typeface="+mn-lt"/>
              </a:rPr>
              <a:t>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2800" dirty="0" smtClean="0"/>
              <a:t>Describe cytoskeleton &amp; cell locomotion</a:t>
            </a:r>
          </a:p>
          <a:p>
            <a:pPr fontAlgn="ctr"/>
            <a:r>
              <a:rPr lang="en-US" sz="2800" dirty="0" smtClean="0"/>
              <a:t>Discuss functions of cilia and amoeboid movement</a:t>
            </a:r>
          </a:p>
          <a:p>
            <a:pPr fontAlgn="ctr"/>
            <a:r>
              <a:rPr lang="en-US" sz="2800" dirty="0" smtClean="0"/>
              <a:t>Describe the mechanism of ATP generation</a:t>
            </a:r>
          </a:p>
          <a:p>
            <a:pPr fontAlgn="ctr"/>
            <a:r>
              <a:rPr lang="en-US" sz="2800" dirty="0" smtClean="0"/>
              <a:t>Enlist three major processes of ATP consumption in the body</a:t>
            </a:r>
          </a:p>
          <a:p>
            <a:pPr fontAlgn="ctr"/>
            <a:r>
              <a:rPr lang="en-US" sz="2800" dirty="0" smtClean="0"/>
              <a:t>Understand cell ingestion and other independent roles of cell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Interactive Session</a:t>
            </a:r>
            <a:br>
              <a:rPr lang="en-US" sz="4800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Horizontal Integration/Anatomy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182" y="285728"/>
            <a:ext cx="288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Cell organelle 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pic>
        <p:nvPicPr>
          <p:cNvPr id="6" name="Picture 2" descr="3.3 Eukaryotic Cells – Concepts of Biology – 1st Canadian Edition">
            <a:extLst>
              <a:ext uri="{FF2B5EF4-FFF2-40B4-BE49-F238E27FC236}">
                <a16:creationId xmlns:a16="http://schemas.microsoft.com/office/drawing/2014/main" xmlns="" id="{346587F6-B584-394A-4C07-4444292F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7900"/>
            <a:ext cx="83058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  <a:latin typeface="Open Sans" panose="020F0502020204030204" pitchFamily="34" charset="0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Open Sans" panose="020F0502020204030204" pitchFamily="34" charset="0"/>
              </a:rPr>
            </a:br>
            <a:r>
              <a:rPr lang="en-GB" sz="3600" b="1" dirty="0" smtClean="0">
                <a:solidFill>
                  <a:srgbClr val="0070C0"/>
                </a:solidFill>
                <a:latin typeface="Open Sans" panose="020F0502020204030204" pitchFamily="34" charset="0"/>
              </a:rPr>
              <a:t>Cytoskeleton </a:t>
            </a:r>
            <a:r>
              <a:rPr lang="en-GB" sz="3600" b="1" dirty="0" smtClean="0">
                <a:solidFill>
                  <a:srgbClr val="0070C0"/>
                </a:solidFill>
                <a:latin typeface="Open Sans" panose="020F0502020204030204" pitchFamily="34" charset="0"/>
              </a:rPr>
              <a:t>Functions</a:t>
            </a:r>
            <a:endParaRPr lang="en-PK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Support </a:t>
            </a:r>
            <a:endParaRPr lang="en-GB" sz="2400" dirty="0" smtClean="0">
              <a:solidFill>
                <a:srgbClr val="212529"/>
              </a:solidFill>
              <a:latin typeface="Open Sans" panose="020F0502020204030204" pitchFamily="34" charset="0"/>
            </a:endParaRP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Maintain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cell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shape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Organizing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structure </a:t>
            </a:r>
            <a:endParaRPr lang="en-GB" sz="2400" dirty="0" smtClean="0">
              <a:solidFill>
                <a:srgbClr val="212529"/>
              </a:solidFill>
              <a:latin typeface="Open Sans" panose="020F0502020204030204" pitchFamily="34" charset="0"/>
            </a:endParaRP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Motility/Movement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Changes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in cell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location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Limited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movements of parts of the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cell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Interactions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with motor proteins  </a:t>
            </a:r>
            <a:endParaRPr lang="en-GB" sz="2400" dirty="0" smtClean="0">
              <a:solidFill>
                <a:srgbClr val="212529"/>
              </a:solidFill>
              <a:latin typeface="Open Sans" panose="020F0502020204030204" pitchFamily="34" charset="0"/>
            </a:endParaRP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Regulation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Regulates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biochemical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activities</a:t>
            </a:r>
          </a:p>
          <a:p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Transition </a:t>
            </a:r>
            <a:r>
              <a:rPr lang="en-GB" sz="2400" dirty="0" smtClean="0">
                <a:solidFill>
                  <a:srgbClr val="212529"/>
                </a:solidFill>
                <a:latin typeface="Open Sans" panose="020F0502020204030204" pitchFamily="34" charset="0"/>
              </a:rPr>
              <a:t>of naturally occurring mechanical signals coordinate cell’s response</a:t>
            </a:r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xmlns="" val="27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solidFill>
                  <a:srgbClr val="0070C0"/>
                </a:solidFill>
                <a:latin typeface="Open Sans" panose="020B0606030504020204" pitchFamily="34" charset="0"/>
              </a:rPr>
              <a:t>Cytoskeleton Components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214422"/>
            <a:ext cx="7620000" cy="4800600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  <a:latin typeface="Open Sans" panose="020B0606030504020204" pitchFamily="34" charset="0"/>
              </a:rPr>
              <a:t> </a:t>
            </a:r>
          </a:p>
          <a:p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 Microtubules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• </a:t>
            </a:r>
            <a:r>
              <a:rPr lang="fr-FR" sz="28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Microfilaments</a:t>
            </a: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(</a:t>
            </a:r>
            <a:r>
              <a:rPr lang="fr-FR" sz="28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Actin</a:t>
            </a: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Filaments)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• </a:t>
            </a:r>
            <a:r>
              <a:rPr lang="fr-FR" sz="2800" dirty="0" err="1" smtClean="0">
                <a:solidFill>
                  <a:srgbClr val="212529"/>
                </a:solidFill>
                <a:latin typeface="Open Sans" panose="020B0606030504020204" pitchFamily="34" charset="0"/>
              </a:rPr>
              <a:t>Intermediate</a:t>
            </a:r>
            <a:r>
              <a:rPr lang="fr-FR" sz="2800" dirty="0" smtClean="0">
                <a:solidFill>
                  <a:srgbClr val="212529"/>
                </a:solidFill>
                <a:latin typeface="Open Sans" panose="020B0606030504020204" pitchFamily="34" charset="0"/>
              </a:rPr>
              <a:t> Filaments</a:t>
            </a:r>
            <a:endParaRPr lang="en-PK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4612</TotalTime>
  <Words>785</Words>
  <Application>Microsoft Office PowerPoint</Application>
  <PresentationFormat>On-screen Show (4:3)</PresentationFormat>
  <Paragraphs>129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Adjacency</vt:lpstr>
      <vt:lpstr>Slide 1</vt:lpstr>
      <vt:lpstr>Foundation Module  First Year MBBS</vt:lpstr>
      <vt:lpstr>Motto, Vision, Dream</vt:lpstr>
      <vt:lpstr>Slide 4</vt:lpstr>
      <vt:lpstr>Learning Objectives</vt:lpstr>
      <vt:lpstr>Interactive Session </vt:lpstr>
      <vt:lpstr>Slide 7</vt:lpstr>
      <vt:lpstr> Cytoskeleton Functions</vt:lpstr>
      <vt:lpstr>Cytoskeleton Components</vt:lpstr>
      <vt:lpstr>Microtubules </vt:lpstr>
      <vt:lpstr>Slide 11</vt:lpstr>
      <vt:lpstr>Slide 12</vt:lpstr>
      <vt:lpstr>Slide 13</vt:lpstr>
      <vt:lpstr>Microtubule </vt:lpstr>
      <vt:lpstr>Microfilament </vt:lpstr>
      <vt:lpstr>Slide 16</vt:lpstr>
      <vt:lpstr>Slide 17</vt:lpstr>
      <vt:lpstr>Intermediate Filaments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Spiral Integration</vt:lpstr>
      <vt:lpstr> Ethics of Physician Pharmaceutical Interaction</vt:lpstr>
      <vt:lpstr>Example</vt:lpstr>
      <vt:lpstr>Research</vt:lpstr>
      <vt:lpstr>How To Access Digital Library</vt:lpstr>
      <vt:lpstr>References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Nayab Zonish NAWAZ</cp:lastModifiedBy>
  <cp:revision>214</cp:revision>
  <dcterms:created xsi:type="dcterms:W3CDTF">2006-08-16T00:00:00Z</dcterms:created>
  <dcterms:modified xsi:type="dcterms:W3CDTF">2025-02-01T17:20:36Z</dcterms:modified>
</cp:coreProperties>
</file>