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98" r:id="rId2"/>
    <p:sldId id="256" r:id="rId3"/>
    <p:sldId id="312" r:id="rId4"/>
    <p:sldId id="313" r:id="rId5"/>
    <p:sldId id="310" r:id="rId6"/>
    <p:sldId id="314" r:id="rId7"/>
    <p:sldId id="343" r:id="rId8"/>
    <p:sldId id="261" r:id="rId9"/>
    <p:sldId id="280" r:id="rId10"/>
    <p:sldId id="278" r:id="rId11"/>
    <p:sldId id="347" r:id="rId12"/>
    <p:sldId id="348" r:id="rId13"/>
    <p:sldId id="349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42" r:id="rId33"/>
    <p:sldId id="346" r:id="rId34"/>
    <p:sldId id="391" r:id="rId35"/>
    <p:sldId id="283" r:id="rId36"/>
    <p:sldId id="327" r:id="rId37"/>
    <p:sldId id="392" r:id="rId38"/>
    <p:sldId id="393" r:id="rId39"/>
    <p:sldId id="394" r:id="rId40"/>
    <p:sldId id="331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4" autoAdjust="0"/>
    <p:restoredTop sz="95163" autoAdjust="0"/>
  </p:normalViewPr>
  <p:slideViewPr>
    <p:cSldViewPr>
      <p:cViewPr>
        <p:scale>
          <a:sx n="57" d="100"/>
          <a:sy n="57" d="100"/>
        </p:scale>
        <p:origin x="-152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244752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Microtubules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375"/>
              </a:spcAft>
              <a:buNone/>
            </a:pP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25 nm in diameter 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200 nm – 25 micrometer in length 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• A. Functions • Shape/support cell • Tracks where organelles can move with motor proteins • Separate chromosomes during cell division</a:t>
            </a:r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PK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856366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858148" y="571480"/>
            <a:ext cx="50006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sz="4400" b="1" dirty="0" smtClean="0">
                <a:solidFill>
                  <a:srgbClr val="990000"/>
                </a:solidFill>
              </a:rPr>
              <a:t>Functions of Cell Membrane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PK" dirty="0" smtClean="0"/>
              <a:t> </a:t>
            </a:r>
            <a:r>
              <a:rPr lang="en-US" altLang="en-PK" dirty="0" smtClean="0">
                <a:solidFill>
                  <a:schemeClr val="accent2"/>
                </a:solidFill>
              </a:rPr>
              <a:t>Acts as semi permeable barrier –(selective)</a:t>
            </a:r>
          </a:p>
          <a:p>
            <a:pPr lvl="2">
              <a:lnSpc>
                <a:spcPct val="80000"/>
              </a:lnSpc>
              <a:buClr>
                <a:srgbClr val="993300"/>
              </a:buClr>
              <a:buFontTx/>
              <a:buChar char="o"/>
            </a:pPr>
            <a:r>
              <a:rPr lang="en-US" altLang="en-PK" sz="3200" dirty="0" smtClean="0">
                <a:solidFill>
                  <a:srgbClr val="009900"/>
                </a:solidFill>
              </a:rPr>
              <a:t>Maintains difference in composition of ICF &amp; ECF &amp; fluid in various organelles</a:t>
            </a:r>
          </a:p>
          <a:p>
            <a:pPr lvl="2">
              <a:lnSpc>
                <a:spcPct val="80000"/>
              </a:lnSpc>
              <a:buClr>
                <a:srgbClr val="993300"/>
              </a:buClr>
              <a:buFontTx/>
              <a:buChar char="o"/>
            </a:pPr>
            <a:r>
              <a:rPr lang="en-US" altLang="en-PK" sz="3200" dirty="0" smtClean="0">
                <a:solidFill>
                  <a:srgbClr val="009900"/>
                </a:solidFill>
              </a:rPr>
              <a:t>Protects cell from toxic substances</a:t>
            </a:r>
          </a:p>
          <a:p>
            <a:pPr lvl="2">
              <a:lnSpc>
                <a:spcPct val="80000"/>
              </a:lnSpc>
              <a:buClr>
                <a:srgbClr val="993300"/>
              </a:buClr>
              <a:buFontTx/>
              <a:buChar char="o"/>
            </a:pPr>
            <a:r>
              <a:rPr lang="en-US" altLang="en-PK" sz="3200" dirty="0" smtClean="0">
                <a:solidFill>
                  <a:srgbClr val="009900"/>
                </a:solidFill>
              </a:rPr>
              <a:t>Excretion of waste products</a:t>
            </a:r>
          </a:p>
          <a:p>
            <a:pPr lvl="2">
              <a:lnSpc>
                <a:spcPct val="80000"/>
              </a:lnSpc>
              <a:buClr>
                <a:srgbClr val="993300"/>
              </a:buClr>
              <a:buFontTx/>
              <a:buChar char="o"/>
            </a:pPr>
            <a:r>
              <a:rPr lang="en-US" altLang="en-PK" sz="3200" dirty="0" smtClean="0">
                <a:solidFill>
                  <a:srgbClr val="009900"/>
                </a:solidFill>
              </a:rPr>
              <a:t>Transport of nutrients</a:t>
            </a:r>
          </a:p>
          <a:p>
            <a:pPr>
              <a:lnSpc>
                <a:spcPct val="80000"/>
              </a:lnSpc>
              <a:buClr>
                <a:srgbClr val="993300"/>
              </a:buClr>
              <a:buNone/>
            </a:pPr>
            <a:r>
              <a:rPr lang="en-US" altLang="en-PK" dirty="0" smtClean="0"/>
              <a:t>    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solidFill>
                  <a:schemeClr val="accent2"/>
                </a:solidFill>
              </a:rPr>
              <a:t> Receives signals from the outside </a:t>
            </a:r>
          </a:p>
          <a:p>
            <a:pPr lvl="2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PK" sz="3200" dirty="0" smtClean="0"/>
              <a:t>Chemical signals</a:t>
            </a:r>
          </a:p>
          <a:p>
            <a:pPr lvl="2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PK" sz="3200" dirty="0" smtClean="0"/>
              <a:t>Electrical signals</a:t>
            </a:r>
          </a:p>
          <a:p>
            <a:pPr lvl="2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en-PK" sz="32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solidFill>
                  <a:schemeClr val="accent2"/>
                </a:solidFill>
              </a:rPr>
              <a:t>Site for attachment to the neighboring cells</a:t>
            </a:r>
            <a:endParaRPr lang="en-PK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7620000" cy="1143000"/>
          </a:xfrm>
        </p:spPr>
        <p:txBody>
          <a:bodyPr/>
          <a:lstStyle/>
          <a:p>
            <a:r>
              <a:rPr lang="en-US" altLang="en-PK" sz="4000" b="1" dirty="0" smtClean="0"/>
              <a:t>Transport across </a:t>
            </a:r>
            <a:r>
              <a:rPr lang="en-US" altLang="en-PK" sz="4000" b="1" dirty="0" smtClean="0"/>
              <a:t>Cell Membrane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 C.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Centrosomes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• Microtubules grow out from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centrosomes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, near nucleus • Centrioles: set pair in a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centrosome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, nine sets of triplet microtubules arranged in a ring, reciprocate before animal cell divides (absent in yeast and plant cells) • Helps organize microtubule assembly</a:t>
            </a:r>
            <a:endParaRPr lang="en-PK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2837"/>
            <a:ext cx="90027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D. Cilia &amp; Flagella 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Microtubules have extensions projecting from some cells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They help propel unicellular eukaryotes through water; are on animal, algae and plant sperm (flagella), can move fluid over tissue surface, helps sweep mucus out of windpipes, helps move egg toward uterus 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Bends organelle’s movements</a:t>
            </a:r>
            <a:endParaRPr lang="en-PK" sz="2400" dirty="0" smtClean="0"/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94" y="928670"/>
            <a:ext cx="84441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43834" y="857232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b="1" dirty="0" smtClean="0">
                <a:solidFill>
                  <a:srgbClr val="800000"/>
                </a:solidFill>
              </a:rPr>
              <a:t>Simple Diffusion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altLang="en-PK" dirty="0" smtClean="0">
                <a:solidFill>
                  <a:schemeClr val="accent2"/>
                </a:solidFill>
              </a:rPr>
              <a:t>Movement </a:t>
            </a:r>
            <a:r>
              <a:rPr lang="en-US" altLang="en-PK" dirty="0" smtClean="0">
                <a:solidFill>
                  <a:schemeClr val="accent2"/>
                </a:solidFill>
              </a:rPr>
              <a:t>of molecules from higher                                    concentration to lower concentration till equilibrium is reached</a:t>
            </a:r>
          </a:p>
          <a:p>
            <a:pPr>
              <a:lnSpc>
                <a:spcPct val="160000"/>
              </a:lnSpc>
            </a:pPr>
            <a:endParaRPr lang="en-US" altLang="en-PK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69643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sz="3600" b="1" dirty="0" smtClean="0">
                <a:solidFill>
                  <a:srgbClr val="CC3300"/>
                </a:solidFill>
              </a:rPr>
              <a:t>Diffusion can takes place through: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en-PK" b="1" dirty="0" smtClean="0">
              <a:solidFill>
                <a:srgbClr val="CC3300"/>
              </a:solidFill>
            </a:endParaRPr>
          </a:p>
          <a:p>
            <a:pPr>
              <a:lnSpc>
                <a:spcPct val="125000"/>
              </a:lnSpc>
              <a:buFontTx/>
              <a:buAutoNum type="alphaLcParenR"/>
            </a:pPr>
            <a:r>
              <a:rPr lang="en-US" altLang="en-PK" dirty="0" smtClean="0">
                <a:solidFill>
                  <a:srgbClr val="009900"/>
                </a:solidFill>
              </a:rPr>
              <a:t>Lipid </a:t>
            </a:r>
            <a:r>
              <a:rPr lang="en-US" altLang="en-PK" dirty="0" err="1" smtClean="0">
                <a:solidFill>
                  <a:srgbClr val="009900"/>
                </a:solidFill>
              </a:rPr>
              <a:t>bilayer</a:t>
            </a:r>
            <a:endParaRPr lang="en-US" altLang="en-PK" dirty="0" smtClean="0">
              <a:solidFill>
                <a:srgbClr val="009900"/>
              </a:solidFill>
            </a:endParaRPr>
          </a:p>
          <a:p>
            <a:pPr lvl="3">
              <a:lnSpc>
                <a:spcPct val="125000"/>
              </a:lnSpc>
              <a:buFontTx/>
              <a:buAutoNum type="romanLcParenR"/>
            </a:pPr>
            <a:r>
              <a:rPr lang="en-US" altLang="en-PK" dirty="0" smtClean="0">
                <a:solidFill>
                  <a:srgbClr val="D60093"/>
                </a:solidFill>
              </a:rPr>
              <a:t>Lipid soluble substances-</a:t>
            </a:r>
            <a:r>
              <a:rPr lang="en-US" altLang="en-PK" dirty="0" smtClean="0">
                <a:solidFill>
                  <a:schemeClr val="accent2"/>
                </a:solidFill>
              </a:rPr>
              <a:t> O2,Co2,alcohol, </a:t>
            </a:r>
            <a:r>
              <a:rPr lang="en-US" altLang="en-PK" dirty="0" err="1" smtClean="0">
                <a:solidFill>
                  <a:schemeClr val="accent2"/>
                </a:solidFill>
              </a:rPr>
              <a:t>steriods</a:t>
            </a:r>
            <a:r>
              <a:rPr lang="en-US" altLang="en-PK" dirty="0" smtClean="0">
                <a:solidFill>
                  <a:schemeClr val="accent2"/>
                </a:solidFill>
              </a:rPr>
              <a:t> etc</a:t>
            </a:r>
          </a:p>
          <a:p>
            <a:pPr lvl="3">
              <a:lnSpc>
                <a:spcPct val="125000"/>
              </a:lnSpc>
              <a:buFontTx/>
              <a:buAutoNum type="romanLcParenR"/>
            </a:pPr>
            <a:r>
              <a:rPr lang="en-US" altLang="en-PK" dirty="0" smtClean="0">
                <a:solidFill>
                  <a:srgbClr val="D60093"/>
                </a:solidFill>
              </a:rPr>
              <a:t>Lipid insoluble</a:t>
            </a:r>
            <a:r>
              <a:rPr lang="en-US" altLang="en-PK" dirty="0" smtClean="0">
                <a:solidFill>
                  <a:schemeClr val="accent2"/>
                </a:solidFill>
              </a:rPr>
              <a:t> – water (through spaces bet lipid mol)  urea, sugar</a:t>
            </a:r>
          </a:p>
          <a:p>
            <a:pPr lvl="1">
              <a:lnSpc>
                <a:spcPct val="125000"/>
              </a:lnSpc>
            </a:pPr>
            <a:r>
              <a:rPr lang="en-US" altLang="en-PK" dirty="0" smtClean="0">
                <a:solidFill>
                  <a:schemeClr val="accent2"/>
                </a:solidFill>
              </a:rPr>
              <a:t>				(less or no permeability)</a:t>
            </a:r>
          </a:p>
          <a:p>
            <a:pPr lvl="1">
              <a:lnSpc>
                <a:spcPct val="125000"/>
              </a:lnSpc>
            </a:pPr>
            <a:r>
              <a:rPr lang="en-US" altLang="en-PK" dirty="0" smtClean="0">
                <a:solidFill>
                  <a:srgbClr val="D60093"/>
                </a:solidFill>
              </a:rPr>
              <a:t>	    iii)</a:t>
            </a:r>
            <a:r>
              <a:rPr lang="en-US" altLang="en-PK" dirty="0" smtClean="0">
                <a:solidFill>
                  <a:schemeClr val="accent2"/>
                </a:solidFill>
              </a:rPr>
              <a:t> </a:t>
            </a:r>
            <a:r>
              <a:rPr lang="en-US" altLang="en-PK" dirty="0" smtClean="0">
                <a:solidFill>
                  <a:srgbClr val="D60093"/>
                </a:solidFill>
              </a:rPr>
              <a:t>Electrolytes</a:t>
            </a:r>
            <a:r>
              <a:rPr lang="en-US" altLang="en-PK" dirty="0" smtClean="0">
                <a:solidFill>
                  <a:schemeClr val="accent2"/>
                </a:solidFill>
              </a:rPr>
              <a:t> – impermeable </a:t>
            </a:r>
          </a:p>
          <a:p>
            <a:pPr lvl="1">
              <a:lnSpc>
                <a:spcPct val="125000"/>
              </a:lnSpc>
            </a:pPr>
            <a:r>
              <a:rPr lang="en-US" altLang="en-PK" dirty="0" smtClean="0">
                <a:solidFill>
                  <a:schemeClr val="accent2"/>
                </a:solidFill>
              </a:rPr>
              <a:t>                                – charge on fatty acid chain</a:t>
            </a:r>
          </a:p>
          <a:p>
            <a:pPr lvl="1">
              <a:lnSpc>
                <a:spcPct val="125000"/>
              </a:lnSpc>
            </a:pPr>
            <a:r>
              <a:rPr lang="en-US" altLang="en-PK" dirty="0" smtClean="0">
                <a:solidFill>
                  <a:schemeClr val="accent2"/>
                </a:solidFill>
              </a:rPr>
              <a:t>				- Hydrated forms are larger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B.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: globular protein making up microfilaments</a:t>
            </a: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C. Twisted double chain of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subunits</a:t>
            </a: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D. Microvilli: bundles of microfilaments – increase cell surface area</a:t>
            </a: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E. Parallel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proteins joined by thicker filaments made of myosin that “walk” along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endParaRPr lang="en-GB" dirty="0" smtClean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F.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Pseudophodia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: extensions allowing amoeba to crawl along surfaces</a:t>
            </a:r>
            <a:endParaRPr lang="en-PK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B574B73-E998-B60E-EE7E-434E96A6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8191525" cy="6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lecular Expressions Cell Biology ...">
            <a:extLst>
              <a:ext uri="{FF2B5EF4-FFF2-40B4-BE49-F238E27FC236}">
                <a16:creationId xmlns:a16="http://schemas.microsoft.com/office/drawing/2014/main" xmlns="" id="{7DA8A7A7-F6FF-A72A-C35E-FAB925A3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8534400" cy="42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125843D-6B45-05DD-583F-F713B7FD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8572528" cy="6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00042"/>
            <a:ext cx="8572527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PK" dirty="0" smtClean="0">
                <a:solidFill>
                  <a:srgbClr val="0070C0"/>
                </a:solidFill>
              </a:rPr>
              <a:t>Fick’s law of diffusion –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FA3C34D9-58F6-944A-22DB-65C3B8EF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64" y="2071678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PK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Δ</a:t>
            </a:r>
            <a:r>
              <a:rPr lang="en-US" altLang="en-PK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C</a:t>
            </a:r>
            <a:r>
              <a:rPr lang="en-US" altLang="en-PK" dirty="0">
                <a:solidFill>
                  <a:schemeClr val="accent2"/>
                </a:solidFill>
              </a:rPr>
              <a:t>∙</a:t>
            </a:r>
            <a:r>
              <a:rPr lang="en-US" altLang="en-PK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P∙A</a:t>
            </a:r>
            <a:endParaRPr lang="el-GR" altLang="en-PK" sz="28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A6E0DCA2-AD3E-9250-4FF9-369C4D940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80" y="2285992"/>
            <a:ext cx="2714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PK" sz="2800" dirty="0" smtClean="0">
                <a:solidFill>
                  <a:schemeClr val="accent2"/>
                </a:solidFill>
              </a:rPr>
              <a:t>Q    </a:t>
            </a:r>
            <a:r>
              <a:rPr lang="el-GR" altLang="en-PK" sz="28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α</a:t>
            </a:r>
            <a:r>
              <a:rPr lang="en-US" altLang="en-PK" sz="28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PK" sz="2800" dirty="0" smtClean="0">
                <a:solidFill>
                  <a:schemeClr val="accent2"/>
                </a:solidFill>
              </a:rPr>
              <a:t>─ ─ ─ ─</a:t>
            </a:r>
            <a:endParaRPr lang="en-US" altLang="en-PK" sz="2800" dirty="0">
              <a:solidFill>
                <a:schemeClr val="accent2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A6E0DCA2-AD3E-9250-4FF9-369C4D940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88" y="271462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PK" sz="2800" dirty="0">
                <a:solidFill>
                  <a:schemeClr val="accent2"/>
                </a:solidFill>
              </a:rPr>
              <a:t>MW∙ </a:t>
            </a:r>
            <a:r>
              <a:rPr lang="el-GR" altLang="en-PK" sz="2800" dirty="0" smtClean="0">
                <a:solidFill>
                  <a:schemeClr val="accent2"/>
                </a:solidFill>
              </a:rPr>
              <a:t>Δ</a:t>
            </a:r>
            <a:r>
              <a:rPr lang="en-US" altLang="en-PK" sz="2800" dirty="0" smtClean="0">
                <a:solidFill>
                  <a:schemeClr val="accent2"/>
                </a:solidFill>
              </a:rPr>
              <a:t>X</a:t>
            </a:r>
            <a:endParaRPr lang="en-US" altLang="en-PK" sz="28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357562"/>
            <a:ext cx="55007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PK" sz="2400" dirty="0" smtClean="0">
                <a:solidFill>
                  <a:schemeClr val="accent2"/>
                </a:solidFill>
              </a:rPr>
              <a:t>Q</a:t>
            </a:r>
            <a:r>
              <a:rPr lang="en-US" altLang="en-PK" sz="2400" dirty="0" smtClean="0"/>
              <a:t> = net rate of diffusion</a:t>
            </a:r>
          </a:p>
          <a:p>
            <a:pPr>
              <a:spcBef>
                <a:spcPct val="50000"/>
              </a:spcBef>
            </a:pPr>
            <a:r>
              <a:rPr lang="el-GR" altLang="en-PK" sz="2400" dirty="0" smtClean="0">
                <a:solidFill>
                  <a:schemeClr val="accent2"/>
                </a:solidFill>
              </a:rPr>
              <a:t>Δ</a:t>
            </a:r>
            <a:r>
              <a:rPr lang="en-US" altLang="en-PK" sz="2400" dirty="0" smtClean="0">
                <a:solidFill>
                  <a:schemeClr val="accent2"/>
                </a:solidFill>
              </a:rPr>
              <a:t>C</a:t>
            </a:r>
            <a:r>
              <a:rPr lang="en-US" altLang="en-PK" sz="2400" dirty="0" smtClean="0"/>
              <a:t> = conc. gradient of a substance</a:t>
            </a:r>
          </a:p>
          <a:p>
            <a:pPr>
              <a:spcBef>
                <a:spcPct val="50000"/>
              </a:spcBef>
            </a:pPr>
            <a:r>
              <a:rPr lang="en-US" altLang="en-PK" sz="2400" dirty="0" smtClean="0">
                <a:solidFill>
                  <a:schemeClr val="accent2"/>
                </a:solidFill>
              </a:rPr>
              <a:t>P</a:t>
            </a:r>
            <a:r>
              <a:rPr lang="en-US" altLang="en-PK" sz="2400" dirty="0" smtClean="0"/>
              <a:t> = permeability of membrane to the sub.</a:t>
            </a:r>
          </a:p>
          <a:p>
            <a:pPr>
              <a:spcBef>
                <a:spcPct val="50000"/>
              </a:spcBef>
            </a:pPr>
            <a:r>
              <a:rPr lang="en-US" altLang="en-PK" sz="2400" dirty="0" smtClean="0">
                <a:solidFill>
                  <a:schemeClr val="accent2"/>
                </a:solidFill>
              </a:rPr>
              <a:t>A </a:t>
            </a:r>
            <a:r>
              <a:rPr lang="en-US" altLang="en-PK" sz="2400" dirty="0" smtClean="0"/>
              <a:t>= surface area of a membrane</a:t>
            </a:r>
          </a:p>
          <a:p>
            <a:pPr>
              <a:spcBef>
                <a:spcPct val="50000"/>
              </a:spcBef>
            </a:pPr>
            <a:r>
              <a:rPr lang="en-US" altLang="en-PK" sz="2400" dirty="0" smtClean="0">
                <a:solidFill>
                  <a:schemeClr val="accent2"/>
                </a:solidFill>
              </a:rPr>
              <a:t>MW</a:t>
            </a:r>
            <a:r>
              <a:rPr lang="en-US" altLang="en-PK" sz="2400" dirty="0" smtClean="0"/>
              <a:t> = molecular wt. of sub.</a:t>
            </a:r>
          </a:p>
          <a:p>
            <a:pPr>
              <a:spcBef>
                <a:spcPct val="50000"/>
              </a:spcBef>
            </a:pPr>
            <a:r>
              <a:rPr lang="el-GR" altLang="en-PK" sz="2400" dirty="0" smtClean="0">
                <a:solidFill>
                  <a:schemeClr val="accent2"/>
                </a:solidFill>
              </a:rPr>
              <a:t>Δ</a:t>
            </a:r>
            <a:r>
              <a:rPr lang="en-US" altLang="en-PK" sz="2400" dirty="0" smtClean="0">
                <a:solidFill>
                  <a:schemeClr val="accent2"/>
                </a:solidFill>
              </a:rPr>
              <a:t>X</a:t>
            </a:r>
            <a:r>
              <a:rPr lang="en-US" altLang="en-PK" sz="2400" dirty="0" smtClean="0"/>
              <a:t> = thickness or distance</a:t>
            </a:r>
            <a:endParaRPr lang="en-US" altLang="en-P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7620000" cy="350046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romanUcPeriod" startAt="2"/>
            </a:pPr>
            <a:r>
              <a:rPr lang="en-US" altLang="en-PK" sz="4400" dirty="0" smtClean="0">
                <a:solidFill>
                  <a:srgbClr val="993300"/>
                </a:solidFill>
              </a:rPr>
              <a:t>Facilitated diffusion</a:t>
            </a:r>
            <a:r>
              <a:rPr lang="en-US" altLang="en-PK" dirty="0" smtClean="0"/>
              <a:t> :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                              - for larger water soluble </a:t>
            </a:r>
            <a:r>
              <a:rPr lang="en-US" altLang="en-PK" dirty="0" err="1" smtClean="0"/>
              <a:t>mols</a:t>
            </a:r>
            <a:r>
              <a:rPr lang="en-US" altLang="en-PK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           	            - type of passive transport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		                     - along the conc. Gradient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		                     - carrier mediated transport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		                     - receptor site on one side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5325"/>
            <a:ext cx="80025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dirty="0" smtClean="0"/>
              <a:t>Foundation Module </a:t>
            </a:r>
            <a:br>
              <a:rPr lang="en-US" sz="2400" b="1" dirty="0" smtClean="0"/>
            </a:br>
            <a:r>
              <a:rPr lang="en-US" sz="2400" b="1" dirty="0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dirty="0" smtClean="0">
                <a:solidFill>
                  <a:schemeClr val="tx2"/>
                </a:solidFill>
              </a:rPr>
              <a:t>Prof. Samia 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</a:t>
            </a:r>
            <a:r>
              <a:rPr lang="en-US" b="1" dirty="0" smtClean="0">
                <a:solidFill>
                  <a:schemeClr val="tx2"/>
                </a:solidFill>
              </a:rPr>
              <a:t>Dr. </a:t>
            </a:r>
            <a:r>
              <a:rPr lang="en-US" b="1" dirty="0" err="1" smtClean="0">
                <a:solidFill>
                  <a:schemeClr val="tx2"/>
                </a:solidFill>
              </a:rPr>
              <a:t>Faizania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Shabir</a:t>
            </a:r>
            <a:r>
              <a:rPr lang="en-US" b="1" dirty="0" smtClean="0">
                <a:solidFill>
                  <a:schemeClr val="tx2"/>
                </a:solidFill>
              </a:rPr>
              <a:t> (AP </a:t>
            </a:r>
            <a:r>
              <a:rPr lang="en-US" b="1" dirty="0">
                <a:solidFill>
                  <a:schemeClr val="tx2"/>
                </a:solidFill>
              </a:rPr>
              <a:t>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Cell Membrane Ion Channels, Transport Across Cell Membrane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86380" y="62484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D9D0B314-2DC7-44F1-7CD2-6E23BA62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10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PK" dirty="0">
                <a:solidFill>
                  <a:srgbClr val="FF0000"/>
                </a:solidFill>
              </a:rPr>
              <a:t>- Peculiarities of carrier mediated transport</a:t>
            </a:r>
            <a:r>
              <a:rPr lang="en-US" altLang="en-PK" dirty="0"/>
              <a:t> –</a:t>
            </a:r>
          </a:p>
          <a:p>
            <a:pPr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en-US" altLang="en-PK" dirty="0"/>
              <a:t>	specificity, </a:t>
            </a:r>
          </a:p>
          <a:p>
            <a:pPr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en-US" altLang="en-PK" dirty="0"/>
              <a:t>      competitive or noncompetitive inhibition – </a:t>
            </a:r>
            <a:r>
              <a:rPr lang="en-US" altLang="en-PK" sz="2400" dirty="0" err="1"/>
              <a:t>phloridzin</a:t>
            </a:r>
            <a:r>
              <a:rPr lang="en-US" altLang="en-PK" sz="2400" dirty="0"/>
              <a:t> for glucose</a:t>
            </a:r>
          </a:p>
          <a:p>
            <a:pPr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en-US" altLang="en-PK" dirty="0"/>
              <a:t>      saturation,</a:t>
            </a:r>
          </a:p>
          <a:p>
            <a:pPr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en-US" altLang="en-PK" dirty="0"/>
              <a:t>     blocking of receptor</a:t>
            </a:r>
          </a:p>
          <a:p>
            <a:pPr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en-US" altLang="en-PK" dirty="0"/>
              <a:t>     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5822A985-5685-83DE-42B9-7178C7C9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PK"/>
              <a:t>V</a:t>
            </a:r>
            <a:r>
              <a:rPr lang="en-US" altLang="en-PK" baseline="-25000">
                <a:solidFill>
                  <a:srgbClr val="993300"/>
                </a:solidFill>
              </a:rPr>
              <a:t>max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xmlns="" id="{81486ADE-D5A0-0841-4061-D95E034A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PK">
                <a:solidFill>
                  <a:schemeClr val="accent2"/>
                </a:solidFill>
              </a:rPr>
              <a:t>Examples</a:t>
            </a:r>
            <a:r>
              <a:rPr lang="en-US" altLang="en-PK"/>
              <a:t> – transport of glucose, amino acids, galactose, etc. in the peripheral cells or counter transport of Ci and HCO3 in renal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720" y="571480"/>
            <a:ext cx="7620000" cy="48006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altLang="en-PK" sz="4400" dirty="0" smtClean="0">
                <a:solidFill>
                  <a:srgbClr val="993300"/>
                </a:solidFill>
              </a:rPr>
              <a:t>III. Osmosis</a:t>
            </a:r>
            <a:r>
              <a:rPr lang="en-US" altLang="en-PK" dirty="0" smtClean="0"/>
              <a:t>  </a:t>
            </a:r>
            <a:r>
              <a:rPr lang="en-US" altLang="en-PK" sz="4400" dirty="0" smtClean="0">
                <a:solidFill>
                  <a:srgbClr val="993300"/>
                </a:solidFill>
              </a:rPr>
              <a:t>&amp; osmotic pressure– 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when two solutions of different concentrations are separated by a semi permeable membrane                    ( impermeable to solute and permeable to water ) water </a:t>
            </a:r>
            <a:r>
              <a:rPr lang="en-US" altLang="en-PK" dirty="0" err="1" smtClean="0"/>
              <a:t>mols</a:t>
            </a:r>
            <a:r>
              <a:rPr lang="en-US" altLang="en-PK" dirty="0" smtClean="0"/>
              <a:t>. diffuse from solution having less conc. To the sol. having higher conc.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8429652" cy="277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PK" dirty="0" smtClean="0">
                <a:solidFill>
                  <a:srgbClr val="993300"/>
                </a:solidFill>
              </a:rPr>
              <a:t>Osmotic pressure</a:t>
            </a:r>
            <a:r>
              <a:rPr lang="en-US" altLang="en-PK" dirty="0" smtClean="0"/>
              <a:t> is the minimum pressure applied on the solution with high conc. which prevents osmosis.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- depends upon total no. of particles of dissolved solutes rather than type of the particles </a:t>
            </a:r>
          </a:p>
          <a:p>
            <a:pPr>
              <a:spcBef>
                <a:spcPct val="50000"/>
              </a:spcBef>
            </a:pPr>
            <a:r>
              <a:rPr lang="en-US" altLang="en-PK" dirty="0" err="1" smtClean="0">
                <a:solidFill>
                  <a:srgbClr val="993300"/>
                </a:solidFill>
              </a:rPr>
              <a:t>Osmols</a:t>
            </a:r>
            <a:r>
              <a:rPr lang="en-US" altLang="en-PK" dirty="0" smtClean="0">
                <a:solidFill>
                  <a:srgbClr val="993300"/>
                </a:solidFill>
              </a:rPr>
              <a:t> or </a:t>
            </a:r>
            <a:r>
              <a:rPr lang="en-US" altLang="en-PK" dirty="0" err="1" smtClean="0">
                <a:solidFill>
                  <a:srgbClr val="993300"/>
                </a:solidFill>
              </a:rPr>
              <a:t>mOsmols</a:t>
            </a:r>
            <a:r>
              <a:rPr lang="en-US" altLang="en-PK" dirty="0" smtClean="0"/>
              <a:t> – expresses conc. of 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                                     </a:t>
            </a:r>
            <a:r>
              <a:rPr lang="en-US" altLang="en-PK" dirty="0" err="1" smtClean="0"/>
              <a:t>osmotically</a:t>
            </a:r>
            <a:r>
              <a:rPr lang="en-US" altLang="en-PK" dirty="0" smtClean="0"/>
              <a:t> active particles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1 </a:t>
            </a:r>
            <a:r>
              <a:rPr lang="en-US" altLang="en-PK" dirty="0" err="1" smtClean="0"/>
              <a:t>osmol</a:t>
            </a:r>
            <a:r>
              <a:rPr lang="en-US" altLang="en-PK" dirty="0" smtClean="0"/>
              <a:t> = total no. of particles in gram molecular 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        wt. of non diffusible substance per kg. of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b="1" dirty="0" smtClean="0">
                <a:solidFill>
                  <a:srgbClr val="FF0000"/>
                </a:solidFill>
              </a:rPr>
              <a:t>Applied </a:t>
            </a:r>
            <a:r>
              <a:rPr lang="en-US" altLang="en-PK" b="1" dirty="0" smtClean="0">
                <a:solidFill>
                  <a:srgbClr val="FF0000"/>
                </a:solidFill>
              </a:rPr>
              <a:t>-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PK" dirty="0" smtClean="0">
                <a:solidFill>
                  <a:srgbClr val="993300"/>
                </a:solidFill>
              </a:rPr>
              <a:t>Isotonic, hypotonic &amp; hypertonic solutions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>
                <a:solidFill>
                  <a:srgbClr val="009900"/>
                </a:solidFill>
              </a:rPr>
              <a:t>Isotonic </a:t>
            </a:r>
            <a:r>
              <a:rPr lang="en-US" altLang="en-PK" dirty="0" smtClean="0">
                <a:solidFill>
                  <a:srgbClr val="009900"/>
                </a:solidFill>
              </a:rPr>
              <a:t>solution</a:t>
            </a:r>
            <a:r>
              <a:rPr lang="en-US" altLang="en-PK" dirty="0" smtClean="0"/>
              <a:t> – fluids having osmolarity same as that of plasma ( 290 </a:t>
            </a:r>
            <a:r>
              <a:rPr lang="en-US" altLang="en-PK" dirty="0" err="1" smtClean="0"/>
              <a:t>mOsmols</a:t>
            </a:r>
            <a:r>
              <a:rPr lang="en-US" altLang="en-PK" dirty="0" smtClean="0"/>
              <a:t> ) . Red cells suspended in such solution do not shrink or swell. ( 0.9 % NaCl, 5% glucose )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In </a:t>
            </a:r>
            <a:r>
              <a:rPr lang="en-US" altLang="en-PK" dirty="0" smtClean="0">
                <a:solidFill>
                  <a:srgbClr val="009900"/>
                </a:solidFill>
              </a:rPr>
              <a:t>Hypotonic soln.</a:t>
            </a:r>
            <a:r>
              <a:rPr lang="en-US" altLang="en-PK" dirty="0" smtClean="0"/>
              <a:t> RBCs swell and </a:t>
            </a:r>
            <a:r>
              <a:rPr lang="en-US" altLang="en-PK" dirty="0" err="1" smtClean="0"/>
              <a:t>hemolysis</a:t>
            </a:r>
            <a:r>
              <a:rPr lang="en-US" altLang="en-PK" dirty="0" smtClean="0"/>
              <a:t> may occur.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In </a:t>
            </a:r>
            <a:r>
              <a:rPr lang="en-US" altLang="en-PK" dirty="0" smtClean="0">
                <a:solidFill>
                  <a:srgbClr val="009900"/>
                </a:solidFill>
              </a:rPr>
              <a:t>hypertonic solution</a:t>
            </a:r>
            <a:r>
              <a:rPr lang="en-US" altLang="en-PK" dirty="0" smtClean="0"/>
              <a:t> RBCs shrink because water moves out.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dirty="0" smtClean="0">
                <a:solidFill>
                  <a:srgbClr val="990000"/>
                </a:solidFill>
                <a:latin typeface="Arial" panose="020B0604020202020204" pitchFamily="34" charset="0"/>
              </a:rPr>
              <a:t>Active Transport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latin typeface="Arial" panose="020B0604020202020204" pitchFamily="34" charset="0"/>
              </a:rPr>
              <a:t> Primary active transport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latin typeface="Arial" panose="020B0604020202020204" pitchFamily="34" charset="0"/>
              </a:rPr>
              <a:t>   Secondary active transport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latin typeface="Arial" panose="020B0604020202020204" pitchFamily="34" charset="0"/>
              </a:rPr>
              <a:t>   </a:t>
            </a:r>
            <a:r>
              <a:rPr lang="en-US" altLang="en-PK" dirty="0" err="1" smtClean="0">
                <a:latin typeface="Arial" panose="020B0604020202020204" pitchFamily="34" charset="0"/>
              </a:rPr>
              <a:t>Endocytosis</a:t>
            </a:r>
            <a:endParaRPr lang="en-US" altLang="en-PK" dirty="0" smtClean="0">
              <a:latin typeface="Arial" panose="020B0604020202020204" pitchFamily="34" charset="0"/>
            </a:endParaRPr>
          </a:p>
          <a:p>
            <a:pPr lvl="3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latin typeface="Arial" panose="020B0604020202020204" pitchFamily="34" charset="0"/>
              </a:rPr>
              <a:t>  </a:t>
            </a:r>
            <a:r>
              <a:rPr lang="en-US" altLang="en-PK" dirty="0" err="1" smtClean="0">
                <a:latin typeface="Arial" panose="020B0604020202020204" pitchFamily="34" charset="0"/>
              </a:rPr>
              <a:t>Pinocytosis</a:t>
            </a:r>
            <a:endParaRPr lang="en-US" altLang="en-PK" dirty="0" smtClean="0">
              <a:latin typeface="Arial" panose="020B0604020202020204" pitchFamily="34" charset="0"/>
            </a:endParaRPr>
          </a:p>
          <a:p>
            <a:pPr lvl="3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latin typeface="Arial" panose="020B0604020202020204" pitchFamily="34" charset="0"/>
              </a:rPr>
              <a:t>  </a:t>
            </a:r>
            <a:r>
              <a:rPr lang="en-US" altLang="en-PK" dirty="0" err="1" smtClean="0">
                <a:latin typeface="Arial" panose="020B0604020202020204" pitchFamily="34" charset="0"/>
              </a:rPr>
              <a:t>Phagocytosis</a:t>
            </a:r>
            <a:r>
              <a:rPr lang="en-US" altLang="en-PK" dirty="0" smtClean="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altLang="en-PK" dirty="0" smtClean="0">
                <a:latin typeface="Arial" panose="020B0604020202020204" pitchFamily="34" charset="0"/>
              </a:rPr>
              <a:t>   </a:t>
            </a:r>
            <a:r>
              <a:rPr lang="en-US" altLang="en-PK" dirty="0" err="1" smtClean="0">
                <a:latin typeface="Arial" panose="020B0604020202020204" pitchFamily="34" charset="0"/>
              </a:rPr>
              <a:t>Exocytosis</a:t>
            </a:r>
            <a:r>
              <a:rPr lang="en-US" altLang="en-PK" dirty="0" smtClean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sz="4000" b="1" dirty="0" smtClean="0">
                <a:solidFill>
                  <a:schemeClr val="accent2"/>
                </a:solidFill>
              </a:rPr>
              <a:t>Peculiarities of Active Transport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altLang="en-PK" dirty="0" smtClean="0"/>
              <a:t>Carrier mediated transport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altLang="en-PK" dirty="0" smtClean="0"/>
              <a:t>Rapid rate of transport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altLang="en-PK" dirty="0" smtClean="0"/>
              <a:t>Transport takes place against electrochemical gradient </a:t>
            </a:r>
            <a:r>
              <a:rPr lang="en-US" altLang="en-PK" dirty="0" smtClean="0">
                <a:solidFill>
                  <a:srgbClr val="FF0000"/>
                </a:solidFill>
              </a:rPr>
              <a:t>(uphill </a:t>
            </a:r>
            <a:r>
              <a:rPr lang="en-US" altLang="en-PK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altLang="en-PK" dirty="0" smtClean="0"/>
              <a:t>Expenditure of energy </a:t>
            </a:r>
            <a:r>
              <a:rPr lang="en-US" altLang="en-PK" dirty="0" smtClean="0">
                <a:solidFill>
                  <a:srgbClr val="FF0000"/>
                </a:solidFill>
              </a:rPr>
              <a:t>by transport protein</a:t>
            </a:r>
            <a:r>
              <a:rPr lang="en-US" altLang="en-PK" dirty="0" smtClean="0"/>
              <a:t> which incorporates ATPase 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993300"/>
              </a:buClr>
              <a:buFontTx/>
              <a:buAutoNum type="arabicParenR" startAt="5"/>
            </a:pPr>
            <a:r>
              <a:rPr lang="en-US" altLang="en-PK" dirty="0" smtClean="0"/>
              <a:t> Carrier protein shows specificity, saturation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993300"/>
              </a:buClr>
            </a:pPr>
            <a:r>
              <a:rPr lang="en-US" altLang="en-PK" dirty="0" smtClean="0"/>
              <a:t>      competitive inhibition, blocking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993300"/>
              </a:buClr>
              <a:buFontTx/>
              <a:buAutoNum type="arabicParenR" startAt="6"/>
            </a:pPr>
            <a:r>
              <a:rPr lang="en-US" altLang="en-PK" dirty="0" smtClean="0"/>
              <a:t>  Substances transported – Na</a:t>
            </a:r>
            <a:r>
              <a:rPr lang="en-US" altLang="en-PK" baseline="30000" dirty="0" smtClean="0"/>
              <a:t>+</a:t>
            </a:r>
            <a:r>
              <a:rPr lang="en-US" altLang="en-PK" dirty="0" smtClean="0"/>
              <a:t> , K</a:t>
            </a:r>
            <a:r>
              <a:rPr lang="en-US" altLang="en-PK" baseline="30000" dirty="0" smtClean="0"/>
              <a:t>+</a:t>
            </a:r>
            <a:r>
              <a:rPr lang="en-US" altLang="en-PK" dirty="0" smtClean="0"/>
              <a:t>, H</a:t>
            </a:r>
            <a:r>
              <a:rPr lang="en-US" altLang="en-PK" baseline="30000" dirty="0" smtClean="0"/>
              <a:t>+</a:t>
            </a:r>
            <a:r>
              <a:rPr lang="en-US" altLang="en-PK" dirty="0" smtClean="0"/>
              <a:t>, </a:t>
            </a:r>
            <a:r>
              <a:rPr lang="en-US" altLang="en-PK" dirty="0" err="1" smtClean="0"/>
              <a:t>Cl</a:t>
            </a:r>
            <a:r>
              <a:rPr lang="en-US" altLang="en-PK" dirty="0" smtClean="0"/>
              <a:t> </a:t>
            </a:r>
            <a:r>
              <a:rPr lang="en-US" altLang="en-PK" baseline="30000" dirty="0" smtClean="0"/>
              <a:t>-,</a:t>
            </a:r>
            <a:r>
              <a:rPr lang="en-US" altLang="en-PK" dirty="0" smtClean="0"/>
              <a:t> I </a:t>
            </a:r>
            <a:r>
              <a:rPr lang="en-US" altLang="en-PK" baseline="30000" dirty="0" smtClean="0"/>
              <a:t>-</a:t>
            </a:r>
            <a:r>
              <a:rPr lang="en-US" altLang="en-PK" dirty="0" smtClean="0"/>
              <a:t> , Glucose, Amino acids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altLang="en-PK" dirty="0" smtClean="0">
                <a:solidFill>
                  <a:srgbClr val="0070C0"/>
                </a:solidFill>
              </a:rPr>
              <a:t>Primary active transport 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		Examples - Na</a:t>
            </a:r>
            <a:r>
              <a:rPr lang="en-US" altLang="en-PK" baseline="30000" dirty="0" smtClean="0"/>
              <a:t>+</a:t>
            </a:r>
            <a:r>
              <a:rPr lang="en-US" altLang="en-PK" dirty="0" smtClean="0"/>
              <a:t> - K</a:t>
            </a:r>
            <a:r>
              <a:rPr lang="en-US" altLang="en-PK" baseline="30000" dirty="0" smtClean="0"/>
              <a:t>+</a:t>
            </a:r>
            <a:r>
              <a:rPr lang="en-US" altLang="en-PK" dirty="0" smtClean="0"/>
              <a:t> pump, Ca</a:t>
            </a:r>
            <a:r>
              <a:rPr lang="en-US" altLang="en-PK" baseline="30000" dirty="0" smtClean="0"/>
              <a:t>++ </a:t>
            </a:r>
            <a:r>
              <a:rPr lang="en-US" altLang="en-PK" dirty="0" smtClean="0"/>
              <a:t>pump</a:t>
            </a:r>
          </a:p>
          <a:p>
            <a:pPr>
              <a:spcBef>
                <a:spcPct val="50000"/>
              </a:spcBef>
            </a:pPr>
            <a:r>
              <a:rPr lang="en-US" altLang="en-PK" dirty="0" smtClean="0"/>
              <a:t>				H</a:t>
            </a:r>
            <a:r>
              <a:rPr lang="en-US" altLang="en-PK" b="1" baseline="30000" dirty="0" smtClean="0"/>
              <a:t>+</a:t>
            </a:r>
            <a:r>
              <a:rPr lang="en-US" altLang="en-PK" dirty="0" smtClean="0"/>
              <a:t>-K</a:t>
            </a:r>
            <a:r>
              <a:rPr lang="en-US" altLang="en-PK" b="1" baseline="30000" dirty="0" smtClean="0"/>
              <a:t>+</a:t>
            </a:r>
            <a:r>
              <a:rPr lang="en-US" altLang="en-PK" dirty="0" smtClean="0"/>
              <a:t> pump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PK" dirty="0" smtClean="0"/>
              <a:t>Inner surface of carrier mol. has ATPase  which is activated by attachment of specific  ions and causes hydrolysis  of ATP molecule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PK" dirty="0" smtClean="0"/>
              <a:t>Energy released from ATP causes conformational change in the carrier which transports ions to the opposite side.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42714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sz="4400" b="1" dirty="0" smtClean="0">
                <a:solidFill>
                  <a:srgbClr val="0070C0"/>
                </a:solidFill>
              </a:rPr>
              <a:t>II. Secondary Active Transport 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PK" dirty="0" smtClean="0"/>
              <a:t>Active transport depending upon conc. gradient of Na+ from ECF to ICF created by utilization of energy</a:t>
            </a:r>
          </a:p>
          <a:p>
            <a:pPr>
              <a:lnSpc>
                <a:spcPct val="150000"/>
              </a:lnSpc>
            </a:pPr>
            <a:r>
              <a:rPr lang="en-US" altLang="en-PK" dirty="0" smtClean="0"/>
              <a:t>Carrier does not have ATPase activity</a:t>
            </a:r>
          </a:p>
          <a:p>
            <a:pPr>
              <a:lnSpc>
                <a:spcPct val="150000"/>
              </a:lnSpc>
            </a:pPr>
            <a:r>
              <a:rPr lang="en-US" altLang="en-PK" dirty="0" smtClean="0"/>
              <a:t>Substance is transported along with Na+     (Na increases affinity of carrier for gl.)</a:t>
            </a:r>
          </a:p>
          <a:p>
            <a:pPr>
              <a:lnSpc>
                <a:spcPct val="150000"/>
              </a:lnSpc>
            </a:pPr>
            <a:r>
              <a:rPr lang="en-US" altLang="en-PK" dirty="0" smtClean="0"/>
              <a:t>Na+ is transported only when glucose mol. is attached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Examples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lnSpc>
                <a:spcPct val="150000"/>
              </a:lnSpc>
              <a:buAutoNum type="alphaLcParenR"/>
              <a:defRPr/>
            </a:pPr>
            <a:r>
              <a:rPr lang="en-US" sz="2400" dirty="0" smtClean="0"/>
              <a:t>Reabsorption </a:t>
            </a:r>
            <a:r>
              <a:rPr lang="en-US" sz="2400" dirty="0" smtClean="0"/>
              <a:t>of glucose &amp; amino acids in PCT &amp; Intestinal mucosa – Co-transport mechanism</a:t>
            </a:r>
          </a:p>
          <a:p>
            <a:pPr indent="-342900">
              <a:lnSpc>
                <a:spcPct val="150000"/>
              </a:lnSpc>
              <a:buAutoNum type="alphaLcParenR"/>
              <a:defRPr/>
            </a:pPr>
            <a:r>
              <a:rPr lang="en-US" sz="2400" dirty="0" smtClean="0"/>
              <a:t>H+ secretion by tubular epithelium –   counter transport mechanism</a:t>
            </a: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dirty="0" smtClean="0"/>
              <a:t>c)In heart Na-K ATPase indirectly affects Ca transport. Antiport in cardiac muscle membrane exchanges IC Ca for EC 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857232"/>
            <a:ext cx="8309961" cy="55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Spiral Integration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Truth Telling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Provision </a:t>
            </a:r>
            <a:r>
              <a:rPr lang="en-US" sz="2000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 information </a:t>
            </a:r>
            <a:endParaRPr lang="en-PK" sz="2000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 the practice of medicine, truth telling involves the provision of information about the situation of patients.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Relevant case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If you have been informed about the result of an HIV test taken by someone in your community who then asks to know his/her result. What will be your responsibility as a doctor?</a:t>
            </a:r>
            <a:endParaRPr lang="en-PK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860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Ethics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Solution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You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should tell the person the truth even though this might be very upsetting to that person. </a:t>
            </a: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7860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Ethics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6200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Research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42899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Research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607273-CBF0-4858-B51F-EF984E9E5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8215338" cy="5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214678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Promoting IT &amp; Research Culture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Brainstorming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 Choice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Q.No.1 A Baby boy delivered at 32 weeks of gestation was brought to NICU. He was </a:t>
            </a:r>
            <a:r>
              <a:rPr lang="en-US" dirty="0" err="1" smtClean="0"/>
              <a:t>cynosed,flaccid</a:t>
            </a:r>
            <a:r>
              <a:rPr lang="en-US" dirty="0" smtClean="0"/>
              <a:t> and</a:t>
            </a:r>
          </a:p>
          <a:p>
            <a:pPr marL="0" indent="0">
              <a:buNone/>
            </a:pPr>
            <a:r>
              <a:rPr lang="en-US" dirty="0" smtClean="0"/>
              <a:t>his </a:t>
            </a:r>
            <a:r>
              <a:rPr lang="en-US" dirty="0" err="1" smtClean="0"/>
              <a:t>Apgar</a:t>
            </a:r>
            <a:r>
              <a:rPr lang="en-US" dirty="0" smtClean="0"/>
              <a:t> score was 5/10. What is the diagnosis of this patient?</a:t>
            </a:r>
          </a:p>
          <a:p>
            <a:pPr marL="0" indent="0">
              <a:buNone/>
            </a:pPr>
            <a:r>
              <a:rPr lang="en-US" dirty="0" smtClean="0"/>
              <a:t>A) Pneumonia</a:t>
            </a:r>
          </a:p>
          <a:p>
            <a:pPr marL="0" indent="0">
              <a:buNone/>
            </a:pPr>
            <a:r>
              <a:rPr lang="en-US" dirty="0" smtClean="0"/>
              <a:t>B) Acute respiratory distress syndrome</a:t>
            </a:r>
          </a:p>
          <a:p>
            <a:pPr marL="0" indent="0">
              <a:buNone/>
            </a:pPr>
            <a:r>
              <a:rPr lang="en-US" dirty="0" smtClean="0"/>
              <a:t>C) Emphysema</a:t>
            </a:r>
          </a:p>
          <a:p>
            <a:pPr marL="0" indent="0">
              <a:buNone/>
            </a:pPr>
            <a:r>
              <a:rPr lang="en-US" dirty="0" smtClean="0"/>
              <a:t>D) Asthma</a:t>
            </a:r>
          </a:p>
          <a:p>
            <a:pPr marL="0" indent="0">
              <a:buNone/>
            </a:pPr>
            <a:r>
              <a:rPr lang="en-US" dirty="0" smtClean="0"/>
              <a:t>E) Atelectasis</a:t>
            </a:r>
          </a:p>
          <a:p>
            <a:pPr marL="0" indent="0">
              <a:buNone/>
            </a:pPr>
            <a:r>
              <a:rPr lang="en-US" dirty="0" smtClean="0"/>
              <a:t>Reference from Guyton and Hall textbook of medical physiology fourteenth edition page</a:t>
            </a:r>
          </a:p>
          <a:p>
            <a:pPr marL="0" indent="0">
              <a:buNone/>
            </a:pPr>
            <a:r>
              <a:rPr lang="en-US" dirty="0" smtClean="0"/>
              <a:t>number 545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21454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Brainstorming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 Choice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Q.No.1 A Baby boy delivered at 32 weeks of gestation was brought to NICU. He was </a:t>
            </a:r>
            <a:r>
              <a:rPr lang="en-US" dirty="0" err="1" smtClean="0"/>
              <a:t>cynosed,flaccid</a:t>
            </a:r>
            <a:r>
              <a:rPr lang="en-US" dirty="0" smtClean="0"/>
              <a:t> and</a:t>
            </a:r>
          </a:p>
          <a:p>
            <a:pPr marL="0" indent="0">
              <a:buNone/>
            </a:pPr>
            <a:r>
              <a:rPr lang="en-US" dirty="0" smtClean="0"/>
              <a:t>his </a:t>
            </a:r>
            <a:r>
              <a:rPr lang="en-US" dirty="0" err="1" smtClean="0"/>
              <a:t>Apgar</a:t>
            </a:r>
            <a:r>
              <a:rPr lang="en-US" dirty="0" smtClean="0"/>
              <a:t> score was 5/10. What is the diagnosis of this patient?</a:t>
            </a:r>
          </a:p>
          <a:p>
            <a:pPr marL="0" indent="0">
              <a:buNone/>
            </a:pPr>
            <a:r>
              <a:rPr lang="en-US" dirty="0" smtClean="0"/>
              <a:t>A) Pneumonia</a:t>
            </a:r>
          </a:p>
          <a:p>
            <a:pPr marL="0" indent="0">
              <a:buNone/>
            </a:pPr>
            <a:r>
              <a:rPr lang="en-US" dirty="0" smtClean="0"/>
              <a:t>B) Acute respiratory distress syndrome*</a:t>
            </a:r>
          </a:p>
          <a:p>
            <a:pPr marL="0" indent="0">
              <a:buNone/>
            </a:pPr>
            <a:r>
              <a:rPr lang="en-US" dirty="0" smtClean="0"/>
              <a:t>C) Emphysema</a:t>
            </a:r>
          </a:p>
          <a:p>
            <a:pPr marL="0" indent="0">
              <a:buNone/>
            </a:pPr>
            <a:r>
              <a:rPr lang="en-US" dirty="0" smtClean="0"/>
              <a:t>D) Asthma</a:t>
            </a:r>
          </a:p>
          <a:p>
            <a:pPr marL="0" indent="0">
              <a:buNone/>
            </a:pPr>
            <a:r>
              <a:rPr lang="en-US" dirty="0" smtClean="0"/>
              <a:t>E) Atelectasis</a:t>
            </a:r>
          </a:p>
          <a:p>
            <a:pPr marL="0" indent="0">
              <a:buNone/>
            </a:pPr>
            <a:r>
              <a:rPr lang="en-US" dirty="0" smtClean="0"/>
              <a:t>Reference from Guyton and Hall textbook of medical physiology fourteenth edition page</a:t>
            </a:r>
          </a:p>
          <a:p>
            <a:pPr marL="0" indent="0">
              <a:buNone/>
            </a:pPr>
            <a:r>
              <a:rPr lang="en-US" dirty="0" smtClean="0"/>
              <a:t>number 545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21454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Brainstorming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 smtClean="0"/>
              <a:t>Books</a:t>
            </a:r>
          </a:p>
          <a:p>
            <a:pPr algn="just"/>
            <a:r>
              <a:rPr lang="en-US" sz="2000" dirty="0" smtClean="0"/>
              <a:t>Guyton  And Hall Textbook of Medical Physiology 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algn="just"/>
            <a:r>
              <a:rPr lang="en-US" sz="2000" dirty="0" smtClean="0"/>
              <a:t>Ganong’s  Review of Medical Physiology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algn="just"/>
            <a:r>
              <a:rPr lang="en-US" sz="2000" dirty="0" smtClean="0"/>
              <a:t>Sherwood,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algn="just"/>
            <a:r>
              <a:rPr lang="en-US" sz="2000" dirty="0" smtClean="0"/>
              <a:t>Silverthorn Physiology,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algn="just"/>
            <a:r>
              <a:rPr lang="en-US" sz="2000" dirty="0" smtClean="0"/>
              <a:t>Vander’s Human Physiology,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marL="0" indent="0" algn="just">
              <a:buNone/>
            </a:pPr>
            <a:r>
              <a:rPr lang="en-US" sz="2000" b="1" dirty="0" smtClean="0"/>
              <a:t>Research </a:t>
            </a:r>
            <a:r>
              <a:rPr lang="en-US" sz="2000" dirty="0" smtClean="0"/>
              <a:t>https://www.sciencedirect.com/science/article/pii/S0147651322004109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b="1" dirty="0" smtClean="0"/>
              <a:t>YouTube/</a:t>
            </a:r>
            <a:r>
              <a:rPr lang="en-US" sz="2000" b="1" dirty="0" err="1" smtClean="0"/>
              <a:t>Videolink</a:t>
            </a:r>
            <a:r>
              <a:rPr lang="en-US" sz="2000" b="1" dirty="0" smtClean="0"/>
              <a:t> </a:t>
            </a:r>
            <a:r>
              <a:rPr lang="en-US" sz="2000" dirty="0" smtClean="0"/>
              <a:t>https://www.youtube.com/watch?v=kV_J8O0HIQI</a:t>
            </a:r>
          </a:p>
          <a:p>
            <a:pPr marL="0" indent="0" algn="just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dirty="0" smtClean="0"/>
              <a:t>Enlist various types of ion channels</a:t>
            </a:r>
          </a:p>
          <a:p>
            <a:pPr fontAlgn="t"/>
            <a:r>
              <a:rPr lang="en-US" sz="2800" dirty="0" smtClean="0"/>
              <a:t>Enumerate modes of transport mechanism across the cell membrane</a:t>
            </a:r>
          </a:p>
          <a:p>
            <a:pPr fontAlgn="t"/>
            <a:r>
              <a:rPr lang="en-US" sz="2800" dirty="0" smtClean="0"/>
              <a:t>Define and discuss factors affecting diffusion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Horizontal Integration/Anatomy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pic>
        <p:nvPicPr>
          <p:cNvPr id="6" name="Picture 2" descr="Membrane Structure Overview - Cell Biology Flashcards | ditki medical and  biological sciences">
            <a:extLst>
              <a:ext uri="{FF2B5EF4-FFF2-40B4-BE49-F238E27FC236}">
                <a16:creationId xmlns:a16="http://schemas.microsoft.com/office/drawing/2014/main" xmlns="" id="{8D333481-D7DB-FAFF-0D86-8AC1FB12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14380"/>
            <a:ext cx="7500966" cy="53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Support 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Maintain cell shape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Organizing structure 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Motility/Movement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Changes in cell location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Limited movements of parts of the cell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Interactions with motor proteins  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Regulation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Regulates biochemical activities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Transition of naturally occurring mechanical signals coordinate cell’s response</a:t>
            </a:r>
            <a:endParaRPr lang="en-P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889793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PK" sz="4400" b="1" dirty="0" smtClean="0">
                <a:solidFill>
                  <a:srgbClr val="333300"/>
                </a:solidFill>
                <a:latin typeface="Arial" panose="020B0604020202020204" pitchFamily="34" charset="0"/>
              </a:rPr>
              <a:t>Substances Transported For</a:t>
            </a:r>
            <a:endParaRPr lang="en-US" altLang="en-PK" sz="4400" b="1" dirty="0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620000" cy="1143000"/>
          </a:xfrm>
        </p:spPr>
        <p:txBody>
          <a:bodyPr/>
          <a:lstStyle/>
          <a:p>
            <a:r>
              <a:rPr lang="en-US" altLang="en-PK" sz="4800" b="1" dirty="0" smtClean="0">
                <a:solidFill>
                  <a:srgbClr val="993300"/>
                </a:solidFill>
              </a:rPr>
              <a:t>Cell Membrane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214422"/>
            <a:ext cx="7620000" cy="4800600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  <a:latin typeface="Open Sans" panose="020B0606030504020204" pitchFamily="34" charset="0"/>
              </a:rPr>
              <a:t> </a:t>
            </a:r>
          </a:p>
          <a:p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 Microtubules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• </a:t>
            </a:r>
            <a:r>
              <a:rPr lang="fr-FR" sz="28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Microfilaments</a:t>
            </a: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(</a:t>
            </a:r>
            <a:r>
              <a:rPr lang="fr-FR" sz="28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Filaments)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• </a:t>
            </a:r>
            <a:r>
              <a:rPr lang="fr-FR" sz="28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Intermediate</a:t>
            </a: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Filaments</a:t>
            </a:r>
            <a:endParaRPr lang="en-PK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842965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</TotalTime>
  <Words>1308</Words>
  <Application>Microsoft Office PowerPoint</Application>
  <PresentationFormat>On-screen Show (4:3)</PresentationFormat>
  <Paragraphs>233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Slide 7</vt:lpstr>
      <vt:lpstr>Substances Transported For</vt:lpstr>
      <vt:lpstr>Cell Membrane</vt:lpstr>
      <vt:lpstr>Microtubules </vt:lpstr>
      <vt:lpstr>Functions of Cell Membrane</vt:lpstr>
      <vt:lpstr>Transport across Cell Membrane</vt:lpstr>
      <vt:lpstr>Slide 13</vt:lpstr>
      <vt:lpstr>Simple Diffusion</vt:lpstr>
      <vt:lpstr>Diffusion can takes place through: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Applied -</vt:lpstr>
      <vt:lpstr>Active Transport</vt:lpstr>
      <vt:lpstr>Peculiarities of Active Transport</vt:lpstr>
      <vt:lpstr>Slide 26</vt:lpstr>
      <vt:lpstr>Slide 27</vt:lpstr>
      <vt:lpstr>Slide 28</vt:lpstr>
      <vt:lpstr>II. Secondary Active Transport  </vt:lpstr>
      <vt:lpstr>Examples </vt:lpstr>
      <vt:lpstr>Slide 31</vt:lpstr>
      <vt:lpstr>Spiral Integration</vt:lpstr>
      <vt:lpstr>Truth Telling </vt:lpstr>
      <vt:lpstr>Solution</vt:lpstr>
      <vt:lpstr>Research</vt:lpstr>
      <vt:lpstr>How To Access Digital Library</vt:lpstr>
      <vt:lpstr>Brainstorming</vt:lpstr>
      <vt:lpstr>Multiple Choice Question</vt:lpstr>
      <vt:lpstr>Multiple Choice Question</vt:lpstr>
      <vt:lpstr>References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220</cp:revision>
  <dcterms:created xsi:type="dcterms:W3CDTF">2006-08-16T00:00:00Z</dcterms:created>
  <dcterms:modified xsi:type="dcterms:W3CDTF">2025-02-01T17:53:23Z</dcterms:modified>
</cp:coreProperties>
</file>