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8" r:id="rId2"/>
    <p:sldId id="256" r:id="rId3"/>
    <p:sldId id="312" r:id="rId4"/>
    <p:sldId id="313" r:id="rId5"/>
    <p:sldId id="310" r:id="rId6"/>
    <p:sldId id="314" r:id="rId7"/>
    <p:sldId id="343" r:id="rId8"/>
    <p:sldId id="311" r:id="rId9"/>
    <p:sldId id="367" r:id="rId10"/>
    <p:sldId id="261" r:id="rId11"/>
    <p:sldId id="280" r:id="rId12"/>
    <p:sldId id="278" r:id="rId13"/>
    <p:sldId id="347" r:id="rId14"/>
    <p:sldId id="348" r:id="rId15"/>
    <p:sldId id="349" r:id="rId16"/>
    <p:sldId id="342" r:id="rId17"/>
    <p:sldId id="302" r:id="rId18"/>
    <p:sldId id="346" r:id="rId19"/>
    <p:sldId id="368" r:id="rId20"/>
    <p:sldId id="283" r:id="rId21"/>
    <p:sldId id="327" r:id="rId22"/>
    <p:sldId id="369" r:id="rId23"/>
    <p:sldId id="370" r:id="rId24"/>
    <p:sldId id="371" r:id="rId25"/>
    <p:sldId id="331"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44" autoAdjust="0"/>
    <p:restoredTop sz="95163" autoAdjust="0"/>
  </p:normalViewPr>
  <p:slideViewPr>
    <p:cSldViewPr>
      <p:cViewPr>
        <p:scale>
          <a:sx n="57" d="100"/>
          <a:sy n="57" d="100"/>
        </p:scale>
        <p:origin x="-1524" y="-228"/>
      </p:cViewPr>
      <p:guideLst>
        <p:guide orient="horz" pos="2160"/>
        <p:guide pos="2880"/>
      </p:guideLst>
    </p:cSldViewPr>
  </p:slideViewPr>
  <p:outlineViewPr>
    <p:cViewPr>
      <p:scale>
        <a:sx n="33" d="100"/>
        <a:sy n="33" d="100"/>
      </p:scale>
      <p:origin x="248" y="244752"/>
    </p:cViewPr>
  </p:outlin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C4913C1-9DC8-4658-A4FC-A894F8F82CF0}" srcId="{F9CEBA05-2F10-437E-89B2-54F4D9FAF478}" destId="{399ACE2F-90C5-48B1-9E65-700A32562848}" srcOrd="2" destOrd="0" parTransId="{1911F9CB-1EEA-4FFD-A302-90DCBC7D11BE}" sibTransId="{DA82EADB-2721-42A0-95EA-F9B5521A38A6}"/>
    <dgm:cxn modelId="{F96A58E1-C7A8-4666-8130-0D1875EF8CBE}" type="presOf" srcId="{399ACE2F-90C5-48B1-9E65-700A32562848}" destId="{7D3EFDB4-E5D1-439A-86D8-1FCF80D959BA}" srcOrd="2" destOrd="0" presId="urn:microsoft.com/office/officeart/2005/8/layout/gear1#1"/>
    <dgm:cxn modelId="{5BF302CD-8566-4A60-BABE-B164FCFB3330}" type="presOf" srcId="{663C1E13-76F9-4B70-A2F2-CA23180743CE}" destId="{93300324-D62F-4E58-B882-734182BDB462}" srcOrd="0" destOrd="0" presId="urn:microsoft.com/office/officeart/2005/8/layout/gear1#1"/>
    <dgm:cxn modelId="{4796E436-31A1-4F82-BD1A-158802AA0383}" type="presOf" srcId="{DACAB5BA-B8B4-4D66-8B11-1D02259E020B}" destId="{8BC64EA7-2794-42B6-96C9-F39A52CB985A}" srcOrd="2" destOrd="0" presId="urn:microsoft.com/office/officeart/2005/8/layout/gear1#1"/>
    <dgm:cxn modelId="{C090F242-7DF0-46EC-96AE-63E67B0BC0DF}" type="presOf" srcId="{399ACE2F-90C5-48B1-9E65-700A32562848}" destId="{59EDF28D-6C67-49D0-B5A1-DE5C3CBA2292}" srcOrd="0" destOrd="0" presId="urn:microsoft.com/office/officeart/2005/8/layout/gear1#1"/>
    <dgm:cxn modelId="{9EA94427-2E87-4017-81AD-3CDE965B3732}" type="presOf" srcId="{663C1E13-76F9-4B70-A2F2-CA23180743CE}" destId="{4822A78E-EAEC-401F-941A-3A84E13E2357}" srcOrd="2" destOrd="0" presId="urn:microsoft.com/office/officeart/2005/8/layout/gear1#1"/>
    <dgm:cxn modelId="{915E7EF9-893C-4336-9870-9AB568F1221E}" type="presOf" srcId="{399ACE2F-90C5-48B1-9E65-700A32562848}" destId="{9815588C-16D0-4475-B64C-847FC87C8C32}" srcOrd="3" destOrd="0" presId="urn:microsoft.com/office/officeart/2005/8/layout/gear1#1"/>
    <dgm:cxn modelId="{A2A69A02-3F36-4BF2-8FAE-004AFB772633}" type="presOf" srcId="{188C389E-9423-41DE-9C5E-D4A7E95C7E62}" destId="{6DF3A3A0-5919-4E69-80DD-61760D6340A0}" srcOrd="0" destOrd="0" presId="urn:microsoft.com/office/officeart/2005/8/layout/gear1#1"/>
    <dgm:cxn modelId="{C303E50B-9E38-4F26-A7CF-BE3C9EEC67A8}" type="presOf" srcId="{F9CEBA05-2F10-437E-89B2-54F4D9FAF478}" destId="{5ED88519-AC6C-4AA3-B76D-812B93A167E4}" srcOrd="0" destOrd="0" presId="urn:microsoft.com/office/officeart/2005/8/layout/gear1#1"/>
    <dgm:cxn modelId="{CE93E227-A3E6-4BF6-8F3B-19A2142CF668}" type="presOf" srcId="{399ACE2F-90C5-48B1-9E65-700A32562848}" destId="{23DC08E4-3725-4448-BFFF-1CCEA2F2987E}"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77997A-DC37-4207-A826-3AF965841BF1}" type="presOf" srcId="{DACAB5BA-B8B4-4D66-8B11-1D02259E020B}" destId="{87622A90-D0D8-4EA3-BC0D-D537801AF2B1}" srcOrd="0" destOrd="0" presId="urn:microsoft.com/office/officeart/2005/8/layout/gear1#1"/>
    <dgm:cxn modelId="{18346025-45E6-4AE6-AB77-83F86D1B7D2A}" type="presOf" srcId="{23718C41-0A1F-40BF-86BE-8A5476EC271E}" destId="{398423B3-DD54-4226-99D7-017EFC1488DF}" srcOrd="0" destOrd="0" presId="urn:microsoft.com/office/officeart/2005/8/layout/gear1#1"/>
    <dgm:cxn modelId="{11AFBB88-26FB-4579-A52F-6A923FDC3F84}" type="presOf" srcId="{DACAB5BA-B8B4-4D66-8B11-1D02259E020B}" destId="{B6B6B41B-120B-4968-AB6A-FC6E7C8EF3C0}" srcOrd="1"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554F0A9-16B7-46D8-B8B3-FFA3C401CE4B}" type="presOf" srcId="{663C1E13-76F9-4B70-A2F2-CA23180743CE}" destId="{B9330EE9-43E4-4FD4-8144-E92B1DD0FCDF}" srcOrd="1" destOrd="0" presId="urn:microsoft.com/office/officeart/2005/8/layout/gear1#1"/>
    <dgm:cxn modelId="{D2DFE506-70EF-41C9-8621-40E2F24344A9}" type="presOf" srcId="{DA82EADB-2721-42A0-95EA-F9B5521A38A6}" destId="{A09CEA93-9338-4361-A5E6-CF85B6019F5A}" srcOrd="0" destOrd="0" presId="urn:microsoft.com/office/officeart/2005/8/layout/gear1#1"/>
    <dgm:cxn modelId="{A332869A-7ED7-41F8-8A5A-8C700CEFB70D}" type="presParOf" srcId="{5ED88519-AC6C-4AA3-B76D-812B93A167E4}" destId="{87622A90-D0D8-4EA3-BC0D-D537801AF2B1}" srcOrd="0" destOrd="0" presId="urn:microsoft.com/office/officeart/2005/8/layout/gear1#1"/>
    <dgm:cxn modelId="{4BE2DC9C-D141-412E-9C60-3A8D66562BF4}" type="presParOf" srcId="{5ED88519-AC6C-4AA3-B76D-812B93A167E4}" destId="{B6B6B41B-120B-4968-AB6A-FC6E7C8EF3C0}" srcOrd="1" destOrd="0" presId="urn:microsoft.com/office/officeart/2005/8/layout/gear1#1"/>
    <dgm:cxn modelId="{1421C89A-6983-4953-9561-688BD7013343}" type="presParOf" srcId="{5ED88519-AC6C-4AA3-B76D-812B93A167E4}" destId="{8BC64EA7-2794-42B6-96C9-F39A52CB985A}" srcOrd="2" destOrd="0" presId="urn:microsoft.com/office/officeart/2005/8/layout/gear1#1"/>
    <dgm:cxn modelId="{4234A158-56D9-40D8-8041-3F5F6EA1EA73}" type="presParOf" srcId="{5ED88519-AC6C-4AA3-B76D-812B93A167E4}" destId="{93300324-D62F-4E58-B882-734182BDB462}" srcOrd="3" destOrd="0" presId="urn:microsoft.com/office/officeart/2005/8/layout/gear1#1"/>
    <dgm:cxn modelId="{6F792B2D-8130-44F0-8BDD-11BB6D57994A}" type="presParOf" srcId="{5ED88519-AC6C-4AA3-B76D-812B93A167E4}" destId="{B9330EE9-43E4-4FD4-8144-E92B1DD0FCDF}" srcOrd="4" destOrd="0" presId="urn:microsoft.com/office/officeart/2005/8/layout/gear1#1"/>
    <dgm:cxn modelId="{D2948DE9-B97F-4117-B997-2AAD2342D3BC}" type="presParOf" srcId="{5ED88519-AC6C-4AA3-B76D-812B93A167E4}" destId="{4822A78E-EAEC-401F-941A-3A84E13E2357}" srcOrd="5" destOrd="0" presId="urn:microsoft.com/office/officeart/2005/8/layout/gear1#1"/>
    <dgm:cxn modelId="{CAA20C3E-9507-4671-94C3-B7673E650EF7}" type="presParOf" srcId="{5ED88519-AC6C-4AA3-B76D-812B93A167E4}" destId="{59EDF28D-6C67-49D0-B5A1-DE5C3CBA2292}" srcOrd="6" destOrd="0" presId="urn:microsoft.com/office/officeart/2005/8/layout/gear1#1"/>
    <dgm:cxn modelId="{B19C8235-9760-4B35-9D7C-3BD5B9F94F99}" type="presParOf" srcId="{5ED88519-AC6C-4AA3-B76D-812B93A167E4}" destId="{23DC08E4-3725-4448-BFFF-1CCEA2F2987E}" srcOrd="7" destOrd="0" presId="urn:microsoft.com/office/officeart/2005/8/layout/gear1#1"/>
    <dgm:cxn modelId="{9F6CF6FD-F954-437F-B802-DBE15EF6E0F6}" type="presParOf" srcId="{5ED88519-AC6C-4AA3-B76D-812B93A167E4}" destId="{7D3EFDB4-E5D1-439A-86D8-1FCF80D959BA}" srcOrd="8" destOrd="0" presId="urn:microsoft.com/office/officeart/2005/8/layout/gear1#1"/>
    <dgm:cxn modelId="{4162703E-1CC4-4DE2-A83A-3FE9B9551D29}" type="presParOf" srcId="{5ED88519-AC6C-4AA3-B76D-812B93A167E4}" destId="{9815588C-16D0-4475-B64C-847FC87C8C32}" srcOrd="9" destOrd="0" presId="urn:microsoft.com/office/officeart/2005/8/layout/gear1#1"/>
    <dgm:cxn modelId="{FFC9A546-A405-47A2-BBFB-0D1362C96CE1}" type="presParOf" srcId="{5ED88519-AC6C-4AA3-B76D-812B93A167E4}" destId="{398423B3-DD54-4226-99D7-017EFC1488DF}" srcOrd="10" destOrd="0" presId="urn:microsoft.com/office/officeart/2005/8/layout/gear1#1"/>
    <dgm:cxn modelId="{FE3BFC97-2DA2-473F-9A7C-D1CF9236006D}" type="presParOf" srcId="{5ED88519-AC6C-4AA3-B76D-812B93A167E4}" destId="{6DF3A3A0-5919-4E69-80DD-61760D6340A0}" srcOrd="11" destOrd="0" presId="urn:microsoft.com/office/officeart/2005/8/layout/gear1#1"/>
    <dgm:cxn modelId="{0CC0A482-878A-446F-A00F-BACE355932C9}" type="presParOf" srcId="{5ED88519-AC6C-4AA3-B76D-812B93A167E4}" destId="{A09CEA93-9338-4361-A5E6-CF85B6019F5A}" srcOrd="12" destOrd="0" presId="urn:microsoft.com/office/officeart/2005/8/layout/gear1#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88EB6-E7FD-4266-87F1-E1CA9CEA85D7}" type="datetimeFigureOut">
              <a:rPr lang="en-US" smtClean="0"/>
              <a:pPr/>
              <a:t>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90CED-AF5D-4F20-94CF-1CD32AED0A17}" type="slidenum">
              <a:rPr lang="en-US" smtClean="0"/>
              <a:pPr/>
              <a:t>‹#›</a:t>
            </a:fld>
            <a:endParaRPr lang="en-US"/>
          </a:p>
        </p:txBody>
      </p:sp>
    </p:spTree>
    <p:extLst>
      <p:ext uri="{BB962C8B-B14F-4D97-AF65-F5344CB8AC3E}">
        <p14:creationId xmlns="" xmlns:p14="http://schemas.microsoft.com/office/powerpoint/2010/main" val="404513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B90CED-AF5D-4F20-94CF-1CD32AED0A17}"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2/1/2025</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2/1/2025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8" name="Picture 2" descr="http://www.madaniwallpaper.com/wallpapers/new_best_bismillah_wallpaper_2013-800x6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236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
        <p:nvSpPr>
          <p:cNvPr id="8" name="Title 7"/>
          <p:cNvSpPr>
            <a:spLocks noGrp="1"/>
          </p:cNvSpPr>
          <p:nvPr>
            <p:ph type="title"/>
          </p:nvPr>
        </p:nvSpPr>
        <p:spPr/>
        <p:txBody>
          <a:bodyPr/>
          <a:lstStyle/>
          <a:p>
            <a:r>
              <a:rPr lang="en-US" altLang="en-US" sz="3600" b="1" dirty="0" smtClean="0">
                <a:solidFill>
                  <a:srgbClr val="008000"/>
                </a:solidFill>
              </a:rPr>
              <a:t>Selectively Permeable</a:t>
            </a:r>
            <a:endParaRPr lang="en-PK" sz="3600" b="1" dirty="0"/>
          </a:p>
        </p:txBody>
      </p:sp>
      <p:sp>
        <p:nvSpPr>
          <p:cNvPr id="6" name="Content Placeholder 5"/>
          <p:cNvSpPr>
            <a:spLocks noGrp="1"/>
          </p:cNvSpPr>
          <p:nvPr>
            <p:ph idx="1"/>
          </p:nvPr>
        </p:nvSpPr>
        <p:spPr/>
        <p:txBody>
          <a:bodyPr>
            <a:normAutofit lnSpcReduction="10000"/>
          </a:bodyPr>
          <a:lstStyle/>
          <a:p>
            <a:pPr>
              <a:buFont typeface="Arial" charset="0"/>
              <a:buChar char="•"/>
              <a:defRPr/>
            </a:pPr>
            <a:r>
              <a:rPr lang="en-US" sz="2400" i="1" dirty="0" err="1" smtClean="0"/>
              <a:t>perme</a:t>
            </a:r>
            <a:r>
              <a:rPr lang="en-US" sz="2400" dirty="0" smtClean="0"/>
              <a:t> = “allow”</a:t>
            </a:r>
          </a:p>
          <a:p>
            <a:pPr>
              <a:buFont typeface="Arial" charset="0"/>
              <a:buChar char="•"/>
              <a:defRPr/>
            </a:pPr>
            <a:r>
              <a:rPr lang="en-US" sz="2400" dirty="0" smtClean="0"/>
              <a:t>A characteristic of cell membranes that allows it to regulate the passage of molecules</a:t>
            </a:r>
          </a:p>
          <a:p>
            <a:pPr>
              <a:buFont typeface="Arial" charset="0"/>
              <a:buChar char="•"/>
              <a:defRPr/>
            </a:pPr>
            <a:r>
              <a:rPr lang="en-US" sz="2400" dirty="0" smtClean="0"/>
              <a:t>Selective permeability depends on the </a:t>
            </a:r>
            <a:r>
              <a:rPr lang="en-US" sz="2400" b="1" dirty="0" smtClean="0"/>
              <a:t>structure</a:t>
            </a:r>
            <a:r>
              <a:rPr lang="en-US" sz="2400" dirty="0" smtClean="0"/>
              <a:t> of the membrane</a:t>
            </a:r>
          </a:p>
          <a:p>
            <a:pPr>
              <a:buFont typeface="Arial" charset="0"/>
              <a:buChar char="•"/>
              <a:defRPr/>
            </a:pPr>
            <a:r>
              <a:rPr lang="en-US" sz="2400" dirty="0" smtClean="0"/>
              <a:t>Not to be confused with </a:t>
            </a:r>
            <a:r>
              <a:rPr lang="en-US" sz="2400" b="1" dirty="0" smtClean="0"/>
              <a:t>semi-permeability</a:t>
            </a:r>
          </a:p>
          <a:p>
            <a:pPr lvl="1">
              <a:buFont typeface="Arial" charset="0"/>
              <a:buChar char="–"/>
              <a:defRPr/>
            </a:pPr>
            <a:r>
              <a:rPr lang="en-US" b="1" dirty="0" smtClean="0"/>
              <a:t>Dialysis tubing</a:t>
            </a:r>
            <a:r>
              <a:rPr lang="en-US" dirty="0" smtClean="0"/>
              <a:t> is semi-permeable. </a:t>
            </a:r>
            <a:r>
              <a:rPr lang="en-US" i="1" dirty="0" smtClean="0">
                <a:solidFill>
                  <a:schemeClr val="bg1">
                    <a:lumMod val="50000"/>
                  </a:schemeClr>
                </a:solidFill>
              </a:rPr>
              <a:t>What characteristic allows molecules to travel through the membrane?</a:t>
            </a:r>
          </a:p>
          <a:p>
            <a:pPr>
              <a:buFont typeface="Arial" charset="0"/>
              <a:buChar char="•"/>
              <a:defRPr/>
            </a:pPr>
            <a:r>
              <a:rPr lang="en-US" sz="2400" dirty="0" smtClean="0"/>
              <a:t>Our cell membranes are </a:t>
            </a:r>
            <a:r>
              <a:rPr lang="en-US" sz="2400" b="1" dirty="0" smtClean="0">
                <a:solidFill>
                  <a:srgbClr val="008000"/>
                </a:solidFill>
              </a:rPr>
              <a:t>“selective” </a:t>
            </a:r>
            <a:r>
              <a:rPr lang="en-US" sz="2400" dirty="0" smtClean="0"/>
              <a:t>due to:</a:t>
            </a:r>
          </a:p>
          <a:p>
            <a:pPr marL="914400" lvl="1" indent="-457200">
              <a:buFont typeface="+mj-lt"/>
              <a:buAutoNum type="arabicPeriod"/>
              <a:defRPr/>
            </a:pPr>
            <a:r>
              <a:rPr lang="en-US" b="1" dirty="0" smtClean="0">
                <a:solidFill>
                  <a:srgbClr val="FF0000"/>
                </a:solidFill>
              </a:rPr>
              <a:t>Proteins</a:t>
            </a:r>
            <a:r>
              <a:rPr lang="en-US" dirty="0" smtClean="0"/>
              <a:t> embedded within membrane </a:t>
            </a:r>
          </a:p>
          <a:p>
            <a:pPr lvl="2">
              <a:buFont typeface="Arial" charset="0"/>
              <a:buChar char="•"/>
              <a:defRPr/>
            </a:pPr>
            <a:r>
              <a:rPr lang="en-US" dirty="0" smtClean="0"/>
              <a:t>decide what can pass: big, small, necessary, unnecessary, charged, etc.</a:t>
            </a:r>
          </a:p>
          <a:p>
            <a:pPr marL="914400" lvl="1" indent="-457200">
              <a:buFont typeface="+mj-lt"/>
              <a:buAutoNum type="arabicPeriod"/>
              <a:defRPr/>
            </a:pPr>
            <a:r>
              <a:rPr lang="en-US" b="1" dirty="0" smtClean="0">
                <a:solidFill>
                  <a:srgbClr val="FF0000"/>
                </a:solidFill>
              </a:rPr>
              <a:t>Properties of the phospholipids </a:t>
            </a:r>
            <a:r>
              <a:rPr lang="en-US" dirty="0" smtClean="0"/>
              <a:t>that make up the layer</a:t>
            </a:r>
          </a:p>
          <a:p>
            <a:pPr marL="1314450" lvl="2" indent="-457200">
              <a:buFont typeface="Arial" charset="0"/>
              <a:buChar char="•"/>
              <a:defRPr/>
            </a:pPr>
            <a:r>
              <a:rPr lang="en-US" sz="1600" dirty="0" err="1" smtClean="0"/>
              <a:t>Nonpolar</a:t>
            </a:r>
            <a:r>
              <a:rPr lang="en-US" sz="1600" dirty="0" smtClean="0"/>
              <a:t>, hydrophobic</a:t>
            </a:r>
          </a:p>
          <a:p>
            <a:pPr marL="1314450" lvl="2" indent="-457200">
              <a:buFont typeface="Arial" charset="0"/>
              <a:buChar char="•"/>
              <a:defRPr/>
            </a:pPr>
            <a:endParaRPr lang="en-US" sz="1600" dirty="0" smtClean="0"/>
          </a:p>
          <a:p>
            <a:pPr marL="857250" lvl="2" indent="0">
              <a:buNone/>
              <a:defRPr/>
            </a:pPr>
            <a:endParaRPr lang="en-US" sz="1600" dirty="0" smtClean="0"/>
          </a:p>
          <a:p>
            <a:endParaRPr lang="en-US" dirty="0"/>
          </a:p>
        </p:txBody>
      </p:sp>
    </p:spTree>
    <p:extLst>
      <p:ext uri="{BB962C8B-B14F-4D97-AF65-F5344CB8AC3E}">
        <p14:creationId xmlns="" xmlns:p14="http://schemas.microsoft.com/office/powerpoint/2010/main" val="27340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b="1" dirty="0" smtClean="0">
                <a:solidFill>
                  <a:srgbClr val="FF0000"/>
                </a:solidFill>
              </a:rPr>
              <a:t>Membrane Proteins</a:t>
            </a:r>
            <a:endParaRPr lang="en-US" b="1" dirty="0"/>
          </a:p>
        </p:txBody>
      </p:sp>
      <p:sp>
        <p:nvSpPr>
          <p:cNvPr id="5" name="Content Placeholder 4"/>
          <p:cNvSpPr>
            <a:spLocks noGrp="1"/>
          </p:cNvSpPr>
          <p:nvPr>
            <p:ph idx="1"/>
          </p:nvPr>
        </p:nvSpPr>
        <p:spPr>
          <a:xfrm>
            <a:off x="428596" y="1214422"/>
            <a:ext cx="7620000" cy="4800600"/>
          </a:xfrm>
        </p:spPr>
        <p:txBody>
          <a:bodyPr/>
          <a:lstStyle/>
          <a:p>
            <a:pPr marL="0" indent="0">
              <a:buNone/>
            </a:pPr>
            <a:r>
              <a:rPr lang="en-US" altLang="en-US" sz="2800" dirty="0" smtClean="0"/>
              <a:t>Some molecules may need “help” (of a protein) to get through the cell membrane, so require help from </a:t>
            </a:r>
            <a:r>
              <a:rPr lang="en-US" altLang="en-US" sz="2800" b="1" dirty="0" smtClean="0">
                <a:solidFill>
                  <a:srgbClr val="0070C0"/>
                </a:solidFill>
              </a:rPr>
              <a:t>transport</a:t>
            </a:r>
            <a:r>
              <a:rPr lang="en-US" altLang="en-US" sz="2800" dirty="0" smtClean="0">
                <a:solidFill>
                  <a:srgbClr val="0070C0"/>
                </a:solidFill>
              </a:rPr>
              <a:t> </a:t>
            </a:r>
            <a:r>
              <a:rPr lang="en-US" altLang="en-US" sz="2800" b="1" dirty="0" smtClean="0">
                <a:solidFill>
                  <a:srgbClr val="0070C0"/>
                </a:solidFill>
              </a:rPr>
              <a:t>proteins</a:t>
            </a:r>
            <a:r>
              <a:rPr lang="en-US" altLang="en-US" sz="2800" dirty="0" smtClean="0"/>
              <a:t>:</a:t>
            </a:r>
          </a:p>
          <a:p>
            <a:pPr lvl="1"/>
            <a:r>
              <a:rPr lang="en-US" altLang="en-US" sz="2400" dirty="0" smtClean="0"/>
              <a:t>Large molecules</a:t>
            </a:r>
          </a:p>
          <a:p>
            <a:pPr lvl="1"/>
            <a:r>
              <a:rPr lang="en-US" altLang="en-US" sz="2400" dirty="0" smtClean="0"/>
              <a:t>Charged molecules or ions (Na</a:t>
            </a:r>
            <a:r>
              <a:rPr lang="en-US" altLang="en-US" sz="4000" b="1" baseline="30000" dirty="0" smtClean="0">
                <a:solidFill>
                  <a:srgbClr val="FF0000"/>
                </a:solidFill>
              </a:rPr>
              <a:t>+</a:t>
            </a:r>
            <a:r>
              <a:rPr lang="en-US" altLang="en-US" sz="2400" dirty="0" smtClean="0"/>
              <a:t> or </a:t>
            </a:r>
            <a:r>
              <a:rPr lang="en-US" altLang="en-US" sz="2400" dirty="0" err="1" smtClean="0"/>
              <a:t>Cl</a:t>
            </a:r>
            <a:r>
              <a:rPr lang="en-US" altLang="en-US" sz="4000" b="1" baseline="30000" dirty="0" smtClean="0">
                <a:solidFill>
                  <a:srgbClr val="FF0000"/>
                </a:solidFill>
              </a:rPr>
              <a:t>-</a:t>
            </a:r>
            <a:r>
              <a:rPr lang="en-US" altLang="en-US" sz="2400" dirty="0" smtClean="0"/>
              <a:t> )</a:t>
            </a:r>
            <a:endParaRPr lang="en-US" altLang="en-US" sz="2400" baseline="30000" dirty="0" smtClean="0"/>
          </a:p>
          <a:p>
            <a:pPr lvl="1"/>
            <a:r>
              <a:rPr lang="en-US" altLang="en-US" sz="2400" dirty="0" smtClean="0"/>
              <a:t>Molecules that may be traveling </a:t>
            </a:r>
            <a:r>
              <a:rPr lang="en-US" altLang="en-US" sz="2400" b="1" i="1" dirty="0" smtClean="0"/>
              <a:t>up</a:t>
            </a:r>
            <a:r>
              <a:rPr lang="en-US" altLang="en-US" sz="2400" dirty="0" smtClean="0"/>
              <a:t> their concentration gradient</a:t>
            </a:r>
          </a:p>
          <a:p>
            <a:pPr lvl="1"/>
            <a:endParaRPr lang="en-US" altLang="en-US" sz="2400" dirty="0" smtClean="0"/>
          </a:p>
          <a:p>
            <a:endParaRPr lang="en-US" dirty="0"/>
          </a:p>
        </p:txBody>
      </p:sp>
      <p:sp>
        <p:nvSpPr>
          <p:cNvPr id="9" name="Rectangle 8"/>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8" name="Picture 2" descr="http://www.accessexcellence.org/RC/VL/GG/ecb/ecb_images/11_20_membrane_proteins.jpg">
            <a:extLst>
              <a:ext uri="{FF2B5EF4-FFF2-40B4-BE49-F238E27FC236}">
                <a16:creationId xmlns:a16="http://schemas.microsoft.com/office/drawing/2014/main" xmlns="" id="{636EBC89-2178-7E01-E381-3B3BF753C08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t="26835" b="29140"/>
          <a:stretch>
            <a:fillRect/>
          </a:stretch>
        </p:blipFill>
        <p:spPr bwMode="auto">
          <a:xfrm>
            <a:off x="1458913" y="4572008"/>
            <a:ext cx="6115050" cy="2000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4274298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
        <p:nvSpPr>
          <p:cNvPr id="9" name="Title 8"/>
          <p:cNvSpPr>
            <a:spLocks noGrp="1"/>
          </p:cNvSpPr>
          <p:nvPr>
            <p:ph type="title"/>
          </p:nvPr>
        </p:nvSpPr>
        <p:spPr/>
        <p:txBody>
          <a:bodyPr/>
          <a:lstStyle/>
          <a:p>
            <a:r>
              <a:rPr lang="en-US" altLang="en-US" sz="3600" b="1" dirty="0" smtClean="0"/>
              <a:t>Cross-Section of the Cell Membrane</a:t>
            </a:r>
            <a:endParaRPr lang="en-US" sz="3600" dirty="0">
              <a:solidFill>
                <a:schemeClr val="tx1"/>
              </a:solidFill>
            </a:endParaRPr>
          </a:p>
        </p:txBody>
      </p:sp>
      <p:sp>
        <p:nvSpPr>
          <p:cNvPr id="8" name="Content Placeholder 7"/>
          <p:cNvSpPr>
            <a:spLocks noGrp="1"/>
          </p:cNvSpPr>
          <p:nvPr>
            <p:ph idx="1"/>
          </p:nvPr>
        </p:nvSpPr>
        <p:spPr/>
        <p:txBody>
          <a:bodyPr/>
          <a:lstStyle/>
          <a:p>
            <a:pPr marL="0" indent="0">
              <a:buNone/>
            </a:pPr>
            <a:r>
              <a:rPr lang="en-US" altLang="en-US" sz="2400" i="1" dirty="0" smtClean="0"/>
              <a:t>Which molecules will allowed through the lipid </a:t>
            </a:r>
            <a:r>
              <a:rPr lang="en-US" altLang="en-US" sz="2400" i="1" dirty="0" err="1" smtClean="0"/>
              <a:t>bilayer</a:t>
            </a:r>
            <a:r>
              <a:rPr lang="en-US" altLang="en-US" sz="2400" i="1" dirty="0" smtClean="0"/>
              <a:t> and which ones may need the help of a protein?</a:t>
            </a:r>
          </a:p>
          <a:p>
            <a:pPr marL="0" indent="0" algn="ctr">
              <a:buNone/>
            </a:pPr>
            <a:r>
              <a:rPr lang="en-US" altLang="en-US" b="1" dirty="0" smtClean="0">
                <a:solidFill>
                  <a:srgbClr val="00B050"/>
                </a:solidFill>
              </a:rPr>
              <a:t>H</a:t>
            </a:r>
            <a:r>
              <a:rPr lang="en-US" altLang="en-US" b="1" baseline="-25000" dirty="0" smtClean="0">
                <a:solidFill>
                  <a:srgbClr val="00B050"/>
                </a:solidFill>
              </a:rPr>
              <a:t>2</a:t>
            </a:r>
            <a:r>
              <a:rPr lang="en-US" altLang="en-US" b="1" dirty="0" smtClean="0">
                <a:solidFill>
                  <a:srgbClr val="00B050"/>
                </a:solidFill>
              </a:rPr>
              <a:t>O, CO</a:t>
            </a:r>
            <a:r>
              <a:rPr lang="en-US" altLang="en-US" b="1" baseline="-25000" dirty="0" smtClean="0">
                <a:solidFill>
                  <a:srgbClr val="00B050"/>
                </a:solidFill>
              </a:rPr>
              <a:t>2</a:t>
            </a:r>
            <a:r>
              <a:rPr lang="en-US" altLang="en-US" b="1" dirty="0" smtClean="0">
                <a:solidFill>
                  <a:srgbClr val="00B050"/>
                </a:solidFill>
              </a:rPr>
              <a:t>, Glucose (C</a:t>
            </a:r>
            <a:r>
              <a:rPr lang="en-US" altLang="en-US" b="1" baseline="-25000" dirty="0" smtClean="0">
                <a:solidFill>
                  <a:srgbClr val="00B050"/>
                </a:solidFill>
              </a:rPr>
              <a:t>6</a:t>
            </a:r>
            <a:r>
              <a:rPr lang="en-US" altLang="en-US" b="1" dirty="0" smtClean="0">
                <a:solidFill>
                  <a:srgbClr val="00B050"/>
                </a:solidFill>
              </a:rPr>
              <a:t>H</a:t>
            </a:r>
            <a:r>
              <a:rPr lang="en-US" altLang="en-US" b="1" baseline="-25000" dirty="0" smtClean="0">
                <a:solidFill>
                  <a:srgbClr val="00B050"/>
                </a:solidFill>
              </a:rPr>
              <a:t>12</a:t>
            </a:r>
            <a:r>
              <a:rPr lang="en-US" altLang="en-US" b="1" dirty="0" smtClean="0">
                <a:solidFill>
                  <a:srgbClr val="00B050"/>
                </a:solidFill>
              </a:rPr>
              <a:t>O</a:t>
            </a:r>
            <a:r>
              <a:rPr lang="en-US" altLang="en-US" b="1" baseline="-25000" dirty="0" smtClean="0">
                <a:solidFill>
                  <a:srgbClr val="00B050"/>
                </a:solidFill>
              </a:rPr>
              <a:t>6</a:t>
            </a:r>
            <a:r>
              <a:rPr lang="en-US" altLang="en-US" b="1" dirty="0" smtClean="0">
                <a:solidFill>
                  <a:srgbClr val="00B050"/>
                </a:solidFill>
              </a:rPr>
              <a:t>), Starch (lots of glucoses), Potassium (K</a:t>
            </a:r>
            <a:r>
              <a:rPr lang="en-US" altLang="en-US" b="1" baseline="30000" dirty="0" smtClean="0">
                <a:solidFill>
                  <a:srgbClr val="00B050"/>
                </a:solidFill>
              </a:rPr>
              <a:t>+</a:t>
            </a:r>
            <a:r>
              <a:rPr lang="en-US" altLang="en-US" b="1" dirty="0" smtClean="0">
                <a:solidFill>
                  <a:srgbClr val="00B050"/>
                </a:solidFill>
              </a:rPr>
              <a:t>), Na</a:t>
            </a:r>
            <a:r>
              <a:rPr lang="en-US" altLang="en-US" b="1" baseline="30000" dirty="0" smtClean="0">
                <a:solidFill>
                  <a:srgbClr val="00B050"/>
                </a:solidFill>
              </a:rPr>
              <a:t>+</a:t>
            </a:r>
          </a:p>
          <a:p>
            <a:pPr marL="0" indent="0" algn="ctr">
              <a:buNone/>
            </a:pPr>
            <a:endParaRPr lang="en-US" altLang="en-US" baseline="30000" dirty="0" smtClean="0">
              <a:solidFill>
                <a:srgbClr val="00B050"/>
              </a:solidFill>
            </a:endParaRPr>
          </a:p>
          <a:p>
            <a:pPr marL="0" indent="0" algn="ctr">
              <a:buNone/>
            </a:pPr>
            <a:endParaRPr lang="en-US" altLang="en-US" baseline="30000" dirty="0" smtClean="0">
              <a:solidFill>
                <a:srgbClr val="00B050"/>
              </a:solidFill>
            </a:endParaRPr>
          </a:p>
          <a:p>
            <a:pPr marL="0" indent="0" algn="ctr">
              <a:buNone/>
            </a:pPr>
            <a:endParaRPr lang="en-US" altLang="en-US" baseline="30000" dirty="0" smtClean="0">
              <a:solidFill>
                <a:srgbClr val="00B050"/>
              </a:solidFill>
            </a:endParaRPr>
          </a:p>
          <a:p>
            <a:pPr marL="0" indent="0" algn="ctr">
              <a:buNone/>
            </a:pPr>
            <a:endParaRPr lang="en-US" altLang="en-US" sz="1100" baseline="30000" dirty="0" smtClean="0">
              <a:solidFill>
                <a:srgbClr val="00B050"/>
              </a:solidFill>
            </a:endParaRPr>
          </a:p>
          <a:p>
            <a:pPr marL="0" indent="0" algn="ctr">
              <a:buNone/>
            </a:pPr>
            <a:endParaRPr lang="en-US" altLang="en-US" sz="1100" baseline="30000" dirty="0" smtClean="0">
              <a:solidFill>
                <a:srgbClr val="00B050"/>
              </a:solidFill>
            </a:endParaRPr>
          </a:p>
          <a:p>
            <a:pPr marL="0" indent="0" algn="ctr">
              <a:buNone/>
            </a:pPr>
            <a:endParaRPr lang="en-US" altLang="en-US" sz="1100" baseline="30000" dirty="0" smtClean="0">
              <a:solidFill>
                <a:srgbClr val="00B050"/>
              </a:solidFill>
            </a:endParaRPr>
          </a:p>
          <a:p>
            <a:pPr marL="0" indent="0" algn="ctr">
              <a:buNone/>
            </a:pPr>
            <a:endParaRPr lang="en-US" altLang="en-US" sz="1800" i="1" dirty="0" smtClean="0"/>
          </a:p>
          <a:p>
            <a:pPr marL="0" indent="0" algn="ctr">
              <a:buNone/>
            </a:pPr>
            <a:endParaRPr lang="en-US" altLang="en-US" sz="1800" i="1" dirty="0" smtClean="0"/>
          </a:p>
          <a:p>
            <a:pPr marL="0" indent="0" algn="ctr">
              <a:buNone/>
            </a:pPr>
            <a:endParaRPr lang="en-US" altLang="en-US" sz="1800" i="1" dirty="0" smtClean="0"/>
          </a:p>
          <a:p>
            <a:pPr marL="0" indent="0" algn="ctr">
              <a:buNone/>
            </a:pPr>
            <a:endParaRPr lang="en-US" altLang="en-US" sz="1800" i="1" dirty="0" smtClean="0"/>
          </a:p>
          <a:p>
            <a:pPr marL="0" indent="0" algn="ctr">
              <a:buNone/>
            </a:pPr>
            <a:endParaRPr lang="en-US" altLang="en-US" sz="1800" i="1" dirty="0" smtClean="0"/>
          </a:p>
          <a:p>
            <a:pPr marL="0" indent="0" algn="ctr">
              <a:buNone/>
            </a:pPr>
            <a:endParaRPr lang="en-US" altLang="en-US" sz="1800" i="1" dirty="0" smtClean="0"/>
          </a:p>
          <a:p>
            <a:pPr marL="0" indent="0" algn="ctr">
              <a:buNone/>
            </a:pPr>
            <a:endParaRPr lang="en-US" altLang="en-US" sz="1800" i="1" dirty="0"/>
          </a:p>
        </p:txBody>
      </p:sp>
    </p:spTree>
    <p:extLst>
      <p:ext uri="{BB962C8B-B14F-4D97-AF65-F5344CB8AC3E}">
        <p14:creationId xmlns="" xmlns:p14="http://schemas.microsoft.com/office/powerpoint/2010/main" val="3929763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596" y="0"/>
            <a:ext cx="7620000" cy="1143000"/>
          </a:xfrm>
        </p:spPr>
        <p:txBody>
          <a:bodyPr/>
          <a:lstStyle/>
          <a:p>
            <a:r>
              <a:rPr lang="en-US" altLang="en-US" dirty="0" smtClean="0">
                <a:solidFill>
                  <a:srgbClr val="0070C0"/>
                </a:solidFill>
              </a:rPr>
              <a:t>Recap: </a:t>
            </a:r>
            <a:r>
              <a:rPr lang="en-US" altLang="en-US" b="1" dirty="0" smtClean="0">
                <a:solidFill>
                  <a:srgbClr val="0070C0"/>
                </a:solidFill>
              </a:rPr>
              <a:t>Cell Membranes</a:t>
            </a:r>
            <a:endParaRPr lang="en-US" dirty="0"/>
          </a:p>
        </p:txBody>
      </p:sp>
      <p:sp>
        <p:nvSpPr>
          <p:cNvPr id="3" name="Content Placeholder 2"/>
          <p:cNvSpPr>
            <a:spLocks noGrp="1"/>
          </p:cNvSpPr>
          <p:nvPr>
            <p:ph idx="1"/>
          </p:nvPr>
        </p:nvSpPr>
        <p:spPr>
          <a:xfrm>
            <a:off x="285720" y="857232"/>
            <a:ext cx="7791480" cy="3214710"/>
          </a:xfrm>
        </p:spPr>
        <p:txBody>
          <a:bodyPr>
            <a:normAutofit fontScale="70000" lnSpcReduction="20000"/>
          </a:bodyPr>
          <a:lstStyle/>
          <a:p>
            <a:pPr marL="0" indent="0">
              <a:buNone/>
            </a:pPr>
            <a:r>
              <a:rPr lang="en-US" altLang="en-US" sz="2800" dirty="0" smtClean="0"/>
              <a:t> </a:t>
            </a:r>
            <a:r>
              <a:rPr lang="en-US" altLang="en-US" sz="3400" dirty="0" smtClean="0"/>
              <a:t>Characteristics:</a:t>
            </a:r>
          </a:p>
          <a:p>
            <a:pPr lvl="1"/>
            <a:r>
              <a:rPr lang="en-US" altLang="en-US" sz="2600" b="1" dirty="0" smtClean="0"/>
              <a:t>Selectively Permeable</a:t>
            </a:r>
          </a:p>
          <a:p>
            <a:pPr lvl="2"/>
            <a:r>
              <a:rPr lang="en-US" altLang="en-US" sz="2300" dirty="0" smtClean="0"/>
              <a:t>Regulates what enters/exits cell</a:t>
            </a:r>
          </a:p>
          <a:p>
            <a:pPr lvl="2"/>
            <a:r>
              <a:rPr lang="en-US" altLang="en-US" sz="2300" dirty="0" smtClean="0"/>
              <a:t>Helps transport certain molecules across with help of proteins</a:t>
            </a:r>
          </a:p>
          <a:p>
            <a:pPr lvl="1"/>
            <a:r>
              <a:rPr lang="en-US" altLang="en-US" sz="2600" b="1" dirty="0" smtClean="0"/>
              <a:t>“</a:t>
            </a:r>
            <a:r>
              <a:rPr lang="en-US" altLang="en-US" sz="2600" b="1" dirty="0" err="1" smtClean="0"/>
              <a:t>Bilayered</a:t>
            </a:r>
            <a:r>
              <a:rPr lang="en-US" altLang="en-US" sz="2600" b="1" dirty="0" smtClean="0"/>
              <a:t>”</a:t>
            </a:r>
          </a:p>
          <a:p>
            <a:pPr lvl="2"/>
            <a:r>
              <a:rPr lang="en-US" altLang="en-US" sz="2300" dirty="0" smtClean="0"/>
              <a:t>Hydrophobic</a:t>
            </a:r>
          </a:p>
          <a:p>
            <a:pPr lvl="2"/>
            <a:r>
              <a:rPr lang="en-US" altLang="en-US" sz="2300" dirty="0" smtClean="0"/>
              <a:t>Hydrophilic</a:t>
            </a:r>
          </a:p>
          <a:p>
            <a:pPr lvl="1"/>
            <a:r>
              <a:rPr lang="en-US" altLang="en-US" sz="2600" b="1" dirty="0" smtClean="0"/>
              <a:t>Embedded proteins </a:t>
            </a:r>
            <a:r>
              <a:rPr lang="en-US" altLang="en-US" sz="2600" dirty="0" smtClean="0"/>
              <a:t>(different functions)</a:t>
            </a:r>
          </a:p>
          <a:p>
            <a:pPr lvl="2"/>
            <a:r>
              <a:rPr lang="en-US" altLang="en-US" sz="2300" dirty="0" smtClean="0"/>
              <a:t>Cell identification</a:t>
            </a:r>
          </a:p>
          <a:p>
            <a:pPr lvl="2"/>
            <a:r>
              <a:rPr lang="en-US" altLang="en-US" sz="2300" dirty="0" smtClean="0"/>
              <a:t>Enzymes</a:t>
            </a:r>
          </a:p>
          <a:p>
            <a:pPr lvl="2"/>
            <a:r>
              <a:rPr lang="en-US" altLang="en-US" sz="2300" dirty="0" smtClean="0"/>
              <a:t>Transport of molecules</a:t>
            </a:r>
          </a:p>
          <a:p>
            <a:pPr lvl="2"/>
            <a:r>
              <a:rPr lang="en-US" altLang="en-US" sz="2300" dirty="0" smtClean="0"/>
              <a:t>Etc!</a:t>
            </a:r>
            <a:endParaRPr lang="en-US" sz="2000" dirty="0"/>
          </a:p>
        </p:txBody>
      </p:sp>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pic>
        <p:nvPicPr>
          <p:cNvPr id="7" name="Picture 2" descr="http://upload.wikimedia.org/wikipedia/commons/e/ee/CellMembraneDrawing.jpg">
            <a:extLst>
              <a:ext uri="{FF2B5EF4-FFF2-40B4-BE49-F238E27FC236}">
                <a16:creationId xmlns:a16="http://schemas.microsoft.com/office/drawing/2014/main" xmlns="" id="{D5ED5478-ACCA-30B6-780E-3043282354D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962400"/>
            <a:ext cx="635795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http://upload.wikimedia.org/wikipedia/commons/thumb/3/39/Phospholipid_TvanBrussel.jpg/300px-Phospholipid_TvanBrussel.jpg">
            <a:extLst>
              <a:ext uri="{FF2B5EF4-FFF2-40B4-BE49-F238E27FC236}">
                <a16:creationId xmlns:a16="http://schemas.microsoft.com/office/drawing/2014/main" xmlns="" id="{BCF1BA5A-7687-E2A8-47D3-A25ACCB2839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5008" y="2285992"/>
            <a:ext cx="3619500" cy="249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b="1" dirty="0" smtClean="0">
                <a:solidFill>
                  <a:srgbClr val="008000"/>
                </a:solidFill>
              </a:rPr>
              <a:t>Interchangeable terms</a:t>
            </a:r>
            <a:endParaRPr lang="en-US" dirty="0"/>
          </a:p>
        </p:txBody>
      </p:sp>
      <p:sp>
        <p:nvSpPr>
          <p:cNvPr id="3" name="Content Placeholder 2"/>
          <p:cNvSpPr>
            <a:spLocks noGrp="1"/>
          </p:cNvSpPr>
          <p:nvPr>
            <p:ph idx="1"/>
          </p:nvPr>
        </p:nvSpPr>
        <p:spPr/>
        <p:txBody>
          <a:bodyPr/>
          <a:lstStyle/>
          <a:p>
            <a:r>
              <a:rPr lang="en-US" altLang="en-US" sz="2400" dirty="0" smtClean="0"/>
              <a:t>Cell Membrane</a:t>
            </a:r>
          </a:p>
          <a:p>
            <a:r>
              <a:rPr lang="en-US" altLang="en-US" sz="2400" dirty="0" err="1" smtClean="0"/>
              <a:t>Phospholipid</a:t>
            </a:r>
            <a:r>
              <a:rPr lang="en-US" altLang="en-US" sz="2400" dirty="0" smtClean="0"/>
              <a:t> </a:t>
            </a:r>
            <a:r>
              <a:rPr lang="en-US" altLang="en-US" sz="2400" dirty="0" err="1" smtClean="0"/>
              <a:t>Bilayer</a:t>
            </a:r>
            <a:endParaRPr lang="en-US" altLang="en-US" sz="2400" dirty="0" smtClean="0"/>
          </a:p>
          <a:p>
            <a:r>
              <a:rPr lang="en-US" altLang="en-US" sz="2400" dirty="0" smtClean="0"/>
              <a:t>Lipid </a:t>
            </a:r>
            <a:r>
              <a:rPr lang="en-US" altLang="en-US" sz="2400" dirty="0" err="1" smtClean="0"/>
              <a:t>Bilayer</a:t>
            </a:r>
            <a:endParaRPr lang="en-US" altLang="en-US" sz="2400" dirty="0" smtClean="0"/>
          </a:p>
          <a:p>
            <a:r>
              <a:rPr lang="en-US" altLang="en-US" sz="2400" dirty="0" smtClean="0"/>
              <a:t>Plasma Membrane</a:t>
            </a:r>
          </a:p>
          <a:p>
            <a:r>
              <a:rPr lang="en-US" altLang="en-US" sz="2400" dirty="0" smtClean="0"/>
              <a:t>Fluid Mosaic Model</a:t>
            </a:r>
            <a:endParaRPr lang="en-US" altLang="en-US" sz="2400" dirty="0"/>
          </a:p>
        </p:txBody>
      </p:sp>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4400" b="1" dirty="0" smtClean="0"/>
              <a:t>Types of Molecular Movement</a:t>
            </a:r>
            <a:endParaRPr lang="en-US" sz="4400" dirty="0"/>
          </a:p>
        </p:txBody>
      </p:sp>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pic>
        <p:nvPicPr>
          <p:cNvPr id="1026" name="Picture 2"/>
          <p:cNvPicPr>
            <a:picLocks noGrp="1" noChangeAspect="1" noChangeArrowheads="1"/>
          </p:cNvPicPr>
          <p:nvPr>
            <p:ph idx="1"/>
          </p:nvPr>
        </p:nvPicPr>
        <p:blipFill>
          <a:blip r:embed="rId3"/>
          <a:srcRect/>
          <a:stretch>
            <a:fillRect/>
          </a:stretch>
        </p:blipFill>
        <p:spPr bwMode="auto">
          <a:xfrm>
            <a:off x="428596" y="1379116"/>
            <a:ext cx="7709168" cy="526459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571744"/>
            <a:ext cx="7620000" cy="1143000"/>
          </a:xfrm>
        </p:spPr>
        <p:txBody>
          <a:bodyPr/>
          <a:lstStyle/>
          <a:p>
            <a:pPr algn="ctr"/>
            <a:r>
              <a:rPr lang="en-GB" b="1" dirty="0" smtClean="0"/>
              <a:t>Spiral Integration</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620000" cy="1143000"/>
          </a:xfrm>
        </p:spPr>
        <p:txBody>
          <a:bodyPr/>
          <a:lstStyle/>
          <a:p>
            <a:r>
              <a:rPr lang="en-US" sz="3600" b="1" dirty="0" smtClean="0">
                <a:solidFill>
                  <a:srgbClr val="0070C0"/>
                </a:solidFill>
                <a:cs typeface="Times New Roman" pitchFamily="18" charset="0"/>
              </a:rPr>
              <a:t>Public Health </a:t>
            </a:r>
            <a:r>
              <a:rPr lang="en-US" sz="3600" b="1" dirty="0" smtClean="0">
                <a:solidFill>
                  <a:srgbClr val="0070C0"/>
                </a:solidFill>
                <a:cs typeface="Times New Roman" pitchFamily="18" charset="0"/>
              </a:rPr>
              <a:t>Ethics</a:t>
            </a:r>
            <a:endParaRPr lang="en-US" sz="3600" b="1" dirty="0"/>
          </a:p>
        </p:txBody>
      </p:sp>
      <p:sp>
        <p:nvSpPr>
          <p:cNvPr id="3" name="Content Placeholder 2"/>
          <p:cNvSpPr>
            <a:spLocks noGrp="1"/>
          </p:cNvSpPr>
          <p:nvPr>
            <p:ph idx="1"/>
          </p:nvPr>
        </p:nvSpPr>
        <p:spPr>
          <a:xfrm>
            <a:off x="714348" y="1571612"/>
            <a:ext cx="7072362" cy="4800600"/>
          </a:xfrm>
        </p:spPr>
        <p:txBody>
          <a:bodyPr>
            <a:normAutofit/>
          </a:bodyPr>
          <a:lstStyle/>
          <a:p>
            <a:endParaRPr lang="en-US" sz="2800" dirty="0" smtClean="0">
              <a:solidFill>
                <a:srgbClr val="000000"/>
              </a:solidFill>
              <a:ea typeface="Calibri" panose="020F0502020204030204" pitchFamily="34" charset="0"/>
              <a:cs typeface="Times New Roman" panose="02020603050405020304" pitchFamily="18" charset="0"/>
            </a:endParaRPr>
          </a:p>
          <a:p>
            <a:pPr marL="0" indent="0">
              <a:buNone/>
            </a:pPr>
            <a:r>
              <a:rPr lang="en-US" sz="2800" dirty="0" smtClean="0">
                <a:solidFill>
                  <a:srgbClr val="000000"/>
                </a:solidFill>
                <a:ea typeface="Calibri" panose="020F0502020204030204" pitchFamily="34" charset="0"/>
                <a:cs typeface="Times New Roman" panose="02020603050405020304" pitchFamily="18" charset="0"/>
              </a:rPr>
              <a:t>Public health is understood within these principles as what we, as a society, do collectively to assure the conditions for people to be healthy</a:t>
            </a:r>
            <a:endParaRPr lang="en-US" sz="2800" dirty="0">
              <a:solidFill>
                <a:srgbClr val="000000"/>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9" name="Rectangle 8"/>
          <p:cNvSpPr/>
          <p:nvPr/>
        </p:nvSpPr>
        <p:spPr>
          <a:xfrm>
            <a:off x="0" y="0"/>
            <a:ext cx="278605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Ethics</a:t>
            </a:r>
            <a:endParaRPr lang="en-US" sz="2000" b="1" dirty="0">
              <a:solidFill>
                <a:schemeClr val="tx1"/>
              </a:solidFill>
            </a:endParaRPr>
          </a:p>
        </p:txBody>
      </p:sp>
    </p:spTree>
    <p:extLst>
      <p:ext uri="{BB962C8B-B14F-4D97-AF65-F5344CB8AC3E}">
        <p14:creationId xmlns="" xmlns:p14="http://schemas.microsoft.com/office/powerpoint/2010/main" val="93913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nSpc>
                <a:spcPct val="107000"/>
              </a:lnSpc>
              <a:spcAft>
                <a:spcPts val="800"/>
              </a:spcAft>
            </a:pPr>
            <a:r>
              <a:rPr lang="en-US" sz="4800" b="1" dirty="0" smtClean="0">
                <a:solidFill>
                  <a:srgbClr val="000000"/>
                </a:solidFill>
                <a:ea typeface="Calibri" panose="020F0502020204030204" pitchFamily="34" charset="0"/>
                <a:cs typeface="Times New Roman" panose="02020603050405020304" pitchFamily="18" charset="0"/>
              </a:rPr>
              <a:t>Example</a:t>
            </a:r>
          </a:p>
        </p:txBody>
      </p:sp>
      <p:sp>
        <p:nvSpPr>
          <p:cNvPr id="3" name="Content Placeholder 2"/>
          <p:cNvSpPr>
            <a:spLocks noGrp="1"/>
          </p:cNvSpPr>
          <p:nvPr>
            <p:ph idx="1"/>
          </p:nvPr>
        </p:nvSpPr>
        <p:spPr/>
        <p:txBody>
          <a:bodyPr>
            <a:normAutofit/>
          </a:bodyPr>
          <a:lstStyle/>
          <a:p>
            <a:pPr marL="0" indent="0">
              <a:lnSpc>
                <a:spcPct val="107000"/>
              </a:lnSpc>
              <a:spcAft>
                <a:spcPts val="800"/>
              </a:spcAft>
              <a:buNone/>
            </a:pPr>
            <a:r>
              <a:rPr lang="en-US" sz="2800" dirty="0" smtClean="0">
                <a:solidFill>
                  <a:srgbClr val="0070C0"/>
                </a:solidFill>
                <a:ea typeface="Calibri" panose="020F0502020204030204" pitchFamily="34" charset="0"/>
                <a:cs typeface="Times New Roman" panose="02020603050405020304" pitchFamily="18" charset="0"/>
              </a:rPr>
              <a:t>Relevant case</a:t>
            </a:r>
          </a:p>
          <a:p>
            <a:pPr marL="0" indent="0">
              <a:lnSpc>
                <a:spcPct val="107000"/>
              </a:lnSpc>
              <a:spcAft>
                <a:spcPts val="800"/>
              </a:spcAft>
              <a:buNone/>
            </a:pPr>
            <a:r>
              <a:rPr lang="en-US" sz="2800" dirty="0" smtClean="0">
                <a:solidFill>
                  <a:srgbClr val="000000"/>
                </a:solidFill>
                <a:ea typeface="Calibri" panose="020F0502020204030204" pitchFamily="34" charset="0"/>
                <a:cs typeface="Times New Roman" panose="02020603050405020304" pitchFamily="18" charset="0"/>
              </a:rPr>
              <a:t>An influenza epidemic has begun in Pakistan confirmed by (WHO) with some reported deaths Public health officials are strongly recommending the immediate implementation of some restrictive measures to help slow the spread of the infection. A family were died in a car accident. Over 70 people attended funeral</a:t>
            </a:r>
            <a:endParaRPr lang="en-PK" sz="2800" dirty="0">
              <a:ea typeface="Calibri" panose="020F0502020204030204" pitchFamily="34" charset="0"/>
              <a:cs typeface="Times New Roman" panose="02020603050405020304" pitchFamily="18" charset="0"/>
            </a:endParaRPr>
          </a:p>
        </p:txBody>
      </p:sp>
      <p:sp>
        <p:nvSpPr>
          <p:cNvPr id="5" name="Rectangle 4"/>
          <p:cNvSpPr/>
          <p:nvPr/>
        </p:nvSpPr>
        <p:spPr>
          <a:xfrm>
            <a:off x="0" y="0"/>
            <a:ext cx="278605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Ethics</a:t>
            </a:r>
            <a:endParaRPr lang="en-US" sz="2000"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0070C0"/>
                </a:solidFill>
                <a:ea typeface="Calibri" panose="020F0502020204030204" pitchFamily="34" charset="0"/>
              </a:rPr>
              <a:t>Solution</a:t>
            </a:r>
            <a:endParaRPr lang="en-US" b="1" dirty="0"/>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000000"/>
                </a:solidFill>
                <a:ea typeface="Calibri" panose="020F0502020204030204" pitchFamily="34" charset="0"/>
              </a:rPr>
              <a:t>Public </a:t>
            </a:r>
            <a:r>
              <a:rPr lang="en-US" sz="2400" dirty="0" smtClean="0">
                <a:solidFill>
                  <a:srgbClr val="000000"/>
                </a:solidFill>
                <a:ea typeface="Calibri" panose="020F0502020204030204" pitchFamily="34" charset="0"/>
              </a:rPr>
              <a:t>health authorities issue an order requiring everyone who attended the funeral to stay home to avoid spread of disease.</a:t>
            </a:r>
            <a:endParaRPr lang="en-US" sz="2400" dirty="0" smtClean="0"/>
          </a:p>
          <a:p>
            <a:endParaRPr lang="en-US" sz="2800" dirty="0"/>
          </a:p>
        </p:txBody>
      </p:sp>
      <p:sp>
        <p:nvSpPr>
          <p:cNvPr id="4" name="Rectangle 3"/>
          <p:cNvSpPr/>
          <p:nvPr/>
        </p:nvSpPr>
        <p:spPr>
          <a:xfrm>
            <a:off x="0" y="0"/>
            <a:ext cx="278605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Ethics</a:t>
            </a:r>
            <a:endParaRPr lang="en-US" sz="20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18250"/>
            <a:ext cx="2895600" cy="609600"/>
          </a:xfrm>
        </p:spPr>
        <p:txBody>
          <a:bodyPr/>
          <a:lstStyle/>
          <a:p>
            <a:r>
              <a:rPr lang="en-US" sz="2400" b="1" dirty="0" smtClean="0"/>
              <a:t>Foundation Module </a:t>
            </a:r>
            <a:br>
              <a:rPr lang="en-US" sz="2400" b="1" dirty="0" smtClean="0"/>
            </a:br>
            <a:r>
              <a:rPr lang="en-US" sz="2400" b="1" dirty="0" smtClean="0"/>
              <a:t>First Year MBBS</a:t>
            </a:r>
            <a:endParaRPr lang="en-US" sz="2400" b="1" dirty="0"/>
          </a:p>
        </p:txBody>
      </p:sp>
      <p:sp>
        <p:nvSpPr>
          <p:cNvPr id="3" name="Subtitle 2"/>
          <p:cNvSpPr>
            <a:spLocks noGrp="1"/>
          </p:cNvSpPr>
          <p:nvPr>
            <p:ph type="subTitle" idx="1"/>
          </p:nvPr>
        </p:nvSpPr>
        <p:spPr>
          <a:xfrm>
            <a:off x="715576" y="4307124"/>
            <a:ext cx="6461760" cy="1066800"/>
          </a:xfrm>
        </p:spPr>
        <p:txBody>
          <a:bodyPr>
            <a:normAutofit/>
          </a:bodyPr>
          <a:lstStyle/>
          <a:p>
            <a:pPr algn="r"/>
            <a:r>
              <a:rPr lang="en-US" b="1" dirty="0" smtClean="0"/>
              <a:t>Supervised by </a:t>
            </a:r>
            <a:r>
              <a:rPr lang="en-US" b="1" dirty="0" smtClean="0">
                <a:solidFill>
                  <a:schemeClr val="tx2"/>
                </a:solidFill>
              </a:rPr>
              <a:t>Prof. Samia Sarwar</a:t>
            </a:r>
            <a:r>
              <a:rPr lang="en-US" b="1" dirty="0"/>
              <a:t> Chairperson Physiology </a:t>
            </a:r>
            <a:r>
              <a:rPr lang="en-US" b="1" dirty="0" smtClean="0"/>
              <a:t>Presenter :</a:t>
            </a:r>
            <a:r>
              <a:rPr lang="en-US" b="1" dirty="0" smtClean="0">
                <a:solidFill>
                  <a:schemeClr val="tx2"/>
                </a:solidFill>
              </a:rPr>
              <a:t>Dr. </a:t>
            </a:r>
            <a:r>
              <a:rPr lang="en-US" b="1" dirty="0" err="1" smtClean="0">
                <a:solidFill>
                  <a:schemeClr val="tx2"/>
                </a:solidFill>
              </a:rPr>
              <a:t>Faizania</a:t>
            </a:r>
            <a:r>
              <a:rPr lang="en-US" b="1" dirty="0" smtClean="0">
                <a:solidFill>
                  <a:schemeClr val="tx2"/>
                </a:solidFill>
              </a:rPr>
              <a:t> </a:t>
            </a:r>
            <a:r>
              <a:rPr lang="en-US" b="1" dirty="0" err="1" smtClean="0">
                <a:solidFill>
                  <a:schemeClr val="tx2"/>
                </a:solidFill>
              </a:rPr>
              <a:t>Shabir</a:t>
            </a:r>
            <a:r>
              <a:rPr lang="en-US" b="1" dirty="0" smtClean="0">
                <a:solidFill>
                  <a:schemeClr val="tx2"/>
                </a:solidFill>
              </a:rPr>
              <a:t> (AP </a:t>
            </a:r>
            <a:r>
              <a:rPr lang="en-US" b="1" dirty="0">
                <a:solidFill>
                  <a:schemeClr val="tx2"/>
                </a:solidFill>
              </a:rPr>
              <a:t>PHY)</a:t>
            </a:r>
          </a:p>
          <a:p>
            <a:pPr algn="r"/>
            <a:r>
              <a:rPr lang="en-US" b="1" dirty="0" smtClean="0"/>
              <a:t>Dated </a:t>
            </a:r>
            <a:r>
              <a:rPr lang="en-US" b="1" dirty="0"/>
              <a:t>: </a:t>
            </a:r>
            <a:r>
              <a:rPr lang="en-US" b="1" dirty="0" smtClean="0"/>
              <a:t>00-00-2025</a:t>
            </a:r>
            <a:endParaRPr lang="en-US" b="1" dirty="0"/>
          </a:p>
          <a:p>
            <a:pPr algn="r"/>
            <a:endParaRPr lang="en-US" b="1" dirty="0"/>
          </a:p>
        </p:txBody>
      </p:sp>
      <p:sp>
        <p:nvSpPr>
          <p:cNvPr id="4" name="Title 1"/>
          <p:cNvSpPr txBox="1">
            <a:spLocks/>
          </p:cNvSpPr>
          <p:nvPr/>
        </p:nvSpPr>
        <p:spPr>
          <a:xfrm>
            <a:off x="381000" y="761390"/>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3600" b="1" dirty="0" smtClean="0"/>
              <a:t>Cell Membrane &amp; Classification of Cell Organelles</a:t>
            </a:r>
            <a:endParaRPr lang="en-US" sz="3600" b="1" dirty="0">
              <a:solidFill>
                <a:schemeClr val="tx1"/>
              </a:solidFill>
            </a:endParaRPr>
          </a:p>
        </p:txBody>
      </p:sp>
      <p:sp>
        <p:nvSpPr>
          <p:cNvPr id="5" name="Title 1"/>
          <p:cNvSpPr txBox="1">
            <a:spLocks/>
          </p:cNvSpPr>
          <p:nvPr/>
        </p:nvSpPr>
        <p:spPr>
          <a:xfrm>
            <a:off x="5286380" y="6248400"/>
            <a:ext cx="35814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sz="2400" b="1" dirty="0" smtClean="0"/>
              <a:t>Physiology Department</a:t>
            </a:r>
            <a:endParaRPr lang="en-US" sz="2400" b="1" dirty="0"/>
          </a:p>
        </p:txBody>
      </p:sp>
      <p:pic>
        <p:nvPicPr>
          <p:cNvPr id="6" name="Picture 5"/>
          <p:cNvPicPr>
            <a:picLocks noChangeAspect="1"/>
          </p:cNvPicPr>
          <p:nvPr/>
        </p:nvPicPr>
        <p:blipFill>
          <a:blip r:embed="rId2"/>
          <a:stretch>
            <a:fillRect/>
          </a:stretch>
        </p:blipFill>
        <p:spPr>
          <a:xfrm>
            <a:off x="228600" y="152400"/>
            <a:ext cx="914479" cy="938865"/>
          </a:xfrm>
          <a:prstGeom prst="rect">
            <a:avLst/>
          </a:prstGeom>
        </p:spPr>
      </p:pic>
    </p:spTree>
    <p:extLst>
      <p:ext uri="{BB962C8B-B14F-4D97-AF65-F5344CB8AC3E}">
        <p14:creationId xmlns="" xmlns:p14="http://schemas.microsoft.com/office/powerpoint/2010/main" val="394741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620000" cy="1143000"/>
          </a:xfrm>
        </p:spPr>
        <p:txBody>
          <a:bodyPr/>
          <a:lstStyle/>
          <a:p>
            <a:r>
              <a:rPr lang="en-US" sz="4000" b="1" dirty="0" smtClean="0">
                <a:latin typeface="Times New Roman" pitchFamily="18" charset="0"/>
                <a:cs typeface="Times New Roman" pitchFamily="18" charset="0"/>
              </a:rPr>
              <a:t>Research</a:t>
            </a:r>
            <a:endParaRPr lang="en-US" sz="4000" dirty="0"/>
          </a:p>
        </p:txBody>
      </p:sp>
      <p:pic>
        <p:nvPicPr>
          <p:cNvPr id="5" name="Picture 4"/>
          <p:cNvPicPr>
            <a:picLocks noChangeAspect="1"/>
          </p:cNvPicPr>
          <p:nvPr/>
        </p:nvPicPr>
        <p:blipFill>
          <a:blip r:embed="rId4"/>
          <a:stretch>
            <a:fillRect/>
          </a:stretch>
        </p:blipFill>
        <p:spPr>
          <a:xfrm>
            <a:off x="8358214" y="1"/>
            <a:ext cx="785786" cy="806740"/>
          </a:xfrm>
          <a:prstGeom prst="rect">
            <a:avLst/>
          </a:prstGeom>
        </p:spPr>
      </p:pic>
      <p:sp>
        <p:nvSpPr>
          <p:cNvPr id="6" name="Rectangle 5"/>
          <p:cNvSpPr/>
          <p:nvPr/>
        </p:nvSpPr>
        <p:spPr>
          <a:xfrm>
            <a:off x="0" y="0"/>
            <a:ext cx="342899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Research</a:t>
            </a:r>
            <a:endParaRPr lang="en-US" sz="2000" b="1" dirty="0">
              <a:solidFill>
                <a:schemeClr val="tx1"/>
              </a:solidFill>
            </a:endParaRPr>
          </a:p>
        </p:txBody>
      </p:sp>
      <p:pic>
        <p:nvPicPr>
          <p:cNvPr id="9" name="Picture 8">
            <a:extLst>
              <a:ext uri="{FF2B5EF4-FFF2-40B4-BE49-F238E27FC236}">
                <a16:creationId xmlns:a16="http://schemas.microsoft.com/office/drawing/2014/main" xmlns="" id="{54793CA9-3755-4CCC-81E1-82A5C8A5D919}"/>
              </a:ext>
            </a:extLst>
          </p:cNvPr>
          <p:cNvPicPr>
            <a:picLocks noChangeAspect="1"/>
          </p:cNvPicPr>
          <p:nvPr/>
        </p:nvPicPr>
        <p:blipFill>
          <a:blip r:embed="rId5"/>
          <a:stretch>
            <a:fillRect/>
          </a:stretch>
        </p:blipFill>
        <p:spPr>
          <a:xfrm>
            <a:off x="285720" y="1142984"/>
            <a:ext cx="7848599" cy="1371599"/>
          </a:xfrm>
          <a:prstGeom prst="rect">
            <a:avLst/>
          </a:prstGeom>
        </p:spPr>
      </p:pic>
      <p:sp>
        <p:nvSpPr>
          <p:cNvPr id="11" name="TextBox 10">
            <a:extLst>
              <a:ext uri="{FF2B5EF4-FFF2-40B4-BE49-F238E27FC236}">
                <a16:creationId xmlns:a16="http://schemas.microsoft.com/office/drawing/2014/main" xmlns="" id="{EA5E2393-226F-4D11-99EA-C02BD2142D77}"/>
              </a:ext>
            </a:extLst>
          </p:cNvPr>
          <p:cNvSpPr txBox="1"/>
          <p:nvPr/>
        </p:nvSpPr>
        <p:spPr>
          <a:xfrm>
            <a:off x="428596" y="2333685"/>
            <a:ext cx="7848600" cy="4524315"/>
          </a:xfrm>
          <a:prstGeom prst="rect">
            <a:avLst/>
          </a:prstGeom>
          <a:noFill/>
        </p:spPr>
        <p:txBody>
          <a:bodyPr wrap="square">
            <a:spAutoFit/>
          </a:bodyPr>
          <a:lstStyle/>
          <a:p>
            <a:r>
              <a:rPr lang="en-US" b="1" dirty="0"/>
              <a:t>Abstract</a:t>
            </a:r>
          </a:p>
          <a:p>
            <a:r>
              <a:rPr lang="en-US" dirty="0"/>
              <a:t>A Na+ current is present in human jejunal circular smooth muscle cells. The aim of the present study was to determine the role of the cytoskeleton in the regulation of the Na+ current. Whole cell currents were recorded by using standard patch-clamp techniques with Cs+ in the pipette to block </a:t>
            </a:r>
            <a:r>
              <a:rPr lang="en-US" dirty="0" err="1"/>
              <a:t>K+currents</a:t>
            </a:r>
            <a:r>
              <a:rPr lang="en-US" dirty="0"/>
              <a:t>. Cytochalasin D and gelsolin were used to disrupt the actin cytoskeleton and phalloidin to stabilize it. Colchicine was used to disassemble the microtubule cytoskeleton (and intermediate filaments) and paclitaxel to stabilize it. Acrylamide was used to disrupt the intermediate filament cytoskeleton. Perfusion of the recording chamber at 10 ml/min increased peak Na+ current recorded from jejunal smooth muscle cells by 27 ± 3%. Cytochalasin D and gelsolin abolished the perfusion-induced increase in </a:t>
            </a:r>
            <a:r>
              <a:rPr lang="en-US" dirty="0" err="1"/>
              <a:t>Na+current</a:t>
            </a:r>
            <a:r>
              <a:rPr lang="en-US" dirty="0"/>
              <a:t>, whereas incubation with phalloidin, colchicine, paclitaxel, or acrylamide had no effect. In conclusion, the Na+ current expressed in human jejunal circular smooth muscle cells appears to be regulated by the cytoskeleton. An intact actin cytoskeleton is required for perfusion-induced activation of the Na+ current.</a:t>
            </a:r>
            <a:endParaRPr lang="en-PK" dirty="0"/>
          </a:p>
        </p:txBody>
      </p:sp>
    </p:spTree>
    <p:extLst>
      <p:ext uri="{BB962C8B-B14F-4D97-AF65-F5344CB8AC3E}">
        <p14:creationId xmlns="" xmlns:p14="http://schemas.microsoft.com/office/powerpoint/2010/main" val="1605567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4">
                    <a:lumMod val="75000"/>
                  </a:schemeClr>
                </a:solidFill>
              </a:rPr>
              <a:t>How To Access Digital Library</a:t>
            </a:r>
            <a:endParaRPr lang="en-US" sz="4400" dirty="0"/>
          </a:p>
        </p:txBody>
      </p:sp>
      <p:sp>
        <p:nvSpPr>
          <p:cNvPr id="3" name="Content Placeholder 2"/>
          <p:cNvSpPr>
            <a:spLocks noGrp="1"/>
          </p:cNvSpPr>
          <p:nvPr>
            <p:ph idx="1"/>
          </p:nvPr>
        </p:nvSpPr>
        <p:spPr/>
        <p:txBody>
          <a:bodyPr/>
          <a:lstStyle/>
          <a:p>
            <a:r>
              <a:rPr lang="en-US" sz="2400" b="1" dirty="0" smtClean="0">
                <a:solidFill>
                  <a:srgbClr val="202124"/>
                </a:solidFill>
              </a:rPr>
              <a:t>Steps to Access HEC Digital Library</a:t>
            </a:r>
            <a:endParaRPr lang="en-US" sz="2400" dirty="0" smtClean="0">
              <a:solidFill>
                <a:srgbClr val="202124"/>
              </a:solidFill>
            </a:endParaRPr>
          </a:p>
          <a:p>
            <a:pPr>
              <a:buFont typeface="+mj-lt"/>
              <a:buAutoNum type="arabicPeriod"/>
            </a:pPr>
            <a:r>
              <a:rPr lang="en-US" sz="2000" dirty="0" smtClean="0">
                <a:solidFill>
                  <a:srgbClr val="202124"/>
                </a:solidFill>
                <a:latin typeface="Calibri" pitchFamily="34" charset="0"/>
              </a:rPr>
              <a:t>Go to the website of HEC National Digital Library.</a:t>
            </a:r>
          </a:p>
          <a:p>
            <a:pPr>
              <a:buFont typeface="+mj-lt"/>
              <a:buAutoNum type="arabicPeriod"/>
            </a:pPr>
            <a:r>
              <a:rPr lang="en-US" sz="2000" dirty="0" smtClean="0">
                <a:solidFill>
                  <a:srgbClr val="202124"/>
                </a:solidFill>
                <a:latin typeface="Calibri" pitchFamily="34" charset="0"/>
              </a:rPr>
              <a:t>On Home Page, click on the INSTITUTES.</a:t>
            </a:r>
          </a:p>
          <a:p>
            <a:pPr>
              <a:buFont typeface="+mj-lt"/>
              <a:buAutoNum type="arabicPeriod"/>
            </a:pPr>
            <a:r>
              <a:rPr lang="en-US" sz="2000" dirty="0" smtClean="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000" dirty="0" smtClean="0">
                <a:solidFill>
                  <a:srgbClr val="202124"/>
                </a:solidFill>
                <a:latin typeface="Calibri" pitchFamily="34" charset="0"/>
              </a:rPr>
              <a:t>Select your desired Institute.</a:t>
            </a:r>
          </a:p>
          <a:p>
            <a:pPr marL="0" indent="0">
              <a:buNone/>
            </a:pPr>
            <a:r>
              <a:rPr lang="en-US" sz="2000" dirty="0" smtClean="0">
                <a:latin typeface="Calibri" pitchFamily="34" charset="0"/>
              </a:rPr>
              <a:t>5.  </a:t>
            </a:r>
            <a:r>
              <a:rPr lang="en-US" sz="2000" dirty="0" smtClean="0">
                <a:solidFill>
                  <a:srgbClr val="000000"/>
                </a:solidFill>
                <a:latin typeface="Calibri" pitchFamily="34" charset="0"/>
              </a:rPr>
              <a:t>A page will appear showing the resources of the institution</a:t>
            </a:r>
          </a:p>
          <a:p>
            <a:pPr marL="0" indent="0">
              <a:buNone/>
            </a:pPr>
            <a:r>
              <a:rPr lang="en-US" sz="2000" dirty="0" smtClean="0">
                <a:solidFill>
                  <a:srgbClr val="000000"/>
                </a:solidFill>
                <a:latin typeface="Calibri" pitchFamily="34" charset="0"/>
              </a:rPr>
              <a:t>6. Journals and Researches will appear</a:t>
            </a:r>
          </a:p>
          <a:p>
            <a:pPr marL="0" indent="0">
              <a:buNone/>
            </a:pPr>
            <a:r>
              <a:rPr lang="en-US" sz="2000" dirty="0" smtClean="0">
                <a:solidFill>
                  <a:srgbClr val="000000"/>
                </a:solidFill>
                <a:latin typeface="Calibri" pitchFamily="34" charset="0"/>
              </a:rPr>
              <a:t>7. You can find a Journal by clicking on JOURNALS AND DATABASE and enter a keyword to search for your desired journal.</a:t>
            </a:r>
            <a:r>
              <a:rPr lang="en-US" sz="2000" b="1" dirty="0" smtClean="0">
                <a:latin typeface="Calibri" pitchFamily="34" charset="0"/>
              </a:rPr>
              <a:t> </a:t>
            </a:r>
            <a:r>
              <a:rPr lang="en-US" sz="2000" b="1" dirty="0" err="1" smtClean="0">
                <a:latin typeface="Calibri" pitchFamily="34" charset="0"/>
              </a:rPr>
              <a:t>Link</a:t>
            </a:r>
            <a:r>
              <a:rPr lang="en-US" sz="2000" dirty="0" err="1" smtClean="0">
                <a:latin typeface="Calibri" pitchFamily="34" charset="0"/>
              </a:rPr>
              <a:t>:https</a:t>
            </a:r>
            <a:r>
              <a:rPr lang="en-US" sz="2000" dirty="0" smtClean="0">
                <a:latin typeface="Calibri" pitchFamily="34" charset="0"/>
              </a:rPr>
              <a:t>://</a:t>
            </a:r>
            <a:r>
              <a:rPr lang="en-US" sz="2000" dirty="0" err="1" smtClean="0">
                <a:latin typeface="Calibri" pitchFamily="34" charset="0"/>
              </a:rPr>
              <a:t>www.topstudyworld.com</a:t>
            </a:r>
            <a:r>
              <a:rPr lang="en-US" sz="2000" dirty="0" smtClean="0">
                <a:latin typeface="Calibri" pitchFamily="34" charset="0"/>
              </a:rPr>
              <a:t>/2020/05/access-</a:t>
            </a:r>
            <a:r>
              <a:rPr lang="en-US" sz="2000" dirty="0" err="1" smtClean="0">
                <a:latin typeface="Calibri" pitchFamily="34" charset="0"/>
              </a:rPr>
              <a:t>hec</a:t>
            </a:r>
            <a:r>
              <a:rPr lang="en-US" sz="2000" dirty="0" smtClean="0">
                <a:latin typeface="Calibri" pitchFamily="34" charset="0"/>
              </a:rPr>
              <a:t>-digital-</a:t>
            </a:r>
            <a:r>
              <a:rPr lang="en-US" sz="2000" dirty="0" err="1" smtClean="0">
                <a:latin typeface="Calibri" pitchFamily="34" charset="0"/>
              </a:rPr>
              <a:t>library.html?m</a:t>
            </a:r>
            <a:r>
              <a:rPr lang="en-US" sz="2000" dirty="0" smtClean="0">
                <a:latin typeface="Calibri" pitchFamily="34" charset="0"/>
              </a:rPr>
              <a:t>=1</a:t>
            </a:r>
          </a:p>
          <a:p>
            <a:pPr marL="0" indent="0">
              <a:buNone/>
            </a:pPr>
            <a:endParaRPr lang="en-US" sz="2400" dirty="0" smtClean="0">
              <a:latin typeface="Calibri" pitchFamily="34" charset="0"/>
            </a:endParaRPr>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214678"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Promoting IT &amp; Research Culture</a:t>
            </a:r>
            <a:endParaRPr lang="en-US" sz="1600"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643182"/>
            <a:ext cx="7620000" cy="1143000"/>
          </a:xfrm>
        </p:spPr>
        <p:txBody>
          <a:bodyPr/>
          <a:lstStyle/>
          <a:p>
            <a:pPr algn="ctr"/>
            <a:r>
              <a:rPr lang="en-GB" b="1" dirty="0" smtClean="0"/>
              <a:t>Brainstorming</a:t>
            </a:r>
            <a:endParaRPr lang="en-US" b="1"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Multiple Choice Question</a:t>
            </a:r>
            <a:endParaRPr lang="en-US" b="1" dirty="0"/>
          </a:p>
        </p:txBody>
      </p:sp>
      <p:sp>
        <p:nvSpPr>
          <p:cNvPr id="3" name="Content Placeholder 2"/>
          <p:cNvSpPr>
            <a:spLocks noGrp="1"/>
          </p:cNvSpPr>
          <p:nvPr>
            <p:ph idx="1"/>
          </p:nvPr>
        </p:nvSpPr>
        <p:spPr/>
        <p:txBody>
          <a:bodyPr/>
          <a:lstStyle/>
          <a:p>
            <a:pPr marL="0" indent="0">
              <a:buNone/>
            </a:pPr>
            <a:r>
              <a:rPr lang="en-US" dirty="0" smtClean="0"/>
              <a:t>Q.No.1 A Baby boy delivered at 32 weeks of gestation was brought to NICU. He was </a:t>
            </a:r>
            <a:r>
              <a:rPr lang="en-US" dirty="0" err="1" smtClean="0"/>
              <a:t>cynosed,flaccid</a:t>
            </a:r>
            <a:r>
              <a:rPr lang="en-US" dirty="0" smtClean="0"/>
              <a:t> and</a:t>
            </a:r>
          </a:p>
          <a:p>
            <a:pPr marL="0" indent="0">
              <a:buNone/>
            </a:pPr>
            <a:r>
              <a:rPr lang="en-US" dirty="0" smtClean="0"/>
              <a:t>his </a:t>
            </a:r>
            <a:r>
              <a:rPr lang="en-US" dirty="0" err="1" smtClean="0"/>
              <a:t>Apgar</a:t>
            </a:r>
            <a:r>
              <a:rPr lang="en-US" dirty="0" smtClean="0"/>
              <a:t> score was 5/10. What is the diagnosis of this patient?</a:t>
            </a:r>
          </a:p>
          <a:p>
            <a:pPr marL="0" indent="0">
              <a:buNone/>
            </a:pPr>
            <a:r>
              <a:rPr lang="en-US" dirty="0" smtClean="0"/>
              <a:t>A) Pneumonia</a:t>
            </a:r>
          </a:p>
          <a:p>
            <a:pPr marL="0" indent="0">
              <a:buNone/>
            </a:pPr>
            <a:r>
              <a:rPr lang="en-US" dirty="0" smtClean="0"/>
              <a:t>B) Acute respiratory distress syndrome</a:t>
            </a:r>
          </a:p>
          <a:p>
            <a:pPr marL="0" indent="0">
              <a:buNone/>
            </a:pPr>
            <a:r>
              <a:rPr lang="en-US" dirty="0" smtClean="0"/>
              <a:t>C) Emphysema</a:t>
            </a:r>
          </a:p>
          <a:p>
            <a:pPr marL="0" indent="0">
              <a:buNone/>
            </a:pPr>
            <a:r>
              <a:rPr lang="en-US" dirty="0" smtClean="0"/>
              <a:t>D) Asthma</a:t>
            </a:r>
          </a:p>
          <a:p>
            <a:pPr marL="0" indent="0">
              <a:buNone/>
            </a:pPr>
            <a:r>
              <a:rPr lang="en-US" dirty="0" smtClean="0"/>
              <a:t>E) Atelectasis</a:t>
            </a:r>
          </a:p>
          <a:p>
            <a:pPr marL="0" indent="0">
              <a:buNone/>
            </a:pPr>
            <a:r>
              <a:rPr lang="en-US" dirty="0" smtClean="0"/>
              <a:t>Reference from Guyton and Hall textbook of medical physiology fourteenth edition page</a:t>
            </a:r>
          </a:p>
          <a:p>
            <a:pPr marL="0" indent="0">
              <a:buNone/>
            </a:pPr>
            <a:r>
              <a:rPr lang="en-US" dirty="0" smtClean="0"/>
              <a:t>number 545</a:t>
            </a:r>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643042"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Brainstorming</a:t>
            </a:r>
            <a:endParaRPr lang="en-US" sz="1600"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Multiple Choice Question</a:t>
            </a:r>
            <a:endParaRPr lang="en-US" dirty="0"/>
          </a:p>
        </p:txBody>
      </p:sp>
      <p:sp>
        <p:nvSpPr>
          <p:cNvPr id="3" name="Content Placeholder 2"/>
          <p:cNvSpPr>
            <a:spLocks noGrp="1"/>
          </p:cNvSpPr>
          <p:nvPr>
            <p:ph idx="1"/>
          </p:nvPr>
        </p:nvSpPr>
        <p:spPr/>
        <p:txBody>
          <a:bodyPr/>
          <a:lstStyle/>
          <a:p>
            <a:pPr marL="0" indent="0">
              <a:buNone/>
            </a:pPr>
            <a:r>
              <a:rPr lang="en-US" dirty="0" smtClean="0"/>
              <a:t>Q.No.1 A Baby boy delivered at 32 weeks of gestation was brought to NICU. He was </a:t>
            </a:r>
            <a:r>
              <a:rPr lang="en-US" dirty="0" err="1" smtClean="0"/>
              <a:t>cynosed,flaccid</a:t>
            </a:r>
            <a:r>
              <a:rPr lang="en-US" dirty="0" smtClean="0"/>
              <a:t> and</a:t>
            </a:r>
          </a:p>
          <a:p>
            <a:pPr marL="0" indent="0">
              <a:buNone/>
            </a:pPr>
            <a:r>
              <a:rPr lang="en-US" dirty="0" smtClean="0"/>
              <a:t>his </a:t>
            </a:r>
            <a:r>
              <a:rPr lang="en-US" dirty="0" err="1" smtClean="0"/>
              <a:t>Apgar</a:t>
            </a:r>
            <a:r>
              <a:rPr lang="en-US" dirty="0" smtClean="0"/>
              <a:t> score was 5/10. What is the diagnosis of this patient?</a:t>
            </a:r>
          </a:p>
          <a:p>
            <a:pPr marL="0" indent="0">
              <a:buNone/>
            </a:pPr>
            <a:r>
              <a:rPr lang="en-US" dirty="0" smtClean="0"/>
              <a:t>A) Pneumonia</a:t>
            </a:r>
          </a:p>
          <a:p>
            <a:pPr marL="0" indent="0">
              <a:buNone/>
            </a:pPr>
            <a:r>
              <a:rPr lang="en-US" dirty="0" smtClean="0"/>
              <a:t>B) Acute respiratory distress syndrome*</a:t>
            </a:r>
          </a:p>
          <a:p>
            <a:pPr marL="0" indent="0">
              <a:buNone/>
            </a:pPr>
            <a:r>
              <a:rPr lang="en-US" dirty="0" smtClean="0"/>
              <a:t>C) Emphysema</a:t>
            </a:r>
          </a:p>
          <a:p>
            <a:pPr marL="0" indent="0">
              <a:buNone/>
            </a:pPr>
            <a:r>
              <a:rPr lang="en-US" dirty="0" smtClean="0"/>
              <a:t>D) Asthma</a:t>
            </a:r>
          </a:p>
          <a:p>
            <a:pPr marL="0" indent="0">
              <a:buNone/>
            </a:pPr>
            <a:r>
              <a:rPr lang="en-US" dirty="0" smtClean="0"/>
              <a:t>E) Atelectasis</a:t>
            </a:r>
          </a:p>
          <a:p>
            <a:pPr marL="0" indent="0">
              <a:buNone/>
            </a:pPr>
            <a:r>
              <a:rPr lang="en-US" dirty="0" smtClean="0"/>
              <a:t>Reference from Guyton and Hall textbook of medical physiology fourteenth edition page</a:t>
            </a:r>
          </a:p>
          <a:p>
            <a:pPr marL="0" indent="0">
              <a:buNone/>
            </a:pPr>
            <a:r>
              <a:rPr lang="en-US" dirty="0" smtClean="0"/>
              <a:t>number 545</a:t>
            </a:r>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6" name="Rectangle 5"/>
          <p:cNvSpPr/>
          <p:nvPr/>
        </p:nvSpPr>
        <p:spPr>
          <a:xfrm>
            <a:off x="0" y="0"/>
            <a:ext cx="1643042"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Brainstorming</a:t>
            </a:r>
            <a:endParaRPr lang="en-US" sz="1600" b="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References</a:t>
            </a:r>
            <a:endParaRPr lang="en-US" dirty="0"/>
          </a:p>
        </p:txBody>
      </p:sp>
      <p:sp>
        <p:nvSpPr>
          <p:cNvPr id="3" name="Content Placeholder 2"/>
          <p:cNvSpPr>
            <a:spLocks noGrp="1"/>
          </p:cNvSpPr>
          <p:nvPr>
            <p:ph idx="1"/>
          </p:nvPr>
        </p:nvSpPr>
        <p:spPr/>
        <p:txBody>
          <a:bodyPr/>
          <a:lstStyle/>
          <a:p>
            <a:pPr marL="0" indent="0" algn="just">
              <a:buNone/>
            </a:pPr>
            <a:r>
              <a:rPr lang="en-US" sz="2000" b="1" dirty="0" smtClean="0"/>
              <a:t>Books</a:t>
            </a:r>
          </a:p>
          <a:p>
            <a:pPr algn="just"/>
            <a:r>
              <a:rPr lang="en-US" sz="2000" dirty="0" smtClean="0"/>
              <a:t>Guyton  And Hall Textbook of Medical Physiology  14</a:t>
            </a:r>
            <a:r>
              <a:rPr lang="en-US" sz="2000" baseline="30000" dirty="0" smtClean="0"/>
              <a:t>th</a:t>
            </a:r>
            <a:r>
              <a:rPr lang="en-US" sz="2000" dirty="0" smtClean="0"/>
              <a:t> Edition </a:t>
            </a:r>
          </a:p>
          <a:p>
            <a:pPr algn="just"/>
            <a:r>
              <a:rPr lang="en-US" sz="2000" dirty="0" smtClean="0"/>
              <a:t>Ganong’s  Review of Medical Physiology 25</a:t>
            </a:r>
            <a:r>
              <a:rPr lang="en-US" sz="2000" baseline="30000" dirty="0" smtClean="0"/>
              <a:t>th</a:t>
            </a:r>
            <a:r>
              <a:rPr lang="en-US" sz="2000" dirty="0" smtClean="0"/>
              <a:t> Edition </a:t>
            </a:r>
          </a:p>
          <a:p>
            <a:pPr algn="just"/>
            <a:r>
              <a:rPr lang="en-US" sz="2000" dirty="0" smtClean="0"/>
              <a:t>Sherwood, 9</a:t>
            </a:r>
            <a:r>
              <a:rPr lang="en-US" sz="2000" baseline="30000" dirty="0" smtClean="0"/>
              <a:t>th</a:t>
            </a:r>
            <a:r>
              <a:rPr lang="en-US" sz="2000" dirty="0" smtClean="0"/>
              <a:t> Edition</a:t>
            </a:r>
          </a:p>
          <a:p>
            <a:pPr algn="just"/>
            <a:r>
              <a:rPr lang="en-US" sz="2000" dirty="0" smtClean="0"/>
              <a:t>Silverthorn Physiology, 6</a:t>
            </a:r>
            <a:r>
              <a:rPr lang="en-US" sz="2000" baseline="30000" dirty="0" smtClean="0"/>
              <a:t>th</a:t>
            </a:r>
            <a:r>
              <a:rPr lang="en-US" sz="2000" dirty="0" smtClean="0"/>
              <a:t> Edition</a:t>
            </a:r>
          </a:p>
          <a:p>
            <a:pPr algn="just"/>
            <a:r>
              <a:rPr lang="en-US" sz="2000" dirty="0" smtClean="0"/>
              <a:t>Vander’s Human Physiology, 14</a:t>
            </a:r>
            <a:r>
              <a:rPr lang="en-US" sz="2000" baseline="30000" dirty="0" smtClean="0"/>
              <a:t>th</a:t>
            </a:r>
            <a:r>
              <a:rPr lang="en-US" sz="2000" dirty="0" smtClean="0"/>
              <a:t> Edition</a:t>
            </a:r>
          </a:p>
          <a:p>
            <a:pPr marL="0" indent="0" algn="just">
              <a:buNone/>
            </a:pPr>
            <a:endParaRPr lang="en-US" sz="2000" b="1" dirty="0" smtClean="0"/>
          </a:p>
          <a:p>
            <a:pPr marL="0" indent="0" algn="just">
              <a:buNone/>
            </a:pPr>
            <a:r>
              <a:rPr lang="en-US" sz="2000" b="1" dirty="0" smtClean="0"/>
              <a:t>Research </a:t>
            </a:r>
            <a:r>
              <a:rPr lang="en-US" sz="2000" dirty="0" smtClean="0"/>
              <a:t>https://www.sciencedirect.com/science/article/pii/S0147651322004109</a:t>
            </a:r>
          </a:p>
          <a:p>
            <a:pPr marL="0" indent="0" algn="just">
              <a:buNone/>
            </a:pPr>
            <a:endParaRPr lang="en-US" sz="2000" dirty="0" smtClean="0"/>
          </a:p>
          <a:p>
            <a:pPr marL="0" indent="0" algn="just">
              <a:buNone/>
            </a:pPr>
            <a:r>
              <a:rPr lang="en-US" sz="2000" b="1" dirty="0" smtClean="0"/>
              <a:t>YouTube/</a:t>
            </a:r>
            <a:r>
              <a:rPr lang="en-US" sz="2000" b="1" dirty="0" err="1" smtClean="0"/>
              <a:t>Videolink</a:t>
            </a:r>
            <a:r>
              <a:rPr lang="en-US" sz="2000" b="1" dirty="0" smtClean="0"/>
              <a:t> </a:t>
            </a:r>
            <a:r>
              <a:rPr lang="en-US" sz="2000" dirty="0" smtClean="0"/>
              <a:t>https://www.youtube.com/watch?v=kV_J8O0HIQI</a:t>
            </a:r>
          </a:p>
          <a:p>
            <a:pPr marL="0" indent="0" algn="just">
              <a:buNone/>
            </a:pPr>
            <a:endParaRPr lang="en-US" sz="2400" b="1" dirty="0" smtClean="0">
              <a:solidFill>
                <a:schemeClr val="tx2"/>
              </a:solidFill>
            </a:endParaRPr>
          </a:p>
          <a:p>
            <a:pPr marL="0" indent="0" algn="just">
              <a:buNone/>
            </a:pPr>
            <a:endParaRPr lang="en-US" sz="2400" dirty="0" smtClean="0">
              <a:solidFill>
                <a:schemeClr val="tx2"/>
              </a:solidFill>
            </a:endParaRPr>
          </a:p>
          <a:p>
            <a:pPr marL="0" indent="0" algn="just">
              <a:buNone/>
            </a:pPr>
            <a:endParaRPr lang="en-US" sz="2400" b="1" dirty="0" smtClean="0">
              <a:solidFill>
                <a:srgbClr val="FF3300"/>
              </a:solidFill>
            </a:endParaRPr>
          </a:p>
          <a:p>
            <a:pPr marL="0" indent="0" algn="just">
              <a:buNone/>
            </a:pPr>
            <a:endParaRPr lang="en-US" sz="2400" b="1" dirty="0" smtClean="0">
              <a:solidFill>
                <a:srgbClr val="FF3300"/>
              </a:solidFill>
            </a:endParaRPr>
          </a:p>
          <a:p>
            <a:pPr marL="0" indent="0" algn="just">
              <a:buNone/>
            </a:pPr>
            <a:endParaRPr lang="en-US" sz="2400" b="1" dirty="0" smtClean="0">
              <a:solidFill>
                <a:srgbClr val="FF3300"/>
              </a:solidFill>
            </a:endParaRPr>
          </a:p>
          <a:p>
            <a:pPr marL="0" indent="0" algn="just">
              <a:buNone/>
            </a:pPr>
            <a:endParaRPr lang="en-US" sz="2400" b="1" dirty="0" smtClean="0"/>
          </a:p>
          <a:p>
            <a:pPr marL="514350" indent="-514350" algn="just">
              <a:buFont typeface="+mj-lt"/>
              <a:buAutoNum type="arabicPeriod"/>
            </a:pPr>
            <a:endParaRPr lang="en-US" sz="2400" dirty="0" smtClean="0"/>
          </a:p>
          <a:p>
            <a:pPr marL="514350" indent="-514350" algn="just">
              <a:buFont typeface="+mj-lt"/>
              <a:buAutoNum type="arabicPeriod"/>
            </a:pPr>
            <a:endParaRPr lang="en-US" sz="24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643042"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References</a:t>
            </a:r>
            <a:endParaRPr lang="en-US" b="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1.gstatic.com/images?q=tbn:ANd9GcQTBYx1AF8hbebnUxqiwWQtbMYeI4zDdWTUXfQSduyPU6nz6PE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685800"/>
            <a:ext cx="6096000" cy="5148316"/>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358214" y="1"/>
            <a:ext cx="785786" cy="806740"/>
          </a:xfrm>
          <a:prstGeom prst="rect">
            <a:avLst/>
          </a:prstGeom>
        </p:spPr>
      </p:pic>
    </p:spTree>
    <p:extLst>
      <p:ext uri="{BB962C8B-B14F-4D97-AF65-F5344CB8AC3E}">
        <p14:creationId xmlns="" xmlns:p14="http://schemas.microsoft.com/office/powerpoint/2010/main" val="3415929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latin typeface="+mn-lt"/>
              </a:rPr>
              <a:t>Motto, Vision, Dream</a:t>
            </a:r>
            <a:endParaRPr lang="en-US" sz="3600" b="1" dirty="0">
              <a:latin typeface="+mn-lt"/>
            </a:endParaRPr>
          </a:p>
        </p:txBody>
      </p:sp>
      <p:graphicFrame>
        <p:nvGraphicFramePr>
          <p:cNvPr id="4" name="Content Placeholder 3">
            <a:extLst>
              <a:ext uri="{FF2B5EF4-FFF2-40B4-BE49-F238E27FC236}">
                <a16:creationId xmlns:a16="http://schemas.microsoft.com/office/drawing/2014/main" xmlns=""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86200" y="12192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6"/>
          <a:stretch>
            <a:fillRect/>
          </a:stretch>
        </p:blipFill>
        <p:spPr>
          <a:xfrm>
            <a:off x="761999" y="1849679"/>
            <a:ext cx="2981481" cy="3255721"/>
          </a:xfrm>
          <a:prstGeom prst="rect">
            <a:avLst/>
          </a:prstGeom>
        </p:spPr>
      </p:pic>
      <p:pic>
        <p:nvPicPr>
          <p:cNvPr id="7" name="Picture 6"/>
          <p:cNvPicPr>
            <a:picLocks noChangeAspect="1"/>
          </p:cNvPicPr>
          <p:nvPr/>
        </p:nvPicPr>
        <p:blipFill>
          <a:blip r:embed="rId7"/>
          <a:stretch>
            <a:fillRect/>
          </a:stretch>
        </p:blipFill>
        <p:spPr>
          <a:xfrm>
            <a:off x="8358214" y="1"/>
            <a:ext cx="785786" cy="806740"/>
          </a:xfrm>
          <a:prstGeom prst="rect">
            <a:avLst/>
          </a:prstGeom>
        </p:spPr>
      </p:pic>
    </p:spTree>
    <p:extLst>
      <p:ext uri="{BB962C8B-B14F-4D97-AF65-F5344CB8AC3E}">
        <p14:creationId xmlns="" xmlns:p14="http://schemas.microsoft.com/office/powerpoint/2010/main" val="2760728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a:t>
            </a:r>
            <a:r>
              <a:rPr lang="en-US" sz="3600" b="1" dirty="0" smtClean="0">
                <a:latin typeface="+mn-lt"/>
              </a:rPr>
              <a:t>Lecture</a:t>
            </a:r>
            <a:endParaRPr lang="en-US" sz="36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p:cNvPicPr>
            <a:picLocks noChangeAspect="1"/>
          </p:cNvPicPr>
          <p:nvPr/>
        </p:nvPicPr>
        <p:blipFill>
          <a:blip r:embed="rId3"/>
          <a:stretch>
            <a:fillRect/>
          </a:stretch>
        </p:blipFill>
        <p:spPr>
          <a:xfrm>
            <a:off x="8358214" y="1"/>
            <a:ext cx="785786" cy="806740"/>
          </a:xfrm>
          <a:prstGeom prst="rect">
            <a:avLst/>
          </a:prstGeom>
        </p:spPr>
      </p:pic>
    </p:spTree>
    <p:extLst>
      <p:ext uri="{BB962C8B-B14F-4D97-AF65-F5344CB8AC3E}">
        <p14:creationId xmlns="" xmlns:p14="http://schemas.microsoft.com/office/powerpoint/2010/main" val="295992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p:txBody>
          <a:bodyPr>
            <a:normAutofit/>
          </a:bodyPr>
          <a:lstStyle/>
          <a:p>
            <a:pPr fontAlgn="t"/>
            <a:r>
              <a:rPr lang="en-US" sz="2800" dirty="0" smtClean="0"/>
              <a:t>Describe the structure of cell membrane: fluid mosaic model</a:t>
            </a:r>
          </a:p>
          <a:p>
            <a:pPr fontAlgn="t"/>
            <a:r>
              <a:rPr lang="en-US" sz="2800" dirty="0" smtClean="0"/>
              <a:t>Enlist functions of cell membrane</a:t>
            </a:r>
          </a:p>
          <a:p>
            <a:pPr fontAlgn="t"/>
            <a:r>
              <a:rPr lang="en-US" sz="2800" dirty="0" smtClean="0"/>
              <a:t>Enlist membrane bound and non-membrane bound organelles</a:t>
            </a:r>
          </a:p>
          <a:p>
            <a:pPr fontAlgn="t"/>
            <a:r>
              <a:rPr lang="en-US" sz="2800" dirty="0" smtClean="0"/>
              <a:t>Differentiate between cytoplasm and </a:t>
            </a:r>
            <a:r>
              <a:rPr lang="en-US" sz="2800" dirty="0" err="1" smtClean="0"/>
              <a:t>cytosol</a:t>
            </a:r>
            <a:endParaRPr lang="en-US" sz="28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a:t>Interactive Session</a:t>
            </a:r>
            <a:br>
              <a:rPr lang="en-US" sz="4800" b="1"/>
            </a:b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extLst>
      <p:ext uri="{BB962C8B-B14F-4D97-AF65-F5344CB8AC3E}">
        <p14:creationId xmlns="" xmlns:p14="http://schemas.microsoft.com/office/powerpoint/2010/main" val="14702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378618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Horizontal Integration/Anatomy</a:t>
            </a:r>
            <a:endParaRPr lang="en-US" sz="2000" b="1" dirty="0">
              <a:solidFill>
                <a:schemeClr val="tx1"/>
              </a:solidFill>
            </a:endParaRPr>
          </a:p>
        </p:txBody>
      </p:sp>
      <p:pic>
        <p:nvPicPr>
          <p:cNvPr id="4" name="Picture 5">
            <a:extLst>
              <a:ext uri="{FF2B5EF4-FFF2-40B4-BE49-F238E27FC236}">
                <a16:creationId xmlns:a16="http://schemas.microsoft.com/office/drawing/2014/main" xmlns="" id="{ED6C17E2-7CF8-955A-D8EB-FCF5807FBBC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596" y="1500174"/>
            <a:ext cx="7993860" cy="48393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1357290" y="500042"/>
            <a:ext cx="5790368" cy="646331"/>
          </a:xfrm>
          <a:prstGeom prst="rect">
            <a:avLst/>
          </a:prstGeom>
        </p:spPr>
        <p:txBody>
          <a:bodyPr wrap="none">
            <a:spAutoFit/>
          </a:bodyPr>
          <a:lstStyle/>
          <a:p>
            <a:r>
              <a:rPr lang="en-US" altLang="en-US" sz="3600" b="1" dirty="0" smtClean="0"/>
              <a:t>Anatomy of a Cell Membrane</a:t>
            </a:r>
            <a:endParaRPr lang="en-US" sz="3600" dirty="0"/>
          </a:p>
        </p:txBody>
      </p:sp>
      <p:pic>
        <p:nvPicPr>
          <p:cNvPr id="8" name="Picture 7"/>
          <p:cNvPicPr>
            <a:picLocks noChangeAspect="1"/>
          </p:cNvPicPr>
          <p:nvPr/>
        </p:nvPicPr>
        <p:blipFill>
          <a:blip r:embed="rId3"/>
          <a:stretch>
            <a:fillRect/>
          </a:stretch>
        </p:blipFill>
        <p:spPr>
          <a:xfrm>
            <a:off x="8358214" y="1"/>
            <a:ext cx="785786" cy="8067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7" name="Picture 5">
            <a:extLst>
              <a:ext uri="{FF2B5EF4-FFF2-40B4-BE49-F238E27FC236}">
                <a16:creationId xmlns:a16="http://schemas.microsoft.com/office/drawing/2014/main" xmlns="" id="{6D9C40F4-A463-49C0-C131-5150A74163F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910" y="428604"/>
            <a:ext cx="5334000" cy="2312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a:extLst>
              <a:ext uri="{FF2B5EF4-FFF2-40B4-BE49-F238E27FC236}">
                <a16:creationId xmlns:a16="http://schemas.microsoft.com/office/drawing/2014/main" xmlns="" id="{FE619C61-0ED8-A8E6-386F-1C7D60D8974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29058" y="2500306"/>
            <a:ext cx="1571628" cy="3679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a:extLst>
              <a:ext uri="{FF2B5EF4-FFF2-40B4-BE49-F238E27FC236}">
                <a16:creationId xmlns:a16="http://schemas.microsoft.com/office/drawing/2014/main" xmlns="" id="{71448278-F837-76C4-623E-BBD934525F4B}"/>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622559" y="2428868"/>
            <a:ext cx="2635625" cy="4000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a:extLst>
              <a:ext uri="{FF2B5EF4-FFF2-40B4-BE49-F238E27FC236}">
                <a16:creationId xmlns:a16="http://schemas.microsoft.com/office/drawing/2014/main" xmlns="" id="{03C6A7A5-F05B-4417-C3F0-F2232531CEC3}"/>
              </a:ext>
            </a:extLst>
          </p:cNvPr>
          <p:cNvSpPr txBox="1">
            <a:spLocks noChangeArrowheads="1"/>
          </p:cNvSpPr>
          <p:nvPr/>
        </p:nvSpPr>
        <p:spPr bwMode="auto">
          <a:xfrm>
            <a:off x="785786" y="6215082"/>
            <a:ext cx="76198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err="1"/>
              <a:t>Phospholipid</a:t>
            </a:r>
            <a:r>
              <a:rPr lang="en-US" altLang="en-US" sz="1600" dirty="0"/>
              <a:t>, Hydrophilic, hydrophobic, polar, </a:t>
            </a:r>
            <a:r>
              <a:rPr lang="en-US" altLang="en-US" sz="1600" dirty="0" err="1"/>
              <a:t>nonpolar</a:t>
            </a:r>
            <a:r>
              <a:rPr lang="en-US" altLang="en-US" sz="1600" dirty="0"/>
              <a:t>, phosphate, glycoprotein, protein</a:t>
            </a:r>
          </a:p>
        </p:txBody>
      </p:sp>
      <p:sp>
        <p:nvSpPr>
          <p:cNvPr id="12" name="Rectangle 11"/>
          <p:cNvSpPr/>
          <p:nvPr/>
        </p:nvSpPr>
        <p:spPr>
          <a:xfrm>
            <a:off x="0" y="0"/>
            <a:ext cx="378618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Horizontal Integration/Anatomy</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lipid">
            <a:extLst>
              <a:ext uri="{FF2B5EF4-FFF2-40B4-BE49-F238E27FC236}">
                <a16:creationId xmlns:a16="http://schemas.microsoft.com/office/drawing/2014/main" xmlns="" id="{22A9FFAC-4F47-F08C-4D26-E3A3657B92D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887413"/>
            <a:ext cx="6611938"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0" y="0"/>
            <a:ext cx="421481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Horizontal </a:t>
            </a:r>
            <a:r>
              <a:rPr lang="en-US" sz="2000" b="1" spc="-4" dirty="0" smtClean="0">
                <a:solidFill>
                  <a:schemeClr val="tx1"/>
                </a:solidFill>
              </a:rPr>
              <a:t>Integration/Biochemistry</a:t>
            </a:r>
            <a:endParaRPr lang="en-US" sz="2000" b="1"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4598</TotalTime>
  <Words>1001</Words>
  <Application>Microsoft Office PowerPoint</Application>
  <PresentationFormat>On-screen Show (4:3)</PresentationFormat>
  <Paragraphs>154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Slide 1</vt:lpstr>
      <vt:lpstr>Foundation Module  First Year MBBS</vt:lpstr>
      <vt:lpstr>Motto, Vision, Dream</vt:lpstr>
      <vt:lpstr>Slide 4</vt:lpstr>
      <vt:lpstr>Learning Objectives</vt:lpstr>
      <vt:lpstr>Interactive Session </vt:lpstr>
      <vt:lpstr>Slide 7</vt:lpstr>
      <vt:lpstr>Slide 8</vt:lpstr>
      <vt:lpstr>Slide 9</vt:lpstr>
      <vt:lpstr>Selectively Permeable</vt:lpstr>
      <vt:lpstr>Membrane Proteins</vt:lpstr>
      <vt:lpstr>Cross-Section of the Cell Membrane</vt:lpstr>
      <vt:lpstr>Recap: Cell Membranes</vt:lpstr>
      <vt:lpstr>Interchangeable terms</vt:lpstr>
      <vt:lpstr>Types of Molecular Movement</vt:lpstr>
      <vt:lpstr>Spiral Integration</vt:lpstr>
      <vt:lpstr>Public Health Ethics</vt:lpstr>
      <vt:lpstr>Example</vt:lpstr>
      <vt:lpstr>Solution</vt:lpstr>
      <vt:lpstr>Research</vt:lpstr>
      <vt:lpstr>How To Access Digital Library</vt:lpstr>
      <vt:lpstr>Brainstorming</vt:lpstr>
      <vt:lpstr>Multiple Choice Question</vt:lpstr>
      <vt:lpstr>Multiple Choice Question</vt:lpstr>
      <vt:lpstr>References</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Nayab Zonish NAWAZ</cp:lastModifiedBy>
  <cp:revision>210</cp:revision>
  <dcterms:created xsi:type="dcterms:W3CDTF">2006-08-16T00:00:00Z</dcterms:created>
  <dcterms:modified xsi:type="dcterms:W3CDTF">2025-02-01T17:01:37Z</dcterms:modified>
</cp:coreProperties>
</file>