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8" r:id="rId2"/>
    <p:sldId id="256" r:id="rId3"/>
    <p:sldId id="312" r:id="rId4"/>
    <p:sldId id="313" r:id="rId5"/>
    <p:sldId id="310" r:id="rId6"/>
    <p:sldId id="314" r:id="rId7"/>
    <p:sldId id="347" r:id="rId8"/>
    <p:sldId id="348" r:id="rId9"/>
    <p:sldId id="349" r:id="rId10"/>
    <p:sldId id="372" r:id="rId11"/>
    <p:sldId id="373" r:id="rId12"/>
    <p:sldId id="374" r:id="rId13"/>
    <p:sldId id="375" r:id="rId14"/>
    <p:sldId id="376" r:id="rId15"/>
    <p:sldId id="342" r:id="rId16"/>
    <p:sldId id="346" r:id="rId17"/>
    <p:sldId id="391" r:id="rId18"/>
    <p:sldId id="283" r:id="rId19"/>
    <p:sldId id="327" r:id="rId20"/>
    <p:sldId id="392" r:id="rId21"/>
    <p:sldId id="393" r:id="rId22"/>
    <p:sldId id="394" r:id="rId23"/>
    <p:sldId id="331"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44" autoAdjust="0"/>
    <p:restoredTop sz="95163" autoAdjust="0"/>
  </p:normalViewPr>
  <p:slideViewPr>
    <p:cSldViewPr>
      <p:cViewPr>
        <p:scale>
          <a:sx n="57" d="100"/>
          <a:sy n="57" d="100"/>
        </p:scale>
        <p:origin x="-1524" y="-228"/>
      </p:cViewPr>
      <p:guideLst>
        <p:guide orient="horz" pos="2160"/>
        <p:guide pos="2880"/>
      </p:guideLst>
    </p:cSldViewPr>
  </p:slideViewPr>
  <p:outlineViewPr>
    <p:cViewPr>
      <p:scale>
        <a:sx n="33" d="100"/>
        <a:sy n="33" d="100"/>
      </p:scale>
      <p:origin x="248" y="244752"/>
    </p:cViewPr>
  </p:outlin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C4913C1-9DC8-4658-A4FC-A894F8F82CF0}" srcId="{F9CEBA05-2F10-437E-89B2-54F4D9FAF478}" destId="{399ACE2F-90C5-48B1-9E65-700A32562848}" srcOrd="2" destOrd="0" parTransId="{1911F9CB-1EEA-4FFD-A302-90DCBC7D11BE}" sibTransId="{DA82EADB-2721-42A0-95EA-F9B5521A38A6}"/>
    <dgm:cxn modelId="{F96A58E1-C7A8-4666-8130-0D1875EF8CBE}" type="presOf" srcId="{399ACE2F-90C5-48B1-9E65-700A32562848}" destId="{7D3EFDB4-E5D1-439A-86D8-1FCF80D959BA}" srcOrd="2" destOrd="0" presId="urn:microsoft.com/office/officeart/2005/8/layout/gear1#1"/>
    <dgm:cxn modelId="{5BF302CD-8566-4A60-BABE-B164FCFB3330}" type="presOf" srcId="{663C1E13-76F9-4B70-A2F2-CA23180743CE}" destId="{93300324-D62F-4E58-B882-734182BDB462}" srcOrd="0" destOrd="0" presId="urn:microsoft.com/office/officeart/2005/8/layout/gear1#1"/>
    <dgm:cxn modelId="{4796E436-31A1-4F82-BD1A-158802AA0383}" type="presOf" srcId="{DACAB5BA-B8B4-4D66-8B11-1D02259E020B}" destId="{8BC64EA7-2794-42B6-96C9-F39A52CB985A}" srcOrd="2" destOrd="0" presId="urn:microsoft.com/office/officeart/2005/8/layout/gear1#1"/>
    <dgm:cxn modelId="{9EA94427-2E87-4017-81AD-3CDE965B3732}" type="presOf" srcId="{663C1E13-76F9-4B70-A2F2-CA23180743CE}" destId="{4822A78E-EAEC-401F-941A-3A84E13E2357}" srcOrd="2" destOrd="0" presId="urn:microsoft.com/office/officeart/2005/8/layout/gear1#1"/>
    <dgm:cxn modelId="{C090F242-7DF0-46EC-96AE-63E67B0BC0DF}" type="presOf" srcId="{399ACE2F-90C5-48B1-9E65-700A32562848}" destId="{59EDF28D-6C67-49D0-B5A1-DE5C3CBA2292}" srcOrd="0" destOrd="0" presId="urn:microsoft.com/office/officeart/2005/8/layout/gear1#1"/>
    <dgm:cxn modelId="{915E7EF9-893C-4336-9870-9AB568F1221E}" type="presOf" srcId="{399ACE2F-90C5-48B1-9E65-700A32562848}" destId="{9815588C-16D0-4475-B64C-847FC87C8C32}" srcOrd="3" destOrd="0" presId="urn:microsoft.com/office/officeart/2005/8/layout/gear1#1"/>
    <dgm:cxn modelId="{A2A69A02-3F36-4BF2-8FAE-004AFB772633}" type="presOf" srcId="{188C389E-9423-41DE-9C5E-D4A7E95C7E62}" destId="{6DF3A3A0-5919-4E69-80DD-61760D6340A0}" srcOrd="0" destOrd="0" presId="urn:microsoft.com/office/officeart/2005/8/layout/gear1#1"/>
    <dgm:cxn modelId="{C303E50B-9E38-4F26-A7CF-BE3C9EEC67A8}" type="presOf" srcId="{F9CEBA05-2F10-437E-89B2-54F4D9FAF478}" destId="{5ED88519-AC6C-4AA3-B76D-812B93A167E4}" srcOrd="0" destOrd="0" presId="urn:microsoft.com/office/officeart/2005/8/layout/gear1#1"/>
    <dgm:cxn modelId="{CE93E227-A3E6-4BF6-8F3B-19A2142CF668}" type="presOf" srcId="{399ACE2F-90C5-48B1-9E65-700A32562848}" destId="{23DC08E4-3725-4448-BFFF-1CCEA2F2987E}"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77997A-DC37-4207-A826-3AF965841BF1}" type="presOf" srcId="{DACAB5BA-B8B4-4D66-8B11-1D02259E020B}" destId="{87622A90-D0D8-4EA3-BC0D-D537801AF2B1}" srcOrd="0" destOrd="0" presId="urn:microsoft.com/office/officeart/2005/8/layout/gear1#1"/>
    <dgm:cxn modelId="{18346025-45E6-4AE6-AB77-83F86D1B7D2A}" type="presOf" srcId="{23718C41-0A1F-40BF-86BE-8A5476EC271E}" destId="{398423B3-DD54-4226-99D7-017EFC1488DF}" srcOrd="0" destOrd="0" presId="urn:microsoft.com/office/officeart/2005/8/layout/gear1#1"/>
    <dgm:cxn modelId="{11AFBB88-26FB-4579-A52F-6A923FDC3F84}" type="presOf" srcId="{DACAB5BA-B8B4-4D66-8B11-1D02259E020B}" destId="{B6B6B41B-120B-4968-AB6A-FC6E7C8EF3C0}" srcOrd="1"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554F0A9-16B7-46D8-B8B3-FFA3C401CE4B}" type="presOf" srcId="{663C1E13-76F9-4B70-A2F2-CA23180743CE}" destId="{B9330EE9-43E4-4FD4-8144-E92B1DD0FCDF}" srcOrd="1" destOrd="0" presId="urn:microsoft.com/office/officeart/2005/8/layout/gear1#1"/>
    <dgm:cxn modelId="{D2DFE506-70EF-41C9-8621-40E2F24344A9}" type="presOf" srcId="{DA82EADB-2721-42A0-95EA-F9B5521A38A6}" destId="{A09CEA93-9338-4361-A5E6-CF85B6019F5A}" srcOrd="0" destOrd="0" presId="urn:microsoft.com/office/officeart/2005/8/layout/gear1#1"/>
    <dgm:cxn modelId="{A332869A-7ED7-41F8-8A5A-8C700CEFB70D}" type="presParOf" srcId="{5ED88519-AC6C-4AA3-B76D-812B93A167E4}" destId="{87622A90-D0D8-4EA3-BC0D-D537801AF2B1}" srcOrd="0" destOrd="0" presId="urn:microsoft.com/office/officeart/2005/8/layout/gear1#1"/>
    <dgm:cxn modelId="{4BE2DC9C-D141-412E-9C60-3A8D66562BF4}" type="presParOf" srcId="{5ED88519-AC6C-4AA3-B76D-812B93A167E4}" destId="{B6B6B41B-120B-4968-AB6A-FC6E7C8EF3C0}" srcOrd="1" destOrd="0" presId="urn:microsoft.com/office/officeart/2005/8/layout/gear1#1"/>
    <dgm:cxn modelId="{1421C89A-6983-4953-9561-688BD7013343}" type="presParOf" srcId="{5ED88519-AC6C-4AA3-B76D-812B93A167E4}" destId="{8BC64EA7-2794-42B6-96C9-F39A52CB985A}" srcOrd="2" destOrd="0" presId="urn:microsoft.com/office/officeart/2005/8/layout/gear1#1"/>
    <dgm:cxn modelId="{4234A158-56D9-40D8-8041-3F5F6EA1EA73}" type="presParOf" srcId="{5ED88519-AC6C-4AA3-B76D-812B93A167E4}" destId="{93300324-D62F-4E58-B882-734182BDB462}" srcOrd="3" destOrd="0" presId="urn:microsoft.com/office/officeart/2005/8/layout/gear1#1"/>
    <dgm:cxn modelId="{6F792B2D-8130-44F0-8BDD-11BB6D57994A}" type="presParOf" srcId="{5ED88519-AC6C-4AA3-B76D-812B93A167E4}" destId="{B9330EE9-43E4-4FD4-8144-E92B1DD0FCDF}" srcOrd="4" destOrd="0" presId="urn:microsoft.com/office/officeart/2005/8/layout/gear1#1"/>
    <dgm:cxn modelId="{D2948DE9-B97F-4117-B997-2AAD2342D3BC}" type="presParOf" srcId="{5ED88519-AC6C-4AA3-B76D-812B93A167E4}" destId="{4822A78E-EAEC-401F-941A-3A84E13E2357}" srcOrd="5" destOrd="0" presId="urn:microsoft.com/office/officeart/2005/8/layout/gear1#1"/>
    <dgm:cxn modelId="{CAA20C3E-9507-4671-94C3-B7673E650EF7}" type="presParOf" srcId="{5ED88519-AC6C-4AA3-B76D-812B93A167E4}" destId="{59EDF28D-6C67-49D0-B5A1-DE5C3CBA2292}" srcOrd="6" destOrd="0" presId="urn:microsoft.com/office/officeart/2005/8/layout/gear1#1"/>
    <dgm:cxn modelId="{B19C8235-9760-4B35-9D7C-3BD5B9F94F99}" type="presParOf" srcId="{5ED88519-AC6C-4AA3-B76D-812B93A167E4}" destId="{23DC08E4-3725-4448-BFFF-1CCEA2F2987E}" srcOrd="7" destOrd="0" presId="urn:microsoft.com/office/officeart/2005/8/layout/gear1#1"/>
    <dgm:cxn modelId="{9F6CF6FD-F954-437F-B802-DBE15EF6E0F6}" type="presParOf" srcId="{5ED88519-AC6C-4AA3-B76D-812B93A167E4}" destId="{7D3EFDB4-E5D1-439A-86D8-1FCF80D959BA}" srcOrd="8" destOrd="0" presId="urn:microsoft.com/office/officeart/2005/8/layout/gear1#1"/>
    <dgm:cxn modelId="{4162703E-1CC4-4DE2-A83A-3FE9B9551D29}" type="presParOf" srcId="{5ED88519-AC6C-4AA3-B76D-812B93A167E4}" destId="{9815588C-16D0-4475-B64C-847FC87C8C32}" srcOrd="9" destOrd="0" presId="urn:microsoft.com/office/officeart/2005/8/layout/gear1#1"/>
    <dgm:cxn modelId="{FFC9A546-A405-47A2-BBFB-0D1362C96CE1}" type="presParOf" srcId="{5ED88519-AC6C-4AA3-B76D-812B93A167E4}" destId="{398423B3-DD54-4226-99D7-017EFC1488DF}" srcOrd="10" destOrd="0" presId="urn:microsoft.com/office/officeart/2005/8/layout/gear1#1"/>
    <dgm:cxn modelId="{FE3BFC97-2DA2-473F-9A7C-D1CF9236006D}" type="presParOf" srcId="{5ED88519-AC6C-4AA3-B76D-812B93A167E4}" destId="{6DF3A3A0-5919-4E69-80DD-61760D6340A0}" srcOrd="11" destOrd="0" presId="urn:microsoft.com/office/officeart/2005/8/layout/gear1#1"/>
    <dgm:cxn modelId="{0CC0A482-878A-446F-A00F-BACE355932C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88EB6-E7FD-4266-87F1-E1CA9CEA85D7}" type="datetimeFigureOut">
              <a:rPr lang="en-US" smtClean="0"/>
              <a:pPr/>
              <a:t>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90CED-AF5D-4F20-94CF-1CD32AED0A17}" type="slidenum">
              <a:rPr lang="en-US" smtClean="0"/>
              <a:pPr/>
              <a:t>‹#›</a:t>
            </a:fld>
            <a:endParaRPr lang="en-US"/>
          </a:p>
        </p:txBody>
      </p:sp>
    </p:spTree>
    <p:extLst>
      <p:ext uri="{BB962C8B-B14F-4D97-AF65-F5344CB8AC3E}">
        <p14:creationId xmlns:p14="http://schemas.microsoft.com/office/powerpoint/2010/main" xmlns="" val="404513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2/1/2025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2/1/2025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descr="http://www.madaniwallpaper.com/wallpapers/new_best_bismillah_wallpaper_2013-800x6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23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10" name="Title 9"/>
          <p:cNvSpPr>
            <a:spLocks noGrp="1"/>
          </p:cNvSpPr>
          <p:nvPr>
            <p:ph type="title"/>
          </p:nvPr>
        </p:nvSpPr>
        <p:spPr/>
        <p:txBody>
          <a:bodyPr/>
          <a:lstStyle/>
          <a:p>
            <a:r>
              <a:rPr lang="en-US" b="1" dirty="0" err="1" smtClean="0"/>
              <a:t>Endocytosis</a:t>
            </a:r>
            <a:endParaRPr lang="en-US" b="1" dirty="0"/>
          </a:p>
        </p:txBody>
      </p:sp>
      <p:sp>
        <p:nvSpPr>
          <p:cNvPr id="11" name="Content Placeholder 10"/>
          <p:cNvSpPr>
            <a:spLocks noGrp="1"/>
          </p:cNvSpPr>
          <p:nvPr>
            <p:ph idx="1"/>
          </p:nvPr>
        </p:nvSpPr>
        <p:spPr/>
        <p:txBody>
          <a:bodyPr/>
          <a:lstStyle/>
          <a:p>
            <a:r>
              <a:rPr lang="en-US" dirty="0" smtClean="0"/>
              <a:t>When a cell actively takes large molecules into itself by folding the plasma membrane inward, forming a vesicle</a:t>
            </a:r>
          </a:p>
          <a:p>
            <a:endParaRPr lang="en-US" dirty="0" smtClean="0"/>
          </a:p>
          <a:p>
            <a:endParaRPr lang="en-US" dirty="0" smtClean="0"/>
          </a:p>
          <a:p>
            <a:endParaRPr lang="en-US" dirty="0" smtClean="0"/>
          </a:p>
          <a:p>
            <a:endParaRPr lang="en-US" dirty="0" smtClean="0"/>
          </a:p>
          <a:p>
            <a:pPr marL="0" indent="0">
              <a:buNone/>
            </a:pPr>
            <a:endParaRPr lang="en-US" sz="800" dirty="0" smtClean="0"/>
          </a:p>
          <a:p>
            <a:pPr marL="0" indent="0">
              <a:buNone/>
            </a:pPr>
            <a:endParaRPr lang="en-US" sz="800" dirty="0" smtClean="0"/>
          </a:p>
          <a:p>
            <a:pPr marL="0" indent="0">
              <a:buNone/>
            </a:pPr>
            <a:endParaRPr lang="en-US" sz="800" dirty="0" smtClean="0"/>
          </a:p>
          <a:p>
            <a:pPr marL="0" indent="0">
              <a:buNone/>
            </a:pPr>
            <a:endParaRPr lang="en-US" sz="800" dirty="0" smtClean="0"/>
          </a:p>
          <a:p>
            <a:pPr marL="0" indent="0">
              <a:buNone/>
            </a:pPr>
            <a:endParaRPr lang="en-US" sz="800" dirty="0" smtClean="0"/>
          </a:p>
          <a:p>
            <a:pPr marL="0" indent="0">
              <a:buNone/>
            </a:pPr>
            <a:endParaRPr lang="en-US" sz="800" dirty="0" smtClean="0"/>
          </a:p>
          <a:p>
            <a:pPr marL="0" indent="0">
              <a:buNone/>
            </a:pPr>
            <a:endParaRPr lang="en-US" sz="800" dirty="0" smtClean="0"/>
          </a:p>
          <a:p>
            <a:pPr marL="0" indent="0">
              <a:buNone/>
            </a:pPr>
            <a:endParaRPr lang="en-US" sz="800" dirty="0" smtClean="0"/>
          </a:p>
          <a:p>
            <a:pPr marL="0" indent="0">
              <a:buNone/>
            </a:pPr>
            <a:r>
              <a:rPr lang="en-US" sz="800" dirty="0" smtClean="0"/>
              <a:t>Source</a:t>
            </a:r>
            <a:r>
              <a:rPr lang="en-US" sz="800" dirty="0" smtClean="0"/>
              <a:t>: http://kenpitts.net/bio/images/endocytosis.gif</a:t>
            </a:r>
          </a:p>
          <a:p>
            <a:endParaRPr lang="en-GB" dirty="0" smtClean="0"/>
          </a:p>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86058"/>
            <a:ext cx="8178594" cy="2000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t>Exocytosis</a:t>
            </a:r>
            <a:endParaRPr lang="en-US" sz="4000" b="1" dirty="0"/>
          </a:p>
        </p:txBody>
      </p:sp>
      <p:sp>
        <p:nvSpPr>
          <p:cNvPr id="3" name="Content Placeholder 2"/>
          <p:cNvSpPr>
            <a:spLocks noGrp="1"/>
          </p:cNvSpPr>
          <p:nvPr>
            <p:ph idx="1"/>
          </p:nvPr>
        </p:nvSpPr>
        <p:spPr/>
        <p:txBody>
          <a:bodyPr/>
          <a:lstStyle/>
          <a:p>
            <a:r>
              <a:rPr lang="en-US" dirty="0" smtClean="0"/>
              <a:t>When a cell actively releases large molecules by folding the plasma membrane outward, forming a vesicle</a:t>
            </a:r>
          </a:p>
          <a:p>
            <a:endParaRPr lang="en-US" dirty="0" smtClean="0"/>
          </a:p>
          <a:p>
            <a:endParaRPr lang="en-US" dirty="0" smtClean="0"/>
          </a:p>
          <a:p>
            <a:endParaRPr lang="en-US" dirty="0" smtClean="0"/>
          </a:p>
          <a:p>
            <a:endParaRPr lang="en-US" dirty="0" smtClean="0"/>
          </a:p>
          <a:p>
            <a:endParaRPr lang="en-US" dirty="0" smtClean="0"/>
          </a:p>
          <a:p>
            <a:pPr marL="0" indent="0">
              <a:buNone/>
            </a:pPr>
            <a:r>
              <a:rPr lang="en-US" sz="800" dirty="0" smtClean="0"/>
              <a:t>Source: http://kenpitts.net/bio/images/exocytosis.gif</a:t>
            </a:r>
            <a:endParaRPr lang="en-US" sz="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10" y="2500306"/>
            <a:ext cx="7000924" cy="160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smtClean="0"/>
              <a:t>How vesicles carry materials from the </a:t>
            </a:r>
            <a:br>
              <a:rPr lang="en-US" sz="3200" dirty="0" smtClean="0"/>
            </a:br>
            <a:r>
              <a:rPr lang="en-US" sz="3200" dirty="0" smtClean="0"/>
              <a:t>ER     Golgi apparatus     plasma membrane</a:t>
            </a:r>
            <a:endParaRPr lang="en-US" sz="2800"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​Ribosome makes a protein.</a:t>
            </a:r>
          </a:p>
          <a:p>
            <a:pPr marL="514350" indent="-514350">
              <a:buFont typeface="+mj-lt"/>
              <a:buAutoNum type="arabicPeriod"/>
            </a:pPr>
            <a:r>
              <a:rPr lang="en-US" dirty="0" smtClean="0"/>
              <a:t>ER forms a vesicle (vacuole) and places protein in it.</a:t>
            </a:r>
          </a:p>
          <a:p>
            <a:pPr marL="514350" indent="-514350">
              <a:buFont typeface="+mj-lt"/>
              <a:buAutoNum type="arabicPeriod"/>
            </a:pPr>
            <a:r>
              <a:rPr lang="en-US" dirty="0" smtClean="0"/>
              <a:t>Vesicle carries protein to Golgi apparatus and drops it off.</a:t>
            </a:r>
          </a:p>
          <a:p>
            <a:pPr marL="514350" indent="-514350">
              <a:buFont typeface="+mj-lt"/>
              <a:buAutoNum type="arabicPeriod"/>
            </a:pPr>
            <a:r>
              <a:rPr lang="en-US" dirty="0" smtClean="0"/>
              <a:t>Protein is modified in Golgi apparatus.</a:t>
            </a:r>
          </a:p>
          <a:p>
            <a:pPr marL="514350" indent="-514350">
              <a:buFont typeface="+mj-lt"/>
              <a:buAutoNum type="arabicPeriod"/>
            </a:pPr>
            <a:r>
              <a:rPr lang="en-US" dirty="0" smtClean="0"/>
              <a:t>Golgi apparatus forms new vesicle and places protein in it.</a:t>
            </a:r>
          </a:p>
          <a:p>
            <a:pPr marL="514350" indent="-514350">
              <a:buFont typeface="+mj-lt"/>
              <a:buAutoNum type="arabicPeriod"/>
            </a:pPr>
            <a:r>
              <a:rPr lang="en-US" dirty="0" smtClean="0"/>
              <a:t>If protein is leaving the cell, the vesicle moves to the plasma membrane and fuses with it.</a:t>
            </a:r>
          </a:p>
          <a:p>
            <a:pPr marL="514350" indent="-514350">
              <a:buFont typeface="+mj-lt"/>
              <a:buAutoNum type="arabicPeriod"/>
            </a:pPr>
            <a:r>
              <a:rPr lang="en-US" dirty="0" err="1" smtClean="0"/>
              <a:t>Exocytosis</a:t>
            </a:r>
            <a:r>
              <a:rPr lang="en-US" dirty="0" smtClean="0"/>
              <a:t> – protein is moved out of the cell.</a:t>
            </a:r>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6" name="Right Arrow 5"/>
          <p:cNvSpPr/>
          <p:nvPr/>
        </p:nvSpPr>
        <p:spPr>
          <a:xfrm>
            <a:off x="1071538" y="1071546"/>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929058" y="1071546"/>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8" name="Title 7"/>
          <p:cNvSpPr>
            <a:spLocks noGrp="1"/>
          </p:cNvSpPr>
          <p:nvPr>
            <p:ph type="title"/>
          </p:nvPr>
        </p:nvSpPr>
        <p:spPr/>
        <p:txBody>
          <a:bodyPr/>
          <a:lstStyle/>
          <a:p>
            <a:r>
              <a:rPr lang="en-US" sz="3200" b="1" dirty="0" smtClean="0"/>
              <a:t>Active Transport vs. Passive Transport</a:t>
            </a:r>
            <a:endParaRPr lang="en-US" sz="3200" b="1" dirty="0"/>
          </a:p>
        </p:txBody>
      </p:sp>
      <p:pic>
        <p:nvPicPr>
          <p:cNvPr id="7"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1429104" y="1971928"/>
            <a:ext cx="5676191" cy="40571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85720" y="6000768"/>
            <a:ext cx="8001056" cy="646331"/>
          </a:xfrm>
          <a:prstGeom prst="rect">
            <a:avLst/>
          </a:prstGeom>
        </p:spPr>
        <p:txBody>
          <a:bodyPr wrap="square">
            <a:spAutoFit/>
          </a:bodyPr>
          <a:lstStyle/>
          <a:p>
            <a:r>
              <a:rPr lang="en-US" dirty="0" smtClean="0"/>
              <a:t>Source: http://thebasisoflife.wikispaces.com/file/view/c8x16types-transport.jpg/30540339/c8x16types-transport.jpg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Active Transport: Review</a:t>
            </a:r>
            <a:endParaRPr lang="en-US" b="1" dirty="0"/>
          </a:p>
        </p:txBody>
      </p:sp>
      <p:sp>
        <p:nvSpPr>
          <p:cNvPr id="3" name="Content Placeholder 2"/>
          <p:cNvSpPr>
            <a:spLocks noGrp="1"/>
          </p:cNvSpPr>
          <p:nvPr>
            <p:ph idx="1"/>
          </p:nvPr>
        </p:nvSpPr>
        <p:spPr>
          <a:xfrm>
            <a:off x="642910" y="1571612"/>
            <a:ext cx="7572396" cy="4800600"/>
          </a:xfrm>
        </p:spPr>
        <p:txBody>
          <a:bodyPr>
            <a:normAutofit/>
          </a:bodyPr>
          <a:lstStyle/>
          <a:p>
            <a:pPr lvl="0"/>
            <a:r>
              <a:rPr lang="en-US" sz="2800" dirty="0" smtClean="0">
                <a:solidFill>
                  <a:prstClr val="black"/>
                </a:solidFill>
              </a:rPr>
              <a:t>Pumps, </a:t>
            </a:r>
            <a:r>
              <a:rPr lang="en-US" sz="2800" dirty="0" err="1" smtClean="0">
                <a:solidFill>
                  <a:prstClr val="black"/>
                </a:solidFill>
              </a:rPr>
              <a:t>Endocytosis</a:t>
            </a:r>
            <a:r>
              <a:rPr lang="en-US" sz="2800" dirty="0" smtClean="0">
                <a:solidFill>
                  <a:prstClr val="black"/>
                </a:solidFill>
              </a:rPr>
              <a:t>, </a:t>
            </a:r>
            <a:r>
              <a:rPr lang="en-US" sz="2800" dirty="0" err="1" smtClean="0">
                <a:solidFill>
                  <a:prstClr val="black"/>
                </a:solidFill>
              </a:rPr>
              <a:t>Exocytosis</a:t>
            </a:r>
            <a:endParaRPr lang="en-US" sz="2800" dirty="0" smtClean="0">
              <a:solidFill>
                <a:prstClr val="black"/>
              </a:solidFill>
            </a:endParaRPr>
          </a:p>
          <a:p>
            <a:pPr lvl="0"/>
            <a:endParaRPr lang="en-US" sz="2800" dirty="0" smtClean="0">
              <a:solidFill>
                <a:prstClr val="black"/>
              </a:solidFill>
            </a:endParaRPr>
          </a:p>
          <a:p>
            <a:pPr lvl="0"/>
            <a:r>
              <a:rPr lang="en-US" sz="2800" dirty="0" smtClean="0">
                <a:solidFill>
                  <a:prstClr val="black"/>
                </a:solidFill>
              </a:rPr>
              <a:t>Molecules move </a:t>
            </a:r>
            <a:r>
              <a:rPr lang="en-US" sz="2800" b="1" dirty="0" smtClean="0">
                <a:solidFill>
                  <a:prstClr val="black"/>
                </a:solidFill>
              </a:rPr>
              <a:t>against</a:t>
            </a:r>
            <a:r>
              <a:rPr lang="en-US" sz="2800" dirty="0" smtClean="0">
                <a:solidFill>
                  <a:prstClr val="black"/>
                </a:solidFill>
              </a:rPr>
              <a:t> the concentration gradient</a:t>
            </a:r>
          </a:p>
          <a:p>
            <a:pPr lvl="0"/>
            <a:endParaRPr lang="en-US" sz="2800" dirty="0" smtClean="0">
              <a:solidFill>
                <a:prstClr val="black"/>
              </a:solidFill>
            </a:endParaRPr>
          </a:p>
          <a:p>
            <a:pPr lvl="0"/>
            <a:r>
              <a:rPr lang="en-US" sz="2800" dirty="0" smtClean="0">
                <a:solidFill>
                  <a:prstClr val="black"/>
                </a:solidFill>
              </a:rPr>
              <a:t>Requires </a:t>
            </a:r>
            <a:r>
              <a:rPr lang="en-US" sz="2800" b="1" dirty="0" smtClean="0">
                <a:solidFill>
                  <a:prstClr val="black"/>
                </a:solidFill>
              </a:rPr>
              <a:t>energy</a:t>
            </a:r>
            <a:r>
              <a:rPr lang="en-US" sz="2800" dirty="0" smtClean="0">
                <a:solidFill>
                  <a:prstClr val="black"/>
                </a:solidFill>
              </a:rPr>
              <a:t> from the cell (ATP)</a:t>
            </a:r>
          </a:p>
          <a:p>
            <a:endParaRPr lang="en-US" sz="2800" dirty="0"/>
          </a:p>
        </p:txBody>
      </p:sp>
      <p:pic>
        <p:nvPicPr>
          <p:cNvPr id="4" name="Picture 3"/>
          <p:cNvPicPr>
            <a:picLocks noChangeAspect="1"/>
          </p:cNvPicPr>
          <p:nvPr/>
        </p:nvPicPr>
        <p:blipFill>
          <a:blip r:embed="rId3"/>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571744"/>
            <a:ext cx="7620000" cy="1143000"/>
          </a:xfrm>
        </p:spPr>
        <p:txBody>
          <a:bodyPr/>
          <a:lstStyle/>
          <a:p>
            <a:pPr algn="ctr"/>
            <a:r>
              <a:rPr lang="en-GB" b="1" dirty="0" smtClean="0"/>
              <a:t>Spiral Integration</a:t>
            </a:r>
            <a:endParaRPr lang="en-US" b="1" dirty="0"/>
          </a:p>
        </p:txBody>
      </p:sp>
      <p:pic>
        <p:nvPicPr>
          <p:cNvPr id="3" name="Picture 2"/>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nSpc>
                <a:spcPct val="107000"/>
              </a:lnSpc>
              <a:spcAft>
                <a:spcPts val="800"/>
              </a:spcAft>
            </a:pPr>
            <a:r>
              <a:rPr lang="en-US" sz="4800" b="1" dirty="0" smtClean="0">
                <a:solidFill>
                  <a:srgbClr val="0070C0"/>
                </a:solidFill>
                <a:ea typeface="Calibri" panose="020F0502020204030204" pitchFamily="34" charset="0"/>
                <a:cs typeface="Calibri" panose="020F0502020204030204" pitchFamily="34" charset="0"/>
              </a:rPr>
              <a:t>Consent</a:t>
            </a:r>
            <a:endParaRPr lang="en-US" sz="4800" b="1" dirty="0" smtClean="0">
              <a:solidFill>
                <a:srgbClr val="0070C0"/>
              </a:solidFill>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endParaRPr lang="en-US" sz="2400" dirty="0" smtClean="0">
              <a:solidFill>
                <a:srgbClr val="000000"/>
              </a:solidFill>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dirty="0" smtClean="0">
                <a:solidFill>
                  <a:srgbClr val="000000"/>
                </a:solidFill>
                <a:ea typeface="Calibri" panose="020F0502020204030204" pitchFamily="34" charset="0"/>
                <a:cs typeface="Times New Roman" panose="02020603050405020304" pitchFamily="18" charset="0"/>
              </a:rPr>
              <a:t>“Autonomous authorization of a medical intervention by individual patients”</a:t>
            </a:r>
          </a:p>
          <a:p>
            <a:pPr marL="0" indent="0">
              <a:lnSpc>
                <a:spcPct val="107000"/>
              </a:lnSpc>
              <a:spcAft>
                <a:spcPts val="800"/>
              </a:spcAft>
              <a:buNone/>
            </a:pPr>
            <a:r>
              <a:rPr lang="en-US" sz="2400" dirty="0" smtClean="0">
                <a:solidFill>
                  <a:srgbClr val="0070C0"/>
                </a:solidFill>
                <a:ea typeface="Calibri" panose="020F0502020204030204" pitchFamily="34" charset="0"/>
                <a:cs typeface="Calibri" panose="020F0502020204030204" pitchFamily="34" charset="0"/>
              </a:rPr>
              <a:t>Relevant case: </a:t>
            </a:r>
          </a:p>
          <a:p>
            <a:pPr marL="0" indent="0">
              <a:lnSpc>
                <a:spcPct val="107000"/>
              </a:lnSpc>
              <a:spcAft>
                <a:spcPts val="800"/>
              </a:spcAft>
              <a:buNone/>
            </a:pPr>
            <a:r>
              <a:rPr lang="en-US" sz="2400" dirty="0" smtClean="0">
                <a:solidFill>
                  <a:srgbClr val="000000"/>
                </a:solidFill>
                <a:ea typeface="Calibri" panose="020F0502020204030204" pitchFamily="34" charset="0"/>
                <a:cs typeface="Calibri" panose="020F0502020204030204" pitchFamily="34" charset="0"/>
              </a:rPr>
              <a:t>A 35 years female presented with complaints of pain in right </a:t>
            </a:r>
            <a:r>
              <a:rPr lang="en-US" sz="2400" dirty="0" err="1" smtClean="0">
                <a:solidFill>
                  <a:srgbClr val="000000"/>
                </a:solidFill>
                <a:ea typeface="Calibri" panose="020F0502020204030204" pitchFamily="34" charset="0"/>
                <a:cs typeface="Calibri" panose="020F0502020204030204" pitchFamily="34" charset="0"/>
              </a:rPr>
              <a:t>hypochondrium</a:t>
            </a:r>
            <a:r>
              <a:rPr lang="en-US" sz="2400" dirty="0" smtClean="0">
                <a:solidFill>
                  <a:srgbClr val="000000"/>
                </a:solidFill>
                <a:ea typeface="Calibri" panose="020F0502020204030204" pitchFamily="34" charset="0"/>
                <a:cs typeface="Calibri" panose="020F0502020204030204" pitchFamily="34" charset="0"/>
              </a:rPr>
              <a:t>, nausea &amp; vomiting On USG abdomen, multiple gallstones were present. She was diagnosed with acute cholecystitis. She has multiple such episodes </a:t>
            </a:r>
          </a:p>
          <a:p>
            <a:pPr marL="0" indent="0">
              <a:lnSpc>
                <a:spcPct val="107000"/>
              </a:lnSpc>
              <a:spcAft>
                <a:spcPts val="800"/>
              </a:spcAft>
              <a:buNone/>
            </a:pPr>
            <a:r>
              <a:rPr lang="en-US" sz="2400" dirty="0" smtClean="0">
                <a:solidFill>
                  <a:srgbClr val="000000"/>
                </a:solidFill>
                <a:ea typeface="Calibri" panose="020F0502020204030204" pitchFamily="34" charset="0"/>
                <a:cs typeface="Calibri" panose="020F0502020204030204" pitchFamily="34" charset="0"/>
              </a:rPr>
              <a:t>She was advised cholecystectomy</a:t>
            </a:r>
            <a:endParaRPr lang="en-PK" sz="2400" dirty="0">
              <a:ea typeface="Calibri" panose="020F0502020204030204" pitchFamily="34" charset="0"/>
              <a:cs typeface="Times New Roman" panose="02020603050405020304" pitchFamily="18" charset="0"/>
            </a:endParaRPr>
          </a:p>
        </p:txBody>
      </p:sp>
      <p:sp>
        <p:nvSpPr>
          <p:cNvPr id="5" name="Rectangle 4"/>
          <p:cNvSpPr/>
          <p:nvPr/>
        </p:nvSpPr>
        <p:spPr>
          <a:xfrm>
            <a:off x="0" y="0"/>
            <a:ext cx="278605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Ethics</a:t>
            </a:r>
            <a:endParaRPr lang="en-US" sz="2000" b="1" dirty="0">
              <a:solidFill>
                <a:schemeClr val="tx1"/>
              </a:solidFill>
            </a:endParaRPr>
          </a:p>
        </p:txBody>
      </p:sp>
      <p:pic>
        <p:nvPicPr>
          <p:cNvPr id="6" name="Picture 5"/>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0070C0"/>
                </a:solidFill>
                <a:ea typeface="Calibri" panose="020F0502020204030204" pitchFamily="34" charset="0"/>
              </a:rPr>
              <a:t>Solution</a:t>
            </a:r>
            <a:endParaRPr lang="en-US" b="1" dirty="0"/>
          </a:p>
        </p:txBody>
      </p:sp>
      <p:sp>
        <p:nvSpPr>
          <p:cNvPr id="3" name="Content Placeholder 2"/>
          <p:cNvSpPr>
            <a:spLocks noGrp="1"/>
          </p:cNvSpPr>
          <p:nvPr>
            <p:ph idx="1"/>
          </p:nvPr>
        </p:nvSpPr>
        <p:spPr/>
        <p:txBody>
          <a:bodyPr>
            <a:normAutofit/>
          </a:bodyPr>
          <a:lstStyle/>
          <a:p>
            <a:endParaRPr lang="en-US" sz="2800" dirty="0" smtClean="0">
              <a:solidFill>
                <a:srgbClr val="000000"/>
              </a:solidFill>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800" dirty="0" smtClean="0">
              <a:solidFill>
                <a:srgbClr val="000000"/>
              </a:solidFill>
              <a:ea typeface="Calibri" panose="020F0502020204030204" pitchFamily="34" charset="0"/>
              <a:cs typeface="Times New Roman" panose="02020603050405020304" pitchFamily="18" charset="0"/>
            </a:endParaRPr>
          </a:p>
          <a:p>
            <a:pPr marL="0" indent="0">
              <a:buNone/>
            </a:pPr>
            <a:r>
              <a:rPr lang="en-US" sz="2800" dirty="0" smtClean="0">
                <a:solidFill>
                  <a:srgbClr val="000000"/>
                </a:solidFill>
                <a:ea typeface="Calibri" panose="020F0502020204030204" pitchFamily="34" charset="0"/>
              </a:rPr>
              <a:t>The </a:t>
            </a:r>
            <a:r>
              <a:rPr lang="en-US" sz="2800" dirty="0" smtClean="0">
                <a:solidFill>
                  <a:srgbClr val="000000"/>
                </a:solidFill>
                <a:ea typeface="Calibri" panose="020F0502020204030204" pitchFamily="34" charset="0"/>
              </a:rPr>
              <a:t>patient didn’t allow the procedure</a:t>
            </a:r>
          </a:p>
          <a:p>
            <a:pPr marL="0" indent="0">
              <a:buNone/>
            </a:pPr>
            <a:r>
              <a:rPr lang="en-US" sz="2800" dirty="0" smtClean="0">
                <a:solidFill>
                  <a:srgbClr val="000000"/>
                </a:solidFill>
                <a:ea typeface="Calibri" panose="020F0502020204030204" pitchFamily="34" charset="0"/>
              </a:rPr>
              <a:t>The doctor can’t proceed according to medical ethics</a:t>
            </a:r>
            <a:endParaRPr lang="en-US" sz="2800" dirty="0">
              <a:solidFill>
                <a:srgbClr val="000000"/>
              </a:solidFill>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278605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Ethics</a:t>
            </a:r>
            <a:endParaRPr lang="en-US" sz="20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7620000" cy="1143000"/>
          </a:xfrm>
        </p:spPr>
        <p:txBody>
          <a:bodyPr/>
          <a:lstStyle/>
          <a:p>
            <a:r>
              <a:rPr lang="en-US" sz="4000" b="1" dirty="0" smtClean="0">
                <a:latin typeface="Times New Roman" pitchFamily="18" charset="0"/>
                <a:cs typeface="Times New Roman" pitchFamily="18" charset="0"/>
              </a:rPr>
              <a:t>Research</a:t>
            </a:r>
            <a:endParaRPr lang="en-US" sz="4000" dirty="0"/>
          </a:p>
        </p:txBody>
      </p:sp>
      <p:pic>
        <p:nvPicPr>
          <p:cNvPr id="5" name="Picture 4"/>
          <p:cNvPicPr>
            <a:picLocks noChangeAspect="1"/>
          </p:cNvPicPr>
          <p:nvPr/>
        </p:nvPicPr>
        <p:blipFill>
          <a:blip r:embed="rId4"/>
          <a:stretch>
            <a:fillRect/>
          </a:stretch>
        </p:blipFill>
        <p:spPr>
          <a:xfrm>
            <a:off x="8358214" y="1"/>
            <a:ext cx="785786" cy="806740"/>
          </a:xfrm>
          <a:prstGeom prst="rect">
            <a:avLst/>
          </a:prstGeom>
        </p:spPr>
      </p:pic>
      <p:sp>
        <p:nvSpPr>
          <p:cNvPr id="6" name="Rectangle 5"/>
          <p:cNvSpPr/>
          <p:nvPr/>
        </p:nvSpPr>
        <p:spPr>
          <a:xfrm>
            <a:off x="0" y="0"/>
            <a:ext cx="342899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Research</a:t>
            </a:r>
            <a:endParaRPr lang="en-US" sz="2000" b="1" dirty="0">
              <a:solidFill>
                <a:schemeClr val="tx1"/>
              </a:solidFill>
            </a:endParaRPr>
          </a:p>
        </p:txBody>
      </p:sp>
      <p:pic>
        <p:nvPicPr>
          <p:cNvPr id="7" name="Picture 6">
            <a:extLst>
              <a:ext uri="{FF2B5EF4-FFF2-40B4-BE49-F238E27FC236}">
                <a16:creationId xmlns:a16="http://schemas.microsoft.com/office/drawing/2014/main" xmlns="" id="{AB46203E-0307-4F0F-A816-EF49B4751C87}"/>
              </a:ext>
            </a:extLst>
          </p:cNvPr>
          <p:cNvPicPr>
            <a:picLocks noChangeAspect="1"/>
          </p:cNvPicPr>
          <p:nvPr/>
        </p:nvPicPr>
        <p:blipFill>
          <a:blip r:embed="rId5"/>
          <a:stretch>
            <a:fillRect/>
          </a:stretch>
        </p:blipFill>
        <p:spPr>
          <a:xfrm>
            <a:off x="142844" y="1142984"/>
            <a:ext cx="7773074" cy="5365750"/>
          </a:xfrm>
          <a:prstGeom prst="rect">
            <a:avLst/>
          </a:prstGeom>
        </p:spPr>
      </p:pic>
    </p:spTree>
    <p:extLst>
      <p:ext uri="{BB962C8B-B14F-4D97-AF65-F5344CB8AC3E}">
        <p14:creationId xmlns:p14="http://schemas.microsoft.com/office/powerpoint/2010/main" xmlns="" val="1605567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4">
                    <a:lumMod val="75000"/>
                  </a:schemeClr>
                </a:solidFill>
              </a:rPr>
              <a:t>How To Access Digital Library</a:t>
            </a:r>
            <a:endParaRPr lang="en-US" sz="4400" dirty="0"/>
          </a:p>
        </p:txBody>
      </p:sp>
      <p:sp>
        <p:nvSpPr>
          <p:cNvPr id="3" name="Content Placeholder 2"/>
          <p:cNvSpPr>
            <a:spLocks noGrp="1"/>
          </p:cNvSpPr>
          <p:nvPr>
            <p:ph idx="1"/>
          </p:nvPr>
        </p:nvSpPr>
        <p:spPr/>
        <p:txBody>
          <a:bodyPr/>
          <a:lstStyle/>
          <a:p>
            <a:r>
              <a:rPr lang="en-US" sz="2400" b="1" dirty="0" smtClean="0">
                <a:solidFill>
                  <a:srgbClr val="202124"/>
                </a:solidFill>
              </a:rPr>
              <a:t>Steps to Access HEC Digital Library</a:t>
            </a:r>
            <a:endParaRPr lang="en-US" sz="2400" dirty="0" smtClean="0">
              <a:solidFill>
                <a:srgbClr val="202124"/>
              </a:solidFill>
            </a:endParaRPr>
          </a:p>
          <a:p>
            <a:pPr>
              <a:buFont typeface="+mj-lt"/>
              <a:buAutoNum type="arabicPeriod"/>
            </a:pPr>
            <a:r>
              <a:rPr lang="en-US" sz="2000" dirty="0" smtClean="0">
                <a:solidFill>
                  <a:srgbClr val="202124"/>
                </a:solidFill>
                <a:latin typeface="Calibri" pitchFamily="34" charset="0"/>
              </a:rPr>
              <a:t>Go to the website of HEC National Digital Library.</a:t>
            </a:r>
          </a:p>
          <a:p>
            <a:pPr>
              <a:buFont typeface="+mj-lt"/>
              <a:buAutoNum type="arabicPeriod"/>
            </a:pPr>
            <a:r>
              <a:rPr lang="en-US" sz="2000" dirty="0" smtClean="0">
                <a:solidFill>
                  <a:srgbClr val="202124"/>
                </a:solidFill>
                <a:latin typeface="Calibri" pitchFamily="34" charset="0"/>
              </a:rPr>
              <a:t>On Home Page, click on the INSTITUTES.</a:t>
            </a:r>
          </a:p>
          <a:p>
            <a:pPr>
              <a:buFont typeface="+mj-lt"/>
              <a:buAutoNum type="arabicPeriod"/>
            </a:pPr>
            <a:r>
              <a:rPr lang="en-US" sz="2000" dirty="0" smtClean="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000" dirty="0" smtClean="0">
                <a:solidFill>
                  <a:srgbClr val="202124"/>
                </a:solidFill>
                <a:latin typeface="Calibri" pitchFamily="34" charset="0"/>
              </a:rPr>
              <a:t>Select your desired Institute.</a:t>
            </a:r>
          </a:p>
          <a:p>
            <a:pPr marL="0" indent="0">
              <a:buNone/>
            </a:pPr>
            <a:r>
              <a:rPr lang="en-US" sz="2000" dirty="0" smtClean="0">
                <a:latin typeface="Calibri" pitchFamily="34" charset="0"/>
              </a:rPr>
              <a:t>5.  </a:t>
            </a:r>
            <a:r>
              <a:rPr lang="en-US" sz="2000" dirty="0" smtClean="0">
                <a:solidFill>
                  <a:srgbClr val="000000"/>
                </a:solidFill>
                <a:latin typeface="Calibri" pitchFamily="34" charset="0"/>
              </a:rPr>
              <a:t>A page will appear showing the resources of the institution</a:t>
            </a:r>
          </a:p>
          <a:p>
            <a:pPr marL="0" indent="0">
              <a:buNone/>
            </a:pPr>
            <a:r>
              <a:rPr lang="en-US" sz="2000" dirty="0" smtClean="0">
                <a:solidFill>
                  <a:srgbClr val="000000"/>
                </a:solidFill>
                <a:latin typeface="Calibri" pitchFamily="34" charset="0"/>
              </a:rPr>
              <a:t>6. Journals and Researches will appear</a:t>
            </a:r>
          </a:p>
          <a:p>
            <a:pPr marL="0" indent="0">
              <a:buNone/>
            </a:pPr>
            <a:r>
              <a:rPr lang="en-US" sz="2000" dirty="0" smtClean="0">
                <a:solidFill>
                  <a:srgbClr val="000000"/>
                </a:solidFill>
                <a:latin typeface="Calibri" pitchFamily="34" charset="0"/>
              </a:rPr>
              <a:t>7. You can find a Journal by clicking on JOURNALS AND DATABASE and enter a keyword to search for your desired journal.</a:t>
            </a:r>
            <a:r>
              <a:rPr lang="en-US" sz="2000" b="1" dirty="0" smtClean="0">
                <a:latin typeface="Calibri" pitchFamily="34" charset="0"/>
              </a:rPr>
              <a:t> </a:t>
            </a:r>
            <a:r>
              <a:rPr lang="en-US" sz="2000" b="1" dirty="0" err="1" smtClean="0">
                <a:latin typeface="Calibri" pitchFamily="34" charset="0"/>
              </a:rPr>
              <a:t>Link</a:t>
            </a:r>
            <a:r>
              <a:rPr lang="en-US" sz="2000" dirty="0" err="1" smtClean="0">
                <a:latin typeface="Calibri" pitchFamily="34" charset="0"/>
              </a:rPr>
              <a:t>:https</a:t>
            </a:r>
            <a:r>
              <a:rPr lang="en-US" sz="2000" dirty="0" smtClean="0">
                <a:latin typeface="Calibri" pitchFamily="34" charset="0"/>
              </a:rPr>
              <a:t>://</a:t>
            </a:r>
            <a:r>
              <a:rPr lang="en-US" sz="2000" dirty="0" err="1" smtClean="0">
                <a:latin typeface="Calibri" pitchFamily="34" charset="0"/>
              </a:rPr>
              <a:t>www.topstudyworld.com</a:t>
            </a:r>
            <a:r>
              <a:rPr lang="en-US" sz="2000" dirty="0" smtClean="0">
                <a:latin typeface="Calibri" pitchFamily="34" charset="0"/>
              </a:rPr>
              <a:t>/2020/05/access-</a:t>
            </a:r>
            <a:r>
              <a:rPr lang="en-US" sz="2000" dirty="0" err="1" smtClean="0">
                <a:latin typeface="Calibri" pitchFamily="34" charset="0"/>
              </a:rPr>
              <a:t>hec</a:t>
            </a:r>
            <a:r>
              <a:rPr lang="en-US" sz="2000" dirty="0" smtClean="0">
                <a:latin typeface="Calibri" pitchFamily="34" charset="0"/>
              </a:rPr>
              <a:t>-digital-</a:t>
            </a:r>
            <a:r>
              <a:rPr lang="en-US" sz="2000" dirty="0" err="1" smtClean="0">
                <a:latin typeface="Calibri" pitchFamily="34" charset="0"/>
              </a:rPr>
              <a:t>library.html?m</a:t>
            </a:r>
            <a:r>
              <a:rPr lang="en-US" sz="2000" dirty="0" smtClean="0">
                <a:latin typeface="Calibri" pitchFamily="34" charset="0"/>
              </a:rPr>
              <a:t>=1</a:t>
            </a:r>
          </a:p>
          <a:p>
            <a:pPr marL="0" indent="0">
              <a:buNone/>
            </a:pPr>
            <a:endParaRPr lang="en-US" sz="2400" dirty="0" smtClean="0">
              <a:latin typeface="Calibri" pitchFamily="34" charset="0"/>
            </a:endParaRPr>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214678"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Promoting IT &amp; Research Culture</a:t>
            </a:r>
            <a:endParaRPr lang="en-US" sz="16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8250"/>
            <a:ext cx="2895600" cy="609600"/>
          </a:xfrm>
        </p:spPr>
        <p:txBody>
          <a:bodyPr/>
          <a:lstStyle/>
          <a:p>
            <a:r>
              <a:rPr lang="en-US" sz="2400" b="1" dirty="0" smtClean="0"/>
              <a:t>Foundation Module </a:t>
            </a:r>
            <a:br>
              <a:rPr lang="en-US" sz="2400" b="1" dirty="0" smtClean="0"/>
            </a:br>
            <a:r>
              <a:rPr lang="en-US" sz="2400" b="1" dirty="0" smtClean="0"/>
              <a:t>First Year MBBS</a:t>
            </a:r>
            <a:endParaRPr lang="en-US" sz="2400" b="1" dirty="0"/>
          </a:p>
        </p:txBody>
      </p:sp>
      <p:sp>
        <p:nvSpPr>
          <p:cNvPr id="3" name="Subtitle 2"/>
          <p:cNvSpPr>
            <a:spLocks noGrp="1"/>
          </p:cNvSpPr>
          <p:nvPr>
            <p:ph type="subTitle" idx="1"/>
          </p:nvPr>
        </p:nvSpPr>
        <p:spPr>
          <a:xfrm>
            <a:off x="715576" y="4307124"/>
            <a:ext cx="6461760" cy="1066800"/>
          </a:xfrm>
        </p:spPr>
        <p:txBody>
          <a:bodyPr>
            <a:normAutofit/>
          </a:bodyPr>
          <a:lstStyle/>
          <a:p>
            <a:pPr algn="r"/>
            <a:r>
              <a:rPr lang="en-US" b="1" dirty="0" smtClean="0"/>
              <a:t>Supervised by </a:t>
            </a:r>
            <a:r>
              <a:rPr lang="en-US" b="1" dirty="0" smtClean="0">
                <a:solidFill>
                  <a:schemeClr val="tx2"/>
                </a:solidFill>
              </a:rPr>
              <a:t>Prof. Samia Sarwar</a:t>
            </a:r>
            <a:r>
              <a:rPr lang="en-US" b="1" dirty="0"/>
              <a:t> Chairperson Physiology </a:t>
            </a:r>
            <a:r>
              <a:rPr lang="en-US" b="1" dirty="0" smtClean="0"/>
              <a:t>Presenter :</a:t>
            </a:r>
            <a:r>
              <a:rPr lang="en-US" b="1" dirty="0" smtClean="0">
                <a:solidFill>
                  <a:schemeClr val="tx2"/>
                </a:solidFill>
              </a:rPr>
              <a:t>Dr. </a:t>
            </a:r>
            <a:r>
              <a:rPr lang="en-US" b="1" dirty="0" err="1" smtClean="0">
                <a:solidFill>
                  <a:schemeClr val="tx2"/>
                </a:solidFill>
              </a:rPr>
              <a:t>Faizania</a:t>
            </a:r>
            <a:r>
              <a:rPr lang="en-US" b="1" dirty="0" smtClean="0">
                <a:solidFill>
                  <a:schemeClr val="tx2"/>
                </a:solidFill>
              </a:rPr>
              <a:t> </a:t>
            </a:r>
            <a:r>
              <a:rPr lang="en-US" b="1" dirty="0" err="1" smtClean="0">
                <a:solidFill>
                  <a:schemeClr val="tx2"/>
                </a:solidFill>
              </a:rPr>
              <a:t>Shabir</a:t>
            </a:r>
            <a:r>
              <a:rPr lang="en-US" b="1" dirty="0" smtClean="0">
                <a:solidFill>
                  <a:schemeClr val="tx2"/>
                </a:solidFill>
              </a:rPr>
              <a:t> (AP </a:t>
            </a:r>
            <a:r>
              <a:rPr lang="en-US" b="1" dirty="0">
                <a:solidFill>
                  <a:schemeClr val="tx2"/>
                </a:solidFill>
              </a:rPr>
              <a:t>PHY)</a:t>
            </a:r>
          </a:p>
          <a:p>
            <a:pPr algn="r"/>
            <a:r>
              <a:rPr lang="en-US" b="1" dirty="0" smtClean="0"/>
              <a:t>Dated </a:t>
            </a:r>
            <a:r>
              <a:rPr lang="en-US" b="1" dirty="0"/>
              <a:t>: </a:t>
            </a:r>
            <a:r>
              <a:rPr lang="en-US" b="1" dirty="0" smtClean="0"/>
              <a:t>00-00-2025</a:t>
            </a:r>
            <a:endParaRPr lang="en-US" b="1" dirty="0"/>
          </a:p>
          <a:p>
            <a:pPr algn="r"/>
            <a:endParaRPr lang="en-US" b="1" dirty="0"/>
          </a:p>
        </p:txBody>
      </p:sp>
      <p:sp>
        <p:nvSpPr>
          <p:cNvPr id="4" name="Title 1"/>
          <p:cNvSpPr txBox="1">
            <a:spLocks/>
          </p:cNvSpPr>
          <p:nvPr/>
        </p:nvSpPr>
        <p:spPr>
          <a:xfrm>
            <a:off x="381000" y="761390"/>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4000" b="1" dirty="0" smtClean="0"/>
              <a:t>Active Transport - I</a:t>
            </a:r>
            <a:endParaRPr lang="en-US" sz="4000" b="1" dirty="0">
              <a:solidFill>
                <a:schemeClr val="tx1"/>
              </a:solidFill>
            </a:endParaRPr>
          </a:p>
        </p:txBody>
      </p:sp>
      <p:sp>
        <p:nvSpPr>
          <p:cNvPr id="5" name="Title 1"/>
          <p:cNvSpPr txBox="1">
            <a:spLocks/>
          </p:cNvSpPr>
          <p:nvPr/>
        </p:nvSpPr>
        <p:spPr>
          <a:xfrm>
            <a:off x="5286380" y="6248400"/>
            <a:ext cx="35814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2400" b="1" dirty="0" smtClean="0"/>
              <a:t>Physiology Department</a:t>
            </a:r>
            <a:endParaRPr lang="en-US" sz="2400" b="1" dirty="0"/>
          </a:p>
        </p:txBody>
      </p:sp>
      <p:pic>
        <p:nvPicPr>
          <p:cNvPr id="6" name="Picture 5"/>
          <p:cNvPicPr>
            <a:picLocks noChangeAspect="1"/>
          </p:cNvPicPr>
          <p:nvPr/>
        </p:nvPicPr>
        <p:blipFill>
          <a:blip r:embed="rId2"/>
          <a:stretch>
            <a:fillRect/>
          </a:stretch>
        </p:blipFill>
        <p:spPr>
          <a:xfrm>
            <a:off x="228600" y="152400"/>
            <a:ext cx="914479" cy="938865"/>
          </a:xfrm>
          <a:prstGeom prst="rect">
            <a:avLst/>
          </a:prstGeom>
        </p:spPr>
      </p:pic>
    </p:spTree>
    <p:extLst>
      <p:ext uri="{BB962C8B-B14F-4D97-AF65-F5344CB8AC3E}">
        <p14:creationId xmlns:p14="http://schemas.microsoft.com/office/powerpoint/2010/main" xmlns="" val="394741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86058"/>
            <a:ext cx="7620000" cy="1143000"/>
          </a:xfrm>
        </p:spPr>
        <p:txBody>
          <a:bodyPr/>
          <a:lstStyle/>
          <a:p>
            <a:pPr algn="ctr"/>
            <a:r>
              <a:rPr lang="en-GB" b="1" dirty="0" smtClean="0"/>
              <a:t>Brainstorming</a:t>
            </a:r>
            <a:endParaRPr lang="en-US" b="1"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0070C0"/>
                </a:solidFill>
              </a:rPr>
              <a:t>Multiple Choice Question</a:t>
            </a:r>
            <a:endParaRPr lang="en-US" b="1" dirty="0"/>
          </a:p>
        </p:txBody>
      </p:sp>
      <p:sp>
        <p:nvSpPr>
          <p:cNvPr id="3" name="Content Placeholder 2"/>
          <p:cNvSpPr>
            <a:spLocks noGrp="1"/>
          </p:cNvSpPr>
          <p:nvPr>
            <p:ph idx="1"/>
          </p:nvPr>
        </p:nvSpPr>
        <p:spPr/>
        <p:txBody>
          <a:bodyPr/>
          <a:lstStyle/>
          <a:p>
            <a:pPr marL="0" indent="0">
              <a:buNone/>
            </a:pPr>
            <a:r>
              <a:rPr lang="en-US" dirty="0" smtClean="0"/>
              <a:t>The Sodium Potassium pump</a:t>
            </a:r>
          </a:p>
          <a:p>
            <a:pPr marL="0" indent="0">
              <a:buNone/>
            </a:pPr>
            <a:endParaRPr lang="en-US" dirty="0" smtClean="0"/>
          </a:p>
          <a:p>
            <a:pPr marL="514350" indent="-514350">
              <a:buAutoNum type="alphaLcPeriod"/>
            </a:pPr>
            <a:r>
              <a:rPr lang="en-US" dirty="0" smtClean="0"/>
              <a:t>Is an ion channel</a:t>
            </a:r>
          </a:p>
          <a:p>
            <a:pPr marL="514350" indent="-514350">
              <a:buAutoNum type="alphaLcPeriod"/>
            </a:pPr>
            <a:r>
              <a:rPr lang="en-US" dirty="0" smtClean="0"/>
              <a:t>Transports 3 Sodium ions to cell interior</a:t>
            </a:r>
          </a:p>
          <a:p>
            <a:pPr marL="514350" indent="-514350">
              <a:buAutoNum type="alphaLcPeriod"/>
            </a:pPr>
            <a:r>
              <a:rPr lang="en-US" dirty="0" smtClean="0"/>
              <a:t>Transports 3 Potassium ions to cell exterior</a:t>
            </a:r>
          </a:p>
          <a:p>
            <a:pPr marL="514350" indent="-514350">
              <a:buAutoNum type="alphaLcPeriod"/>
            </a:pPr>
            <a:r>
              <a:rPr lang="en-US" dirty="0" smtClean="0"/>
              <a:t>Maintains cell volume</a:t>
            </a:r>
          </a:p>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200023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Brainstorming</a:t>
            </a:r>
            <a:endParaRPr lang="en-US" sz="20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70C0"/>
                </a:solidFill>
              </a:rPr>
              <a:t>Multiple Choice Question</a:t>
            </a:r>
            <a:endParaRPr lang="en-US" dirty="0"/>
          </a:p>
        </p:txBody>
      </p:sp>
      <p:sp>
        <p:nvSpPr>
          <p:cNvPr id="3" name="Content Placeholder 2"/>
          <p:cNvSpPr>
            <a:spLocks noGrp="1"/>
          </p:cNvSpPr>
          <p:nvPr>
            <p:ph idx="1"/>
          </p:nvPr>
        </p:nvSpPr>
        <p:spPr/>
        <p:txBody>
          <a:bodyPr/>
          <a:lstStyle/>
          <a:p>
            <a:pPr marL="0" indent="0">
              <a:buNone/>
            </a:pPr>
            <a:r>
              <a:rPr lang="en-US" dirty="0" smtClean="0"/>
              <a:t>The Sodium Potassium pump</a:t>
            </a:r>
          </a:p>
          <a:p>
            <a:pPr marL="0" indent="0">
              <a:buNone/>
            </a:pPr>
            <a:endParaRPr lang="en-US" dirty="0" smtClean="0"/>
          </a:p>
          <a:p>
            <a:pPr marL="514350" indent="-514350">
              <a:buAutoNum type="alphaLcPeriod"/>
            </a:pPr>
            <a:r>
              <a:rPr lang="en-US" dirty="0" smtClean="0"/>
              <a:t>Is an ion channel</a:t>
            </a:r>
          </a:p>
          <a:p>
            <a:pPr marL="514350" indent="-514350">
              <a:buAutoNum type="alphaLcPeriod"/>
            </a:pPr>
            <a:r>
              <a:rPr lang="en-US" dirty="0" smtClean="0"/>
              <a:t>Transports 3 Sodium ions to cell interior</a:t>
            </a:r>
          </a:p>
          <a:p>
            <a:pPr marL="514350" indent="-514350">
              <a:buAutoNum type="alphaLcPeriod"/>
            </a:pPr>
            <a:r>
              <a:rPr lang="en-US" dirty="0" smtClean="0"/>
              <a:t>Transports 3 Potassium ions to cell exterior</a:t>
            </a:r>
          </a:p>
          <a:p>
            <a:pPr marL="514350" indent="-514350">
              <a:buAutoNum type="alphaLcPeriod"/>
            </a:pPr>
            <a:r>
              <a:rPr lang="en-US" dirty="0" smtClean="0"/>
              <a:t>Maintains cell volume*</a:t>
            </a:r>
          </a:p>
          <a:p>
            <a:pPr marL="0" indent="0">
              <a:buNone/>
            </a:pPr>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200023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Brainstorming</a:t>
            </a:r>
            <a:endParaRPr lang="en-US" sz="2000"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References</a:t>
            </a:r>
            <a:endParaRPr lang="en-US" dirty="0"/>
          </a:p>
        </p:txBody>
      </p:sp>
      <p:sp>
        <p:nvSpPr>
          <p:cNvPr id="3" name="Content Placeholder 2"/>
          <p:cNvSpPr>
            <a:spLocks noGrp="1"/>
          </p:cNvSpPr>
          <p:nvPr>
            <p:ph idx="1"/>
          </p:nvPr>
        </p:nvSpPr>
        <p:spPr/>
        <p:txBody>
          <a:bodyPr/>
          <a:lstStyle/>
          <a:p>
            <a:pPr marL="0" indent="0" algn="just">
              <a:buNone/>
            </a:pPr>
            <a:r>
              <a:rPr lang="en-US" sz="2000" b="1" dirty="0" smtClean="0"/>
              <a:t>Books</a:t>
            </a:r>
          </a:p>
          <a:p>
            <a:pPr algn="just"/>
            <a:r>
              <a:rPr lang="en-US" sz="2000" dirty="0" smtClean="0"/>
              <a:t>Guyton  And Hall Textbook of Medical Physiology  14</a:t>
            </a:r>
            <a:r>
              <a:rPr lang="en-US" sz="2000" baseline="30000" dirty="0" smtClean="0"/>
              <a:t>th</a:t>
            </a:r>
            <a:r>
              <a:rPr lang="en-US" sz="2000" dirty="0" smtClean="0"/>
              <a:t> Edition </a:t>
            </a:r>
          </a:p>
          <a:p>
            <a:pPr algn="just"/>
            <a:r>
              <a:rPr lang="en-US" sz="2000" dirty="0" smtClean="0"/>
              <a:t>Ganong’s  Review of Medical Physiology 25</a:t>
            </a:r>
            <a:r>
              <a:rPr lang="en-US" sz="2000" baseline="30000" dirty="0" smtClean="0"/>
              <a:t>th</a:t>
            </a:r>
            <a:r>
              <a:rPr lang="en-US" sz="2000" dirty="0" smtClean="0"/>
              <a:t> Edition </a:t>
            </a:r>
          </a:p>
          <a:p>
            <a:pPr algn="just"/>
            <a:r>
              <a:rPr lang="en-US" sz="2000" dirty="0" smtClean="0"/>
              <a:t>Sherwood, 9</a:t>
            </a:r>
            <a:r>
              <a:rPr lang="en-US" sz="2000" baseline="30000" dirty="0" smtClean="0"/>
              <a:t>th</a:t>
            </a:r>
            <a:r>
              <a:rPr lang="en-US" sz="2000" dirty="0" smtClean="0"/>
              <a:t> Edition</a:t>
            </a:r>
          </a:p>
          <a:p>
            <a:pPr algn="just"/>
            <a:r>
              <a:rPr lang="en-US" sz="2000" dirty="0" smtClean="0"/>
              <a:t>Silverthorn Physiology, 6</a:t>
            </a:r>
            <a:r>
              <a:rPr lang="en-US" sz="2000" baseline="30000" dirty="0" smtClean="0"/>
              <a:t>th</a:t>
            </a:r>
            <a:r>
              <a:rPr lang="en-US" sz="2000" dirty="0" smtClean="0"/>
              <a:t> Edition</a:t>
            </a:r>
          </a:p>
          <a:p>
            <a:pPr algn="just"/>
            <a:r>
              <a:rPr lang="en-US" sz="2000" dirty="0" smtClean="0"/>
              <a:t>Vander’s Human Physiology, 14</a:t>
            </a:r>
            <a:r>
              <a:rPr lang="en-US" sz="2000" baseline="30000" dirty="0" smtClean="0"/>
              <a:t>th</a:t>
            </a:r>
            <a:r>
              <a:rPr lang="en-US" sz="2000" dirty="0" smtClean="0"/>
              <a:t> Edition</a:t>
            </a:r>
          </a:p>
          <a:p>
            <a:pPr marL="0" indent="0" algn="just">
              <a:buNone/>
            </a:pPr>
            <a:endParaRPr lang="en-US" sz="2000" b="1" dirty="0" smtClean="0"/>
          </a:p>
          <a:p>
            <a:pPr marL="0" indent="0" algn="just">
              <a:buNone/>
            </a:pPr>
            <a:r>
              <a:rPr lang="en-US" sz="2000" b="1" dirty="0" smtClean="0"/>
              <a:t>Research </a:t>
            </a:r>
            <a:r>
              <a:rPr lang="en-US" sz="2000" dirty="0" smtClean="0"/>
              <a:t>https://www.sciencedirect.com/science/article/pii/S0147651322004109</a:t>
            </a:r>
          </a:p>
          <a:p>
            <a:pPr marL="0" indent="0" algn="just">
              <a:buNone/>
            </a:pPr>
            <a:endParaRPr lang="en-US" sz="2000" dirty="0" smtClean="0"/>
          </a:p>
          <a:p>
            <a:pPr marL="0" indent="0" algn="just">
              <a:buNone/>
            </a:pPr>
            <a:r>
              <a:rPr lang="en-US" sz="2000" b="1" dirty="0" smtClean="0"/>
              <a:t>YouTube/</a:t>
            </a:r>
            <a:r>
              <a:rPr lang="en-US" sz="2000" b="1" dirty="0" err="1" smtClean="0"/>
              <a:t>Videolink</a:t>
            </a:r>
            <a:r>
              <a:rPr lang="en-US" sz="2000" b="1" dirty="0" smtClean="0"/>
              <a:t> </a:t>
            </a:r>
            <a:r>
              <a:rPr lang="en-US" sz="2000" dirty="0" smtClean="0"/>
              <a:t>https://www.youtube.com/watch?v=kV_J8O0HIQI</a:t>
            </a:r>
          </a:p>
          <a:p>
            <a:pPr marL="0" indent="0" algn="just">
              <a:buNone/>
            </a:pPr>
            <a:endParaRPr lang="en-US" sz="2400" b="1" dirty="0" smtClean="0">
              <a:solidFill>
                <a:schemeClr val="tx2"/>
              </a:solidFill>
            </a:endParaRPr>
          </a:p>
          <a:p>
            <a:pPr marL="0" indent="0" algn="just">
              <a:buNone/>
            </a:pPr>
            <a:endParaRPr lang="en-US" sz="2400" dirty="0" smtClean="0">
              <a:solidFill>
                <a:schemeClr val="tx2"/>
              </a:solidFill>
            </a:endParaRPr>
          </a:p>
          <a:p>
            <a:pPr marL="0" indent="0" algn="just">
              <a:buNone/>
            </a:pPr>
            <a:endParaRPr lang="en-US" sz="2400" b="1" dirty="0" smtClean="0">
              <a:solidFill>
                <a:srgbClr val="FF3300"/>
              </a:solidFill>
            </a:endParaRPr>
          </a:p>
          <a:p>
            <a:pPr marL="0" indent="0" algn="just">
              <a:buNone/>
            </a:pPr>
            <a:endParaRPr lang="en-US" sz="2400" b="1" dirty="0" smtClean="0">
              <a:solidFill>
                <a:srgbClr val="FF3300"/>
              </a:solidFill>
            </a:endParaRPr>
          </a:p>
          <a:p>
            <a:pPr marL="0" indent="0" algn="just">
              <a:buNone/>
            </a:pPr>
            <a:endParaRPr lang="en-US" sz="2400" b="1" dirty="0" smtClean="0">
              <a:solidFill>
                <a:srgbClr val="FF3300"/>
              </a:solidFill>
            </a:endParaRPr>
          </a:p>
          <a:p>
            <a:pPr marL="0" indent="0" algn="just">
              <a:buNone/>
            </a:pPr>
            <a:endParaRPr lang="en-US" sz="2400" b="1" dirty="0" smtClean="0"/>
          </a:p>
          <a:p>
            <a:pPr marL="514350" indent="-514350" algn="just">
              <a:buFont typeface="+mj-lt"/>
              <a:buAutoNum type="arabicPeriod"/>
            </a:pPr>
            <a:endParaRPr lang="en-US" sz="2400" dirty="0" smtClean="0"/>
          </a:p>
          <a:p>
            <a:pPr marL="514350" indent="-514350" algn="just">
              <a:buFont typeface="+mj-lt"/>
              <a:buAutoNum type="arabicPeriod"/>
            </a:pPr>
            <a:endParaRPr lang="en-US" sz="24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References</a:t>
            </a:r>
            <a:endParaRPr lang="en-US"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QTBYx1AF8hbebnUxqiwWQtbMYeI4zDdWTUXfQSduyPU6nz6PE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685800"/>
            <a:ext cx="6096000" cy="514831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341592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latin typeface="+mn-lt"/>
              </a:rPr>
              <a:t>Motto, Vision, Dream</a:t>
            </a:r>
            <a:endParaRPr lang="en-US" sz="3600" b="1" dirty="0">
              <a:latin typeface="+mn-lt"/>
            </a:endParaRPr>
          </a:p>
        </p:txBody>
      </p:sp>
      <p:graphicFrame>
        <p:nvGraphicFramePr>
          <p:cNvPr id="4" name="Content Placeholder 3">
            <a:extLst>
              <a:ext uri="{FF2B5EF4-FFF2-40B4-BE49-F238E27FC236}">
                <a16:creationId xmlns=""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86200" y="12192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6"/>
          <a:stretch>
            <a:fillRect/>
          </a:stretch>
        </p:blipFill>
        <p:spPr>
          <a:xfrm>
            <a:off x="761999" y="1849679"/>
            <a:ext cx="2981481" cy="3255721"/>
          </a:xfrm>
          <a:prstGeom prst="rect">
            <a:avLst/>
          </a:prstGeom>
        </p:spPr>
      </p:pic>
      <p:pic>
        <p:nvPicPr>
          <p:cNvPr id="7" name="Picture 6"/>
          <p:cNvPicPr>
            <a:picLocks noChangeAspect="1"/>
          </p:cNvPicPr>
          <p:nvPr/>
        </p:nvPicPr>
        <p:blipFill>
          <a:blip r:embed="rId7"/>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2760728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a:t>
            </a:r>
            <a:r>
              <a:rPr lang="en-US" sz="3600" b="1" dirty="0" smtClean="0">
                <a:latin typeface="+mn-lt"/>
              </a:rPr>
              <a:t>Lecture</a:t>
            </a: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295992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normAutofit/>
          </a:bodyPr>
          <a:lstStyle/>
          <a:p>
            <a:pPr fontAlgn="t"/>
            <a:r>
              <a:rPr lang="en-US" sz="2800" dirty="0" smtClean="0"/>
              <a:t>Define active transport</a:t>
            </a:r>
          </a:p>
          <a:p>
            <a:pPr fontAlgn="t"/>
            <a:r>
              <a:rPr lang="en-US" sz="2800" dirty="0" smtClean="0"/>
              <a:t>Classify active transport</a:t>
            </a:r>
          </a:p>
          <a:p>
            <a:pPr fontAlgn="t"/>
            <a:r>
              <a:rPr lang="en-US" sz="2800" dirty="0" smtClean="0"/>
              <a:t>Comprehend various types of active transport with examples with special emphasis on Na-K pump</a:t>
            </a:r>
            <a:endParaRPr lang="en-US" sz="2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a:t>Interactive Session</a:t>
            </a:r>
            <a:br>
              <a:rPr lang="en-US" sz="4800" b="1"/>
            </a:b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14702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b="1" dirty="0" smtClean="0"/>
              <a:t>Active Transport</a:t>
            </a:r>
            <a:endParaRPr lang="en-US" sz="4400" b="1" dirty="0"/>
          </a:p>
        </p:txBody>
      </p:sp>
      <p:sp>
        <p:nvSpPr>
          <p:cNvPr id="3" name="Content Placeholder 2"/>
          <p:cNvSpPr>
            <a:spLocks noGrp="1"/>
          </p:cNvSpPr>
          <p:nvPr>
            <p:ph idx="1"/>
          </p:nvPr>
        </p:nvSpPr>
        <p:spPr/>
        <p:txBody>
          <a:bodyPr>
            <a:normAutofit/>
          </a:bodyPr>
          <a:lstStyle/>
          <a:p>
            <a:pPr lvl="0"/>
            <a:r>
              <a:rPr lang="en-US" sz="2400" dirty="0" smtClean="0">
                <a:solidFill>
                  <a:prstClr val="black"/>
                </a:solidFill>
              </a:rPr>
              <a:t>Process that moves materials across the plasma membrane</a:t>
            </a:r>
          </a:p>
          <a:p>
            <a:pPr lvl="0"/>
            <a:r>
              <a:rPr lang="en-US" sz="2400" dirty="0" smtClean="0">
                <a:solidFill>
                  <a:prstClr val="black"/>
                </a:solidFill>
              </a:rPr>
              <a:t>Requires energy from the cell in the form of </a:t>
            </a:r>
            <a:r>
              <a:rPr lang="en-US" sz="2400" b="1" dirty="0" smtClean="0">
                <a:solidFill>
                  <a:prstClr val="black"/>
                </a:solidFill>
              </a:rPr>
              <a:t>ATP</a:t>
            </a:r>
            <a:endParaRPr lang="en-US" sz="2400" dirty="0" smtClean="0">
              <a:solidFill>
                <a:prstClr val="black"/>
              </a:solidFill>
            </a:endParaRPr>
          </a:p>
          <a:p>
            <a:pPr lvl="0"/>
            <a:endParaRPr lang="en-US" sz="400" dirty="0" smtClean="0">
              <a:solidFill>
                <a:prstClr val="black"/>
              </a:solidFill>
            </a:endParaRPr>
          </a:p>
          <a:p>
            <a:pPr lvl="0"/>
            <a:r>
              <a:rPr lang="en-US" sz="2400" dirty="0" smtClean="0">
                <a:solidFill>
                  <a:prstClr val="black"/>
                </a:solidFill>
              </a:rPr>
              <a:t>Materials move </a:t>
            </a:r>
            <a:r>
              <a:rPr lang="en-US" sz="2400" b="1" dirty="0" smtClean="0">
                <a:solidFill>
                  <a:prstClr val="black"/>
                </a:solidFill>
              </a:rPr>
              <a:t>against</a:t>
            </a:r>
            <a:r>
              <a:rPr lang="en-US" sz="2400" dirty="0" smtClean="0">
                <a:solidFill>
                  <a:prstClr val="black"/>
                </a:solidFill>
              </a:rPr>
              <a:t> the concentration gradient: </a:t>
            </a:r>
          </a:p>
          <a:p>
            <a:pPr lvl="0"/>
            <a:endParaRPr lang="en-US" sz="2400" dirty="0" smtClean="0">
              <a:solidFill>
                <a:prstClr val="black"/>
              </a:solidFill>
            </a:endParaRPr>
          </a:p>
          <a:p>
            <a:pPr marL="0" lvl="0" indent="0">
              <a:buNone/>
            </a:pPr>
            <a:r>
              <a:rPr lang="en-US" sz="2400" dirty="0" smtClean="0">
                <a:solidFill>
                  <a:prstClr val="black"/>
                </a:solidFill>
              </a:rPr>
              <a:t>	low concentration                high concentration</a:t>
            </a:r>
          </a:p>
          <a:p>
            <a:pPr lvl="0"/>
            <a:endParaRPr lang="en-US" sz="2400" dirty="0" smtClean="0">
              <a:solidFill>
                <a:prstClr val="black"/>
              </a:solidFill>
            </a:endParaRPr>
          </a:p>
          <a:p>
            <a:pPr lvl="0"/>
            <a:r>
              <a:rPr lang="en-US" sz="2400" dirty="0" smtClean="0">
                <a:solidFill>
                  <a:prstClr val="black"/>
                </a:solidFill>
              </a:rPr>
              <a:t>3 Kinds:  Pumps, </a:t>
            </a:r>
            <a:r>
              <a:rPr lang="en-US" sz="2400" dirty="0" err="1" smtClean="0">
                <a:solidFill>
                  <a:prstClr val="black"/>
                </a:solidFill>
              </a:rPr>
              <a:t>Endocytosis</a:t>
            </a:r>
            <a:r>
              <a:rPr lang="en-US" sz="2400" dirty="0" smtClean="0">
                <a:solidFill>
                  <a:prstClr val="black"/>
                </a:solidFill>
              </a:rPr>
              <a:t>, and </a:t>
            </a:r>
            <a:r>
              <a:rPr lang="en-US" sz="2400" dirty="0" err="1" smtClean="0">
                <a:solidFill>
                  <a:prstClr val="black"/>
                </a:solidFill>
              </a:rPr>
              <a:t>Exocytosis</a:t>
            </a:r>
            <a:endParaRPr lang="en-US" sz="2400" dirty="0" smtClean="0">
              <a:solidFill>
                <a:prstClr val="black"/>
              </a:solidFill>
            </a:endParaRPr>
          </a:p>
          <a:p>
            <a:endParaRPr lang="en-US" dirty="0"/>
          </a:p>
        </p:txBody>
      </p:sp>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8" name="Right Arrow 7"/>
          <p:cNvSpPr/>
          <p:nvPr/>
        </p:nvSpPr>
        <p:spPr>
          <a:xfrm>
            <a:off x="3786182" y="3929066"/>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34" y="142852"/>
            <a:ext cx="7620000" cy="1143000"/>
          </a:xfrm>
        </p:spPr>
        <p:txBody>
          <a:bodyPr/>
          <a:lstStyle/>
          <a:p>
            <a:r>
              <a:rPr lang="en-US" sz="4000" b="1" dirty="0" smtClean="0"/>
              <a:t>Active Transport Pumps</a:t>
            </a:r>
            <a:endParaRPr lang="en-US" sz="4000" b="1" dirty="0"/>
          </a:p>
        </p:txBody>
      </p:sp>
      <p:sp>
        <p:nvSpPr>
          <p:cNvPr id="3" name="Content Placeholder 2"/>
          <p:cNvSpPr>
            <a:spLocks noGrp="1"/>
          </p:cNvSpPr>
          <p:nvPr>
            <p:ph idx="1"/>
          </p:nvPr>
        </p:nvSpPr>
        <p:spPr/>
        <p:txBody>
          <a:bodyPr/>
          <a:lstStyle/>
          <a:p>
            <a:pPr marL="457200" indent="-457200">
              <a:buAutoNum type="arabicPeriod"/>
            </a:pPr>
            <a:r>
              <a:rPr lang="en-US" sz="2400" dirty="0" smtClean="0"/>
              <a:t>An </a:t>
            </a:r>
            <a:r>
              <a:rPr lang="en-US" sz="2400" b="1" dirty="0" smtClean="0"/>
              <a:t>ATP</a:t>
            </a:r>
            <a:r>
              <a:rPr lang="en-US" sz="2400" dirty="0" smtClean="0"/>
              <a:t> molecule breaks down into </a:t>
            </a:r>
            <a:r>
              <a:rPr lang="en-US" sz="2400" b="1" dirty="0" smtClean="0"/>
              <a:t>ADP</a:t>
            </a:r>
            <a:r>
              <a:rPr lang="en-US" sz="2400" dirty="0" smtClean="0"/>
              <a:t>, releasing a phosphate group and a whole lot of energy. </a:t>
            </a:r>
          </a:p>
          <a:p>
            <a:pPr marL="457200" indent="-457200">
              <a:buAutoNum type="arabicPeriod"/>
            </a:pPr>
            <a:r>
              <a:rPr lang="en-US" sz="2400" dirty="0" smtClean="0"/>
              <a:t>The phosphate group attaches to a protein pump, causing it to change its shape so that it can move a small molecule or ion across the plasma membrane. </a:t>
            </a:r>
          </a:p>
          <a:p>
            <a:pPr marL="457200" indent="-457200">
              <a:buAutoNum type="arabicPeriod"/>
            </a:pPr>
            <a:r>
              <a:rPr lang="en-US" sz="2400" dirty="0" smtClean="0"/>
              <a:t>The protein changes shape again so that the molecule can be released on the other side.</a:t>
            </a:r>
          </a:p>
          <a:p>
            <a:r>
              <a:rPr lang="en-US" sz="2400" dirty="0" smtClean="0"/>
              <a:t>There are many types of </a:t>
            </a:r>
            <a:r>
              <a:rPr lang="en-US" sz="2400" b="1" dirty="0" smtClean="0"/>
              <a:t>carrier proteins </a:t>
            </a:r>
            <a:r>
              <a:rPr lang="en-US" sz="2400" dirty="0" smtClean="0"/>
              <a:t>and they only carry specific molecules across the plasma membrane.</a:t>
            </a:r>
          </a:p>
          <a:p>
            <a:pPr>
              <a:tabLst>
                <a:tab pos="342900" algn="l"/>
              </a:tabLst>
            </a:pPr>
            <a:endParaRPr lang="en-US" altLang="en-PK" sz="2400" dirty="0"/>
          </a:p>
        </p:txBody>
      </p:sp>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11" name="Content Placeholder 10"/>
          <p:cNvSpPr>
            <a:spLocks noGrp="1"/>
          </p:cNvSpPr>
          <p:nvPr>
            <p:ph idx="1"/>
          </p:nvPr>
        </p:nvSpPr>
        <p:spPr>
          <a:xfrm>
            <a:off x="457200" y="1600200"/>
            <a:ext cx="4900618" cy="4800600"/>
          </a:xfrm>
        </p:spPr>
        <p:txBody>
          <a:bodyPr>
            <a:normAutofit lnSpcReduction="10000"/>
          </a:bodyPr>
          <a:lstStyle/>
          <a:p>
            <a:pPr marL="0" lvl="0" indent="0">
              <a:buNone/>
            </a:pPr>
            <a:r>
              <a:rPr lang="en-US" sz="2400" dirty="0" smtClean="0">
                <a:solidFill>
                  <a:prstClr val="black"/>
                </a:solidFill>
              </a:rPr>
              <a:t>Sodium ions are kept at low concentrations inside the cell and potassium ions are at higher concentrations. Outside the cell, it is the opposite. When a nerve message is sent, the ions pass across the membrane to send the message. After the message has passed, the ions must be actively transported back to their starting positions across the membrane.</a:t>
            </a:r>
          </a:p>
          <a:p>
            <a:pPr marL="0" lvl="0" indent="0">
              <a:buNone/>
            </a:pPr>
            <a:endParaRPr lang="en-US" sz="1800" dirty="0" smtClean="0">
              <a:solidFill>
                <a:prstClr val="black"/>
              </a:solidFill>
            </a:endParaRPr>
          </a:p>
          <a:p>
            <a:pPr marL="0" lvl="0" indent="0">
              <a:buNone/>
            </a:pPr>
            <a:endParaRPr lang="en-US" sz="1800" dirty="0" smtClean="0">
              <a:solidFill>
                <a:prstClr val="black"/>
              </a:solidFill>
            </a:endParaRPr>
          </a:p>
          <a:p>
            <a:pPr marL="0" lvl="0" indent="0">
              <a:buNone/>
            </a:pPr>
            <a:r>
              <a:rPr lang="en-US" sz="800" dirty="0" smtClean="0">
                <a:solidFill>
                  <a:prstClr val="black"/>
                </a:solidFill>
              </a:rPr>
              <a:t>Source: www.mhhe.com/biosci/genbio/enger/student/olc/art_quizzes/genbiomedia/0645.jpg</a:t>
            </a:r>
            <a:endParaRPr lang="en-US" sz="1800" dirty="0" smtClean="0">
              <a:solidFill>
                <a:prstClr val="black"/>
              </a:solidFill>
            </a:endParaRPr>
          </a:p>
          <a:p>
            <a:endParaRPr lang="en-US" sz="2400" dirty="0"/>
          </a:p>
        </p:txBody>
      </p:sp>
      <p:sp>
        <p:nvSpPr>
          <p:cNvPr id="7" name="Rectangle 6"/>
          <p:cNvSpPr/>
          <p:nvPr/>
        </p:nvSpPr>
        <p:spPr>
          <a:xfrm>
            <a:off x="7643834" y="857232"/>
            <a:ext cx="71438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2190" y="2071678"/>
            <a:ext cx="3901809" cy="3429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14348" y="428604"/>
            <a:ext cx="7072362" cy="954107"/>
          </a:xfrm>
          <a:prstGeom prst="rect">
            <a:avLst/>
          </a:prstGeom>
        </p:spPr>
        <p:txBody>
          <a:bodyPr wrap="square">
            <a:spAutoFit/>
          </a:bodyPr>
          <a:lstStyle/>
          <a:p>
            <a:r>
              <a:rPr lang="en-US" sz="2800" b="1" dirty="0" smtClean="0">
                <a:solidFill>
                  <a:prstClr val="black"/>
                </a:solidFill>
              </a:rPr>
              <a:t>Example of active transport: </a:t>
            </a:r>
            <a:br>
              <a:rPr lang="en-US" sz="2800" b="1" dirty="0" smtClean="0">
                <a:solidFill>
                  <a:prstClr val="black"/>
                </a:solidFill>
              </a:rPr>
            </a:br>
            <a:r>
              <a:rPr lang="en-US" sz="2800" b="1" dirty="0" smtClean="0">
                <a:solidFill>
                  <a:prstClr val="black"/>
                </a:solidFill>
              </a:rPr>
              <a:t>sodium-potassium pump in nerve cells</a:t>
            </a:r>
            <a:endParaRPr lang="en-US" sz="28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4656</TotalTime>
  <Words>765</Words>
  <Application>Microsoft Office PowerPoint</Application>
  <PresentationFormat>On-screen Show (4:3)</PresentationFormat>
  <Paragraphs>151</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Slide 1</vt:lpstr>
      <vt:lpstr>Foundation Module  First Year MBBS</vt:lpstr>
      <vt:lpstr>Motto, Vision, Dream</vt:lpstr>
      <vt:lpstr>Slide 4</vt:lpstr>
      <vt:lpstr>Learning Objectives</vt:lpstr>
      <vt:lpstr>Interactive Session </vt:lpstr>
      <vt:lpstr>Active Transport</vt:lpstr>
      <vt:lpstr>Active Transport Pumps</vt:lpstr>
      <vt:lpstr>Slide 9</vt:lpstr>
      <vt:lpstr>Endocytosis</vt:lpstr>
      <vt:lpstr>Exocytosis</vt:lpstr>
      <vt:lpstr>How vesicles carry materials from the  ER     Golgi apparatus     plasma membrane</vt:lpstr>
      <vt:lpstr>Active Transport vs. Passive Transport</vt:lpstr>
      <vt:lpstr>Active Transport: Review</vt:lpstr>
      <vt:lpstr>Spiral Integration</vt:lpstr>
      <vt:lpstr>Consent</vt:lpstr>
      <vt:lpstr>Solution</vt:lpstr>
      <vt:lpstr>Research</vt:lpstr>
      <vt:lpstr>How To Access Digital Library</vt:lpstr>
      <vt:lpstr>Brainstorming</vt:lpstr>
      <vt:lpstr>Multiple Choice Question</vt:lpstr>
      <vt:lpstr>Multiple Choice Question</vt:lpstr>
      <vt:lpstr>References</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Nayab Zonish NAWAZ</cp:lastModifiedBy>
  <cp:revision>224</cp:revision>
  <dcterms:created xsi:type="dcterms:W3CDTF">2006-08-16T00:00:00Z</dcterms:created>
  <dcterms:modified xsi:type="dcterms:W3CDTF">2025-02-01T18:17:10Z</dcterms:modified>
</cp:coreProperties>
</file>