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8" r:id="rId3"/>
    <p:sldId id="256" r:id="rId4"/>
    <p:sldId id="311" r:id="rId5"/>
    <p:sldId id="312" r:id="rId6"/>
    <p:sldId id="310" r:id="rId7"/>
    <p:sldId id="292" r:id="rId8"/>
    <p:sldId id="302" r:id="rId9"/>
    <p:sldId id="257" r:id="rId10"/>
    <p:sldId id="258" r:id="rId11"/>
    <p:sldId id="259" r:id="rId12"/>
    <p:sldId id="308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303" r:id="rId23"/>
    <p:sldId id="306" r:id="rId24"/>
    <p:sldId id="269" r:id="rId25"/>
    <p:sldId id="270" r:id="rId26"/>
    <p:sldId id="271" r:id="rId27"/>
    <p:sldId id="304" r:id="rId28"/>
    <p:sldId id="272" r:id="rId29"/>
    <p:sldId id="273" r:id="rId30"/>
    <p:sldId id="274" r:id="rId31"/>
    <p:sldId id="305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6" r:id="rId42"/>
    <p:sldId id="309" r:id="rId43"/>
    <p:sldId id="284" r:id="rId44"/>
    <p:sldId id="285" r:id="rId45"/>
    <p:sldId id="287" r:id="rId46"/>
    <p:sldId id="295" r:id="rId47"/>
    <p:sldId id="307" r:id="rId48"/>
    <p:sldId id="298" r:id="rId49"/>
    <p:sldId id="313" r:id="rId50"/>
    <p:sldId id="314" r:id="rId51"/>
    <p:sldId id="315" r:id="rId52"/>
    <p:sldId id="289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8" d="100"/>
          <a:sy n="78" d="100"/>
        </p:scale>
        <p:origin x="-114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6" Type="http://schemas.openxmlformats.org/officeDocument/2006/relationships/tableStyles" Target="tableStyles.xml"/><Relationship Id="rId55" Type="http://schemas.openxmlformats.org/officeDocument/2006/relationships/viewProps" Target="viewProps.xml"/><Relationship Id="rId54" Type="http://schemas.openxmlformats.org/officeDocument/2006/relationships/presProps" Target="presProps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E057D8-8EE1-4F5A-BCF0-D034AA9E1EC6}" type="slidenum">
              <a:rPr lang="en-US" smtClean="0"/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0C581C-5E12-4490-A3C8-3F9ACDF1DD9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E057D8-8EE1-4F5A-BCF0-D034AA9E1EC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mm_e_bushra\Desktop\pics\709b8f83076b9897f9f452ed8d9ec9bb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Vulvovaginal</a:t>
            </a:r>
            <a:r>
              <a:rPr lang="en-US" dirty="0"/>
              <a:t> Candidiasis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Most common genital infection</a:t>
            </a:r>
            <a:endParaRPr lang="en-US" dirty="0"/>
          </a:p>
          <a:p>
            <a:r>
              <a:rPr lang="en-US" dirty="0"/>
              <a:t>Caused by </a:t>
            </a:r>
            <a:r>
              <a:rPr lang="en-US" i="1" dirty="0"/>
              <a:t>Candida </a:t>
            </a:r>
            <a:r>
              <a:rPr lang="en-US" i="1" dirty="0" err="1"/>
              <a:t>albicans</a:t>
            </a:r>
            <a:r>
              <a:rPr lang="en-US" dirty="0"/>
              <a:t>(80-92%), non </a:t>
            </a:r>
            <a:r>
              <a:rPr lang="en-US" dirty="0" err="1"/>
              <a:t>albican</a:t>
            </a:r>
            <a:r>
              <a:rPr lang="en-US" dirty="0"/>
              <a:t> species like</a:t>
            </a:r>
            <a:r>
              <a:rPr lang="en-US" i="1" dirty="0"/>
              <a:t> </a:t>
            </a:r>
            <a:r>
              <a:rPr lang="en-US" i="1" dirty="0" err="1"/>
              <a:t>C.tropicalis</a:t>
            </a:r>
            <a:endParaRPr lang="en-US" i="1" dirty="0"/>
          </a:p>
          <a:p>
            <a:r>
              <a:rPr lang="en-US" b="1" dirty="0"/>
              <a:t>Signs and symptoms</a:t>
            </a:r>
            <a:r>
              <a:rPr lang="en-US" dirty="0"/>
              <a:t>: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Vulval</a:t>
            </a:r>
            <a:r>
              <a:rPr lang="en-US" dirty="0"/>
              <a:t> itching and soreness, thick curdy vaginal discharge, </a:t>
            </a:r>
            <a:r>
              <a:rPr lang="en-US" dirty="0" err="1" smtClean="0"/>
              <a:t>dyspaerunia</a:t>
            </a:r>
            <a:r>
              <a:rPr lang="en-US" dirty="0" smtClean="0"/>
              <a:t> </a:t>
            </a:r>
            <a:r>
              <a:rPr lang="en-US" dirty="0"/>
              <a:t>and dysuria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Vulval</a:t>
            </a:r>
            <a:r>
              <a:rPr lang="en-US" dirty="0"/>
              <a:t> edema, </a:t>
            </a:r>
            <a:r>
              <a:rPr lang="en-US" dirty="0" err="1"/>
              <a:t>vulval</a:t>
            </a:r>
            <a:r>
              <a:rPr lang="en-US" dirty="0"/>
              <a:t> excoriation, redness and </a:t>
            </a:r>
            <a:r>
              <a:rPr lang="en-US" dirty="0" smtClean="0"/>
              <a:t>erythema</a:t>
            </a: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Curdy white discharge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Normal vaginal 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0200" y="1510507"/>
            <a:ext cx="5791200" cy="477043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 descr="cottage cheese discharge: candidiasi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5791200" cy="479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Predisposing factors:</a:t>
            </a:r>
            <a:endParaRPr lang="en-US" b="1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Pregnancy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High dose COCP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Immunosuppresion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Broad spectrum antibiotics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Diabetes mellitus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Hormone replacement therapy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HIV infected women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Perineal</a:t>
            </a:r>
            <a:r>
              <a:rPr lang="en-US" dirty="0"/>
              <a:t> or vaginal swab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Gram stain or wet film examination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Direct plating on fungal media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General and supportive care</a:t>
            </a:r>
            <a:r>
              <a:rPr lang="en-US" dirty="0"/>
              <a:t>: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Avoid using any soaps, perfumes and synthetic underwear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High dose estrogen oral contraceptive pills should be changed to lower-dose pill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Check blood sugar levels to rule out  undiagnosed diabetes mellitus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Avoid recurrent courses of broad spectrum antibiotics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14400"/>
            <a:ext cx="8855242" cy="5562600"/>
          </a:xfrm>
        </p:spPr>
        <p:txBody>
          <a:bodyPr>
            <a:normAutofit/>
          </a:bodyPr>
          <a:lstStyle/>
          <a:p>
            <a:r>
              <a:rPr lang="en-US" dirty="0"/>
              <a:t>Treatment can be based on whether the infection is uncomplicated, complicated or recurrent infection: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Uncomplicated infection</a:t>
            </a:r>
            <a:r>
              <a:rPr lang="en-US" b="1" dirty="0"/>
              <a:t>:</a:t>
            </a:r>
            <a:endParaRPr lang="en-US" b="1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Azoles/</a:t>
            </a:r>
            <a:r>
              <a:rPr lang="en-US" dirty="0" err="1"/>
              <a:t>Imidazoles</a:t>
            </a:r>
            <a:r>
              <a:rPr lang="en-US" dirty="0"/>
              <a:t> are mainstay of treatment with cure rate of over 80%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Common </a:t>
            </a:r>
            <a:r>
              <a:rPr lang="en-US" dirty="0" err="1"/>
              <a:t>imidazoles</a:t>
            </a:r>
            <a:r>
              <a:rPr lang="en-US" dirty="0"/>
              <a:t> are </a:t>
            </a:r>
            <a:r>
              <a:rPr lang="en-US" dirty="0" err="1"/>
              <a:t>clotrimazole</a:t>
            </a:r>
            <a:r>
              <a:rPr lang="en-US" dirty="0"/>
              <a:t>, </a:t>
            </a:r>
            <a:r>
              <a:rPr lang="en-US" dirty="0" err="1"/>
              <a:t>econazole</a:t>
            </a:r>
            <a:r>
              <a:rPr lang="en-US" dirty="0"/>
              <a:t> and </a:t>
            </a:r>
            <a:r>
              <a:rPr lang="en-US" dirty="0" err="1"/>
              <a:t>miconazole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Commonly prescribed </a:t>
            </a:r>
            <a:r>
              <a:rPr lang="en-US" dirty="0" err="1"/>
              <a:t>Clotrimazole</a:t>
            </a:r>
            <a:r>
              <a:rPr lang="en-US" dirty="0"/>
              <a:t> single 500mg </a:t>
            </a:r>
            <a:r>
              <a:rPr lang="en-US" dirty="0" err="1"/>
              <a:t>pessary</a:t>
            </a:r>
            <a:r>
              <a:rPr lang="en-US" dirty="0"/>
              <a:t> or 100mg </a:t>
            </a:r>
            <a:r>
              <a:rPr lang="en-US" dirty="0" err="1"/>
              <a:t>pessary</a:t>
            </a:r>
            <a:r>
              <a:rPr lang="en-US" dirty="0"/>
              <a:t> over 6 days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Oral </a:t>
            </a:r>
            <a:r>
              <a:rPr lang="en-US" dirty="0" err="1" smtClean="0"/>
              <a:t>imidazoles</a:t>
            </a:r>
            <a:r>
              <a:rPr lang="en-US" dirty="0"/>
              <a:t>, Fluconazole 150mg single dose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Oral </a:t>
            </a:r>
            <a:r>
              <a:rPr lang="en-US" dirty="0" err="1"/>
              <a:t>imidazoles</a:t>
            </a:r>
            <a:r>
              <a:rPr lang="en-US" dirty="0"/>
              <a:t> are contraindicated in pregnancy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Complicated Infection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Commonly seen acute severe infection in pregnancy, women with diabetes or immunosuppression.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Topical </a:t>
            </a:r>
            <a:r>
              <a:rPr lang="en-US" dirty="0"/>
              <a:t>treatment can be extended to </a:t>
            </a:r>
            <a:r>
              <a:rPr lang="en-US" dirty="0" err="1"/>
              <a:t>upto</a:t>
            </a:r>
            <a:r>
              <a:rPr lang="en-US" dirty="0"/>
              <a:t> 2 weeks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No </a:t>
            </a:r>
            <a:r>
              <a:rPr lang="en-US" dirty="0"/>
              <a:t>evidence to treat asymptomatic male partner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Recurrent  Infection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Defined </a:t>
            </a:r>
            <a:r>
              <a:rPr lang="en-US" dirty="0"/>
              <a:t>as, “</a:t>
            </a:r>
            <a:r>
              <a:rPr lang="en-US" dirty="0" err="1"/>
              <a:t>Atleast</a:t>
            </a:r>
            <a:r>
              <a:rPr lang="en-US" dirty="0"/>
              <a:t> four episodes of infection per year and/or positive microscopy of moderate to heavy growth of </a:t>
            </a:r>
            <a:r>
              <a:rPr lang="en-US" i="1" dirty="0" err="1"/>
              <a:t>C.albicans</a:t>
            </a:r>
            <a:r>
              <a:rPr lang="en-US" i="1" dirty="0"/>
              <a:t>”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Induction </a:t>
            </a:r>
            <a:r>
              <a:rPr lang="en-US" dirty="0"/>
              <a:t>regimen to treat acute episode followed by maintenance regimen to treat further recurrences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Fluconazole </a:t>
            </a:r>
            <a:r>
              <a:rPr lang="en-US" dirty="0"/>
              <a:t>150mg given in three doses orally every 72 hours followed by maintenance dose of 150mg weekly for six months (90% cure rate)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Recurrent  Infection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 pregnancy, topical </a:t>
            </a:r>
            <a:r>
              <a:rPr lang="en-US" dirty="0" err="1"/>
              <a:t>imidazoles</a:t>
            </a:r>
            <a:r>
              <a:rPr lang="en-US" dirty="0"/>
              <a:t> can be used for 2 weeks for induction followed by weekly dose of </a:t>
            </a:r>
            <a:r>
              <a:rPr lang="en-US" dirty="0" err="1"/>
              <a:t>clotrimazole</a:t>
            </a:r>
            <a:r>
              <a:rPr lang="en-US" dirty="0"/>
              <a:t> 500mg for possibly 6-8 weeks.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TRICHOMONAS VAGINALIS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Flagellate </a:t>
            </a:r>
            <a:r>
              <a:rPr lang="en-US" dirty="0"/>
              <a:t>protozoan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Can cause severe </a:t>
            </a:r>
            <a:r>
              <a:rPr lang="en-US" dirty="0" err="1"/>
              <a:t>vulvovaginitis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Also cause urinary tract infections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Recurrences occur if male partner is not simultaneously treated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1608222"/>
            <a:ext cx="8458200" cy="1905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LOWER </a:t>
            </a:r>
            <a:r>
              <a:rPr lang="en-US" sz="5400" b="1" dirty="0"/>
              <a:t>GENITAL TRACT INFECTIONS</a:t>
            </a:r>
            <a:endParaRPr lang="en-US" sz="5400" b="1" dirty="0"/>
          </a:p>
        </p:txBody>
      </p:sp>
      <p:sp>
        <p:nvSpPr>
          <p:cNvPr id="4" name="Title 1"/>
          <p:cNvSpPr txBox="1"/>
          <p:nvPr/>
        </p:nvSpPr>
        <p:spPr>
          <a:xfrm>
            <a:off x="1269365" y="4419600"/>
            <a:ext cx="667893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Department of Obs&amp; Gynae</a:t>
            </a: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Rawalpindi teaching hospital Hospital </a:t>
            </a: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Sign and symptoms</a:t>
            </a:r>
            <a:r>
              <a:rPr lang="en-US" dirty="0"/>
              <a:t>: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 smtClean="0"/>
              <a:t>Vulval</a:t>
            </a:r>
            <a:r>
              <a:rPr lang="en-US" dirty="0" smtClean="0"/>
              <a:t> </a:t>
            </a:r>
            <a:r>
              <a:rPr lang="en-US" dirty="0"/>
              <a:t>soreness and itching</a:t>
            </a:r>
            <a:endParaRPr lang="en-US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Foul smelling vaginal </a:t>
            </a:r>
            <a:r>
              <a:rPr lang="en-US" dirty="0" err="1"/>
              <a:t>discahrge</a:t>
            </a:r>
            <a:r>
              <a:rPr lang="en-US" dirty="0"/>
              <a:t>, frothy yellowish green in nature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Dysuria and abdominal discomfort</a:t>
            </a:r>
            <a:endParaRPr lang="en-US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Appearance of strawberry cervix due to presence of punctate hemorrhages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TRICHOMONAS VAGINALIS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VULVOVAGINITIS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3" name="AutoShape 2" descr="Trichomonas vaginalis | protist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4" name="AutoShape 4" descr="Trichomonas vaginalis | protist | Britannica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Trichomonas vaginalis | protist | Britannica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14600"/>
            <a:ext cx="42672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8" descr="Vaginitis - Gynecology - Medbullets Step 2/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63" y="2514600"/>
            <a:ext cx="4110037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ginalInfections"/>
          <p:cNvPicPr>
            <a:picLocks noGrp="1"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172200" cy="42672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78962" y="457200"/>
            <a:ext cx="8229600" cy="6172200"/>
          </a:xfrm>
        </p:spPr>
        <p:txBody>
          <a:bodyPr>
            <a:normAutofit/>
          </a:bodyPr>
          <a:lstStyle/>
          <a:p>
            <a:r>
              <a:rPr lang="en-US" b="1" dirty="0"/>
              <a:t>Diagnosis</a:t>
            </a:r>
            <a:r>
              <a:rPr lang="en-US" dirty="0"/>
              <a:t>: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Microscopy </a:t>
            </a:r>
            <a:r>
              <a:rPr lang="en-US" dirty="0"/>
              <a:t>of vaginal discharge and culture in </a:t>
            </a:r>
            <a:r>
              <a:rPr lang="en-US" dirty="0" err="1"/>
              <a:t>Finnberg</a:t>
            </a:r>
            <a:r>
              <a:rPr lang="en-US" dirty="0"/>
              <a:t>-Whittington medium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Wet mount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Treatment</a:t>
            </a:r>
            <a:r>
              <a:rPr lang="en-US" b="1" dirty="0"/>
              <a:t>:</a:t>
            </a:r>
            <a:endParaRPr lang="en-US" b="1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Metronidazole single dose of 2g or 400mg twice daily with cure rate </a:t>
            </a:r>
            <a:r>
              <a:rPr lang="en-US" dirty="0" err="1"/>
              <a:t>upto</a:t>
            </a:r>
            <a:r>
              <a:rPr lang="en-US" dirty="0"/>
              <a:t> 95%</a:t>
            </a:r>
            <a:endParaRPr lang="en-US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 err="1"/>
              <a:t>Tinidazole</a:t>
            </a:r>
            <a:r>
              <a:rPr lang="en-US" dirty="0"/>
              <a:t> 2g oral single dose also effective but cost more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BACTERIAL VAGINOSIS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Occurs </a:t>
            </a:r>
            <a:r>
              <a:rPr lang="en-US" dirty="0"/>
              <a:t>due to growth and increase in anaerobic species with simultaneous reduction in the vaginal flora causing an increase in vaginal pH making it alkaline(4.5-7.0)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Commonly </a:t>
            </a:r>
            <a:r>
              <a:rPr lang="en-US" dirty="0"/>
              <a:t>involved organisms are </a:t>
            </a:r>
            <a:r>
              <a:rPr lang="en-US" i="1" dirty="0" err="1"/>
              <a:t>Gardnerella</a:t>
            </a:r>
            <a:r>
              <a:rPr lang="en-US" i="1" dirty="0"/>
              <a:t> </a:t>
            </a:r>
            <a:r>
              <a:rPr lang="en-US" i="1" dirty="0" err="1"/>
              <a:t>vaginalis</a:t>
            </a:r>
            <a:r>
              <a:rPr lang="en-US" i="1" dirty="0"/>
              <a:t>, Mycoplasma </a:t>
            </a:r>
            <a:r>
              <a:rPr lang="en-US" i="1" dirty="0" err="1"/>
              <a:t>hominis</a:t>
            </a:r>
            <a:r>
              <a:rPr lang="en-US" i="1" dirty="0"/>
              <a:t>, </a:t>
            </a:r>
            <a:r>
              <a:rPr lang="en-US" i="1" dirty="0" err="1"/>
              <a:t>Bacteriodes</a:t>
            </a:r>
            <a:r>
              <a:rPr lang="en-US" i="1" dirty="0"/>
              <a:t> spp.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BACTERIAL VAGINOSIS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Sign </a:t>
            </a:r>
            <a:r>
              <a:rPr lang="en-US" b="1" dirty="0"/>
              <a:t>and symptoms</a:t>
            </a:r>
            <a:r>
              <a:rPr lang="en-US" dirty="0"/>
              <a:t>: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Fishy </a:t>
            </a:r>
            <a:r>
              <a:rPr lang="en-US" dirty="0"/>
              <a:t>malodorous vaginal discharge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Creamy </a:t>
            </a:r>
            <a:r>
              <a:rPr lang="en-US" dirty="0"/>
              <a:t>or greyish-white vaginal discharge commonly adherent to vaginal wall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More </a:t>
            </a:r>
            <a:r>
              <a:rPr lang="en-US" dirty="0"/>
              <a:t>prominent during and after menstruation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Asymptomatic </a:t>
            </a:r>
            <a:r>
              <a:rPr lang="en-US" dirty="0"/>
              <a:t>carriers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953000"/>
          </a:xfrm>
        </p:spPr>
        <p:txBody>
          <a:bodyPr/>
          <a:lstStyle/>
          <a:p>
            <a:pPr algn="r">
              <a:defRPr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747" name="Picture 2" descr="MedicFem - VAGINOSIS BACTERIANA: 🔸La vaginosis bacteriana ...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73768"/>
            <a:ext cx="5410200" cy="555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three criteria;</a:t>
            </a:r>
            <a:endParaRPr lang="en-US" dirty="0"/>
          </a:p>
          <a:p>
            <a:endParaRPr lang="en-US" i="1" dirty="0" smtClean="0"/>
          </a:p>
          <a:p>
            <a:r>
              <a:rPr lang="en-US" i="1" dirty="0" err="1" smtClean="0"/>
              <a:t>Amsel</a:t>
            </a:r>
            <a:r>
              <a:rPr lang="en-US" i="1" dirty="0" smtClean="0"/>
              <a:t> </a:t>
            </a:r>
            <a:r>
              <a:rPr lang="en-US" i="1" dirty="0"/>
              <a:t>criteria</a:t>
            </a:r>
            <a:r>
              <a:rPr lang="en-US" dirty="0"/>
              <a:t>:</a:t>
            </a:r>
            <a:endParaRPr lang="en-US" dirty="0"/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Presence of clue cells on microscopic examination</a:t>
            </a:r>
            <a:endParaRPr lang="en-US" dirty="0"/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Creamy greyish white discharge </a:t>
            </a:r>
            <a:endParaRPr lang="en-US" dirty="0"/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Vaginal pH more than 4.5</a:t>
            </a:r>
            <a:endParaRPr lang="en-US" dirty="0"/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Release of fishy </a:t>
            </a:r>
            <a:r>
              <a:rPr lang="en-US" dirty="0" err="1"/>
              <a:t>odour</a:t>
            </a:r>
            <a:r>
              <a:rPr lang="en-US" dirty="0"/>
              <a:t> on addition of alkali (positive Whiff test)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There should be at least 3 criteria out of 4 to diagnose BV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i="1" dirty="0"/>
              <a:t>Hay/</a:t>
            </a:r>
            <a:r>
              <a:rPr lang="en-US" i="1" dirty="0" err="1"/>
              <a:t>Ison</a:t>
            </a:r>
            <a:r>
              <a:rPr lang="en-US" i="1" dirty="0"/>
              <a:t> criteria</a:t>
            </a:r>
            <a:r>
              <a:rPr lang="en-US" dirty="0"/>
              <a:t>: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Grade </a:t>
            </a:r>
            <a:r>
              <a:rPr lang="en-US" dirty="0"/>
              <a:t>1. Normal: Lactobacillus predominate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Grade 2. Intermediate: Lactobacillus seen with the presence of </a:t>
            </a:r>
            <a:r>
              <a:rPr lang="en-US" i="1" dirty="0" err="1"/>
              <a:t>Gardnerella</a:t>
            </a:r>
            <a:r>
              <a:rPr lang="en-US" dirty="0"/>
              <a:t> or </a:t>
            </a:r>
            <a:r>
              <a:rPr lang="en-US" i="1" dirty="0" err="1"/>
              <a:t>Mobiluncus</a:t>
            </a:r>
            <a:r>
              <a:rPr lang="en-US" dirty="0"/>
              <a:t> spp.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Grade 3. Bacterial </a:t>
            </a:r>
            <a:r>
              <a:rPr lang="en-US" dirty="0" err="1"/>
              <a:t>vaginosis</a:t>
            </a:r>
            <a:r>
              <a:rPr lang="en-US" dirty="0"/>
              <a:t>: Lactobacilli absent or markedly reduced with predominance of </a:t>
            </a:r>
            <a:r>
              <a:rPr lang="en-US" i="1" dirty="0" err="1"/>
              <a:t>Garderella</a:t>
            </a:r>
            <a:r>
              <a:rPr lang="en-US" dirty="0"/>
              <a:t> or </a:t>
            </a:r>
            <a:r>
              <a:rPr lang="en-US" i="1" dirty="0" err="1"/>
              <a:t>Mobiluncus</a:t>
            </a:r>
            <a:r>
              <a:rPr lang="en-US" dirty="0"/>
              <a:t> spp.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/>
              <a:t>Nugent criteria:</a:t>
            </a: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 </a:t>
            </a:r>
            <a:r>
              <a:rPr lang="en-US" dirty="0"/>
              <a:t>Based on the proportion of anaerobic species giving a quantitative score between 0 and 10.</a:t>
            </a:r>
            <a:endParaRPr lang="en-US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Less than 4: Normal</a:t>
            </a:r>
            <a:endParaRPr lang="en-US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4 to 6: Intermediate</a:t>
            </a:r>
            <a:endParaRPr lang="en-US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More than 6: Bacterial </a:t>
            </a:r>
            <a:r>
              <a:rPr lang="en-US" dirty="0" err="1"/>
              <a:t>vaginosis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 noChangeArrowheads="1"/>
          </p:cNvSpPr>
          <p:nvPr>
            <p:ph type="title"/>
          </p:nvPr>
        </p:nvSpPr>
        <p:spPr>
          <a:xfrm>
            <a:off x="2601516" y="228602"/>
            <a:ext cx="4942284" cy="1281113"/>
          </a:xfrm>
        </p:spPr>
        <p:txBody>
          <a:bodyPr>
            <a:normAutofit fontScale="90000"/>
          </a:bodyPr>
          <a:lstStyle/>
          <a:p>
            <a:r>
              <a:rPr lang="en-US" altLang="en-US" b="1">
                <a:solidFill>
                  <a:srgbClr val="01153E"/>
                </a:solidFill>
                <a:cs typeface="Times New Roman" panose="02020603050405020304" pitchFamily="18" charset="0"/>
              </a:rPr>
              <a:t>University Motto, Vision, Values &amp; Goals</a:t>
            </a:r>
            <a:br>
              <a:rPr lang="en-US" altLang="en-US" sz="3200" b="1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en-US" alt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773680" y="1297940"/>
          <a:ext cx="5905500" cy="5075564"/>
        </p:xfrm>
        <a:graphic>
          <a:graphicData uri="http://schemas.openxmlformats.org/drawingml/2006/table">
            <a:tbl>
              <a:tblPr/>
              <a:tblGrid>
                <a:gridCol w="5905500"/>
              </a:tblGrid>
              <a:tr h="5075564">
                <a:tc>
                  <a:txBody>
                    <a:bodyPr/>
                    <a:lstStyle>
                      <a:lvl1pPr marL="236855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2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2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2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2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2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2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2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2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2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23685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Mission Statement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3685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To impart evidence-based research-oriented health professional education 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3685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Best possible patient care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3685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Mutual respect, ethical practice of healthcare and social accountability.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3685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3685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Vision and Values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3685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Highly recognized and accredited </a:t>
                      </a: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centre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 of excellence in Medical Education, using evidence-based training techniques for development of highly competent health professionals, who are lifelong experiential learner and are socially accountable.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3685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Goals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3685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7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The Undergraduate Integrated Learning Program is geared to provide you with quality medical education in an environment designed to: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C882"/>
                    </a:solidFill>
                  </a:tcPr>
                </a:tc>
              </a:tr>
            </a:tbl>
          </a:graphicData>
        </a:graphic>
      </p:graphicFrame>
      <p:pic>
        <p:nvPicPr>
          <p:cNvPr id="20488" name="image3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06" y="2790825"/>
            <a:ext cx="2448544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2 1"/>
          <p:cNvSpPr/>
          <p:nvPr/>
        </p:nvSpPr>
        <p:spPr>
          <a:xfrm>
            <a:off x="87761" y="819807"/>
            <a:ext cx="3581400" cy="2990193"/>
          </a:xfrm>
          <a:prstGeom prst="irregularSeal2">
            <a:avLst/>
          </a:prstGeom>
          <a:solidFill>
            <a:srgbClr val="00206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/>
              <a:t>BACTERIAL VAGINOSIS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3276600" y="205214"/>
            <a:ext cx="4267200" cy="32766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HAY/ISON CRITERIA: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Grade I : Normal- </a:t>
            </a:r>
            <a:r>
              <a:rPr lang="en-US" b="1" i="1" dirty="0"/>
              <a:t>lactobacillus</a:t>
            </a:r>
            <a:r>
              <a:rPr lang="en-US" b="1" dirty="0"/>
              <a:t> more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Grade II: Intermediate- </a:t>
            </a:r>
            <a:r>
              <a:rPr lang="en-US" b="1" i="1" dirty="0"/>
              <a:t>lactobacillus</a:t>
            </a:r>
            <a:r>
              <a:rPr lang="en-US" b="1" dirty="0"/>
              <a:t> with </a:t>
            </a:r>
            <a:r>
              <a:rPr lang="en-US" b="1" i="1" dirty="0" err="1"/>
              <a:t>Gardenerella</a:t>
            </a:r>
            <a:r>
              <a:rPr lang="en-US" b="1" dirty="0"/>
              <a:t> and/or </a:t>
            </a:r>
            <a:r>
              <a:rPr lang="en-US" b="1" i="1" dirty="0" err="1"/>
              <a:t>Mobiluncus</a:t>
            </a:r>
            <a:r>
              <a:rPr lang="en-US" b="1" i="1" dirty="0"/>
              <a:t> </a:t>
            </a:r>
            <a:r>
              <a:rPr lang="en-US" b="1" i="1" dirty="0" err="1"/>
              <a:t>spp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Grade III: Bacterial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Vaginosis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b="1" dirty="0"/>
              <a:t>lactobacillus absent / markedly reduced with predominance of</a:t>
            </a:r>
            <a:endParaRPr lang="en-US" b="1" dirty="0"/>
          </a:p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/>
              <a:t>Gardenerella</a:t>
            </a:r>
            <a:r>
              <a:rPr lang="en-US" b="1" dirty="0"/>
              <a:t> and/or </a:t>
            </a:r>
            <a:r>
              <a:rPr lang="en-US" b="1" i="1" dirty="0" err="1"/>
              <a:t>Mobiluncus</a:t>
            </a:r>
            <a:r>
              <a:rPr lang="en-US" b="1" i="1" dirty="0"/>
              <a:t> </a:t>
            </a:r>
            <a:r>
              <a:rPr lang="en-US" b="1" i="1" dirty="0" err="1"/>
              <a:t>spp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Hexagon 6"/>
          <p:cNvSpPr/>
          <p:nvPr/>
        </p:nvSpPr>
        <p:spPr>
          <a:xfrm>
            <a:off x="5415455" y="3481814"/>
            <a:ext cx="3581400" cy="3048000"/>
          </a:xfrm>
          <a:prstGeom prst="hexagon">
            <a:avLst/>
          </a:prstGeom>
          <a:solidFill>
            <a:srgbClr val="C0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AMSEL CRITERIA: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b="1" dirty="0"/>
              <a:t>3 out of 4 required for diagnosis</a:t>
            </a:r>
            <a:endParaRPr lang="en-US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b="1" dirty="0"/>
              <a:t>creamy grey white discharge</a:t>
            </a:r>
            <a:endParaRPr lang="en-US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b="1" dirty="0"/>
              <a:t>vaginal pH &gt;4.5</a:t>
            </a:r>
            <a:endParaRPr lang="en-US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b="1" dirty="0"/>
              <a:t>fishy smell </a:t>
            </a:r>
            <a:endParaRPr lang="en-US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b="1" dirty="0"/>
              <a:t>Clue cells 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118241" y="3962400"/>
            <a:ext cx="5943600" cy="2743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NUGENT CRITERIA: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dirty="0"/>
              <a:t>Based on proportion of anaerobic spp. Score b/w 0 and 10</a:t>
            </a:r>
            <a:endParaRPr lang="en-US" dirty="0"/>
          </a:p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&lt;4: Normal 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4-6: Intermediate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&gt;6: Bacterial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Vaginosis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Metronidazole, an oral dose of 400mg twice a day for 5 days or a single dose of 2g.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Alternatively, it can be used as a local </a:t>
            </a:r>
            <a:r>
              <a:rPr lang="en-US" dirty="0" err="1"/>
              <a:t>intravaginal</a:t>
            </a:r>
            <a:r>
              <a:rPr lang="en-US" dirty="0"/>
              <a:t> gel usually applied at night for 5-7 days.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Clindamycin 300mg twice daily or a topical vaginal cream is also effective but expensive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Pregnancy and Bacterial </a:t>
            </a:r>
            <a:r>
              <a:rPr lang="en-US" dirty="0" err="1"/>
              <a:t>Vaginosis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458200" cy="54102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Presence of bacterial </a:t>
            </a:r>
            <a:r>
              <a:rPr lang="en-US" dirty="0" err="1"/>
              <a:t>vaginosis</a:t>
            </a:r>
            <a:r>
              <a:rPr lang="en-US" dirty="0"/>
              <a:t> in 1</a:t>
            </a:r>
            <a:r>
              <a:rPr lang="en-US" baseline="30000" dirty="0"/>
              <a:t>st</a:t>
            </a:r>
            <a:r>
              <a:rPr lang="en-US" dirty="0"/>
              <a:t> trimester can lead to late 2</a:t>
            </a:r>
            <a:r>
              <a:rPr lang="en-US" baseline="30000" dirty="0"/>
              <a:t>nd</a:t>
            </a:r>
            <a:r>
              <a:rPr lang="en-US" dirty="0"/>
              <a:t> trimester miscarriages and preterm </a:t>
            </a:r>
            <a:r>
              <a:rPr lang="en-US" dirty="0" err="1"/>
              <a:t>labour</a:t>
            </a:r>
            <a:r>
              <a:rPr lang="en-US" dirty="0"/>
              <a:t>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 </a:t>
            </a:r>
            <a:r>
              <a:rPr lang="en-US" dirty="0" smtClean="0"/>
              <a:t>   Women </a:t>
            </a:r>
            <a:r>
              <a:rPr lang="en-US" dirty="0"/>
              <a:t>with previous history of 2</a:t>
            </a:r>
            <a:r>
              <a:rPr lang="en-US" baseline="30000" dirty="0"/>
              <a:t>nd</a:t>
            </a:r>
            <a:r>
              <a:rPr lang="en-US" dirty="0"/>
              <a:t> trimester loss or preterm delivery should have a vaginal swab performed in early pregnancy and if BV is detected it should be actively treated in early 2</a:t>
            </a:r>
            <a:r>
              <a:rPr lang="en-US" baseline="30000" dirty="0"/>
              <a:t>nd</a:t>
            </a:r>
            <a:r>
              <a:rPr lang="en-US" dirty="0"/>
              <a:t> trimester.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   Metronidazole </a:t>
            </a:r>
            <a:r>
              <a:rPr lang="en-US" dirty="0"/>
              <a:t>is safe to use in pregnancy but prolonged doses should be avoided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GONORRHOEA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Sexually transmitted disease caused by </a:t>
            </a:r>
            <a:r>
              <a:rPr lang="en-US" i="1" dirty="0" err="1"/>
              <a:t>Niesseria</a:t>
            </a:r>
            <a:r>
              <a:rPr lang="en-US" i="1" dirty="0"/>
              <a:t> </a:t>
            </a:r>
            <a:r>
              <a:rPr lang="en-US" i="1" dirty="0" err="1" smtClean="0"/>
              <a:t>gonorrhoea</a:t>
            </a:r>
            <a:endParaRPr lang="en-US" i="1" dirty="0"/>
          </a:p>
          <a:p>
            <a:pPr>
              <a:lnSpc>
                <a:spcPct val="150000"/>
              </a:lnSpc>
            </a:pPr>
            <a:r>
              <a:rPr lang="en-US" dirty="0"/>
              <a:t>Can lead to ascending infection causing </a:t>
            </a:r>
            <a:r>
              <a:rPr lang="en-US" dirty="0" err="1"/>
              <a:t>endometritis</a:t>
            </a:r>
            <a:r>
              <a:rPr lang="en-US" dirty="0"/>
              <a:t>, </a:t>
            </a:r>
            <a:r>
              <a:rPr lang="en-US" dirty="0" err="1"/>
              <a:t>endosalpingitis</a:t>
            </a:r>
            <a:r>
              <a:rPr lang="en-US" dirty="0"/>
              <a:t> and pelvic inflammatory disease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0"/>
            <a:ext cx="8382000" cy="6705600"/>
          </a:xfrm>
        </p:spPr>
        <p:txBody>
          <a:bodyPr/>
          <a:lstStyle/>
          <a:p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 Sign </a:t>
            </a:r>
            <a:r>
              <a:rPr lang="en-US" b="1" dirty="0"/>
              <a:t>and symptoms</a:t>
            </a:r>
            <a:r>
              <a:rPr lang="en-US" dirty="0"/>
              <a:t>: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Asymptomatic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Increased vaginal discharge with lower abdominal/pelvic pain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Dysuria with urethral discharge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Endocervical</a:t>
            </a:r>
            <a:r>
              <a:rPr lang="en-US" dirty="0"/>
              <a:t> </a:t>
            </a:r>
            <a:r>
              <a:rPr lang="en-US" dirty="0" err="1"/>
              <a:t>mucopurulent</a:t>
            </a:r>
            <a:r>
              <a:rPr lang="en-US" dirty="0"/>
              <a:t> </a:t>
            </a:r>
            <a:r>
              <a:rPr lang="en-US" dirty="0" smtClean="0"/>
              <a:t>discharge and </a:t>
            </a:r>
            <a:r>
              <a:rPr lang="en-US" dirty="0"/>
              <a:t>contact bleeding 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Pelvic tenderness with cervical excitation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Mucopurulent</a:t>
            </a:r>
            <a:r>
              <a:rPr lang="en-US" dirty="0"/>
              <a:t> urethral discharge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DIAGNOSTIC TESTS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Gram staining</a:t>
            </a:r>
            <a:endParaRPr lang="en-US" dirty="0"/>
          </a:p>
          <a:p>
            <a:r>
              <a:rPr lang="en-US" dirty="0"/>
              <a:t>Culture medium using an agar medium</a:t>
            </a:r>
            <a:endParaRPr lang="en-US" dirty="0"/>
          </a:p>
          <a:p>
            <a:r>
              <a:rPr lang="en-US" dirty="0"/>
              <a:t>Nucleic acid amplification tests(NAATs)</a:t>
            </a:r>
            <a:endParaRPr lang="en-US" dirty="0"/>
          </a:p>
          <a:p>
            <a:r>
              <a:rPr lang="en-US" dirty="0"/>
              <a:t>Nucleic acid hybridization tests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Endocervical</a:t>
            </a:r>
            <a:r>
              <a:rPr lang="en-US" dirty="0"/>
              <a:t> swabs should be taken and if symptomatic, swabs from rectum and pharynx should also be taken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21" y="1752600"/>
            <a:ext cx="8450179" cy="4724400"/>
          </a:xfrm>
        </p:spPr>
        <p:txBody>
          <a:bodyPr>
            <a:normAutofit/>
          </a:bodyPr>
          <a:lstStyle/>
          <a:p>
            <a:r>
              <a:rPr lang="en-US" dirty="0"/>
              <a:t>Screen both partners and refer then to genitourinary medicine clinic</a:t>
            </a:r>
            <a:endParaRPr lang="en-US" dirty="0"/>
          </a:p>
          <a:p>
            <a:r>
              <a:rPr lang="en-US" dirty="0"/>
              <a:t>Contact tracing</a:t>
            </a:r>
            <a:endParaRPr lang="en-US" dirty="0"/>
          </a:p>
          <a:p>
            <a:r>
              <a:rPr lang="en-US" dirty="0" err="1"/>
              <a:t>Cephalosporins</a:t>
            </a:r>
            <a:r>
              <a:rPr lang="en-US" dirty="0"/>
              <a:t> are mainstay of treatment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Parenteral third generation cephalosporin plus azithromycin </a:t>
            </a:r>
            <a:endParaRPr lang="en-US" dirty="0"/>
          </a:p>
          <a:p>
            <a:r>
              <a:rPr lang="en-US" dirty="0" smtClean="0"/>
              <a:t> In </a:t>
            </a:r>
            <a:r>
              <a:rPr lang="en-US" dirty="0"/>
              <a:t>pregnancy it is safe to use </a:t>
            </a:r>
            <a:r>
              <a:rPr lang="en-US" dirty="0" err="1"/>
              <a:t>penicillins</a:t>
            </a:r>
            <a:r>
              <a:rPr lang="en-US" dirty="0"/>
              <a:t> and </a:t>
            </a:r>
            <a:r>
              <a:rPr lang="en-US" dirty="0" err="1"/>
              <a:t>cephalosporins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Chronic pelvic pain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Tubal infection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Subfertility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GENITOURINARY CHLAMYDIA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Obligate intracellular bacterium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Sexually transmitted infection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There are several </a:t>
            </a:r>
            <a:r>
              <a:rPr lang="en-US" dirty="0" err="1"/>
              <a:t>serovars</a:t>
            </a:r>
            <a:r>
              <a:rPr lang="en-US" dirty="0"/>
              <a:t> of chlamydia D-K infect the genitourinary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914400"/>
            <a:ext cx="8229600" cy="4572000"/>
          </a:xfrm>
        </p:spPr>
        <p:txBody>
          <a:bodyPr>
            <a:normAutofit/>
          </a:bodyPr>
          <a:lstStyle/>
          <a:p>
            <a:r>
              <a:rPr lang="en-US" b="1" dirty="0"/>
              <a:t>Signs and symptoms</a:t>
            </a:r>
            <a:r>
              <a:rPr lang="en-US" dirty="0"/>
              <a:t>: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Asymptomatic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Vaginal discharge and lower abdominal pain</a:t>
            </a:r>
            <a:endParaRPr lang="en-US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 err="1"/>
              <a:t>Postcoital</a:t>
            </a:r>
            <a:r>
              <a:rPr lang="en-US" dirty="0"/>
              <a:t> bleeding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Intermenstrual</a:t>
            </a:r>
            <a:r>
              <a:rPr lang="en-US" dirty="0"/>
              <a:t> bleeding </a:t>
            </a:r>
            <a:endParaRPr lang="en-US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 err="1"/>
              <a:t>Mucopurulent</a:t>
            </a:r>
            <a:r>
              <a:rPr lang="en-US" dirty="0"/>
              <a:t> cervical discharge with contact bleeding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Dysuria with urethral discharge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 noChangeArrowheads="1"/>
          </p:cNvSpPr>
          <p:nvPr>
            <p:ph type="title"/>
          </p:nvPr>
        </p:nvSpPr>
        <p:spPr>
          <a:xfrm>
            <a:off x="1485900" y="19050"/>
            <a:ext cx="6724650" cy="1828800"/>
          </a:xfrm>
        </p:spPr>
        <p:txBody>
          <a:bodyPr/>
          <a:lstStyle/>
          <a:p>
            <a:r>
              <a:rPr lang="en-US" altLang="en-US" sz="3200" dirty="0"/>
              <a:t>PROF UMER MODEL OF INTEGRATED LECTURE</a:t>
            </a:r>
            <a:endParaRPr lang="en-US" altLang="en-US" sz="3200" dirty="0"/>
          </a:p>
        </p:txBody>
      </p:sp>
      <p:pic>
        <p:nvPicPr>
          <p:cNvPr id="23554" name="Picture 3"/>
          <p:cNvPicPr>
            <a:picLocks noChangeAspect="1" noEditPoints="1" noChangeArrowheads="1" noChangeShapeType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1"/>
            <a:ext cx="6857999" cy="472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Pelvic inflammatory disease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Perihepatitis</a:t>
            </a:r>
            <a:r>
              <a:rPr lang="en-US" dirty="0"/>
              <a:t>: Fitz-Hugh-Curtis syndrome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Neonatal </a:t>
            </a:r>
            <a:r>
              <a:rPr lang="en-US" dirty="0" err="1"/>
              <a:t>conjuctivitis</a:t>
            </a:r>
            <a:r>
              <a:rPr lang="en-US" dirty="0"/>
              <a:t> and pneumonia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Adult </a:t>
            </a:r>
            <a:r>
              <a:rPr lang="en-US" dirty="0" err="1"/>
              <a:t>conjuctivitis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Reiter’s syndrome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edia.springernature.com/full/springer-static/image/art%3A10.1007%2Fs10397-010-0642-8/MediaObjects/10397_2010_642_Fig1_HTML.jpg?as=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/>
          </a:p>
        </p:txBody>
      </p:sp>
      <p:sp>
        <p:nvSpPr>
          <p:cNvPr id="5" name="AutoShape 4" descr="https://media.springernature.com/full/springer-static/image/art%3A10.1007%2Fs10397-010-0642-8/MediaObjects/10397_2010_642_Fig1_HTML.jpg?as=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GB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00200"/>
            <a:ext cx="5334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0" y="533400"/>
            <a:ext cx="7010400" cy="57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Perihepatitis</a:t>
            </a:r>
            <a:r>
              <a:rPr lang="en-US" sz="2400" dirty="0"/>
              <a:t>: Fitz-Hugh-Curtis syndrome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DIAGNOSTIC TESTS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Nucleic acid </a:t>
            </a:r>
            <a:r>
              <a:rPr lang="en-US" dirty="0" smtClean="0"/>
              <a:t>amplification </a:t>
            </a:r>
            <a:r>
              <a:rPr lang="en-US" dirty="0"/>
              <a:t>technique, 90% </a:t>
            </a:r>
            <a:r>
              <a:rPr lang="en-US" dirty="0" smtClean="0"/>
              <a:t>sensitive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Real-time polymerase chain reaction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Culture is expensive, not routinely recommended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1336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General </a:t>
            </a:r>
            <a:r>
              <a:rPr lang="en-US" b="1" i="1" dirty="0"/>
              <a:t>advice</a:t>
            </a:r>
            <a:r>
              <a:rPr lang="en-US" i="1" dirty="0"/>
              <a:t>:</a:t>
            </a:r>
            <a:endParaRPr lang="en-US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Avoid intercourse before treatment of both partners is complete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Use of condoms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Contact tracing of all </a:t>
            </a:r>
            <a:r>
              <a:rPr lang="en-US" dirty="0" smtClean="0"/>
              <a:t>partners</a:t>
            </a: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Simultaneous treatment of partner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endParaRPr lang="en-US" b="1" i="1" dirty="0" smtClean="0"/>
          </a:p>
          <a:p>
            <a:r>
              <a:rPr lang="en-US" b="1" i="1" dirty="0" smtClean="0"/>
              <a:t>Antibiotic </a:t>
            </a:r>
            <a:r>
              <a:rPr lang="en-US" b="1" i="1" dirty="0"/>
              <a:t>treatment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Doxycycline </a:t>
            </a:r>
            <a:r>
              <a:rPr lang="en-US" dirty="0"/>
              <a:t>100mg orally twice a day for 7days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r>
              <a:rPr lang="en-US" dirty="0" smtClean="0"/>
              <a:t> Azithromycin </a:t>
            </a:r>
            <a:r>
              <a:rPr lang="en-US" dirty="0"/>
              <a:t>1g orally single dose 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7376351"/>
        </p:xfrm>
        <a:graphic>
          <a:graphicData uri="http://schemas.openxmlformats.org/drawingml/2006/table">
            <a:tbl>
              <a:tblPr/>
              <a:tblGrid>
                <a:gridCol w="1571625"/>
                <a:gridCol w="1270000"/>
                <a:gridCol w="1119188"/>
                <a:gridCol w="1268412"/>
                <a:gridCol w="1287463"/>
                <a:gridCol w="1446212"/>
                <a:gridCol w="118110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ETIOLOGY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CAUSATIVE AGENT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EXAMINATION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ASSOCIATION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DIAGNOSIS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PHYSIOLOGICAL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Clear/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Mucoid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Reassure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</a:tr>
              <a:tr h="197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candida albicans 80 – 90%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Whitish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Curdy itchy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Vulval edema, excoriation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redness and erythma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Dysuria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Dysperunia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vaginal Ph 3.5-4.5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Typical white plaques , vaginal swabs, spores on wet slides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Anti-fungal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clotrimazole  500mg pessary /cream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Fluconazole 150 mg single dose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</a:tr>
              <a:tr h="1231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TRICHOMONIASIS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VULVOVAGINITIS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Trichomonas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vaginalis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Frothy, greenish, offensive, itchy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strawberry appearance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punctate hemorrhages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Dysuria abdominal discomfort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 smear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Finnberg-Whittington or Diamonds medium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Metronidazole 400mg BD for 5-7 days/ 2g oral single dose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</a:tr>
              <a:tr h="2465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BACTERIAL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VAGINOSIS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mixed anaerobes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Gardenerella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vaginalis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Mycoplasma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hominis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Bacteriodes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spp.,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Mobilincus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spp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Fishy, malodorous, creamy, greyish white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Vaginal Ph alkaline 4.5-7.0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AMSEL CRITERIA,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HAY/ISON CRITERIA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NUGENT CRITERIA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Metronidazole same as above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Clindamycin 2% cream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877" marR="5787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EE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0"/>
          <a:ext cx="9169400" cy="6760847"/>
        </p:xfrm>
        <a:graphic>
          <a:graphicData uri="http://schemas.openxmlformats.org/drawingml/2006/table">
            <a:tbl>
              <a:tblPr/>
              <a:tblGrid>
                <a:gridCol w="1575991"/>
                <a:gridCol w="1273528"/>
                <a:gridCol w="1122297"/>
                <a:gridCol w="1271935"/>
                <a:gridCol w="1291039"/>
                <a:gridCol w="1450229"/>
                <a:gridCol w="1184381"/>
              </a:tblGrid>
              <a:tr h="11298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ETIOLOGY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CAUSATIVE AGENT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EXAMINATION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DIAGNOSIS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631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GONORRHOEA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Neisseria gonorrhoea 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Endocervical mucopurulent discharge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Pelvic tenderness with cervical excitation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Dysuria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Proctitis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with rectal bleeding,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Mucopurulent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urethral discharge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 staining 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NAATs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Endocervical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swabs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Antibiotics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Parenteral cephalosporin plus azithromycin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15875" y="30163"/>
          <a:ext cx="9144000" cy="6646472"/>
        </p:xfrm>
        <a:graphic>
          <a:graphicData uri="http://schemas.openxmlformats.org/drawingml/2006/table">
            <a:tbl>
              <a:tblPr/>
              <a:tblGrid>
                <a:gridCol w="1571625"/>
                <a:gridCol w="1270000"/>
                <a:gridCol w="1119188"/>
                <a:gridCol w="1268412"/>
                <a:gridCol w="1287463"/>
                <a:gridCol w="966787"/>
                <a:gridCol w="1660525"/>
              </a:tblGrid>
              <a:tr h="822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ETIOLOGY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CAUSATIVE AGENT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EXAMINATION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ASSOCIATION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DIAGNOSIS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700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Chlamydia trachomatis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Mucopurulent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cervical discharge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Postcoital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bleed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Intermenstrual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bleed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NAATs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time PCR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Antibiotics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Avoid intercourse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condoms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tracing and treatment of partners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Doxycycline 100mg orally BD for 7 days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Azithromycin 1g single dose orally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Calibri" panose="020F050202020403020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B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Recent advances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b="1" smtClean="0"/>
              <a:t>Floroqinolone trials:</a:t>
            </a:r>
            <a:endParaRPr lang="en-US" b="1" smtClean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smtClean="0"/>
              <a:t>  Two nonrandomized studies of laparoscopically confirmed salpingitis supports the efficacy of ofloxacin for the treatment of gonococcal and chlamydial PID by demonstrating that ofloxacin, administered every 12 h intravenously followed by a 10- to 14-day oral regimen with 100% cure rates</a:t>
            </a:r>
            <a:endParaRPr lang="en-US" smtClean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b="1" smtClean="0"/>
              <a:t>Azithromycin trials ( single dose for chlamydia, N gonorrhoea, anerobes)</a:t>
            </a:r>
            <a:endParaRPr lang="en-US" b="1" smtClean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b="1" smtClean="0"/>
              <a:t>Doxycycline and metronidazole trials</a:t>
            </a:r>
            <a:endParaRPr lang="en-US" b="1" smtClean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b="1" smtClean="0"/>
              <a:t>Inpatient Meronem trials ( for aerobic and anaerobic bacteria)</a:t>
            </a:r>
            <a:endParaRPr lang="en-US" b="1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Biomedical ethics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In patient presenting with vaginal discharge speculum examination must be done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9448"/>
            <a:ext cx="7467600" cy="4873752"/>
          </a:xfrm>
        </p:spPr>
        <p:txBody>
          <a:bodyPr/>
          <a:lstStyle/>
          <a:p>
            <a:r>
              <a:rPr lang="en-GB" dirty="0" smtClean="0"/>
              <a:t>A 32 years old sexually active women presented in OPD with complaint of vaginal </a:t>
            </a:r>
            <a:r>
              <a:rPr lang="en-GB" dirty="0" err="1" smtClean="0"/>
              <a:t>disharge</a:t>
            </a:r>
            <a:r>
              <a:rPr lang="en-GB" dirty="0" smtClean="0"/>
              <a:t> for 1 month. She is married for 6 years and has  2 vaginal deliveries. She never practice any contraceptive methods. She has no comorbidities. On examination vitally stable, abdomen soft, </a:t>
            </a:r>
            <a:r>
              <a:rPr lang="en-GB" dirty="0" err="1" smtClean="0"/>
              <a:t>nontender</a:t>
            </a:r>
            <a:r>
              <a:rPr lang="en-GB" dirty="0" smtClean="0"/>
              <a:t> and speculum examination shows whitish  discharge.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What are the differential diagnosis?</a:t>
            </a:r>
            <a:endParaRPr lang="en-GB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Family medicine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 sexually transmitted disease partner should be treated.</a:t>
            </a:r>
            <a:endParaRPr lang="en-GB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mm_e_bushra\Desktop\pics\1288102914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Objectives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the end of this lecture you will be able to </a:t>
            </a:r>
            <a:endParaRPr lang="en-US" dirty="0" smtClean="0"/>
          </a:p>
          <a:p>
            <a:r>
              <a:rPr lang="en-US" dirty="0" smtClean="0"/>
              <a:t> Enlist lower </a:t>
            </a:r>
            <a:r>
              <a:rPr lang="en-US" dirty="0"/>
              <a:t>genital tract </a:t>
            </a:r>
            <a:r>
              <a:rPr lang="en-US" dirty="0" smtClean="0"/>
              <a:t>infections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Describe pathophysiology of lower genital tract infections</a:t>
            </a:r>
            <a:endParaRPr lang="en-US" dirty="0" smtClean="0"/>
          </a:p>
          <a:p>
            <a:r>
              <a:rPr lang="en-US" dirty="0" smtClean="0"/>
              <a:t> Differentiate signs and symptoms of different infections </a:t>
            </a:r>
            <a:endParaRPr lang="en-US" dirty="0" smtClean="0"/>
          </a:p>
          <a:p>
            <a:r>
              <a:rPr lang="en-US" dirty="0" smtClean="0"/>
              <a:t> Select appropriate treatment of different lower genital  tract infections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Formulate management plan for patient with vaginal </a:t>
            </a:r>
            <a:r>
              <a:rPr lang="en-US" dirty="0"/>
              <a:t> </a:t>
            </a:r>
            <a:r>
              <a:rPr lang="en-US" dirty="0" smtClean="0"/>
              <a:t>discharge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41818" y="1295400"/>
            <a:ext cx="6459182" cy="4525963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 descr="The female genital tract and HIV infection. The lower tract includes... |  Download Scientific Diagram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43263"/>
            <a:ext cx="7162800" cy="496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reproductive age group normal </a:t>
            </a:r>
            <a:r>
              <a:rPr lang="en-US" dirty="0" smtClean="0"/>
              <a:t>defense </a:t>
            </a:r>
            <a:r>
              <a:rPr lang="en-US" dirty="0"/>
              <a:t>mechanism of lower genital tract includes:</a:t>
            </a:r>
            <a:endParaRPr lang="en-US" dirty="0"/>
          </a:p>
          <a:p>
            <a:r>
              <a:rPr lang="en-US" dirty="0"/>
              <a:t>Stratified squamous epithelium under estrogen influence</a:t>
            </a:r>
            <a:endParaRPr lang="en-US" dirty="0"/>
          </a:p>
          <a:p>
            <a:r>
              <a:rPr lang="en-US" dirty="0"/>
              <a:t>Vaginal pH between 3.5-4.5</a:t>
            </a:r>
            <a:endParaRPr lang="en-US" dirty="0"/>
          </a:p>
          <a:p>
            <a:r>
              <a:rPr lang="en-US" dirty="0"/>
              <a:t>Lactobacilli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Lower Genital Tract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Vulvovaginal</a:t>
            </a:r>
            <a:r>
              <a:rPr lang="en-US" dirty="0"/>
              <a:t> Candidiasis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Trichomonas</a:t>
            </a:r>
            <a:r>
              <a:rPr lang="en-US" dirty="0"/>
              <a:t> </a:t>
            </a:r>
            <a:r>
              <a:rPr lang="en-US" dirty="0" err="1"/>
              <a:t>Vaginalis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Bacterial </a:t>
            </a:r>
            <a:r>
              <a:rPr lang="en-US" dirty="0" err="1"/>
              <a:t>Vaginosis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Gonorrhoea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 Chlamydia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11185</Words>
  <Application>WPS Presentation</Application>
  <PresentationFormat>On-screen Show (4:3)</PresentationFormat>
  <Paragraphs>494</Paragraphs>
  <Slides>51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51</vt:i4>
      </vt:variant>
    </vt:vector>
  </HeadingPairs>
  <TitlesOfParts>
    <vt:vector size="65" baseType="lpstr">
      <vt:lpstr>Arial</vt:lpstr>
      <vt:lpstr>SimSun</vt:lpstr>
      <vt:lpstr>Wingdings</vt:lpstr>
      <vt:lpstr>Wingdings</vt:lpstr>
      <vt:lpstr>Wingdings 2</vt:lpstr>
      <vt:lpstr>Times New Roman</vt:lpstr>
      <vt:lpstr>Wingdings 3</vt:lpstr>
      <vt:lpstr>Century Gothic</vt:lpstr>
      <vt:lpstr>Courier New</vt:lpstr>
      <vt:lpstr>Century Schoolbook</vt:lpstr>
      <vt:lpstr>Microsoft YaHei</vt:lpstr>
      <vt:lpstr>Arial Unicode MS</vt:lpstr>
      <vt:lpstr>Calibri</vt:lpstr>
      <vt:lpstr>Oriel</vt:lpstr>
      <vt:lpstr>PowerPoint 演示文稿</vt:lpstr>
      <vt:lpstr>LOWER GENITAL TRACT INFECTIONS</vt:lpstr>
      <vt:lpstr>University Motto, Vision, Values &amp; Goals </vt:lpstr>
      <vt:lpstr>PROF UMER MODEL OF INTEGRATED LECTURE</vt:lpstr>
      <vt:lpstr>PowerPoint 演示文稿</vt:lpstr>
      <vt:lpstr>Learning Objectives </vt:lpstr>
      <vt:lpstr>PowerPoint 演示文稿</vt:lpstr>
      <vt:lpstr>PowerPoint 演示文稿</vt:lpstr>
      <vt:lpstr>Lower Genital Tract Infections</vt:lpstr>
      <vt:lpstr>Vulvovaginal Candidiasis</vt:lpstr>
      <vt:lpstr>PowerPoint 演示文稿</vt:lpstr>
      <vt:lpstr>PowerPoint 演示文稿</vt:lpstr>
      <vt:lpstr>DIAGNOSIS</vt:lpstr>
      <vt:lpstr>TREATMENT</vt:lpstr>
      <vt:lpstr>PowerPoint 演示文稿</vt:lpstr>
      <vt:lpstr>Complicated Infection</vt:lpstr>
      <vt:lpstr>Recurrent  Infection</vt:lpstr>
      <vt:lpstr>Recurrent  Infection</vt:lpstr>
      <vt:lpstr>TRICHOMONAS VAGINALIS</vt:lpstr>
      <vt:lpstr>PowerPoint 演示文稿</vt:lpstr>
      <vt:lpstr>TRICHOMONAS VAGINALIS VULVOVAGINITIS</vt:lpstr>
      <vt:lpstr>PowerPoint 演示文稿</vt:lpstr>
      <vt:lpstr>PowerPoint 演示文稿</vt:lpstr>
      <vt:lpstr>BACTERIAL VAGINOSIS</vt:lpstr>
      <vt:lpstr>BACTERIAL VAGINOSIS</vt:lpstr>
      <vt:lpstr>  </vt:lpstr>
      <vt:lpstr>DIAGNOSIS</vt:lpstr>
      <vt:lpstr>DIAGNOSIS</vt:lpstr>
      <vt:lpstr>DIAGNOSIS</vt:lpstr>
      <vt:lpstr>PowerPoint 演示文稿</vt:lpstr>
      <vt:lpstr>MANAGEMENT</vt:lpstr>
      <vt:lpstr>Pregnancy and Bacterial Vaginosis</vt:lpstr>
      <vt:lpstr>GONORRHOEA</vt:lpstr>
      <vt:lpstr>PowerPoint 演示文稿</vt:lpstr>
      <vt:lpstr>DIAGNOSTIC TESTS</vt:lpstr>
      <vt:lpstr>TREATMENT</vt:lpstr>
      <vt:lpstr>COMPLICATIONS</vt:lpstr>
      <vt:lpstr>GENITOURINARY CHLAMYDIA</vt:lpstr>
      <vt:lpstr>PowerPoint 演示文稿</vt:lpstr>
      <vt:lpstr>COMPLICATIONS</vt:lpstr>
      <vt:lpstr>PowerPoint 演示文稿</vt:lpstr>
      <vt:lpstr>DIAGNOSTIC TESTS</vt:lpstr>
      <vt:lpstr>TREATMENT</vt:lpstr>
      <vt:lpstr>TREATMENT</vt:lpstr>
      <vt:lpstr>PowerPoint 演示文稿</vt:lpstr>
      <vt:lpstr>PowerPoint 演示文稿</vt:lpstr>
      <vt:lpstr>PowerPoint 演示文稿</vt:lpstr>
      <vt:lpstr>Recent advances</vt:lpstr>
      <vt:lpstr>Biomedical ethics</vt:lpstr>
      <vt:lpstr>Family medicine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GENITAL TRACT INFECTIONS</dc:title>
  <dc:creator>usama faheem</dc:creator>
  <cp:lastModifiedBy>SHAMA BASHIR</cp:lastModifiedBy>
  <cp:revision>52</cp:revision>
  <dcterms:created xsi:type="dcterms:W3CDTF">2021-05-04T14:50:00Z</dcterms:created>
  <dcterms:modified xsi:type="dcterms:W3CDTF">2025-02-06T03:44:43Z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58C6BFBC0A7A4704BE7A7E661F034C85_12</vt:lpwstr>
  </property>
  <property fmtid="{D5CDD505-2E9C-101B-9397-08002B2CF9AE}" pid="3" name="KSOProductBuildVer">
    <vt:lpwstr>2057-12.2.0.19805</vt:lpwstr>
  </property>
</Properties>
</file>