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96" r:id="rId1"/>
  </p:sldMasterIdLst>
  <p:notesMasterIdLst>
    <p:notesMasterId r:id="rId59"/>
  </p:notesMasterIdLst>
  <p:sldIdLst>
    <p:sldId id="257" r:id="rId2"/>
    <p:sldId id="256" r:id="rId3"/>
    <p:sldId id="385" r:id="rId4"/>
    <p:sldId id="386" r:id="rId5"/>
    <p:sldId id="387" r:id="rId6"/>
    <p:sldId id="388" r:id="rId7"/>
    <p:sldId id="339" r:id="rId8"/>
    <p:sldId id="268" r:id="rId9"/>
    <p:sldId id="338" r:id="rId10"/>
    <p:sldId id="389" r:id="rId11"/>
    <p:sldId id="270" r:id="rId12"/>
    <p:sldId id="272" r:id="rId13"/>
    <p:sldId id="269" r:id="rId14"/>
    <p:sldId id="274" r:id="rId15"/>
    <p:sldId id="275" r:id="rId16"/>
    <p:sldId id="278" r:id="rId17"/>
    <p:sldId id="293" r:id="rId18"/>
    <p:sldId id="295" r:id="rId19"/>
    <p:sldId id="337" r:id="rId20"/>
    <p:sldId id="296" r:id="rId21"/>
    <p:sldId id="297" r:id="rId22"/>
    <p:sldId id="298" r:id="rId23"/>
    <p:sldId id="299" r:id="rId24"/>
    <p:sldId id="302" r:id="rId25"/>
    <p:sldId id="304" r:id="rId26"/>
    <p:sldId id="292" r:id="rId27"/>
    <p:sldId id="259" r:id="rId28"/>
    <p:sldId id="260" r:id="rId29"/>
    <p:sldId id="261" r:id="rId30"/>
    <p:sldId id="262" r:id="rId31"/>
    <p:sldId id="263" r:id="rId32"/>
    <p:sldId id="264" r:id="rId33"/>
    <p:sldId id="265" r:id="rId34"/>
    <p:sldId id="266" r:id="rId35"/>
    <p:sldId id="319" r:id="rId36"/>
    <p:sldId id="320" r:id="rId37"/>
    <p:sldId id="323" r:id="rId38"/>
    <p:sldId id="326" r:id="rId39"/>
    <p:sldId id="315" r:id="rId40"/>
    <p:sldId id="325" r:id="rId41"/>
    <p:sldId id="327" r:id="rId42"/>
    <p:sldId id="328" r:id="rId43"/>
    <p:sldId id="329" r:id="rId44"/>
    <p:sldId id="332" r:id="rId45"/>
    <p:sldId id="316" r:id="rId46"/>
    <p:sldId id="333" r:id="rId47"/>
    <p:sldId id="334" r:id="rId48"/>
    <p:sldId id="335" r:id="rId49"/>
    <p:sldId id="340" r:id="rId50"/>
    <p:sldId id="341" r:id="rId51"/>
    <p:sldId id="342" r:id="rId52"/>
    <p:sldId id="391" r:id="rId53"/>
    <p:sldId id="343" r:id="rId54"/>
    <p:sldId id="390" r:id="rId55"/>
    <p:sldId id="392" r:id="rId56"/>
    <p:sldId id="393" r:id="rId57"/>
    <p:sldId id="336" r:id="rId5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5" d="100"/>
          <a:sy n="75" d="100"/>
        </p:scale>
        <p:origin x="1594" y="43"/>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21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E:\D%20BackUp%20Obaid\Obaid%20-%20My%20Documents\obaid\research%20papers\femur\FX%20DISTRIBUTION%20(1).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E:\D%20BackUp%20Obaid\Obaid%20-%20My%20Documents\obaid\research%20papers\femur\Femur%20Final%20colored.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pieChart>
        <c:varyColors val="1"/>
        <c:ser>
          <c:idx val="0"/>
          <c:order val="0"/>
          <c:explosion val="31"/>
          <c:dPt>
            <c:idx val="0"/>
            <c:bubble3D val="0"/>
            <c:spPr>
              <a:pattFill prst="solidDmnd">
                <a:fgClr>
                  <a:schemeClr val="tx1"/>
                </a:fgClr>
                <a:bgClr>
                  <a:schemeClr val="bg1"/>
                </a:bgClr>
              </a:pattFill>
              <a:ln>
                <a:solidFill>
                  <a:schemeClr val="tx1"/>
                </a:solidFill>
              </a:ln>
            </c:spPr>
            <c:extLst>
              <c:ext xmlns:c16="http://schemas.microsoft.com/office/drawing/2014/chart" uri="{C3380CC4-5D6E-409C-BE32-E72D297353CC}">
                <c16:uniqueId val="{00000001-8828-4FA2-A66B-E1E61A445CED}"/>
              </c:ext>
            </c:extLst>
          </c:dPt>
          <c:dPt>
            <c:idx val="1"/>
            <c:bubble3D val="0"/>
            <c:spPr>
              <a:pattFill prst="ltDnDiag">
                <a:fgClr>
                  <a:schemeClr val="tx1"/>
                </a:fgClr>
                <a:bgClr>
                  <a:schemeClr val="bg1"/>
                </a:bgClr>
              </a:pattFill>
              <a:ln>
                <a:solidFill>
                  <a:schemeClr val="tx1"/>
                </a:solidFill>
              </a:ln>
            </c:spPr>
            <c:extLst>
              <c:ext xmlns:c16="http://schemas.microsoft.com/office/drawing/2014/chart" uri="{C3380CC4-5D6E-409C-BE32-E72D297353CC}">
                <c16:uniqueId val="{00000003-8828-4FA2-A66B-E1E61A445CED}"/>
              </c:ext>
            </c:extLst>
          </c:dPt>
          <c:dPt>
            <c:idx val="2"/>
            <c:bubble3D val="0"/>
            <c:spPr>
              <a:pattFill prst="lgGrid">
                <a:fgClr>
                  <a:schemeClr val="tx1"/>
                </a:fgClr>
                <a:bgClr>
                  <a:schemeClr val="bg1"/>
                </a:bgClr>
              </a:pattFill>
              <a:ln>
                <a:solidFill>
                  <a:schemeClr val="tx1"/>
                </a:solidFill>
              </a:ln>
            </c:spPr>
            <c:extLst>
              <c:ext xmlns:c16="http://schemas.microsoft.com/office/drawing/2014/chart" uri="{C3380CC4-5D6E-409C-BE32-E72D297353CC}">
                <c16:uniqueId val="{00000005-8828-4FA2-A66B-E1E61A445CED}"/>
              </c:ext>
            </c:extLst>
          </c:dPt>
          <c:dPt>
            <c:idx val="3"/>
            <c:bubble3D val="0"/>
            <c:spPr>
              <a:pattFill prst="pct20">
                <a:fgClr>
                  <a:schemeClr val="tx1"/>
                </a:fgClr>
                <a:bgClr>
                  <a:schemeClr val="bg1"/>
                </a:bgClr>
              </a:pattFill>
              <a:ln>
                <a:solidFill>
                  <a:schemeClr val="tx1"/>
                </a:solidFill>
              </a:ln>
            </c:spPr>
            <c:extLst>
              <c:ext xmlns:c16="http://schemas.microsoft.com/office/drawing/2014/chart" uri="{C3380CC4-5D6E-409C-BE32-E72D297353CC}">
                <c16:uniqueId val="{00000007-8828-4FA2-A66B-E1E61A445CED}"/>
              </c:ext>
            </c:extLst>
          </c:dPt>
          <c:dPt>
            <c:idx val="4"/>
            <c:bubble3D val="0"/>
            <c:spPr>
              <a:pattFill prst="dashHorz">
                <a:fgClr>
                  <a:schemeClr val="tx1"/>
                </a:fgClr>
                <a:bgClr>
                  <a:schemeClr val="bg1"/>
                </a:bgClr>
              </a:pattFill>
              <a:ln>
                <a:solidFill>
                  <a:schemeClr val="tx1"/>
                </a:solidFill>
              </a:ln>
            </c:spPr>
            <c:extLst>
              <c:ext xmlns:c16="http://schemas.microsoft.com/office/drawing/2014/chart" uri="{C3380CC4-5D6E-409C-BE32-E72D297353CC}">
                <c16:uniqueId val="{00000009-8828-4FA2-A66B-E1E61A445CED}"/>
              </c:ext>
            </c:extLst>
          </c:dPt>
          <c:dPt>
            <c:idx val="5"/>
            <c:bubble3D val="0"/>
            <c:spPr>
              <a:pattFill prst="openDmnd">
                <a:fgClr>
                  <a:schemeClr val="tx1"/>
                </a:fgClr>
                <a:bgClr>
                  <a:schemeClr val="bg1"/>
                </a:bgClr>
              </a:pattFill>
              <a:ln>
                <a:solidFill>
                  <a:schemeClr val="tx1"/>
                </a:solidFill>
              </a:ln>
            </c:spPr>
            <c:extLst>
              <c:ext xmlns:c16="http://schemas.microsoft.com/office/drawing/2014/chart" uri="{C3380CC4-5D6E-409C-BE32-E72D297353CC}">
                <c16:uniqueId val="{0000000B-8828-4FA2-A66B-E1E61A445CED}"/>
              </c:ext>
            </c:extLst>
          </c:dPt>
          <c:dPt>
            <c:idx val="6"/>
            <c:bubble3D val="0"/>
            <c:spPr>
              <a:pattFill prst="narVert">
                <a:fgClr>
                  <a:schemeClr val="tx1"/>
                </a:fgClr>
                <a:bgClr>
                  <a:schemeClr val="bg1"/>
                </a:bgClr>
              </a:pattFill>
              <a:ln>
                <a:solidFill>
                  <a:schemeClr val="tx1"/>
                </a:solidFill>
              </a:ln>
            </c:spPr>
            <c:extLst>
              <c:ext xmlns:c16="http://schemas.microsoft.com/office/drawing/2014/chart" uri="{C3380CC4-5D6E-409C-BE32-E72D297353CC}">
                <c16:uniqueId val="{0000000D-8828-4FA2-A66B-E1E61A445CED}"/>
              </c:ext>
            </c:extLst>
          </c:dPt>
          <c:dPt>
            <c:idx val="7"/>
            <c:bubble3D val="0"/>
            <c:spPr>
              <a:pattFill prst="dotDmnd">
                <a:fgClr>
                  <a:schemeClr val="tx1"/>
                </a:fgClr>
                <a:bgClr>
                  <a:schemeClr val="bg1"/>
                </a:bgClr>
              </a:pattFill>
              <a:ln>
                <a:solidFill>
                  <a:schemeClr val="tx1"/>
                </a:solidFill>
              </a:ln>
            </c:spPr>
            <c:extLst>
              <c:ext xmlns:c16="http://schemas.microsoft.com/office/drawing/2014/chart" uri="{C3380CC4-5D6E-409C-BE32-E72D297353CC}">
                <c16:uniqueId val="{0000000F-8828-4FA2-A66B-E1E61A445CED}"/>
              </c:ext>
            </c:extLst>
          </c:dPt>
          <c:dPt>
            <c:idx val="8"/>
            <c:bubble3D val="0"/>
            <c:spPr>
              <a:pattFill prst="pct70">
                <a:fgClr>
                  <a:schemeClr val="tx1"/>
                </a:fgClr>
                <a:bgClr>
                  <a:schemeClr val="bg1"/>
                </a:bgClr>
              </a:pattFill>
              <a:ln>
                <a:solidFill>
                  <a:schemeClr val="tx1"/>
                </a:solidFill>
              </a:ln>
            </c:spPr>
            <c:extLst>
              <c:ext xmlns:c16="http://schemas.microsoft.com/office/drawing/2014/chart" uri="{C3380CC4-5D6E-409C-BE32-E72D297353CC}">
                <c16:uniqueId val="{00000011-8828-4FA2-A66B-E1E61A445CED}"/>
              </c:ext>
            </c:extLst>
          </c:dPt>
          <c:dPt>
            <c:idx val="9"/>
            <c:bubble3D val="0"/>
            <c:spPr>
              <a:pattFill prst="pct10">
                <a:fgClr>
                  <a:schemeClr val="tx1"/>
                </a:fgClr>
                <a:bgClr>
                  <a:schemeClr val="bg1"/>
                </a:bgClr>
              </a:pattFill>
              <a:ln>
                <a:solidFill>
                  <a:schemeClr val="tx1"/>
                </a:solidFill>
              </a:ln>
            </c:spPr>
            <c:extLst>
              <c:ext xmlns:c16="http://schemas.microsoft.com/office/drawing/2014/chart" uri="{C3380CC4-5D6E-409C-BE32-E72D297353CC}">
                <c16:uniqueId val="{00000013-8828-4FA2-A66B-E1E61A445CED}"/>
              </c:ext>
            </c:extLst>
          </c:dPt>
          <c:dLbls>
            <c:dLbl>
              <c:idx val="6"/>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8828-4FA2-A66B-E1E61A445CED}"/>
                </c:ext>
              </c:extLst>
            </c:dLbl>
            <c:dLbl>
              <c:idx val="7"/>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F-8828-4FA2-A66B-E1E61A445CED}"/>
                </c:ext>
              </c:extLst>
            </c:dLbl>
            <c:spPr>
              <a:noFill/>
              <a:ln>
                <a:noFill/>
              </a:ln>
              <a:effectLst/>
            </c:spPr>
            <c:txPr>
              <a:bodyPr rot="0" spcFirstLastPara="0" vertOverflow="ellipsis" vert="horz" wrap="square" lIns="38100" tIns="19050" rIns="38100" bIns="19050" anchor="ctr" anchorCtr="1"/>
              <a:lstStyle/>
              <a:p>
                <a:pPr>
                  <a:defRPr lang="en-US" sz="1200" b="1" i="0" u="none" strike="noStrike" kern="1200" baseline="0">
                    <a:solidFill>
                      <a:schemeClr val="tx1"/>
                    </a:solidFill>
                    <a:latin typeface="+mn-lt"/>
                    <a:ea typeface="+mn-ea"/>
                    <a:cs typeface="+mn-cs"/>
                  </a:defRPr>
                </a:pPr>
                <a:endParaRPr lang="en-US"/>
              </a:p>
            </c:txPr>
            <c:dLblPos val="outEnd"/>
            <c:showLegendKey val="0"/>
            <c:showVal val="0"/>
            <c:showCatName val="1"/>
            <c:showSerName val="0"/>
            <c:showPercent val="1"/>
            <c:showBubbleSize val="0"/>
            <c:showLeaderLines val="1"/>
            <c:extLst>
              <c:ext xmlns:c15="http://schemas.microsoft.com/office/drawing/2012/chart" uri="{CE6537A1-D6FC-4f65-9D91-7224C49458BB}"/>
            </c:extLst>
          </c:dLbls>
          <c:cat>
            <c:strRef>
              <c:f>Sheet1!$F$18:$F$27</c:f>
              <c:strCache>
                <c:ptCount val="10"/>
                <c:pt idx="0">
                  <c:v>Femur</c:v>
                </c:pt>
                <c:pt idx="1">
                  <c:v>Tib/Fib/ankle</c:v>
                </c:pt>
                <c:pt idx="2">
                  <c:v>Knee/patella</c:v>
                </c:pt>
                <c:pt idx="3">
                  <c:v>Foot</c:v>
                </c:pt>
                <c:pt idx="4">
                  <c:v>Humerus</c:v>
                </c:pt>
                <c:pt idx="5">
                  <c:v>Radius/Ulna</c:v>
                </c:pt>
                <c:pt idx="6">
                  <c:v>Hand</c:v>
                </c:pt>
                <c:pt idx="7">
                  <c:v>Spine</c:v>
                </c:pt>
                <c:pt idx="8">
                  <c:v>Pelvis</c:v>
                </c:pt>
                <c:pt idx="9">
                  <c:v>Misc</c:v>
                </c:pt>
              </c:strCache>
            </c:strRef>
          </c:cat>
          <c:val>
            <c:numRef>
              <c:f>Sheet1!$G$18:$G$27</c:f>
              <c:numCache>
                <c:formatCode>General</c:formatCode>
                <c:ptCount val="10"/>
                <c:pt idx="0">
                  <c:v>733</c:v>
                </c:pt>
                <c:pt idx="1">
                  <c:v>215</c:v>
                </c:pt>
                <c:pt idx="2">
                  <c:v>125</c:v>
                </c:pt>
                <c:pt idx="3">
                  <c:v>40</c:v>
                </c:pt>
                <c:pt idx="4">
                  <c:v>307</c:v>
                </c:pt>
                <c:pt idx="5">
                  <c:v>106</c:v>
                </c:pt>
                <c:pt idx="6">
                  <c:v>11</c:v>
                </c:pt>
                <c:pt idx="7">
                  <c:v>27</c:v>
                </c:pt>
                <c:pt idx="8">
                  <c:v>42</c:v>
                </c:pt>
                <c:pt idx="9">
                  <c:v>283</c:v>
                </c:pt>
              </c:numCache>
            </c:numRef>
          </c:val>
          <c:extLst>
            <c:ext xmlns:c16="http://schemas.microsoft.com/office/drawing/2014/chart" uri="{C3380CC4-5D6E-409C-BE32-E72D297353CC}">
              <c16:uniqueId val="{00000014-8828-4FA2-A66B-E1E61A445CED}"/>
            </c:ext>
          </c:extLst>
        </c:ser>
        <c:dLbls>
          <c:showLegendKey val="0"/>
          <c:showVal val="0"/>
          <c:showCatName val="1"/>
          <c:showSerName val="0"/>
          <c:showPercent val="1"/>
          <c:showBubbleSize val="0"/>
          <c:showLeaderLines val="1"/>
        </c:dLbls>
        <c:firstSliceAng val="0"/>
      </c:pieChart>
    </c:plotArea>
    <c:plotVisOnly val="1"/>
    <c:dispBlanksAs val="zero"/>
    <c:showDLblsOverMax val="0"/>
    <c:extLst>
      <c:ext uri="{0b15fc19-7d7d-44ad-8c2d-2c3a37ce22c3}">
        <chartProps xmlns="https://web.wps.cn/et/2018/main" chartId="{24050994-1096-4324-a8ec-b7864d78f905}"/>
      </c:ext>
    </c:extLst>
  </c:chart>
  <c:spPr>
    <a:ln>
      <a:solidFill>
        <a:schemeClr val="tx1"/>
      </a:solidFill>
    </a:ln>
  </c:spPr>
  <c:txPr>
    <a:bodyPr/>
    <a:lstStyle/>
    <a:p>
      <a:pPr>
        <a:defRPr lang="en-US"/>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'NOF data'!$Q$130</c:f>
              <c:strCache>
                <c:ptCount val="1"/>
                <c:pt idx="0">
                  <c:v>Male</c:v>
                </c:pt>
              </c:strCache>
            </c:strRef>
          </c:tx>
          <c:spPr>
            <a:ln w="19050" cap="rnd" cmpd="sng" algn="ctr">
              <a:solidFill>
                <a:srgbClr val="0070C0"/>
              </a:solidFill>
              <a:prstDash val="dash"/>
              <a:round/>
            </a:ln>
          </c:spPr>
          <c:marker>
            <c:symbol val="none"/>
          </c:marker>
          <c:cat>
            <c:strRef>
              <c:f>'NOF data'!$P$131:$P$139</c:f>
              <c:strCache>
                <c:ptCount val="9"/>
                <c:pt idx="0">
                  <c:v>1-10yrs</c:v>
                </c:pt>
                <c:pt idx="1">
                  <c:v>11-20yrs</c:v>
                </c:pt>
                <c:pt idx="2">
                  <c:v>21-30yrs</c:v>
                </c:pt>
                <c:pt idx="3">
                  <c:v>31-40yrs</c:v>
                </c:pt>
                <c:pt idx="4">
                  <c:v>41-50yrs</c:v>
                </c:pt>
                <c:pt idx="5">
                  <c:v>51-60yrs</c:v>
                </c:pt>
                <c:pt idx="6">
                  <c:v>61-70yrs</c:v>
                </c:pt>
                <c:pt idx="7">
                  <c:v>71-80yrs</c:v>
                </c:pt>
                <c:pt idx="8">
                  <c:v>&gt;80yrs</c:v>
                </c:pt>
              </c:strCache>
            </c:strRef>
          </c:cat>
          <c:val>
            <c:numRef>
              <c:f>'NOF data'!$Q$131:$Q$139</c:f>
              <c:numCache>
                <c:formatCode>General</c:formatCode>
                <c:ptCount val="9"/>
                <c:pt idx="0">
                  <c:v>11</c:v>
                </c:pt>
                <c:pt idx="1">
                  <c:v>30</c:v>
                </c:pt>
                <c:pt idx="2">
                  <c:v>34</c:v>
                </c:pt>
                <c:pt idx="3">
                  <c:v>23</c:v>
                </c:pt>
                <c:pt idx="4">
                  <c:v>20</c:v>
                </c:pt>
                <c:pt idx="5">
                  <c:v>30</c:v>
                </c:pt>
                <c:pt idx="6">
                  <c:v>42</c:v>
                </c:pt>
                <c:pt idx="7">
                  <c:v>34</c:v>
                </c:pt>
                <c:pt idx="8">
                  <c:v>22</c:v>
                </c:pt>
              </c:numCache>
            </c:numRef>
          </c:val>
          <c:smooth val="0"/>
          <c:extLst>
            <c:ext xmlns:c16="http://schemas.microsoft.com/office/drawing/2014/chart" uri="{C3380CC4-5D6E-409C-BE32-E72D297353CC}">
              <c16:uniqueId val="{00000000-F9A9-4D0A-BFE7-3CD29079B127}"/>
            </c:ext>
          </c:extLst>
        </c:ser>
        <c:ser>
          <c:idx val="1"/>
          <c:order val="1"/>
          <c:tx>
            <c:strRef>
              <c:f>'NOF data'!$R$130</c:f>
              <c:strCache>
                <c:ptCount val="1"/>
                <c:pt idx="0">
                  <c:v>Female</c:v>
                </c:pt>
              </c:strCache>
            </c:strRef>
          </c:tx>
          <c:spPr>
            <a:ln w="19050" cap="rnd" cmpd="sng" algn="ctr">
              <a:solidFill>
                <a:srgbClr val="FF0000"/>
              </a:solidFill>
              <a:prstDash val="lgDashDotDot"/>
              <a:round/>
            </a:ln>
          </c:spPr>
          <c:marker>
            <c:symbol val="none"/>
          </c:marker>
          <c:cat>
            <c:strRef>
              <c:f>'NOF data'!$P$131:$P$139</c:f>
              <c:strCache>
                <c:ptCount val="9"/>
                <c:pt idx="0">
                  <c:v>1-10yrs</c:v>
                </c:pt>
                <c:pt idx="1">
                  <c:v>11-20yrs</c:v>
                </c:pt>
                <c:pt idx="2">
                  <c:v>21-30yrs</c:v>
                </c:pt>
                <c:pt idx="3">
                  <c:v>31-40yrs</c:v>
                </c:pt>
                <c:pt idx="4">
                  <c:v>41-50yrs</c:v>
                </c:pt>
                <c:pt idx="5">
                  <c:v>51-60yrs</c:v>
                </c:pt>
                <c:pt idx="6">
                  <c:v>61-70yrs</c:v>
                </c:pt>
                <c:pt idx="7">
                  <c:v>71-80yrs</c:v>
                </c:pt>
                <c:pt idx="8">
                  <c:v>&gt;80yrs</c:v>
                </c:pt>
              </c:strCache>
            </c:strRef>
          </c:cat>
          <c:val>
            <c:numRef>
              <c:f>'NOF data'!$R$131:$R$139</c:f>
              <c:numCache>
                <c:formatCode>General</c:formatCode>
                <c:ptCount val="9"/>
                <c:pt idx="0">
                  <c:v>9</c:v>
                </c:pt>
                <c:pt idx="1">
                  <c:v>17</c:v>
                </c:pt>
                <c:pt idx="2">
                  <c:v>7</c:v>
                </c:pt>
                <c:pt idx="3">
                  <c:v>5</c:v>
                </c:pt>
                <c:pt idx="4">
                  <c:v>20</c:v>
                </c:pt>
                <c:pt idx="5">
                  <c:v>42</c:v>
                </c:pt>
                <c:pt idx="6">
                  <c:v>41</c:v>
                </c:pt>
                <c:pt idx="7">
                  <c:v>35</c:v>
                </c:pt>
                <c:pt idx="8">
                  <c:v>14</c:v>
                </c:pt>
              </c:numCache>
            </c:numRef>
          </c:val>
          <c:smooth val="0"/>
          <c:extLst>
            <c:ext xmlns:c16="http://schemas.microsoft.com/office/drawing/2014/chart" uri="{C3380CC4-5D6E-409C-BE32-E72D297353CC}">
              <c16:uniqueId val="{00000001-F9A9-4D0A-BFE7-3CD29079B127}"/>
            </c:ext>
          </c:extLst>
        </c:ser>
        <c:ser>
          <c:idx val="2"/>
          <c:order val="2"/>
          <c:tx>
            <c:strRef>
              <c:f>'NOF data'!$S$130</c:f>
              <c:strCache>
                <c:ptCount val="1"/>
                <c:pt idx="0">
                  <c:v>Both</c:v>
                </c:pt>
              </c:strCache>
            </c:strRef>
          </c:tx>
          <c:spPr>
            <a:ln w="28575" cap="rnd" cmpd="sng" algn="ctr">
              <a:solidFill>
                <a:srgbClr val="00B050"/>
              </a:solidFill>
              <a:prstDash val="solid"/>
              <a:round/>
            </a:ln>
          </c:spPr>
          <c:marker>
            <c:symbol val="none"/>
          </c:marker>
          <c:cat>
            <c:strRef>
              <c:f>'NOF data'!$P$131:$P$139</c:f>
              <c:strCache>
                <c:ptCount val="9"/>
                <c:pt idx="0">
                  <c:v>1-10yrs</c:v>
                </c:pt>
                <c:pt idx="1">
                  <c:v>11-20yrs</c:v>
                </c:pt>
                <c:pt idx="2">
                  <c:v>21-30yrs</c:v>
                </c:pt>
                <c:pt idx="3">
                  <c:v>31-40yrs</c:v>
                </c:pt>
                <c:pt idx="4">
                  <c:v>41-50yrs</c:v>
                </c:pt>
                <c:pt idx="5">
                  <c:v>51-60yrs</c:v>
                </c:pt>
                <c:pt idx="6">
                  <c:v>61-70yrs</c:v>
                </c:pt>
                <c:pt idx="7">
                  <c:v>71-80yrs</c:v>
                </c:pt>
                <c:pt idx="8">
                  <c:v>&gt;80yrs</c:v>
                </c:pt>
              </c:strCache>
            </c:strRef>
          </c:cat>
          <c:val>
            <c:numRef>
              <c:f>'NOF data'!$S$131:$S$139</c:f>
              <c:numCache>
                <c:formatCode>General</c:formatCode>
                <c:ptCount val="9"/>
                <c:pt idx="0">
                  <c:v>20</c:v>
                </c:pt>
                <c:pt idx="1">
                  <c:v>47</c:v>
                </c:pt>
                <c:pt idx="2">
                  <c:v>41</c:v>
                </c:pt>
                <c:pt idx="3">
                  <c:v>28</c:v>
                </c:pt>
                <c:pt idx="4">
                  <c:v>40</c:v>
                </c:pt>
                <c:pt idx="5">
                  <c:v>72</c:v>
                </c:pt>
                <c:pt idx="6">
                  <c:v>83</c:v>
                </c:pt>
                <c:pt idx="7">
                  <c:v>69</c:v>
                </c:pt>
                <c:pt idx="8">
                  <c:v>36</c:v>
                </c:pt>
              </c:numCache>
            </c:numRef>
          </c:val>
          <c:smooth val="0"/>
          <c:extLst>
            <c:ext xmlns:c16="http://schemas.microsoft.com/office/drawing/2014/chart" uri="{C3380CC4-5D6E-409C-BE32-E72D297353CC}">
              <c16:uniqueId val="{00000002-F9A9-4D0A-BFE7-3CD29079B127}"/>
            </c:ext>
          </c:extLst>
        </c:ser>
        <c:dLbls>
          <c:showLegendKey val="0"/>
          <c:showVal val="0"/>
          <c:showCatName val="0"/>
          <c:showSerName val="0"/>
          <c:showPercent val="0"/>
          <c:showBubbleSize val="0"/>
        </c:dLbls>
        <c:smooth val="0"/>
        <c:axId val="58266368"/>
        <c:axId val="58267904"/>
      </c:lineChart>
      <c:catAx>
        <c:axId val="58266368"/>
        <c:scaling>
          <c:orientation val="minMax"/>
        </c:scaling>
        <c:delete val="0"/>
        <c:axPos val="b"/>
        <c:numFmt formatCode="General" sourceLinked="0"/>
        <c:majorTickMark val="out"/>
        <c:minorTickMark val="none"/>
        <c:tickLblPos val="nextTo"/>
        <c:txPr>
          <a:bodyPr rot="-60000000" spcFirstLastPara="0" vertOverflow="ellipsis" vert="horz" wrap="square" anchor="ctr" anchorCtr="1"/>
          <a:lstStyle/>
          <a:p>
            <a:pPr>
              <a:defRPr lang="en-US" sz="1200" b="1" i="0" u="none" strike="noStrike" kern="1200" baseline="0">
                <a:solidFill>
                  <a:schemeClr val="tx1"/>
                </a:solidFill>
                <a:latin typeface="+mn-lt"/>
                <a:ea typeface="+mn-ea"/>
                <a:cs typeface="+mn-cs"/>
              </a:defRPr>
            </a:pPr>
            <a:endParaRPr lang="en-US"/>
          </a:p>
        </c:txPr>
        <c:crossAx val="58267904"/>
        <c:crosses val="autoZero"/>
        <c:auto val="1"/>
        <c:lblAlgn val="ctr"/>
        <c:lblOffset val="100"/>
        <c:noMultiLvlLbl val="0"/>
      </c:catAx>
      <c:valAx>
        <c:axId val="58267904"/>
        <c:scaling>
          <c:orientation val="minMax"/>
        </c:scaling>
        <c:delete val="0"/>
        <c:axPos val="l"/>
        <c:majorGridlines/>
        <c:numFmt formatCode="General" sourceLinked="1"/>
        <c:majorTickMark val="out"/>
        <c:minorTickMark val="none"/>
        <c:tickLblPos val="nextTo"/>
        <c:txPr>
          <a:bodyPr rot="-60000000" spcFirstLastPara="0" vertOverflow="ellipsis" vert="horz" wrap="square" anchor="ctr" anchorCtr="1"/>
          <a:lstStyle/>
          <a:p>
            <a:pPr>
              <a:defRPr lang="en-US" sz="1200" b="1" i="0" u="none" strike="noStrike" kern="1200" baseline="0">
                <a:solidFill>
                  <a:schemeClr val="tx1"/>
                </a:solidFill>
                <a:latin typeface="+mn-lt"/>
                <a:ea typeface="+mn-ea"/>
                <a:cs typeface="+mn-cs"/>
              </a:defRPr>
            </a:pPr>
            <a:endParaRPr lang="en-US"/>
          </a:p>
        </c:txPr>
        <c:crossAx val="58266368"/>
        <c:crosses val="autoZero"/>
        <c:crossBetween val="between"/>
      </c:valAx>
      <c:spPr>
        <a:ln w="28575">
          <a:solidFill>
            <a:sysClr val="windowText" lastClr="000000"/>
          </a:solidFill>
        </a:ln>
      </c:spPr>
    </c:plotArea>
    <c:legend>
      <c:legendPos val="r"/>
      <c:overlay val="0"/>
      <c:txPr>
        <a:bodyPr rot="0" spcFirstLastPara="0" vertOverflow="ellipsis" vert="horz" wrap="square" anchor="ctr" anchorCtr="1"/>
        <a:lstStyle/>
        <a:p>
          <a:pPr>
            <a:defRPr lang="en-US" sz="1200" b="1" i="0" u="none" strike="noStrike" kern="1200" baseline="0">
              <a:solidFill>
                <a:schemeClr val="tx1"/>
              </a:solidFill>
              <a:latin typeface="+mn-lt"/>
              <a:ea typeface="+mn-ea"/>
              <a:cs typeface="+mn-cs"/>
            </a:defRPr>
          </a:pPr>
          <a:endParaRPr lang="en-US"/>
        </a:p>
      </c:txPr>
    </c:legend>
    <c:plotVisOnly val="1"/>
    <c:dispBlanksAs val="gap"/>
    <c:showDLblsOverMax val="0"/>
    <c:extLst>
      <c:ext uri="{0b15fc19-7d7d-44ad-8c2d-2c3a37ce22c3}">
        <chartProps xmlns="https://web.wps.cn/et/2018/main" chartId="{67b59a33-d1ff-49fb-bcbc-8e1773dd204c}"/>
      </c:ext>
    </c:extLst>
  </c:chart>
  <c:txPr>
    <a:bodyPr/>
    <a:lstStyle/>
    <a:p>
      <a:pPr>
        <a:defRPr lang="en-US" sz="1200" b="1"/>
      </a:pPr>
      <a:endParaRPr lang="en-US"/>
    </a:p>
  </c:txPr>
  <c:externalData r:id="rId1">
    <c:autoUpdate val="0"/>
  </c:externalData>
</c:chartSpace>
</file>

<file path=ppt/diagrams/_rels/data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4" Type="http://schemas.openxmlformats.org/officeDocument/2006/relationships/image" Target="../media/image9.svg"/></Relationships>
</file>

<file path=ppt/diagrams/_rels/drawing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4" Type="http://schemas.openxmlformats.org/officeDocument/2006/relationships/image" Target="../media/image9.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77D9BC-1A8E-45EC-AC05-97E7DDD42B5C}" type="doc">
      <dgm:prSet loTypeId="urn:microsoft.com/office/officeart/2005/8/layout/default" loCatId="list" qsTypeId="urn:microsoft.com/office/officeart/2005/8/quickstyle/simple5" qsCatId="simple" csTypeId="urn:microsoft.com/office/officeart/2005/8/colors/colorful5" csCatId="colorful"/>
      <dgm:spPr/>
      <dgm:t>
        <a:bodyPr/>
        <a:lstStyle/>
        <a:p>
          <a:endParaRPr lang="en-US"/>
        </a:p>
      </dgm:t>
    </dgm:pt>
    <dgm:pt modelId="{A8C7AECD-53DA-4992-B251-A131C7D363F3}">
      <dgm:prSet/>
      <dgm:spPr/>
      <dgm:t>
        <a:bodyPr/>
        <a:lstStyle/>
        <a:p>
          <a:r>
            <a:rPr lang="en-US"/>
            <a:t>Incidence of lower limb fractures</a:t>
          </a:r>
        </a:p>
      </dgm:t>
    </dgm:pt>
    <dgm:pt modelId="{B0E0EEC6-0B74-49BE-ACB9-7D0E993E5081}" type="parTrans" cxnId="{D72D3B68-FC77-4F90-92F6-50216B7D6281}">
      <dgm:prSet/>
      <dgm:spPr/>
      <dgm:t>
        <a:bodyPr/>
        <a:lstStyle/>
        <a:p>
          <a:endParaRPr lang="en-US"/>
        </a:p>
      </dgm:t>
    </dgm:pt>
    <dgm:pt modelId="{4C556573-4D85-4478-A7E0-F275604B3AC0}" type="sibTrans" cxnId="{D72D3B68-FC77-4F90-92F6-50216B7D6281}">
      <dgm:prSet/>
      <dgm:spPr/>
      <dgm:t>
        <a:bodyPr/>
        <a:lstStyle/>
        <a:p>
          <a:endParaRPr lang="en-US"/>
        </a:p>
      </dgm:t>
    </dgm:pt>
    <dgm:pt modelId="{B0F60BED-1AA6-4A38-ACFF-848A40C6420F}">
      <dgm:prSet/>
      <dgm:spPr/>
      <dgm:t>
        <a:bodyPr/>
        <a:lstStyle/>
        <a:p>
          <a:r>
            <a:rPr lang="en-US"/>
            <a:t>Age distribution of lower limb fractures</a:t>
          </a:r>
        </a:p>
      </dgm:t>
    </dgm:pt>
    <dgm:pt modelId="{69F03B96-40E6-4A70-829D-0E9CFF6F6991}" type="parTrans" cxnId="{37D5A2EC-8E8F-42B7-8706-29834DE5C99E}">
      <dgm:prSet/>
      <dgm:spPr/>
      <dgm:t>
        <a:bodyPr/>
        <a:lstStyle/>
        <a:p>
          <a:endParaRPr lang="en-US"/>
        </a:p>
      </dgm:t>
    </dgm:pt>
    <dgm:pt modelId="{EDC74BA3-9D73-43AD-898B-622F5E515C05}" type="sibTrans" cxnId="{37D5A2EC-8E8F-42B7-8706-29834DE5C99E}">
      <dgm:prSet/>
      <dgm:spPr/>
      <dgm:t>
        <a:bodyPr/>
        <a:lstStyle/>
        <a:p>
          <a:endParaRPr lang="en-US"/>
        </a:p>
      </dgm:t>
    </dgm:pt>
    <dgm:pt modelId="{92944839-3D99-4F2D-9339-12A8F42B315B}">
      <dgm:prSet/>
      <dgm:spPr/>
      <dgm:t>
        <a:bodyPr/>
        <a:lstStyle/>
        <a:p>
          <a:r>
            <a:rPr lang="en-US"/>
            <a:t>Hip fractures</a:t>
          </a:r>
        </a:p>
      </dgm:t>
    </dgm:pt>
    <dgm:pt modelId="{FA74A0F1-728B-4CA0-AECD-940865AD2517}" type="parTrans" cxnId="{AB79BFDE-D640-4B46-8FCD-3B69BD910D9F}">
      <dgm:prSet/>
      <dgm:spPr/>
      <dgm:t>
        <a:bodyPr/>
        <a:lstStyle/>
        <a:p>
          <a:endParaRPr lang="en-US"/>
        </a:p>
      </dgm:t>
    </dgm:pt>
    <dgm:pt modelId="{93E00ABE-32AA-4B26-BCC4-6EC28DEBE56C}" type="sibTrans" cxnId="{AB79BFDE-D640-4B46-8FCD-3B69BD910D9F}">
      <dgm:prSet/>
      <dgm:spPr/>
      <dgm:t>
        <a:bodyPr/>
        <a:lstStyle/>
        <a:p>
          <a:endParaRPr lang="en-US"/>
        </a:p>
      </dgm:t>
    </dgm:pt>
    <dgm:pt modelId="{84816B24-1AE9-46AB-874B-421BF9B245C4}">
      <dgm:prSet/>
      <dgm:spPr/>
      <dgm:t>
        <a:bodyPr/>
        <a:lstStyle/>
        <a:p>
          <a:r>
            <a:rPr lang="en-US"/>
            <a:t>Fractures of proximal femur</a:t>
          </a:r>
        </a:p>
      </dgm:t>
    </dgm:pt>
    <dgm:pt modelId="{5CBCD2A8-047F-4DC8-9CDB-3C93A1E77BEB}" type="parTrans" cxnId="{AD10ADFA-4FEC-4C8B-8FAD-731F4CB81205}">
      <dgm:prSet/>
      <dgm:spPr/>
      <dgm:t>
        <a:bodyPr/>
        <a:lstStyle/>
        <a:p>
          <a:endParaRPr lang="en-US"/>
        </a:p>
      </dgm:t>
    </dgm:pt>
    <dgm:pt modelId="{57B46549-15BA-47E7-BDAF-BA72E3047932}" type="sibTrans" cxnId="{AD10ADFA-4FEC-4C8B-8FAD-731F4CB81205}">
      <dgm:prSet/>
      <dgm:spPr/>
      <dgm:t>
        <a:bodyPr/>
        <a:lstStyle/>
        <a:p>
          <a:endParaRPr lang="en-US"/>
        </a:p>
      </dgm:t>
    </dgm:pt>
    <dgm:pt modelId="{490B9704-11E1-46EF-88F9-BA3BEF01638F}">
      <dgm:prSet/>
      <dgm:spPr/>
      <dgm:t>
        <a:bodyPr/>
        <a:lstStyle/>
        <a:p>
          <a:r>
            <a:rPr lang="en-US"/>
            <a:t>Fractutres of shaft of femur </a:t>
          </a:r>
        </a:p>
      </dgm:t>
    </dgm:pt>
    <dgm:pt modelId="{AC288EC0-7C39-4B61-AF05-31C6B26E20EB}" type="parTrans" cxnId="{1B132961-C172-4B85-BF47-45D248641CD2}">
      <dgm:prSet/>
      <dgm:spPr/>
      <dgm:t>
        <a:bodyPr/>
        <a:lstStyle/>
        <a:p>
          <a:endParaRPr lang="en-US"/>
        </a:p>
      </dgm:t>
    </dgm:pt>
    <dgm:pt modelId="{86A812F8-3D0F-45A3-88FB-32004633232B}" type="sibTrans" cxnId="{1B132961-C172-4B85-BF47-45D248641CD2}">
      <dgm:prSet/>
      <dgm:spPr/>
      <dgm:t>
        <a:bodyPr/>
        <a:lstStyle/>
        <a:p>
          <a:endParaRPr lang="en-US"/>
        </a:p>
      </dgm:t>
    </dgm:pt>
    <dgm:pt modelId="{3C83B702-9092-490D-AA4D-DAF4C0CB1084}">
      <dgm:prSet/>
      <dgm:spPr/>
      <dgm:t>
        <a:bodyPr/>
        <a:lstStyle/>
        <a:p>
          <a:r>
            <a:rPr lang="en-US"/>
            <a:t>Fractures of tibia</a:t>
          </a:r>
        </a:p>
      </dgm:t>
    </dgm:pt>
    <dgm:pt modelId="{B8D798EA-D299-47B0-BFE8-5A9D7C67AE6D}" type="parTrans" cxnId="{002D17D0-03DD-4C7C-9FF3-A7ED4BB668E8}">
      <dgm:prSet/>
      <dgm:spPr/>
      <dgm:t>
        <a:bodyPr/>
        <a:lstStyle/>
        <a:p>
          <a:endParaRPr lang="en-US"/>
        </a:p>
      </dgm:t>
    </dgm:pt>
    <dgm:pt modelId="{7EAB092C-CC1D-4AED-B953-989DC3A09BF2}" type="sibTrans" cxnId="{002D17D0-03DD-4C7C-9FF3-A7ED4BB668E8}">
      <dgm:prSet/>
      <dgm:spPr/>
      <dgm:t>
        <a:bodyPr/>
        <a:lstStyle/>
        <a:p>
          <a:endParaRPr lang="en-US"/>
        </a:p>
      </dgm:t>
    </dgm:pt>
    <dgm:pt modelId="{ED87D226-FEA9-4280-A8D8-B9CBDB853D51}">
      <dgm:prSet/>
      <dgm:spPr/>
      <dgm:t>
        <a:bodyPr/>
        <a:lstStyle/>
        <a:p>
          <a:r>
            <a:rPr lang="en-US"/>
            <a:t>Fractures of ankle</a:t>
          </a:r>
        </a:p>
      </dgm:t>
    </dgm:pt>
    <dgm:pt modelId="{A4CA41FF-0AAC-43FB-A4AD-3B9655C6F430}" type="parTrans" cxnId="{A3975811-654C-4E47-97E9-A659FC63C0C6}">
      <dgm:prSet/>
      <dgm:spPr/>
      <dgm:t>
        <a:bodyPr/>
        <a:lstStyle/>
        <a:p>
          <a:endParaRPr lang="en-US"/>
        </a:p>
      </dgm:t>
    </dgm:pt>
    <dgm:pt modelId="{06661E0D-8BF4-443D-9D6C-90BF485A09A1}" type="sibTrans" cxnId="{A3975811-654C-4E47-97E9-A659FC63C0C6}">
      <dgm:prSet/>
      <dgm:spPr/>
      <dgm:t>
        <a:bodyPr/>
        <a:lstStyle/>
        <a:p>
          <a:endParaRPr lang="en-US"/>
        </a:p>
      </dgm:t>
    </dgm:pt>
    <dgm:pt modelId="{8B07CAB3-4203-4172-AB5D-2D6107E955CF}" type="pres">
      <dgm:prSet presAssocID="{BB77D9BC-1A8E-45EC-AC05-97E7DDD42B5C}" presName="diagram" presStyleCnt="0">
        <dgm:presLayoutVars>
          <dgm:dir/>
          <dgm:resizeHandles val="exact"/>
        </dgm:presLayoutVars>
      </dgm:prSet>
      <dgm:spPr/>
    </dgm:pt>
    <dgm:pt modelId="{BA6538DE-68F8-4E5D-A5C6-8AD491D4EC88}" type="pres">
      <dgm:prSet presAssocID="{A8C7AECD-53DA-4992-B251-A131C7D363F3}" presName="node" presStyleLbl="node1" presStyleIdx="0" presStyleCnt="7">
        <dgm:presLayoutVars>
          <dgm:bulletEnabled val="1"/>
        </dgm:presLayoutVars>
      </dgm:prSet>
      <dgm:spPr/>
    </dgm:pt>
    <dgm:pt modelId="{7282665E-4698-4164-937B-10B870FB0A9F}" type="pres">
      <dgm:prSet presAssocID="{4C556573-4D85-4478-A7E0-F275604B3AC0}" presName="sibTrans" presStyleCnt="0"/>
      <dgm:spPr/>
    </dgm:pt>
    <dgm:pt modelId="{887D0B80-214D-438D-BC88-2EF7B9CC6DAB}" type="pres">
      <dgm:prSet presAssocID="{B0F60BED-1AA6-4A38-ACFF-848A40C6420F}" presName="node" presStyleLbl="node1" presStyleIdx="1" presStyleCnt="7">
        <dgm:presLayoutVars>
          <dgm:bulletEnabled val="1"/>
        </dgm:presLayoutVars>
      </dgm:prSet>
      <dgm:spPr/>
    </dgm:pt>
    <dgm:pt modelId="{B7AE7155-0497-4AB0-8E2D-E2D64FF0CFB2}" type="pres">
      <dgm:prSet presAssocID="{EDC74BA3-9D73-43AD-898B-622F5E515C05}" presName="sibTrans" presStyleCnt="0"/>
      <dgm:spPr/>
    </dgm:pt>
    <dgm:pt modelId="{06189872-9617-44F7-B1F8-4CE0482B35B3}" type="pres">
      <dgm:prSet presAssocID="{92944839-3D99-4F2D-9339-12A8F42B315B}" presName="node" presStyleLbl="node1" presStyleIdx="2" presStyleCnt="7">
        <dgm:presLayoutVars>
          <dgm:bulletEnabled val="1"/>
        </dgm:presLayoutVars>
      </dgm:prSet>
      <dgm:spPr/>
    </dgm:pt>
    <dgm:pt modelId="{F3C5EBCA-C67E-47D8-B454-6D88DC706A35}" type="pres">
      <dgm:prSet presAssocID="{93E00ABE-32AA-4B26-BCC4-6EC28DEBE56C}" presName="sibTrans" presStyleCnt="0"/>
      <dgm:spPr/>
    </dgm:pt>
    <dgm:pt modelId="{FF269B8E-6A3C-4A63-BB70-212AAEE2773D}" type="pres">
      <dgm:prSet presAssocID="{84816B24-1AE9-46AB-874B-421BF9B245C4}" presName="node" presStyleLbl="node1" presStyleIdx="3" presStyleCnt="7">
        <dgm:presLayoutVars>
          <dgm:bulletEnabled val="1"/>
        </dgm:presLayoutVars>
      </dgm:prSet>
      <dgm:spPr/>
    </dgm:pt>
    <dgm:pt modelId="{CA132A3B-8068-4946-9C96-9EB14BD71924}" type="pres">
      <dgm:prSet presAssocID="{57B46549-15BA-47E7-BDAF-BA72E3047932}" presName="sibTrans" presStyleCnt="0"/>
      <dgm:spPr/>
    </dgm:pt>
    <dgm:pt modelId="{AFF8D5BE-DD08-4FBB-99B2-1BFB3F4660FD}" type="pres">
      <dgm:prSet presAssocID="{490B9704-11E1-46EF-88F9-BA3BEF01638F}" presName="node" presStyleLbl="node1" presStyleIdx="4" presStyleCnt="7">
        <dgm:presLayoutVars>
          <dgm:bulletEnabled val="1"/>
        </dgm:presLayoutVars>
      </dgm:prSet>
      <dgm:spPr/>
    </dgm:pt>
    <dgm:pt modelId="{026E240B-963E-4411-8F2D-7837680C4F63}" type="pres">
      <dgm:prSet presAssocID="{86A812F8-3D0F-45A3-88FB-32004633232B}" presName="sibTrans" presStyleCnt="0"/>
      <dgm:spPr/>
    </dgm:pt>
    <dgm:pt modelId="{99F463E6-6B52-41F0-9FBB-19E36F586962}" type="pres">
      <dgm:prSet presAssocID="{3C83B702-9092-490D-AA4D-DAF4C0CB1084}" presName="node" presStyleLbl="node1" presStyleIdx="5" presStyleCnt="7">
        <dgm:presLayoutVars>
          <dgm:bulletEnabled val="1"/>
        </dgm:presLayoutVars>
      </dgm:prSet>
      <dgm:spPr/>
    </dgm:pt>
    <dgm:pt modelId="{5E5B51C7-EBE3-4E65-B88C-898663254BCA}" type="pres">
      <dgm:prSet presAssocID="{7EAB092C-CC1D-4AED-B953-989DC3A09BF2}" presName="sibTrans" presStyleCnt="0"/>
      <dgm:spPr/>
    </dgm:pt>
    <dgm:pt modelId="{CDE464E5-7AEB-4CCB-B6F1-E06C97C37E9F}" type="pres">
      <dgm:prSet presAssocID="{ED87D226-FEA9-4280-A8D8-B9CBDB853D51}" presName="node" presStyleLbl="node1" presStyleIdx="6" presStyleCnt="7">
        <dgm:presLayoutVars>
          <dgm:bulletEnabled val="1"/>
        </dgm:presLayoutVars>
      </dgm:prSet>
      <dgm:spPr/>
    </dgm:pt>
  </dgm:ptLst>
  <dgm:cxnLst>
    <dgm:cxn modelId="{A3975811-654C-4E47-97E9-A659FC63C0C6}" srcId="{BB77D9BC-1A8E-45EC-AC05-97E7DDD42B5C}" destId="{ED87D226-FEA9-4280-A8D8-B9CBDB853D51}" srcOrd="6" destOrd="0" parTransId="{A4CA41FF-0AAC-43FB-A4AD-3B9655C6F430}" sibTransId="{06661E0D-8BF4-443D-9D6C-90BF485A09A1}"/>
    <dgm:cxn modelId="{E6DC345D-A564-4226-A8C3-D186D3479EC9}" type="presOf" srcId="{490B9704-11E1-46EF-88F9-BA3BEF01638F}" destId="{AFF8D5BE-DD08-4FBB-99B2-1BFB3F4660FD}" srcOrd="0" destOrd="0" presId="urn:microsoft.com/office/officeart/2005/8/layout/default"/>
    <dgm:cxn modelId="{1B132961-C172-4B85-BF47-45D248641CD2}" srcId="{BB77D9BC-1A8E-45EC-AC05-97E7DDD42B5C}" destId="{490B9704-11E1-46EF-88F9-BA3BEF01638F}" srcOrd="4" destOrd="0" parTransId="{AC288EC0-7C39-4B61-AF05-31C6B26E20EB}" sibTransId="{86A812F8-3D0F-45A3-88FB-32004633232B}"/>
    <dgm:cxn modelId="{97E4F563-CB79-412F-8E8F-3106076B4416}" type="presOf" srcId="{84816B24-1AE9-46AB-874B-421BF9B245C4}" destId="{FF269B8E-6A3C-4A63-BB70-212AAEE2773D}" srcOrd="0" destOrd="0" presId="urn:microsoft.com/office/officeart/2005/8/layout/default"/>
    <dgm:cxn modelId="{D72D3B68-FC77-4F90-92F6-50216B7D6281}" srcId="{BB77D9BC-1A8E-45EC-AC05-97E7DDD42B5C}" destId="{A8C7AECD-53DA-4992-B251-A131C7D363F3}" srcOrd="0" destOrd="0" parTransId="{B0E0EEC6-0B74-49BE-ACB9-7D0E993E5081}" sibTransId="{4C556573-4D85-4478-A7E0-F275604B3AC0}"/>
    <dgm:cxn modelId="{87D27749-0147-47BB-AA89-3DDBBC96015E}" type="presOf" srcId="{3C83B702-9092-490D-AA4D-DAF4C0CB1084}" destId="{99F463E6-6B52-41F0-9FBB-19E36F586962}" srcOrd="0" destOrd="0" presId="urn:microsoft.com/office/officeart/2005/8/layout/default"/>
    <dgm:cxn modelId="{75F8D585-C0CC-404A-9BCD-BD2AB464A417}" type="presOf" srcId="{A8C7AECD-53DA-4992-B251-A131C7D363F3}" destId="{BA6538DE-68F8-4E5D-A5C6-8AD491D4EC88}" srcOrd="0" destOrd="0" presId="urn:microsoft.com/office/officeart/2005/8/layout/default"/>
    <dgm:cxn modelId="{D9C64FCE-52AA-4366-ACAE-C10CA5D3F052}" type="presOf" srcId="{92944839-3D99-4F2D-9339-12A8F42B315B}" destId="{06189872-9617-44F7-B1F8-4CE0482B35B3}" srcOrd="0" destOrd="0" presId="urn:microsoft.com/office/officeart/2005/8/layout/default"/>
    <dgm:cxn modelId="{002D17D0-03DD-4C7C-9FF3-A7ED4BB668E8}" srcId="{BB77D9BC-1A8E-45EC-AC05-97E7DDD42B5C}" destId="{3C83B702-9092-490D-AA4D-DAF4C0CB1084}" srcOrd="5" destOrd="0" parTransId="{B8D798EA-D299-47B0-BFE8-5A9D7C67AE6D}" sibTransId="{7EAB092C-CC1D-4AED-B953-989DC3A09BF2}"/>
    <dgm:cxn modelId="{34705BD4-1F2A-46B2-91AA-90820BFF55A1}" type="presOf" srcId="{ED87D226-FEA9-4280-A8D8-B9CBDB853D51}" destId="{CDE464E5-7AEB-4CCB-B6F1-E06C97C37E9F}" srcOrd="0" destOrd="0" presId="urn:microsoft.com/office/officeart/2005/8/layout/default"/>
    <dgm:cxn modelId="{AB79BFDE-D640-4B46-8FCD-3B69BD910D9F}" srcId="{BB77D9BC-1A8E-45EC-AC05-97E7DDD42B5C}" destId="{92944839-3D99-4F2D-9339-12A8F42B315B}" srcOrd="2" destOrd="0" parTransId="{FA74A0F1-728B-4CA0-AECD-940865AD2517}" sibTransId="{93E00ABE-32AA-4B26-BCC4-6EC28DEBE56C}"/>
    <dgm:cxn modelId="{37D5A2EC-8E8F-42B7-8706-29834DE5C99E}" srcId="{BB77D9BC-1A8E-45EC-AC05-97E7DDD42B5C}" destId="{B0F60BED-1AA6-4A38-ACFF-848A40C6420F}" srcOrd="1" destOrd="0" parTransId="{69F03B96-40E6-4A70-829D-0E9CFF6F6991}" sibTransId="{EDC74BA3-9D73-43AD-898B-622F5E515C05}"/>
    <dgm:cxn modelId="{FA2789F1-A206-46B5-9953-181ACBB41730}" type="presOf" srcId="{B0F60BED-1AA6-4A38-ACFF-848A40C6420F}" destId="{887D0B80-214D-438D-BC88-2EF7B9CC6DAB}" srcOrd="0" destOrd="0" presId="urn:microsoft.com/office/officeart/2005/8/layout/default"/>
    <dgm:cxn modelId="{CCDB56F9-65A5-4906-9A87-00A879D363BE}" type="presOf" srcId="{BB77D9BC-1A8E-45EC-AC05-97E7DDD42B5C}" destId="{8B07CAB3-4203-4172-AB5D-2D6107E955CF}" srcOrd="0" destOrd="0" presId="urn:microsoft.com/office/officeart/2005/8/layout/default"/>
    <dgm:cxn modelId="{AD10ADFA-4FEC-4C8B-8FAD-731F4CB81205}" srcId="{BB77D9BC-1A8E-45EC-AC05-97E7DDD42B5C}" destId="{84816B24-1AE9-46AB-874B-421BF9B245C4}" srcOrd="3" destOrd="0" parTransId="{5CBCD2A8-047F-4DC8-9CDB-3C93A1E77BEB}" sibTransId="{57B46549-15BA-47E7-BDAF-BA72E3047932}"/>
    <dgm:cxn modelId="{9E96EA74-8FD2-482E-8246-4601A9DA8D85}" type="presParOf" srcId="{8B07CAB3-4203-4172-AB5D-2D6107E955CF}" destId="{BA6538DE-68F8-4E5D-A5C6-8AD491D4EC88}" srcOrd="0" destOrd="0" presId="urn:microsoft.com/office/officeart/2005/8/layout/default"/>
    <dgm:cxn modelId="{D363A9C1-DA89-4AFD-8ADA-BF0F2642F654}" type="presParOf" srcId="{8B07CAB3-4203-4172-AB5D-2D6107E955CF}" destId="{7282665E-4698-4164-937B-10B870FB0A9F}" srcOrd="1" destOrd="0" presId="urn:microsoft.com/office/officeart/2005/8/layout/default"/>
    <dgm:cxn modelId="{A0B4A2B6-458D-473D-9FB9-49EC624D4F47}" type="presParOf" srcId="{8B07CAB3-4203-4172-AB5D-2D6107E955CF}" destId="{887D0B80-214D-438D-BC88-2EF7B9CC6DAB}" srcOrd="2" destOrd="0" presId="urn:microsoft.com/office/officeart/2005/8/layout/default"/>
    <dgm:cxn modelId="{E8C0D763-07E6-4F3F-97EC-F6F6075C600F}" type="presParOf" srcId="{8B07CAB3-4203-4172-AB5D-2D6107E955CF}" destId="{B7AE7155-0497-4AB0-8E2D-E2D64FF0CFB2}" srcOrd="3" destOrd="0" presId="urn:microsoft.com/office/officeart/2005/8/layout/default"/>
    <dgm:cxn modelId="{750E7B62-855A-4278-98B4-8DA604AFA7B2}" type="presParOf" srcId="{8B07CAB3-4203-4172-AB5D-2D6107E955CF}" destId="{06189872-9617-44F7-B1F8-4CE0482B35B3}" srcOrd="4" destOrd="0" presId="urn:microsoft.com/office/officeart/2005/8/layout/default"/>
    <dgm:cxn modelId="{71B43CFD-1123-47A4-85AA-3E03668C76D9}" type="presParOf" srcId="{8B07CAB3-4203-4172-AB5D-2D6107E955CF}" destId="{F3C5EBCA-C67E-47D8-B454-6D88DC706A35}" srcOrd="5" destOrd="0" presId="urn:microsoft.com/office/officeart/2005/8/layout/default"/>
    <dgm:cxn modelId="{B4CE76D4-D4FB-45EC-BFFF-0B1310F9ED36}" type="presParOf" srcId="{8B07CAB3-4203-4172-AB5D-2D6107E955CF}" destId="{FF269B8E-6A3C-4A63-BB70-212AAEE2773D}" srcOrd="6" destOrd="0" presId="urn:microsoft.com/office/officeart/2005/8/layout/default"/>
    <dgm:cxn modelId="{818EBF98-DE5F-488F-8D7D-35A926592DF8}" type="presParOf" srcId="{8B07CAB3-4203-4172-AB5D-2D6107E955CF}" destId="{CA132A3B-8068-4946-9C96-9EB14BD71924}" srcOrd="7" destOrd="0" presId="urn:microsoft.com/office/officeart/2005/8/layout/default"/>
    <dgm:cxn modelId="{B38057F7-DEA3-4D02-9A0C-50ED24D3A8BF}" type="presParOf" srcId="{8B07CAB3-4203-4172-AB5D-2D6107E955CF}" destId="{AFF8D5BE-DD08-4FBB-99B2-1BFB3F4660FD}" srcOrd="8" destOrd="0" presId="urn:microsoft.com/office/officeart/2005/8/layout/default"/>
    <dgm:cxn modelId="{F029ED4E-6BDE-462D-9F91-5DE66D5F9577}" type="presParOf" srcId="{8B07CAB3-4203-4172-AB5D-2D6107E955CF}" destId="{026E240B-963E-4411-8F2D-7837680C4F63}" srcOrd="9" destOrd="0" presId="urn:microsoft.com/office/officeart/2005/8/layout/default"/>
    <dgm:cxn modelId="{C0702FA0-FC4A-41EB-A8C2-3A7555C47880}" type="presParOf" srcId="{8B07CAB3-4203-4172-AB5D-2D6107E955CF}" destId="{99F463E6-6B52-41F0-9FBB-19E36F586962}" srcOrd="10" destOrd="0" presId="urn:microsoft.com/office/officeart/2005/8/layout/default"/>
    <dgm:cxn modelId="{69FF179C-AAC9-4C63-8BC4-13A3BE99B7ED}" type="presParOf" srcId="{8B07CAB3-4203-4172-AB5D-2D6107E955CF}" destId="{5E5B51C7-EBE3-4E65-B88C-898663254BCA}" srcOrd="11" destOrd="0" presId="urn:microsoft.com/office/officeart/2005/8/layout/default"/>
    <dgm:cxn modelId="{71B251ED-F02C-47B9-A94A-F32BA9FD0CF1}" type="presParOf" srcId="{8B07CAB3-4203-4172-AB5D-2D6107E955CF}" destId="{CDE464E5-7AEB-4CCB-B6F1-E06C97C37E9F}"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DBAC0F2-A681-4F6A-AEB4-15C52DC77171}"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3B02D6B6-56BB-41CC-9D32-F7E2B572AB70}">
      <dgm:prSet/>
      <dgm:spPr/>
      <dgm:t>
        <a:bodyPr/>
        <a:lstStyle/>
        <a:p>
          <a:r>
            <a:rPr lang="en-US"/>
            <a:t>Incidence of lower limb fractures</a:t>
          </a:r>
        </a:p>
      </dgm:t>
    </dgm:pt>
    <dgm:pt modelId="{9880C982-FD69-4966-8392-53127E0AF417}" type="parTrans" cxnId="{160C6BF4-924E-44D0-9091-EEB16853551A}">
      <dgm:prSet/>
      <dgm:spPr/>
      <dgm:t>
        <a:bodyPr/>
        <a:lstStyle/>
        <a:p>
          <a:endParaRPr lang="en-US"/>
        </a:p>
      </dgm:t>
    </dgm:pt>
    <dgm:pt modelId="{4C024453-4E0D-4EDA-B7D1-976354CA5549}" type="sibTrans" cxnId="{160C6BF4-924E-44D0-9091-EEB16853551A}">
      <dgm:prSet/>
      <dgm:spPr/>
      <dgm:t>
        <a:bodyPr/>
        <a:lstStyle/>
        <a:p>
          <a:endParaRPr lang="en-US"/>
        </a:p>
      </dgm:t>
    </dgm:pt>
    <dgm:pt modelId="{6F3EFC1D-CDAA-4EB8-874B-80B5304B44C7}">
      <dgm:prSet/>
      <dgm:spPr/>
      <dgm:t>
        <a:bodyPr/>
        <a:lstStyle/>
        <a:p>
          <a:r>
            <a:rPr lang="en-US"/>
            <a:t>Age distribution of lower limb fractures</a:t>
          </a:r>
        </a:p>
      </dgm:t>
    </dgm:pt>
    <dgm:pt modelId="{AD491D21-8234-425B-B81A-3A662610B065}" type="parTrans" cxnId="{37FE118E-7786-476E-A407-E48437F04561}">
      <dgm:prSet/>
      <dgm:spPr/>
      <dgm:t>
        <a:bodyPr/>
        <a:lstStyle/>
        <a:p>
          <a:endParaRPr lang="en-US"/>
        </a:p>
      </dgm:t>
    </dgm:pt>
    <dgm:pt modelId="{8EB3659B-F858-4578-AED1-97B177226FF6}" type="sibTrans" cxnId="{37FE118E-7786-476E-A407-E48437F04561}">
      <dgm:prSet/>
      <dgm:spPr/>
      <dgm:t>
        <a:bodyPr/>
        <a:lstStyle/>
        <a:p>
          <a:endParaRPr lang="en-US"/>
        </a:p>
      </dgm:t>
    </dgm:pt>
    <dgm:pt modelId="{DC57EF8C-B327-4A15-9AC3-5E1DD6A4E897}" type="pres">
      <dgm:prSet presAssocID="{9DBAC0F2-A681-4F6A-AEB4-15C52DC77171}" presName="hierChild1" presStyleCnt="0">
        <dgm:presLayoutVars>
          <dgm:chPref val="1"/>
          <dgm:dir/>
          <dgm:animOne val="branch"/>
          <dgm:animLvl val="lvl"/>
          <dgm:resizeHandles/>
        </dgm:presLayoutVars>
      </dgm:prSet>
      <dgm:spPr/>
    </dgm:pt>
    <dgm:pt modelId="{BDCD9174-077D-4005-9BC5-79A7931E54EE}" type="pres">
      <dgm:prSet presAssocID="{3B02D6B6-56BB-41CC-9D32-F7E2B572AB70}" presName="hierRoot1" presStyleCnt="0"/>
      <dgm:spPr/>
    </dgm:pt>
    <dgm:pt modelId="{B1441314-CA2C-4C91-9805-AFBFF9A0EF72}" type="pres">
      <dgm:prSet presAssocID="{3B02D6B6-56BB-41CC-9D32-F7E2B572AB70}" presName="composite" presStyleCnt="0"/>
      <dgm:spPr/>
    </dgm:pt>
    <dgm:pt modelId="{3F72E779-0973-4878-85F9-B82EC63914AC}" type="pres">
      <dgm:prSet presAssocID="{3B02D6B6-56BB-41CC-9D32-F7E2B572AB70}" presName="background" presStyleLbl="node0" presStyleIdx="0" presStyleCnt="2"/>
      <dgm:spPr/>
    </dgm:pt>
    <dgm:pt modelId="{CB6F36A3-AB39-4080-AC15-2BB834B2FFF5}" type="pres">
      <dgm:prSet presAssocID="{3B02D6B6-56BB-41CC-9D32-F7E2B572AB70}" presName="text" presStyleLbl="fgAcc0" presStyleIdx="0" presStyleCnt="2">
        <dgm:presLayoutVars>
          <dgm:chPref val="3"/>
        </dgm:presLayoutVars>
      </dgm:prSet>
      <dgm:spPr/>
    </dgm:pt>
    <dgm:pt modelId="{75CB3DEA-CFAA-4984-B872-C749530704C2}" type="pres">
      <dgm:prSet presAssocID="{3B02D6B6-56BB-41CC-9D32-F7E2B572AB70}" presName="hierChild2" presStyleCnt="0"/>
      <dgm:spPr/>
    </dgm:pt>
    <dgm:pt modelId="{8EFE1888-21BB-4EC2-8993-1092CE7576A7}" type="pres">
      <dgm:prSet presAssocID="{6F3EFC1D-CDAA-4EB8-874B-80B5304B44C7}" presName="hierRoot1" presStyleCnt="0"/>
      <dgm:spPr/>
    </dgm:pt>
    <dgm:pt modelId="{61AE4D79-AF89-434E-B9D9-D52150515D62}" type="pres">
      <dgm:prSet presAssocID="{6F3EFC1D-CDAA-4EB8-874B-80B5304B44C7}" presName="composite" presStyleCnt="0"/>
      <dgm:spPr/>
    </dgm:pt>
    <dgm:pt modelId="{339F6E60-17D1-499E-B517-562727FE23A8}" type="pres">
      <dgm:prSet presAssocID="{6F3EFC1D-CDAA-4EB8-874B-80B5304B44C7}" presName="background" presStyleLbl="node0" presStyleIdx="1" presStyleCnt="2"/>
      <dgm:spPr/>
    </dgm:pt>
    <dgm:pt modelId="{108854E1-42C1-4C60-8004-A181D34C8BB1}" type="pres">
      <dgm:prSet presAssocID="{6F3EFC1D-CDAA-4EB8-874B-80B5304B44C7}" presName="text" presStyleLbl="fgAcc0" presStyleIdx="1" presStyleCnt="2">
        <dgm:presLayoutVars>
          <dgm:chPref val="3"/>
        </dgm:presLayoutVars>
      </dgm:prSet>
      <dgm:spPr/>
    </dgm:pt>
    <dgm:pt modelId="{0ECA41FF-B948-46B1-9E7E-4C98EBE8E6E7}" type="pres">
      <dgm:prSet presAssocID="{6F3EFC1D-CDAA-4EB8-874B-80B5304B44C7}" presName="hierChild2" presStyleCnt="0"/>
      <dgm:spPr/>
    </dgm:pt>
  </dgm:ptLst>
  <dgm:cxnLst>
    <dgm:cxn modelId="{88D91E16-1220-4131-844A-03C1AB9EFC02}" type="presOf" srcId="{6F3EFC1D-CDAA-4EB8-874B-80B5304B44C7}" destId="{108854E1-42C1-4C60-8004-A181D34C8BB1}" srcOrd="0" destOrd="0" presId="urn:microsoft.com/office/officeart/2005/8/layout/hierarchy1"/>
    <dgm:cxn modelId="{E2E3D94E-9D03-4B0C-9A37-17FB51B514E0}" type="presOf" srcId="{9DBAC0F2-A681-4F6A-AEB4-15C52DC77171}" destId="{DC57EF8C-B327-4A15-9AC3-5E1DD6A4E897}" srcOrd="0" destOrd="0" presId="urn:microsoft.com/office/officeart/2005/8/layout/hierarchy1"/>
    <dgm:cxn modelId="{37FE118E-7786-476E-A407-E48437F04561}" srcId="{9DBAC0F2-A681-4F6A-AEB4-15C52DC77171}" destId="{6F3EFC1D-CDAA-4EB8-874B-80B5304B44C7}" srcOrd="1" destOrd="0" parTransId="{AD491D21-8234-425B-B81A-3A662610B065}" sibTransId="{8EB3659B-F858-4578-AED1-97B177226FF6}"/>
    <dgm:cxn modelId="{64082BA7-82C8-469C-AE80-1D2FB03CC339}" type="presOf" srcId="{3B02D6B6-56BB-41CC-9D32-F7E2B572AB70}" destId="{CB6F36A3-AB39-4080-AC15-2BB834B2FFF5}" srcOrd="0" destOrd="0" presId="urn:microsoft.com/office/officeart/2005/8/layout/hierarchy1"/>
    <dgm:cxn modelId="{160C6BF4-924E-44D0-9091-EEB16853551A}" srcId="{9DBAC0F2-A681-4F6A-AEB4-15C52DC77171}" destId="{3B02D6B6-56BB-41CC-9D32-F7E2B572AB70}" srcOrd="0" destOrd="0" parTransId="{9880C982-FD69-4966-8392-53127E0AF417}" sibTransId="{4C024453-4E0D-4EDA-B7D1-976354CA5549}"/>
    <dgm:cxn modelId="{2D518A24-A788-46BE-B114-9E49708595D4}" type="presParOf" srcId="{DC57EF8C-B327-4A15-9AC3-5E1DD6A4E897}" destId="{BDCD9174-077D-4005-9BC5-79A7931E54EE}" srcOrd="0" destOrd="0" presId="urn:microsoft.com/office/officeart/2005/8/layout/hierarchy1"/>
    <dgm:cxn modelId="{840012F5-E75A-4D09-B2DD-A849F4DB1229}" type="presParOf" srcId="{BDCD9174-077D-4005-9BC5-79A7931E54EE}" destId="{B1441314-CA2C-4C91-9805-AFBFF9A0EF72}" srcOrd="0" destOrd="0" presId="urn:microsoft.com/office/officeart/2005/8/layout/hierarchy1"/>
    <dgm:cxn modelId="{09F8CFF3-DD40-45EF-AA9B-BC74570D90C0}" type="presParOf" srcId="{B1441314-CA2C-4C91-9805-AFBFF9A0EF72}" destId="{3F72E779-0973-4878-85F9-B82EC63914AC}" srcOrd="0" destOrd="0" presId="urn:microsoft.com/office/officeart/2005/8/layout/hierarchy1"/>
    <dgm:cxn modelId="{2ACAFA5A-5F15-4883-9897-422B841B26E8}" type="presParOf" srcId="{B1441314-CA2C-4C91-9805-AFBFF9A0EF72}" destId="{CB6F36A3-AB39-4080-AC15-2BB834B2FFF5}" srcOrd="1" destOrd="0" presId="urn:microsoft.com/office/officeart/2005/8/layout/hierarchy1"/>
    <dgm:cxn modelId="{268F0AD0-B199-43A2-B289-75642428E0DB}" type="presParOf" srcId="{BDCD9174-077D-4005-9BC5-79A7931E54EE}" destId="{75CB3DEA-CFAA-4984-B872-C749530704C2}" srcOrd="1" destOrd="0" presId="urn:microsoft.com/office/officeart/2005/8/layout/hierarchy1"/>
    <dgm:cxn modelId="{E5871076-0B74-4328-A43F-3C82B3912061}" type="presParOf" srcId="{DC57EF8C-B327-4A15-9AC3-5E1DD6A4E897}" destId="{8EFE1888-21BB-4EC2-8993-1092CE7576A7}" srcOrd="1" destOrd="0" presId="urn:microsoft.com/office/officeart/2005/8/layout/hierarchy1"/>
    <dgm:cxn modelId="{045F4FFB-D9C9-4857-970C-D1AB625CDF74}" type="presParOf" srcId="{8EFE1888-21BB-4EC2-8993-1092CE7576A7}" destId="{61AE4D79-AF89-434E-B9D9-D52150515D62}" srcOrd="0" destOrd="0" presId="urn:microsoft.com/office/officeart/2005/8/layout/hierarchy1"/>
    <dgm:cxn modelId="{BD3F1F99-EC38-4A1A-9D3D-EBC562D458CF}" type="presParOf" srcId="{61AE4D79-AF89-434E-B9D9-D52150515D62}" destId="{339F6E60-17D1-499E-B517-562727FE23A8}" srcOrd="0" destOrd="0" presId="urn:microsoft.com/office/officeart/2005/8/layout/hierarchy1"/>
    <dgm:cxn modelId="{F325725F-5A59-4DC8-85C9-B73BB50C6758}" type="presParOf" srcId="{61AE4D79-AF89-434E-B9D9-D52150515D62}" destId="{108854E1-42C1-4C60-8004-A181D34C8BB1}" srcOrd="1" destOrd="0" presId="urn:microsoft.com/office/officeart/2005/8/layout/hierarchy1"/>
    <dgm:cxn modelId="{BA6BFDBF-E4FD-41A4-A845-AC76A5D82F3D}" type="presParOf" srcId="{8EFE1888-21BB-4EC2-8993-1092CE7576A7}" destId="{0ECA41FF-B948-46B1-9E7E-4C98EBE8E6E7}"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8479B89-C373-4C67-9402-9CA1F3FE9DA1}" type="doc">
      <dgm:prSet loTypeId="urn:microsoft.com/office/officeart/2018/5/layout/IconCircle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2A17B65B-BE39-4ADC-8565-269CBE6D38BE}">
      <dgm:prSet/>
      <dgm:spPr/>
      <dgm:t>
        <a:bodyPr/>
        <a:lstStyle/>
        <a:p>
          <a:pPr>
            <a:defRPr cap="all"/>
          </a:pPr>
          <a:r>
            <a:rPr lang="en-US"/>
            <a:t>Anatomy of hip joint and proximal femur</a:t>
          </a:r>
        </a:p>
      </dgm:t>
    </dgm:pt>
    <dgm:pt modelId="{EEDD0087-AEC0-4B5D-B5AE-68EDA00F841A}" type="parTrans" cxnId="{FD82278C-F5E5-4B11-B9C9-4598F4B09E88}">
      <dgm:prSet/>
      <dgm:spPr/>
      <dgm:t>
        <a:bodyPr/>
        <a:lstStyle/>
        <a:p>
          <a:endParaRPr lang="en-US"/>
        </a:p>
      </dgm:t>
    </dgm:pt>
    <dgm:pt modelId="{2367E41F-4CE4-41F7-9CF3-B4456FC35288}" type="sibTrans" cxnId="{FD82278C-F5E5-4B11-B9C9-4598F4B09E88}">
      <dgm:prSet/>
      <dgm:spPr/>
      <dgm:t>
        <a:bodyPr/>
        <a:lstStyle/>
        <a:p>
          <a:endParaRPr lang="en-US"/>
        </a:p>
      </dgm:t>
    </dgm:pt>
    <dgm:pt modelId="{9A8771F6-6D52-413E-B5EE-A71459DCD59B}">
      <dgm:prSet/>
      <dgm:spPr/>
      <dgm:t>
        <a:bodyPr/>
        <a:lstStyle/>
        <a:p>
          <a:pPr>
            <a:defRPr cap="all"/>
          </a:pPr>
          <a:r>
            <a:rPr lang="en-US"/>
            <a:t>Blood supply of Head of femur</a:t>
          </a:r>
        </a:p>
      </dgm:t>
    </dgm:pt>
    <dgm:pt modelId="{615944F5-723C-4628-947C-DB371B377B51}" type="parTrans" cxnId="{4F20C202-4B79-4DC1-9C6F-A79652B7A032}">
      <dgm:prSet/>
      <dgm:spPr/>
      <dgm:t>
        <a:bodyPr/>
        <a:lstStyle/>
        <a:p>
          <a:endParaRPr lang="en-US"/>
        </a:p>
      </dgm:t>
    </dgm:pt>
    <dgm:pt modelId="{D20B530E-C9E5-46B6-9D01-3825CDC4A32D}" type="sibTrans" cxnId="{4F20C202-4B79-4DC1-9C6F-A79652B7A032}">
      <dgm:prSet/>
      <dgm:spPr/>
      <dgm:t>
        <a:bodyPr/>
        <a:lstStyle/>
        <a:p>
          <a:endParaRPr lang="en-US"/>
        </a:p>
      </dgm:t>
    </dgm:pt>
    <dgm:pt modelId="{A5D57C5C-A8D6-494D-BDC2-A5EC642001A1}" type="pres">
      <dgm:prSet presAssocID="{98479B89-C373-4C67-9402-9CA1F3FE9DA1}" presName="root" presStyleCnt="0">
        <dgm:presLayoutVars>
          <dgm:dir/>
          <dgm:resizeHandles val="exact"/>
        </dgm:presLayoutVars>
      </dgm:prSet>
      <dgm:spPr/>
    </dgm:pt>
    <dgm:pt modelId="{E36A9C33-B33A-4BDF-A59D-DBC8DE36C54D}" type="pres">
      <dgm:prSet presAssocID="{2A17B65B-BE39-4ADC-8565-269CBE6D38BE}" presName="compNode" presStyleCnt="0"/>
      <dgm:spPr/>
    </dgm:pt>
    <dgm:pt modelId="{DD326F40-5F18-4C44-BFC8-9F470E2C685C}" type="pres">
      <dgm:prSet presAssocID="{2A17B65B-BE39-4ADC-8565-269CBE6D38BE}" presName="iconBgRect" presStyleLbl="bgShp" presStyleIdx="0" presStyleCnt="2"/>
      <dgm:spPr/>
    </dgm:pt>
    <dgm:pt modelId="{02CD6170-919D-43F9-A558-09517E71C31C}" type="pres">
      <dgm:prSet presAssocID="{2A17B65B-BE39-4ADC-8565-269CBE6D38BE}"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Foot"/>
        </a:ext>
      </dgm:extLst>
    </dgm:pt>
    <dgm:pt modelId="{2485890F-40C8-4A0C-AB8F-ED3AB59B9DDB}" type="pres">
      <dgm:prSet presAssocID="{2A17B65B-BE39-4ADC-8565-269CBE6D38BE}" presName="spaceRect" presStyleCnt="0"/>
      <dgm:spPr/>
    </dgm:pt>
    <dgm:pt modelId="{76847719-7A0C-43BC-B3B5-3F6C9EFB0B58}" type="pres">
      <dgm:prSet presAssocID="{2A17B65B-BE39-4ADC-8565-269CBE6D38BE}" presName="textRect" presStyleLbl="revTx" presStyleIdx="0" presStyleCnt="2">
        <dgm:presLayoutVars>
          <dgm:chMax val="1"/>
          <dgm:chPref val="1"/>
        </dgm:presLayoutVars>
      </dgm:prSet>
      <dgm:spPr/>
    </dgm:pt>
    <dgm:pt modelId="{BE4B3B88-80CD-4263-84DC-9DF6560B334C}" type="pres">
      <dgm:prSet presAssocID="{2367E41F-4CE4-41F7-9CF3-B4456FC35288}" presName="sibTrans" presStyleCnt="0"/>
      <dgm:spPr/>
    </dgm:pt>
    <dgm:pt modelId="{F0C6603D-063B-4206-AC4A-04685D4CE29B}" type="pres">
      <dgm:prSet presAssocID="{9A8771F6-6D52-413E-B5EE-A71459DCD59B}" presName="compNode" presStyleCnt="0"/>
      <dgm:spPr/>
    </dgm:pt>
    <dgm:pt modelId="{0DA963B9-0AFA-4F0C-B57E-2D2092E184A6}" type="pres">
      <dgm:prSet presAssocID="{9A8771F6-6D52-413E-B5EE-A71459DCD59B}" presName="iconBgRect" presStyleLbl="bgShp" presStyleIdx="1" presStyleCnt="2"/>
      <dgm:spPr/>
    </dgm:pt>
    <dgm:pt modelId="{33B3A746-B0BF-4B84-800E-0FA4BEADCFCA}" type="pres">
      <dgm:prSet presAssocID="{9A8771F6-6D52-413E-B5EE-A71459DCD59B}"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IV"/>
        </a:ext>
      </dgm:extLst>
    </dgm:pt>
    <dgm:pt modelId="{792E5935-076A-41FE-89A8-CE11C2C6E772}" type="pres">
      <dgm:prSet presAssocID="{9A8771F6-6D52-413E-B5EE-A71459DCD59B}" presName="spaceRect" presStyleCnt="0"/>
      <dgm:spPr/>
    </dgm:pt>
    <dgm:pt modelId="{F304126B-1AB1-44A1-90D2-0FD1DEFBFD1B}" type="pres">
      <dgm:prSet presAssocID="{9A8771F6-6D52-413E-B5EE-A71459DCD59B}" presName="textRect" presStyleLbl="revTx" presStyleIdx="1" presStyleCnt="2">
        <dgm:presLayoutVars>
          <dgm:chMax val="1"/>
          <dgm:chPref val="1"/>
        </dgm:presLayoutVars>
      </dgm:prSet>
      <dgm:spPr/>
    </dgm:pt>
  </dgm:ptLst>
  <dgm:cxnLst>
    <dgm:cxn modelId="{66838C02-FF7D-4ECE-B1DC-5277D8BE4A1A}" type="presOf" srcId="{9A8771F6-6D52-413E-B5EE-A71459DCD59B}" destId="{F304126B-1AB1-44A1-90D2-0FD1DEFBFD1B}" srcOrd="0" destOrd="0" presId="urn:microsoft.com/office/officeart/2018/5/layout/IconCircleLabelList"/>
    <dgm:cxn modelId="{4F20C202-4B79-4DC1-9C6F-A79652B7A032}" srcId="{98479B89-C373-4C67-9402-9CA1F3FE9DA1}" destId="{9A8771F6-6D52-413E-B5EE-A71459DCD59B}" srcOrd="1" destOrd="0" parTransId="{615944F5-723C-4628-947C-DB371B377B51}" sibTransId="{D20B530E-C9E5-46B6-9D01-3825CDC4A32D}"/>
    <dgm:cxn modelId="{2BBDE16F-7D2D-4D0E-8F2A-21AF22C7090A}" type="presOf" srcId="{98479B89-C373-4C67-9402-9CA1F3FE9DA1}" destId="{A5D57C5C-A8D6-494D-BDC2-A5EC642001A1}" srcOrd="0" destOrd="0" presId="urn:microsoft.com/office/officeart/2018/5/layout/IconCircleLabelList"/>
    <dgm:cxn modelId="{FD82278C-F5E5-4B11-B9C9-4598F4B09E88}" srcId="{98479B89-C373-4C67-9402-9CA1F3FE9DA1}" destId="{2A17B65B-BE39-4ADC-8565-269CBE6D38BE}" srcOrd="0" destOrd="0" parTransId="{EEDD0087-AEC0-4B5D-B5AE-68EDA00F841A}" sibTransId="{2367E41F-4CE4-41F7-9CF3-B4456FC35288}"/>
    <dgm:cxn modelId="{78BB57FC-A11D-4D99-ACB6-66B0C28250AF}" type="presOf" srcId="{2A17B65B-BE39-4ADC-8565-269CBE6D38BE}" destId="{76847719-7A0C-43BC-B3B5-3F6C9EFB0B58}" srcOrd="0" destOrd="0" presId="urn:microsoft.com/office/officeart/2018/5/layout/IconCircleLabelList"/>
    <dgm:cxn modelId="{562704D6-4FBB-4243-B51E-088D7B00939C}" type="presParOf" srcId="{A5D57C5C-A8D6-494D-BDC2-A5EC642001A1}" destId="{E36A9C33-B33A-4BDF-A59D-DBC8DE36C54D}" srcOrd="0" destOrd="0" presId="urn:microsoft.com/office/officeart/2018/5/layout/IconCircleLabelList"/>
    <dgm:cxn modelId="{149420FB-B058-46AE-AD5B-35806A9DEC68}" type="presParOf" srcId="{E36A9C33-B33A-4BDF-A59D-DBC8DE36C54D}" destId="{DD326F40-5F18-4C44-BFC8-9F470E2C685C}" srcOrd="0" destOrd="0" presId="urn:microsoft.com/office/officeart/2018/5/layout/IconCircleLabelList"/>
    <dgm:cxn modelId="{51F5B69C-1CF3-4AEA-9359-E1AAD0211ABE}" type="presParOf" srcId="{E36A9C33-B33A-4BDF-A59D-DBC8DE36C54D}" destId="{02CD6170-919D-43F9-A558-09517E71C31C}" srcOrd="1" destOrd="0" presId="urn:microsoft.com/office/officeart/2018/5/layout/IconCircleLabelList"/>
    <dgm:cxn modelId="{D402E0AD-8B63-4FA5-B420-17BC315FA5F7}" type="presParOf" srcId="{E36A9C33-B33A-4BDF-A59D-DBC8DE36C54D}" destId="{2485890F-40C8-4A0C-AB8F-ED3AB59B9DDB}" srcOrd="2" destOrd="0" presId="urn:microsoft.com/office/officeart/2018/5/layout/IconCircleLabelList"/>
    <dgm:cxn modelId="{202CBC4E-27C9-4C9B-89B9-B7650A4F6992}" type="presParOf" srcId="{E36A9C33-B33A-4BDF-A59D-DBC8DE36C54D}" destId="{76847719-7A0C-43BC-B3B5-3F6C9EFB0B58}" srcOrd="3" destOrd="0" presId="urn:microsoft.com/office/officeart/2018/5/layout/IconCircleLabelList"/>
    <dgm:cxn modelId="{CD9B538D-9A1C-4190-B0DC-3576671E887C}" type="presParOf" srcId="{A5D57C5C-A8D6-494D-BDC2-A5EC642001A1}" destId="{BE4B3B88-80CD-4263-84DC-9DF6560B334C}" srcOrd="1" destOrd="0" presId="urn:microsoft.com/office/officeart/2018/5/layout/IconCircleLabelList"/>
    <dgm:cxn modelId="{C38304F8-F4E4-49CC-9DC2-E9C1D7787BD9}" type="presParOf" srcId="{A5D57C5C-A8D6-494D-BDC2-A5EC642001A1}" destId="{F0C6603D-063B-4206-AC4A-04685D4CE29B}" srcOrd="2" destOrd="0" presId="urn:microsoft.com/office/officeart/2018/5/layout/IconCircleLabelList"/>
    <dgm:cxn modelId="{8928047C-A773-48A6-8044-F4CFBD4FA4B3}" type="presParOf" srcId="{F0C6603D-063B-4206-AC4A-04685D4CE29B}" destId="{0DA963B9-0AFA-4F0C-B57E-2D2092E184A6}" srcOrd="0" destOrd="0" presId="urn:microsoft.com/office/officeart/2018/5/layout/IconCircleLabelList"/>
    <dgm:cxn modelId="{D4026CC8-AEFC-4CCE-903D-2EDFA2D55134}" type="presParOf" srcId="{F0C6603D-063B-4206-AC4A-04685D4CE29B}" destId="{33B3A746-B0BF-4B84-800E-0FA4BEADCFCA}" srcOrd="1" destOrd="0" presId="urn:microsoft.com/office/officeart/2018/5/layout/IconCircleLabelList"/>
    <dgm:cxn modelId="{B9DC6255-6CEE-4008-8EB7-42B6519F5079}" type="presParOf" srcId="{F0C6603D-063B-4206-AC4A-04685D4CE29B}" destId="{792E5935-076A-41FE-89A8-CE11C2C6E772}" srcOrd="2" destOrd="0" presId="urn:microsoft.com/office/officeart/2018/5/layout/IconCircleLabelList"/>
    <dgm:cxn modelId="{2B580449-71BB-4F2D-80D9-847AD30A0331}" type="presParOf" srcId="{F0C6603D-063B-4206-AC4A-04685D4CE29B}" destId="{F304126B-1AB1-44A1-90D2-0FD1DEFBFD1B}"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A1C4981-EF3F-4982-820A-4F054A4B18B8}"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4E3AE2FC-86D9-428A-9D2E-B8812D2E7EB8}">
      <dgm:prSet/>
      <dgm:spPr/>
      <dgm:t>
        <a:bodyPr/>
        <a:lstStyle/>
        <a:p>
          <a:r>
            <a:rPr lang="en-US" b="1"/>
            <a:t>The largest bone of the body</a:t>
          </a:r>
          <a:endParaRPr lang="en-US"/>
        </a:p>
      </dgm:t>
    </dgm:pt>
    <dgm:pt modelId="{2D321649-296E-49D0-A83A-5EB96353B10A}" type="parTrans" cxnId="{D59B82B0-0FA7-49ED-AB7F-74523AF04367}">
      <dgm:prSet/>
      <dgm:spPr/>
      <dgm:t>
        <a:bodyPr/>
        <a:lstStyle/>
        <a:p>
          <a:endParaRPr lang="en-US"/>
        </a:p>
      </dgm:t>
    </dgm:pt>
    <dgm:pt modelId="{42677E2F-BFA1-4460-BA21-895AD0306E1E}" type="sibTrans" cxnId="{D59B82B0-0FA7-49ED-AB7F-74523AF04367}">
      <dgm:prSet/>
      <dgm:spPr/>
      <dgm:t>
        <a:bodyPr/>
        <a:lstStyle/>
        <a:p>
          <a:endParaRPr lang="en-US"/>
        </a:p>
      </dgm:t>
    </dgm:pt>
    <dgm:pt modelId="{EFD07404-2CD3-4493-BFE2-13F6EDD7A614}">
      <dgm:prSet/>
      <dgm:spPr/>
      <dgm:t>
        <a:bodyPr/>
        <a:lstStyle/>
        <a:p>
          <a:r>
            <a:rPr lang="en-US" b="1"/>
            <a:t>Principal load-bearing bone</a:t>
          </a:r>
          <a:endParaRPr lang="en-US"/>
        </a:p>
      </dgm:t>
    </dgm:pt>
    <dgm:pt modelId="{5D8A8289-EF1C-4C8C-8E2A-53DE95611EA4}" type="parTrans" cxnId="{52C72E46-8FE9-4E23-A78D-6C32E6DF4F9B}">
      <dgm:prSet/>
      <dgm:spPr/>
      <dgm:t>
        <a:bodyPr/>
        <a:lstStyle/>
        <a:p>
          <a:endParaRPr lang="en-US"/>
        </a:p>
      </dgm:t>
    </dgm:pt>
    <dgm:pt modelId="{C9B91768-8525-4CD0-8D09-51D049E2DEEF}" type="sibTrans" cxnId="{52C72E46-8FE9-4E23-A78D-6C32E6DF4F9B}">
      <dgm:prSet/>
      <dgm:spPr/>
      <dgm:t>
        <a:bodyPr/>
        <a:lstStyle/>
        <a:p>
          <a:endParaRPr lang="en-US"/>
        </a:p>
      </dgm:t>
    </dgm:pt>
    <dgm:pt modelId="{EA77C5DC-C34F-48BD-B83B-61B604B02298}">
      <dgm:prSet/>
      <dgm:spPr/>
      <dgm:t>
        <a:bodyPr/>
        <a:lstStyle/>
        <a:p>
          <a:r>
            <a:rPr lang="en-US" b="1"/>
            <a:t>Fractures can cause prolonged morbidity and extensive disability unless treatment is appropriate</a:t>
          </a:r>
          <a:endParaRPr lang="en-US"/>
        </a:p>
      </dgm:t>
    </dgm:pt>
    <dgm:pt modelId="{F202072C-3BF3-465D-A19A-C69060DF25D7}" type="parTrans" cxnId="{0A7A55A1-F600-4D50-BF0F-229AF4BA0E67}">
      <dgm:prSet/>
      <dgm:spPr/>
      <dgm:t>
        <a:bodyPr/>
        <a:lstStyle/>
        <a:p>
          <a:endParaRPr lang="en-US"/>
        </a:p>
      </dgm:t>
    </dgm:pt>
    <dgm:pt modelId="{C54BA7E0-1F96-497A-B69E-9FB9E2E84CC9}" type="sibTrans" cxnId="{0A7A55A1-F600-4D50-BF0F-229AF4BA0E67}">
      <dgm:prSet/>
      <dgm:spPr/>
      <dgm:t>
        <a:bodyPr/>
        <a:lstStyle/>
        <a:p>
          <a:endParaRPr lang="en-US"/>
        </a:p>
      </dgm:t>
    </dgm:pt>
    <dgm:pt modelId="{9DE6A873-A422-4966-80E1-750A2FFFD8DE}" type="pres">
      <dgm:prSet presAssocID="{8A1C4981-EF3F-4982-820A-4F054A4B18B8}" presName="vert0" presStyleCnt="0">
        <dgm:presLayoutVars>
          <dgm:dir/>
          <dgm:animOne val="branch"/>
          <dgm:animLvl val="lvl"/>
        </dgm:presLayoutVars>
      </dgm:prSet>
      <dgm:spPr/>
    </dgm:pt>
    <dgm:pt modelId="{7A104985-8D6E-4A5D-BBB2-CB0F8B79D155}" type="pres">
      <dgm:prSet presAssocID="{4E3AE2FC-86D9-428A-9D2E-B8812D2E7EB8}" presName="thickLine" presStyleLbl="alignNode1" presStyleIdx="0" presStyleCnt="3"/>
      <dgm:spPr/>
    </dgm:pt>
    <dgm:pt modelId="{F8247A22-A338-415B-A6E6-444C8CDFA0D3}" type="pres">
      <dgm:prSet presAssocID="{4E3AE2FC-86D9-428A-9D2E-B8812D2E7EB8}" presName="horz1" presStyleCnt="0"/>
      <dgm:spPr/>
    </dgm:pt>
    <dgm:pt modelId="{9E23FE94-2A37-443B-B668-8A7AB8053E60}" type="pres">
      <dgm:prSet presAssocID="{4E3AE2FC-86D9-428A-9D2E-B8812D2E7EB8}" presName="tx1" presStyleLbl="revTx" presStyleIdx="0" presStyleCnt="3"/>
      <dgm:spPr/>
    </dgm:pt>
    <dgm:pt modelId="{E1CD28C7-319A-4F44-BC69-F41A6D7948A1}" type="pres">
      <dgm:prSet presAssocID="{4E3AE2FC-86D9-428A-9D2E-B8812D2E7EB8}" presName="vert1" presStyleCnt="0"/>
      <dgm:spPr/>
    </dgm:pt>
    <dgm:pt modelId="{5EE5A67E-D3F8-4AF1-8C20-3ECF53D094A1}" type="pres">
      <dgm:prSet presAssocID="{EFD07404-2CD3-4493-BFE2-13F6EDD7A614}" presName="thickLine" presStyleLbl="alignNode1" presStyleIdx="1" presStyleCnt="3"/>
      <dgm:spPr/>
    </dgm:pt>
    <dgm:pt modelId="{0A050B9C-336B-41E5-91BA-3989BDD86AAC}" type="pres">
      <dgm:prSet presAssocID="{EFD07404-2CD3-4493-BFE2-13F6EDD7A614}" presName="horz1" presStyleCnt="0"/>
      <dgm:spPr/>
    </dgm:pt>
    <dgm:pt modelId="{19978FEA-EF02-41AB-B996-23201F26DFB9}" type="pres">
      <dgm:prSet presAssocID="{EFD07404-2CD3-4493-BFE2-13F6EDD7A614}" presName="tx1" presStyleLbl="revTx" presStyleIdx="1" presStyleCnt="3"/>
      <dgm:spPr/>
    </dgm:pt>
    <dgm:pt modelId="{4442BE84-3F37-42C3-ABCB-8284B423A82F}" type="pres">
      <dgm:prSet presAssocID="{EFD07404-2CD3-4493-BFE2-13F6EDD7A614}" presName="vert1" presStyleCnt="0"/>
      <dgm:spPr/>
    </dgm:pt>
    <dgm:pt modelId="{CC16DD56-8BAC-46BE-BEA9-CE707285A6CC}" type="pres">
      <dgm:prSet presAssocID="{EA77C5DC-C34F-48BD-B83B-61B604B02298}" presName="thickLine" presStyleLbl="alignNode1" presStyleIdx="2" presStyleCnt="3"/>
      <dgm:spPr/>
    </dgm:pt>
    <dgm:pt modelId="{D0ECC20E-4975-4649-A6EE-52E3CA05DB86}" type="pres">
      <dgm:prSet presAssocID="{EA77C5DC-C34F-48BD-B83B-61B604B02298}" presName="horz1" presStyleCnt="0"/>
      <dgm:spPr/>
    </dgm:pt>
    <dgm:pt modelId="{A393B231-7666-4D79-AFCE-010185FE9E01}" type="pres">
      <dgm:prSet presAssocID="{EA77C5DC-C34F-48BD-B83B-61B604B02298}" presName="tx1" presStyleLbl="revTx" presStyleIdx="2" presStyleCnt="3"/>
      <dgm:spPr/>
    </dgm:pt>
    <dgm:pt modelId="{21F9CA3E-9DD9-43D1-9906-B74B412A15E9}" type="pres">
      <dgm:prSet presAssocID="{EA77C5DC-C34F-48BD-B83B-61B604B02298}" presName="vert1" presStyleCnt="0"/>
      <dgm:spPr/>
    </dgm:pt>
  </dgm:ptLst>
  <dgm:cxnLst>
    <dgm:cxn modelId="{FED60D5B-BBDE-4FC1-9CB1-59CED371075F}" type="presOf" srcId="{EFD07404-2CD3-4493-BFE2-13F6EDD7A614}" destId="{19978FEA-EF02-41AB-B996-23201F26DFB9}" srcOrd="0" destOrd="0" presId="urn:microsoft.com/office/officeart/2008/layout/LinedList"/>
    <dgm:cxn modelId="{4515BB64-12C5-4256-896F-EA30FB23108D}" type="presOf" srcId="{EA77C5DC-C34F-48BD-B83B-61B604B02298}" destId="{A393B231-7666-4D79-AFCE-010185FE9E01}" srcOrd="0" destOrd="0" presId="urn:microsoft.com/office/officeart/2008/layout/LinedList"/>
    <dgm:cxn modelId="{52C72E46-8FE9-4E23-A78D-6C32E6DF4F9B}" srcId="{8A1C4981-EF3F-4982-820A-4F054A4B18B8}" destId="{EFD07404-2CD3-4493-BFE2-13F6EDD7A614}" srcOrd="1" destOrd="0" parTransId="{5D8A8289-EF1C-4C8C-8E2A-53DE95611EA4}" sibTransId="{C9B91768-8525-4CD0-8D09-51D049E2DEEF}"/>
    <dgm:cxn modelId="{72FD7B55-267D-4287-87B2-8B706CC86CE9}" type="presOf" srcId="{8A1C4981-EF3F-4982-820A-4F054A4B18B8}" destId="{9DE6A873-A422-4966-80E1-750A2FFFD8DE}" srcOrd="0" destOrd="0" presId="urn:microsoft.com/office/officeart/2008/layout/LinedList"/>
    <dgm:cxn modelId="{0A7A55A1-F600-4D50-BF0F-229AF4BA0E67}" srcId="{8A1C4981-EF3F-4982-820A-4F054A4B18B8}" destId="{EA77C5DC-C34F-48BD-B83B-61B604B02298}" srcOrd="2" destOrd="0" parTransId="{F202072C-3BF3-465D-A19A-C69060DF25D7}" sibTransId="{C54BA7E0-1F96-497A-B69E-9FB9E2E84CC9}"/>
    <dgm:cxn modelId="{D59B82B0-0FA7-49ED-AB7F-74523AF04367}" srcId="{8A1C4981-EF3F-4982-820A-4F054A4B18B8}" destId="{4E3AE2FC-86D9-428A-9D2E-B8812D2E7EB8}" srcOrd="0" destOrd="0" parTransId="{2D321649-296E-49D0-A83A-5EB96353B10A}" sibTransId="{42677E2F-BFA1-4460-BA21-895AD0306E1E}"/>
    <dgm:cxn modelId="{4DE928C1-88EE-455D-9510-A91362EC8B4D}" type="presOf" srcId="{4E3AE2FC-86D9-428A-9D2E-B8812D2E7EB8}" destId="{9E23FE94-2A37-443B-B668-8A7AB8053E60}" srcOrd="0" destOrd="0" presId="urn:microsoft.com/office/officeart/2008/layout/LinedList"/>
    <dgm:cxn modelId="{B5785B1B-8B41-41FA-9E97-EB6B4A016C8C}" type="presParOf" srcId="{9DE6A873-A422-4966-80E1-750A2FFFD8DE}" destId="{7A104985-8D6E-4A5D-BBB2-CB0F8B79D155}" srcOrd="0" destOrd="0" presId="urn:microsoft.com/office/officeart/2008/layout/LinedList"/>
    <dgm:cxn modelId="{F613D8E6-66A1-4E88-8CE3-5C9748799B3B}" type="presParOf" srcId="{9DE6A873-A422-4966-80E1-750A2FFFD8DE}" destId="{F8247A22-A338-415B-A6E6-444C8CDFA0D3}" srcOrd="1" destOrd="0" presId="urn:microsoft.com/office/officeart/2008/layout/LinedList"/>
    <dgm:cxn modelId="{6A9A8BE0-BD5E-45B4-9956-39F7E6476A95}" type="presParOf" srcId="{F8247A22-A338-415B-A6E6-444C8CDFA0D3}" destId="{9E23FE94-2A37-443B-B668-8A7AB8053E60}" srcOrd="0" destOrd="0" presId="urn:microsoft.com/office/officeart/2008/layout/LinedList"/>
    <dgm:cxn modelId="{0FE9E75C-8178-444B-9CA4-724FE1853426}" type="presParOf" srcId="{F8247A22-A338-415B-A6E6-444C8CDFA0D3}" destId="{E1CD28C7-319A-4F44-BC69-F41A6D7948A1}" srcOrd="1" destOrd="0" presId="urn:microsoft.com/office/officeart/2008/layout/LinedList"/>
    <dgm:cxn modelId="{63AC57AE-BEAC-4346-839E-8D33D0E1A816}" type="presParOf" srcId="{9DE6A873-A422-4966-80E1-750A2FFFD8DE}" destId="{5EE5A67E-D3F8-4AF1-8C20-3ECF53D094A1}" srcOrd="2" destOrd="0" presId="urn:microsoft.com/office/officeart/2008/layout/LinedList"/>
    <dgm:cxn modelId="{AF38C391-C0EC-4D52-BE2E-A43383C455C6}" type="presParOf" srcId="{9DE6A873-A422-4966-80E1-750A2FFFD8DE}" destId="{0A050B9C-336B-41E5-91BA-3989BDD86AAC}" srcOrd="3" destOrd="0" presId="urn:microsoft.com/office/officeart/2008/layout/LinedList"/>
    <dgm:cxn modelId="{9B6E306B-DFF4-48D3-ACDB-3A9EE1E325C1}" type="presParOf" srcId="{0A050B9C-336B-41E5-91BA-3989BDD86AAC}" destId="{19978FEA-EF02-41AB-B996-23201F26DFB9}" srcOrd="0" destOrd="0" presId="urn:microsoft.com/office/officeart/2008/layout/LinedList"/>
    <dgm:cxn modelId="{EC068251-DDDC-450E-8EA5-018CE063BC99}" type="presParOf" srcId="{0A050B9C-336B-41E5-91BA-3989BDD86AAC}" destId="{4442BE84-3F37-42C3-ABCB-8284B423A82F}" srcOrd="1" destOrd="0" presId="urn:microsoft.com/office/officeart/2008/layout/LinedList"/>
    <dgm:cxn modelId="{B68284E9-E99E-4829-AA85-EB2955F22A87}" type="presParOf" srcId="{9DE6A873-A422-4966-80E1-750A2FFFD8DE}" destId="{CC16DD56-8BAC-46BE-BEA9-CE707285A6CC}" srcOrd="4" destOrd="0" presId="urn:microsoft.com/office/officeart/2008/layout/LinedList"/>
    <dgm:cxn modelId="{4FA9B190-A3F2-49A7-94E0-7FEAA790B845}" type="presParOf" srcId="{9DE6A873-A422-4966-80E1-750A2FFFD8DE}" destId="{D0ECC20E-4975-4649-A6EE-52E3CA05DB86}" srcOrd="5" destOrd="0" presId="urn:microsoft.com/office/officeart/2008/layout/LinedList"/>
    <dgm:cxn modelId="{102E43E3-3C38-4A22-BD80-D0E7DCA48DAC}" type="presParOf" srcId="{D0ECC20E-4975-4649-A6EE-52E3CA05DB86}" destId="{A393B231-7666-4D79-AFCE-010185FE9E01}" srcOrd="0" destOrd="0" presId="urn:microsoft.com/office/officeart/2008/layout/LinedList"/>
    <dgm:cxn modelId="{0FE89E15-7523-4C0A-9EF8-52A276384FFD}" type="presParOf" srcId="{D0ECC20E-4975-4649-A6EE-52E3CA05DB86}" destId="{21F9CA3E-9DD9-43D1-9906-B74B412A15E9}"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6538DE-68F8-4E5D-A5C6-8AD491D4EC88}">
      <dsp:nvSpPr>
        <dsp:cNvPr id="0" name=""/>
        <dsp:cNvSpPr/>
      </dsp:nvSpPr>
      <dsp:spPr>
        <a:xfrm>
          <a:off x="468272" y="3745"/>
          <a:ext cx="2171923" cy="1303153"/>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Incidence of lower limb fractures</a:t>
          </a:r>
        </a:p>
      </dsp:txBody>
      <dsp:txXfrm>
        <a:off x="468272" y="3745"/>
        <a:ext cx="2171923" cy="1303153"/>
      </dsp:txXfrm>
    </dsp:sp>
    <dsp:sp modelId="{887D0B80-214D-438D-BC88-2EF7B9CC6DAB}">
      <dsp:nvSpPr>
        <dsp:cNvPr id="0" name=""/>
        <dsp:cNvSpPr/>
      </dsp:nvSpPr>
      <dsp:spPr>
        <a:xfrm>
          <a:off x="2857388" y="3745"/>
          <a:ext cx="2171923" cy="1303153"/>
        </a:xfrm>
        <a:prstGeom prst="rect">
          <a:avLst/>
        </a:prstGeom>
        <a:gradFill rotWithShape="0">
          <a:gsLst>
            <a:gs pos="0">
              <a:schemeClr val="accent5">
                <a:hueOff val="-1126424"/>
                <a:satOff val="-2903"/>
                <a:lumOff val="-1961"/>
                <a:alphaOff val="0"/>
                <a:satMod val="103000"/>
                <a:lumMod val="102000"/>
                <a:tint val="94000"/>
              </a:schemeClr>
            </a:gs>
            <a:gs pos="50000">
              <a:schemeClr val="accent5">
                <a:hueOff val="-1126424"/>
                <a:satOff val="-2903"/>
                <a:lumOff val="-1961"/>
                <a:alphaOff val="0"/>
                <a:satMod val="110000"/>
                <a:lumMod val="100000"/>
                <a:shade val="100000"/>
              </a:schemeClr>
            </a:gs>
            <a:gs pos="100000">
              <a:schemeClr val="accent5">
                <a:hueOff val="-1126424"/>
                <a:satOff val="-2903"/>
                <a:lumOff val="-196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Age distribution of lower limb fractures</a:t>
          </a:r>
        </a:p>
      </dsp:txBody>
      <dsp:txXfrm>
        <a:off x="2857388" y="3745"/>
        <a:ext cx="2171923" cy="1303153"/>
      </dsp:txXfrm>
    </dsp:sp>
    <dsp:sp modelId="{06189872-9617-44F7-B1F8-4CE0482B35B3}">
      <dsp:nvSpPr>
        <dsp:cNvPr id="0" name=""/>
        <dsp:cNvSpPr/>
      </dsp:nvSpPr>
      <dsp:spPr>
        <a:xfrm>
          <a:off x="5246503" y="3745"/>
          <a:ext cx="2171923" cy="1303153"/>
        </a:xfrm>
        <a:prstGeom prst="rect">
          <a:avLst/>
        </a:prstGeom>
        <a:gradFill rotWithShape="0">
          <a:gsLst>
            <a:gs pos="0">
              <a:schemeClr val="accent5">
                <a:hueOff val="-2252848"/>
                <a:satOff val="-5806"/>
                <a:lumOff val="-3922"/>
                <a:alphaOff val="0"/>
                <a:satMod val="103000"/>
                <a:lumMod val="102000"/>
                <a:tint val="94000"/>
              </a:schemeClr>
            </a:gs>
            <a:gs pos="50000">
              <a:schemeClr val="accent5">
                <a:hueOff val="-2252848"/>
                <a:satOff val="-5806"/>
                <a:lumOff val="-3922"/>
                <a:alphaOff val="0"/>
                <a:satMod val="110000"/>
                <a:lumMod val="100000"/>
                <a:shade val="100000"/>
              </a:schemeClr>
            </a:gs>
            <a:gs pos="100000">
              <a:schemeClr val="accent5">
                <a:hueOff val="-2252848"/>
                <a:satOff val="-5806"/>
                <a:lumOff val="-392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Hip fractures</a:t>
          </a:r>
        </a:p>
      </dsp:txBody>
      <dsp:txXfrm>
        <a:off x="5246503" y="3745"/>
        <a:ext cx="2171923" cy="1303153"/>
      </dsp:txXfrm>
    </dsp:sp>
    <dsp:sp modelId="{FF269B8E-6A3C-4A63-BB70-212AAEE2773D}">
      <dsp:nvSpPr>
        <dsp:cNvPr id="0" name=""/>
        <dsp:cNvSpPr/>
      </dsp:nvSpPr>
      <dsp:spPr>
        <a:xfrm>
          <a:off x="468272" y="1524092"/>
          <a:ext cx="2171923" cy="1303153"/>
        </a:xfrm>
        <a:prstGeom prst="rect">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Fractures of proximal femur</a:t>
          </a:r>
        </a:p>
      </dsp:txBody>
      <dsp:txXfrm>
        <a:off x="468272" y="1524092"/>
        <a:ext cx="2171923" cy="1303153"/>
      </dsp:txXfrm>
    </dsp:sp>
    <dsp:sp modelId="{AFF8D5BE-DD08-4FBB-99B2-1BFB3F4660FD}">
      <dsp:nvSpPr>
        <dsp:cNvPr id="0" name=""/>
        <dsp:cNvSpPr/>
      </dsp:nvSpPr>
      <dsp:spPr>
        <a:xfrm>
          <a:off x="2857388" y="1524092"/>
          <a:ext cx="2171923" cy="1303153"/>
        </a:xfrm>
        <a:prstGeom prst="rect">
          <a:avLst/>
        </a:prstGeom>
        <a:gradFill rotWithShape="0">
          <a:gsLst>
            <a:gs pos="0">
              <a:schemeClr val="accent5">
                <a:hueOff val="-4505695"/>
                <a:satOff val="-11613"/>
                <a:lumOff val="-7843"/>
                <a:alphaOff val="0"/>
                <a:satMod val="103000"/>
                <a:lumMod val="102000"/>
                <a:tint val="94000"/>
              </a:schemeClr>
            </a:gs>
            <a:gs pos="50000">
              <a:schemeClr val="accent5">
                <a:hueOff val="-4505695"/>
                <a:satOff val="-11613"/>
                <a:lumOff val="-7843"/>
                <a:alphaOff val="0"/>
                <a:satMod val="110000"/>
                <a:lumMod val="100000"/>
                <a:shade val="100000"/>
              </a:schemeClr>
            </a:gs>
            <a:gs pos="100000">
              <a:schemeClr val="accent5">
                <a:hueOff val="-4505695"/>
                <a:satOff val="-11613"/>
                <a:lumOff val="-784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Fractutres of shaft of femur </a:t>
          </a:r>
        </a:p>
      </dsp:txBody>
      <dsp:txXfrm>
        <a:off x="2857388" y="1524092"/>
        <a:ext cx="2171923" cy="1303153"/>
      </dsp:txXfrm>
    </dsp:sp>
    <dsp:sp modelId="{99F463E6-6B52-41F0-9FBB-19E36F586962}">
      <dsp:nvSpPr>
        <dsp:cNvPr id="0" name=""/>
        <dsp:cNvSpPr/>
      </dsp:nvSpPr>
      <dsp:spPr>
        <a:xfrm>
          <a:off x="5246503" y="1524092"/>
          <a:ext cx="2171923" cy="1303153"/>
        </a:xfrm>
        <a:prstGeom prst="rect">
          <a:avLst/>
        </a:prstGeom>
        <a:gradFill rotWithShape="0">
          <a:gsLst>
            <a:gs pos="0">
              <a:schemeClr val="accent5">
                <a:hueOff val="-5632119"/>
                <a:satOff val="-14516"/>
                <a:lumOff val="-9804"/>
                <a:alphaOff val="0"/>
                <a:satMod val="103000"/>
                <a:lumMod val="102000"/>
                <a:tint val="94000"/>
              </a:schemeClr>
            </a:gs>
            <a:gs pos="50000">
              <a:schemeClr val="accent5">
                <a:hueOff val="-5632119"/>
                <a:satOff val="-14516"/>
                <a:lumOff val="-9804"/>
                <a:alphaOff val="0"/>
                <a:satMod val="110000"/>
                <a:lumMod val="100000"/>
                <a:shade val="100000"/>
              </a:schemeClr>
            </a:gs>
            <a:gs pos="100000">
              <a:schemeClr val="accent5">
                <a:hueOff val="-5632119"/>
                <a:satOff val="-14516"/>
                <a:lumOff val="-980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Fractures of tibia</a:t>
          </a:r>
        </a:p>
      </dsp:txBody>
      <dsp:txXfrm>
        <a:off x="5246503" y="1524092"/>
        <a:ext cx="2171923" cy="1303153"/>
      </dsp:txXfrm>
    </dsp:sp>
    <dsp:sp modelId="{CDE464E5-7AEB-4CCB-B6F1-E06C97C37E9F}">
      <dsp:nvSpPr>
        <dsp:cNvPr id="0" name=""/>
        <dsp:cNvSpPr/>
      </dsp:nvSpPr>
      <dsp:spPr>
        <a:xfrm>
          <a:off x="2857388" y="3044438"/>
          <a:ext cx="2171923" cy="1303153"/>
        </a:xfrm>
        <a:prstGeom prst="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Fractures of ankle</a:t>
          </a:r>
        </a:p>
      </dsp:txBody>
      <dsp:txXfrm>
        <a:off x="2857388" y="3044438"/>
        <a:ext cx="2171923" cy="13031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72E779-0973-4878-85F9-B82EC63914AC}">
      <dsp:nvSpPr>
        <dsp:cNvPr id="0" name=""/>
        <dsp:cNvSpPr/>
      </dsp:nvSpPr>
      <dsp:spPr>
        <a:xfrm>
          <a:off x="962" y="924430"/>
          <a:ext cx="3379189" cy="214578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B6F36A3-AB39-4080-AC15-2BB834B2FFF5}">
      <dsp:nvSpPr>
        <dsp:cNvPr id="0" name=""/>
        <dsp:cNvSpPr/>
      </dsp:nvSpPr>
      <dsp:spPr>
        <a:xfrm>
          <a:off x="376428" y="1281122"/>
          <a:ext cx="3379189" cy="214578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a:t>Incidence of lower limb fractures</a:t>
          </a:r>
        </a:p>
      </dsp:txBody>
      <dsp:txXfrm>
        <a:off x="439276" y="1343970"/>
        <a:ext cx="3253493" cy="2020089"/>
      </dsp:txXfrm>
    </dsp:sp>
    <dsp:sp modelId="{339F6E60-17D1-499E-B517-562727FE23A8}">
      <dsp:nvSpPr>
        <dsp:cNvPr id="0" name=""/>
        <dsp:cNvSpPr/>
      </dsp:nvSpPr>
      <dsp:spPr>
        <a:xfrm>
          <a:off x="4131082" y="924430"/>
          <a:ext cx="3379189" cy="214578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08854E1-42C1-4C60-8004-A181D34C8BB1}">
      <dsp:nvSpPr>
        <dsp:cNvPr id="0" name=""/>
        <dsp:cNvSpPr/>
      </dsp:nvSpPr>
      <dsp:spPr>
        <a:xfrm>
          <a:off x="4506548" y="1281122"/>
          <a:ext cx="3379189" cy="214578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a:t>Age distribution of lower limb fractures</a:t>
          </a:r>
        </a:p>
      </dsp:txBody>
      <dsp:txXfrm>
        <a:off x="4569396" y="1343970"/>
        <a:ext cx="3253493" cy="202008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326F40-5F18-4C44-BFC8-9F470E2C685C}">
      <dsp:nvSpPr>
        <dsp:cNvPr id="0" name=""/>
        <dsp:cNvSpPr/>
      </dsp:nvSpPr>
      <dsp:spPr>
        <a:xfrm>
          <a:off x="884935" y="296402"/>
          <a:ext cx="2196000" cy="2196000"/>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2CD6170-919D-43F9-A558-09517E71C31C}">
      <dsp:nvSpPr>
        <dsp:cNvPr id="0" name=""/>
        <dsp:cNvSpPr/>
      </dsp:nvSpPr>
      <dsp:spPr>
        <a:xfrm>
          <a:off x="1352935" y="764402"/>
          <a:ext cx="1260000" cy="126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6847719-7A0C-43BC-B3B5-3F6C9EFB0B58}">
      <dsp:nvSpPr>
        <dsp:cNvPr id="0" name=""/>
        <dsp:cNvSpPr/>
      </dsp:nvSpPr>
      <dsp:spPr>
        <a:xfrm>
          <a:off x="182935" y="3176402"/>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n-US" sz="2500" kern="1200"/>
            <a:t>Anatomy of hip joint and proximal femur</a:t>
          </a:r>
        </a:p>
      </dsp:txBody>
      <dsp:txXfrm>
        <a:off x="182935" y="3176402"/>
        <a:ext cx="3600000" cy="720000"/>
      </dsp:txXfrm>
    </dsp:sp>
    <dsp:sp modelId="{0DA963B9-0AFA-4F0C-B57E-2D2092E184A6}">
      <dsp:nvSpPr>
        <dsp:cNvPr id="0" name=""/>
        <dsp:cNvSpPr/>
      </dsp:nvSpPr>
      <dsp:spPr>
        <a:xfrm>
          <a:off x="5114935" y="296402"/>
          <a:ext cx="2196000" cy="2196000"/>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3B3A746-B0BF-4B84-800E-0FA4BEADCFCA}">
      <dsp:nvSpPr>
        <dsp:cNvPr id="0" name=""/>
        <dsp:cNvSpPr/>
      </dsp:nvSpPr>
      <dsp:spPr>
        <a:xfrm>
          <a:off x="5582935" y="764402"/>
          <a:ext cx="1260000" cy="126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304126B-1AB1-44A1-90D2-0FD1DEFBFD1B}">
      <dsp:nvSpPr>
        <dsp:cNvPr id="0" name=""/>
        <dsp:cNvSpPr/>
      </dsp:nvSpPr>
      <dsp:spPr>
        <a:xfrm>
          <a:off x="4412935" y="3176402"/>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n-US" sz="2500" kern="1200"/>
            <a:t>Blood supply of Head of femur</a:t>
          </a:r>
        </a:p>
      </dsp:txBody>
      <dsp:txXfrm>
        <a:off x="4412935" y="3176402"/>
        <a:ext cx="3600000" cy="720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104985-8D6E-4A5D-BBB2-CB0F8B79D155}">
      <dsp:nvSpPr>
        <dsp:cNvPr id="0" name=""/>
        <dsp:cNvSpPr/>
      </dsp:nvSpPr>
      <dsp:spPr>
        <a:xfrm>
          <a:off x="0" y="2124"/>
          <a:ext cx="78867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E23FE94-2A37-443B-B668-8A7AB8053E60}">
      <dsp:nvSpPr>
        <dsp:cNvPr id="0" name=""/>
        <dsp:cNvSpPr/>
      </dsp:nvSpPr>
      <dsp:spPr>
        <a:xfrm>
          <a:off x="0" y="2124"/>
          <a:ext cx="78867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b="1" kern="1200"/>
            <a:t>The largest bone of the body</a:t>
          </a:r>
          <a:endParaRPr lang="en-US" sz="2900" kern="1200"/>
        </a:p>
      </dsp:txBody>
      <dsp:txXfrm>
        <a:off x="0" y="2124"/>
        <a:ext cx="7886700" cy="1449029"/>
      </dsp:txXfrm>
    </dsp:sp>
    <dsp:sp modelId="{5EE5A67E-D3F8-4AF1-8C20-3ECF53D094A1}">
      <dsp:nvSpPr>
        <dsp:cNvPr id="0" name=""/>
        <dsp:cNvSpPr/>
      </dsp:nvSpPr>
      <dsp:spPr>
        <a:xfrm>
          <a:off x="0" y="1451154"/>
          <a:ext cx="78867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9978FEA-EF02-41AB-B996-23201F26DFB9}">
      <dsp:nvSpPr>
        <dsp:cNvPr id="0" name=""/>
        <dsp:cNvSpPr/>
      </dsp:nvSpPr>
      <dsp:spPr>
        <a:xfrm>
          <a:off x="0" y="1451154"/>
          <a:ext cx="78867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b="1" kern="1200"/>
            <a:t>Principal load-bearing bone</a:t>
          </a:r>
          <a:endParaRPr lang="en-US" sz="2900" kern="1200"/>
        </a:p>
      </dsp:txBody>
      <dsp:txXfrm>
        <a:off x="0" y="1451154"/>
        <a:ext cx="7886700" cy="1449029"/>
      </dsp:txXfrm>
    </dsp:sp>
    <dsp:sp modelId="{CC16DD56-8BAC-46BE-BEA9-CE707285A6CC}">
      <dsp:nvSpPr>
        <dsp:cNvPr id="0" name=""/>
        <dsp:cNvSpPr/>
      </dsp:nvSpPr>
      <dsp:spPr>
        <a:xfrm>
          <a:off x="0" y="2900183"/>
          <a:ext cx="78867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393B231-7666-4D79-AFCE-010185FE9E01}">
      <dsp:nvSpPr>
        <dsp:cNvPr id="0" name=""/>
        <dsp:cNvSpPr/>
      </dsp:nvSpPr>
      <dsp:spPr>
        <a:xfrm>
          <a:off x="0" y="2900183"/>
          <a:ext cx="78867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b="1" kern="1200"/>
            <a:t>Fractures can cause prolonged morbidity and extensive disability unless treatment is appropriate</a:t>
          </a:r>
          <a:endParaRPr lang="en-US" sz="2900" kern="1200"/>
        </a:p>
      </dsp:txBody>
      <dsp:txXfrm>
        <a:off x="0" y="2900183"/>
        <a:ext cx="7886700" cy="144902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9F18E35-FD4E-4076-AB34-D19D4C84E982}" type="datetimeFigureOut">
              <a:rPr lang="en-US" smtClean="0"/>
              <a:t>2/6/2025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FD306B7-0642-422E-8F4C-E33C5CFCC9E9}"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97384DD-D8F0-4A26-9818-42977F7999F1}" type="slidenum">
              <a:rPr lang="en-US" smtClean="0"/>
              <a:t>28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a:t>Winquist</a:t>
            </a:r>
            <a:r>
              <a:rPr lang="en-US" dirty="0"/>
              <a:t> and Hansen Classification of Fracture </a:t>
            </a:r>
            <a:r>
              <a:rPr lang="en-US" dirty="0" err="1"/>
              <a:t>Comminution</a:t>
            </a:r>
            <a:r>
              <a:rPr lang="en-US" dirty="0"/>
              <a:t> (27,28)</a:t>
            </a:r>
          </a:p>
          <a:p>
            <a:r>
              <a:rPr lang="en-US" dirty="0"/>
              <a:t>Grade Degree of </a:t>
            </a:r>
            <a:r>
              <a:rPr lang="en-US" dirty="0" err="1"/>
              <a:t>Comminution</a:t>
            </a:r>
            <a:r>
              <a:rPr lang="en-US" dirty="0"/>
              <a:t> 0 No </a:t>
            </a:r>
            <a:r>
              <a:rPr lang="en-US" dirty="0" err="1"/>
              <a:t>comminution</a:t>
            </a:r>
            <a:r>
              <a:rPr lang="en-US" dirty="0"/>
              <a:t>. I Small butterfly fragment or commuted segment with at least 50% cortical contact remaining between the </a:t>
            </a:r>
            <a:r>
              <a:rPr lang="en-US" dirty="0" err="1"/>
              <a:t>diaphyseal</a:t>
            </a:r>
            <a:r>
              <a:rPr lang="en-US" dirty="0"/>
              <a:t> segments. II Large butterfly fragment or comminuted segment with &lt;50% cortical contact between the </a:t>
            </a:r>
            <a:r>
              <a:rPr lang="en-US" dirty="0" err="1"/>
              <a:t>diaphyseal</a:t>
            </a:r>
            <a:r>
              <a:rPr lang="en-US" dirty="0"/>
              <a:t> segments. III Large butterfly fragment or comminuted segment with &lt;50% cortical contact between the </a:t>
            </a:r>
            <a:r>
              <a:rPr lang="en-US" dirty="0" err="1"/>
              <a:t>diaphyseal</a:t>
            </a:r>
            <a:r>
              <a:rPr lang="en-US" dirty="0"/>
              <a:t> segments. IV Complete cortical </a:t>
            </a:r>
            <a:r>
              <a:rPr lang="en-US" dirty="0" err="1"/>
              <a:t>comminution</a:t>
            </a:r>
            <a:r>
              <a:rPr lang="en-US" dirty="0"/>
              <a:t> such that there is no predicted cortical contact between the </a:t>
            </a:r>
            <a:r>
              <a:rPr lang="en-US" dirty="0" err="1"/>
              <a:t>diaphyseal</a:t>
            </a:r>
            <a:r>
              <a:rPr lang="en-US" dirty="0"/>
              <a:t> segments. </a:t>
            </a:r>
            <a:r>
              <a:rPr lang="en-US" dirty="0" err="1"/>
              <a:t>Segmentally</a:t>
            </a:r>
            <a:r>
              <a:rPr lang="en-US" dirty="0"/>
              <a:t> comminuted.</a:t>
            </a:r>
          </a:p>
        </p:txBody>
      </p:sp>
      <p:sp>
        <p:nvSpPr>
          <p:cNvPr id="4" name="Slide Number Placeholder 3"/>
          <p:cNvSpPr>
            <a:spLocks noGrp="1"/>
          </p:cNvSpPr>
          <p:nvPr>
            <p:ph type="sldNum" sz="quarter" idx="10"/>
          </p:nvPr>
        </p:nvSpPr>
        <p:spPr/>
        <p:txBody>
          <a:bodyPr/>
          <a:lstStyle/>
          <a:p>
            <a:fld id="{197384DD-D8F0-4A26-9818-42977F7999F1}" type="slidenum">
              <a:rPr lang="en-US" smtClean="0"/>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defRPr/>
            </a:pPr>
            <a:r>
              <a:rPr lang="en-US" b="1" dirty="0"/>
              <a:t> Because one third of the </a:t>
            </a:r>
            <a:r>
              <a:rPr lang="en-US" b="1" dirty="0" err="1"/>
              <a:t>tibial</a:t>
            </a:r>
            <a:r>
              <a:rPr lang="en-US" b="1" dirty="0"/>
              <a:t> surface is subcutaneous throughout most of its length, open fractures are more common in the tibia than in any other major long bone. The blood supply to the tibia is more precarious than that of bones enclosed by heavy muscles</a:t>
            </a:r>
          </a:p>
          <a:p>
            <a:r>
              <a:rPr lang="en-US" b="1" dirty="0"/>
              <a:t>. The presence of hinge joints at the knee and the ankle allows no adjustment for rotary deformity after fracture, and special care is necessary during reduction to correct such deformity  High-energy </a:t>
            </a:r>
            <a:r>
              <a:rPr lang="en-US" b="1" dirty="0" err="1"/>
              <a:t>tibial</a:t>
            </a:r>
            <a:r>
              <a:rPr lang="en-US" b="1" dirty="0"/>
              <a:t> fractures may be associated with compartment syndrome or neural or vascular injury</a:t>
            </a:r>
          </a:p>
          <a:p>
            <a:r>
              <a:rPr lang="en-US" b="1" dirty="0"/>
              <a:t> Delayed union, nonunion, and infection are relatively common complications of </a:t>
            </a:r>
            <a:r>
              <a:rPr lang="en-US" b="1" dirty="0" err="1"/>
              <a:t>tibial</a:t>
            </a:r>
            <a:r>
              <a:rPr lang="en-US" b="1" dirty="0"/>
              <a:t> shaft fractures.</a:t>
            </a:r>
          </a:p>
          <a:p>
            <a:endParaRPr lang="en-US" dirty="0"/>
          </a:p>
        </p:txBody>
      </p:sp>
      <p:sp>
        <p:nvSpPr>
          <p:cNvPr id="4" name="Slide Number Placeholder 3"/>
          <p:cNvSpPr>
            <a:spLocks noGrp="1"/>
          </p:cNvSpPr>
          <p:nvPr>
            <p:ph type="sldNum" sz="quarter" idx="10"/>
          </p:nvPr>
        </p:nvSpPr>
        <p:spPr/>
        <p:txBody>
          <a:bodyPr/>
          <a:lstStyle/>
          <a:p>
            <a:fld id="{197384DD-D8F0-4A26-9818-42977F7999F1}" type="slidenum">
              <a:rPr lang="en-US" smtClean="0"/>
              <a:t>35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The indications for operative and non-operative treatment of </a:t>
            </a:r>
            <a:r>
              <a:rPr lang="en-US" b="1" dirty="0" err="1"/>
              <a:t>tibial</a:t>
            </a:r>
            <a:r>
              <a:rPr lang="en-US" b="1" dirty="0"/>
              <a:t> shaft fractures continue to be refined. and associated with  	varying degrees of soft-tissue trauma</a:t>
            </a:r>
            <a:endParaRPr lang="en-US" dirty="0"/>
          </a:p>
        </p:txBody>
      </p:sp>
      <p:sp>
        <p:nvSpPr>
          <p:cNvPr id="4" name="Slide Number Placeholder 3"/>
          <p:cNvSpPr>
            <a:spLocks noGrp="1"/>
          </p:cNvSpPr>
          <p:nvPr>
            <p:ph type="sldNum" sz="quarter" idx="10"/>
          </p:nvPr>
        </p:nvSpPr>
        <p:spPr/>
        <p:txBody>
          <a:bodyPr/>
          <a:lstStyle/>
          <a:p>
            <a:fld id="{197384DD-D8F0-4A26-9818-42977F7999F1}" type="slidenum">
              <a:rPr lang="en-US" smtClean="0"/>
              <a:t>36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Currently - </a:t>
            </a:r>
            <a:r>
              <a:rPr lang="en-US" b="1" dirty="0">
                <a:solidFill>
                  <a:srgbClr val="002060"/>
                </a:solidFill>
              </a:rPr>
              <a:t>treatment of choice </a:t>
            </a:r>
            <a:r>
              <a:rPr lang="en-US" b="1" dirty="0"/>
              <a:t>for most type I, type II, and type IIIA open and closed </a:t>
            </a:r>
            <a:r>
              <a:rPr lang="en-US" b="1" dirty="0" err="1"/>
              <a:t>tibial</a:t>
            </a:r>
            <a:r>
              <a:rPr lang="en-US" b="1" dirty="0"/>
              <a:t> shaft fractures and is especially useful for segmental and bilateral </a:t>
            </a:r>
            <a:r>
              <a:rPr lang="en-US" b="1" dirty="0" err="1"/>
              <a:t>tibial</a:t>
            </a:r>
            <a:r>
              <a:rPr lang="en-US" b="1" dirty="0"/>
              <a:t> fractures.</a:t>
            </a:r>
          </a:p>
          <a:p>
            <a:r>
              <a:rPr lang="en-US" b="1" dirty="0"/>
              <a:t>especially useful for segmental and bilateral </a:t>
            </a:r>
            <a:r>
              <a:rPr lang="en-US" b="1" dirty="0" err="1"/>
              <a:t>tibial</a:t>
            </a:r>
            <a:r>
              <a:rPr lang="en-US" b="1" dirty="0"/>
              <a:t> fractures. </a:t>
            </a:r>
            <a:r>
              <a:rPr lang="en-US" b="1" dirty="0" err="1"/>
              <a:t>Intramedullary</a:t>
            </a:r>
            <a:r>
              <a:rPr lang="en-US" b="1" dirty="0"/>
              <a:t> nailing preserves the soft-tissue sleeve around the fracture site and allows early motion of the adjacent joints</a:t>
            </a:r>
            <a:endParaRPr lang="en-US" dirty="0"/>
          </a:p>
          <a:p>
            <a:endParaRPr lang="en-US" dirty="0"/>
          </a:p>
        </p:txBody>
      </p:sp>
      <p:sp>
        <p:nvSpPr>
          <p:cNvPr id="4" name="Slide Number Placeholder 3"/>
          <p:cNvSpPr>
            <a:spLocks noGrp="1"/>
          </p:cNvSpPr>
          <p:nvPr>
            <p:ph type="sldNum" sz="quarter" idx="10"/>
          </p:nvPr>
        </p:nvSpPr>
        <p:spPr/>
        <p:txBody>
          <a:bodyPr/>
          <a:lstStyle/>
          <a:p>
            <a:fld id="{197384DD-D8F0-4A26-9818-42977F7999F1}" type="slidenum">
              <a:rPr lang="en-US" smtClean="0"/>
              <a:t>37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To decrease the frequency of delayed union, nonunion, and infection after </a:t>
            </a:r>
            <a:r>
              <a:rPr lang="en-US" b="1" dirty="0" err="1"/>
              <a:t>tibial</a:t>
            </a:r>
            <a:r>
              <a:rPr lang="en-US" b="1" dirty="0"/>
              <a:t> shaft fractures, “percutaneous” plating was developed to obtain stable fixation, while preserving the fracture environment.</a:t>
            </a:r>
          </a:p>
          <a:p>
            <a:r>
              <a:rPr lang="en-US" b="1" dirty="0"/>
              <a:t> This technique involves plating of any associated fibular fracture, </a:t>
            </a:r>
            <a:r>
              <a:rPr lang="en-US" b="1" dirty="0" err="1"/>
              <a:t>prebending</a:t>
            </a:r>
            <a:r>
              <a:rPr lang="en-US" b="1" dirty="0"/>
              <a:t> a 3.5-mm dynamic compression plate to match the </a:t>
            </a:r>
            <a:r>
              <a:rPr lang="en-US" b="1" dirty="0" err="1"/>
              <a:t>tibial</a:t>
            </a:r>
            <a:r>
              <a:rPr lang="en-US" b="1" dirty="0"/>
              <a:t> anatomy, and placing the plate and screws through small incisions</a:t>
            </a:r>
          </a:p>
          <a:p>
            <a:endParaRPr lang="en-US" dirty="0"/>
          </a:p>
        </p:txBody>
      </p:sp>
      <p:sp>
        <p:nvSpPr>
          <p:cNvPr id="4" name="Slide Number Placeholder 3"/>
          <p:cNvSpPr>
            <a:spLocks noGrp="1"/>
          </p:cNvSpPr>
          <p:nvPr>
            <p:ph type="sldNum" sz="quarter" idx="10"/>
          </p:nvPr>
        </p:nvSpPr>
        <p:spPr/>
        <p:txBody>
          <a:bodyPr/>
          <a:lstStyle/>
          <a:p>
            <a:fld id="{197384DD-D8F0-4A26-9818-42977F7999F1}" type="slidenum">
              <a:rPr lang="en-US" smtClean="0"/>
              <a:t>42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7D5667B-9FE7-4E99-B514-567C57E67A63}" type="datetimeFigureOut">
              <a:rPr lang="en-US" smtClean="0"/>
              <a:t>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2AF821-488F-4C3D-B99C-F9D2B08AFF51}" type="slidenum">
              <a:rPr lang="en-US" smtClean="0"/>
              <a:t>‹#›</a:t>
            </a:fld>
            <a:endParaRPr lang="en-US"/>
          </a:p>
        </p:txBody>
      </p:sp>
    </p:spTree>
    <p:extLst>
      <p:ext uri="{BB962C8B-B14F-4D97-AF65-F5344CB8AC3E}">
        <p14:creationId xmlns:p14="http://schemas.microsoft.com/office/powerpoint/2010/main" val="11241942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D5667B-9FE7-4E99-B514-567C57E67A63}" type="datetimeFigureOut">
              <a:rPr lang="en-US" smtClean="0"/>
              <a:t>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2AF821-488F-4C3D-B99C-F9D2B08AFF51}" type="slidenum">
              <a:rPr lang="en-US" smtClean="0"/>
              <a:t>‹#›</a:t>
            </a:fld>
            <a:endParaRPr lang="en-US"/>
          </a:p>
        </p:txBody>
      </p:sp>
    </p:spTree>
    <p:extLst>
      <p:ext uri="{BB962C8B-B14F-4D97-AF65-F5344CB8AC3E}">
        <p14:creationId xmlns:p14="http://schemas.microsoft.com/office/powerpoint/2010/main" val="1176199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D5667B-9FE7-4E99-B514-567C57E67A63}" type="datetimeFigureOut">
              <a:rPr lang="en-US" smtClean="0"/>
              <a:t>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2AF821-488F-4C3D-B99C-F9D2B08AFF51}" type="slidenum">
              <a:rPr lang="en-US" smtClean="0"/>
              <a:t>‹#›</a:t>
            </a:fld>
            <a:endParaRPr lang="en-US"/>
          </a:p>
        </p:txBody>
      </p:sp>
    </p:spTree>
    <p:extLst>
      <p:ext uri="{BB962C8B-B14F-4D97-AF65-F5344CB8AC3E}">
        <p14:creationId xmlns:p14="http://schemas.microsoft.com/office/powerpoint/2010/main" val="457614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D5667B-9FE7-4E99-B514-567C57E67A63}" type="datetimeFigureOut">
              <a:rPr lang="en-US" smtClean="0"/>
              <a:t>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2AF821-488F-4C3D-B99C-F9D2B08AFF51}" type="slidenum">
              <a:rPr lang="en-US" smtClean="0"/>
              <a:t>‹#›</a:t>
            </a:fld>
            <a:endParaRPr lang="en-US"/>
          </a:p>
        </p:txBody>
      </p:sp>
    </p:spTree>
    <p:extLst>
      <p:ext uri="{BB962C8B-B14F-4D97-AF65-F5344CB8AC3E}">
        <p14:creationId xmlns:p14="http://schemas.microsoft.com/office/powerpoint/2010/main" val="2069849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7D5667B-9FE7-4E99-B514-567C57E67A63}" type="datetimeFigureOut">
              <a:rPr lang="en-US" smtClean="0"/>
              <a:t>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2AF821-488F-4C3D-B99C-F9D2B08AFF51}" type="slidenum">
              <a:rPr lang="en-US" smtClean="0"/>
              <a:t>‹#›</a:t>
            </a:fld>
            <a:endParaRPr lang="en-US"/>
          </a:p>
        </p:txBody>
      </p:sp>
    </p:spTree>
    <p:extLst>
      <p:ext uri="{BB962C8B-B14F-4D97-AF65-F5344CB8AC3E}">
        <p14:creationId xmlns:p14="http://schemas.microsoft.com/office/powerpoint/2010/main" val="2411708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7D5667B-9FE7-4E99-B514-567C57E67A63}" type="datetimeFigureOut">
              <a:rPr lang="en-US" smtClean="0"/>
              <a:t>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2AF821-488F-4C3D-B99C-F9D2B08AFF51}" type="slidenum">
              <a:rPr lang="en-US" smtClean="0"/>
              <a:t>‹#›</a:t>
            </a:fld>
            <a:endParaRPr lang="en-US"/>
          </a:p>
        </p:txBody>
      </p:sp>
    </p:spTree>
    <p:extLst>
      <p:ext uri="{BB962C8B-B14F-4D97-AF65-F5344CB8AC3E}">
        <p14:creationId xmlns:p14="http://schemas.microsoft.com/office/powerpoint/2010/main" val="1198599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7D5667B-9FE7-4E99-B514-567C57E67A63}" type="datetimeFigureOut">
              <a:rPr lang="en-US" smtClean="0"/>
              <a:t>2/6/2025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2AF821-488F-4C3D-B99C-F9D2B08AFF51}" type="slidenum">
              <a:rPr lang="en-US" smtClean="0"/>
              <a:t>‹#›</a:t>
            </a:fld>
            <a:endParaRPr lang="en-US"/>
          </a:p>
        </p:txBody>
      </p:sp>
    </p:spTree>
    <p:extLst>
      <p:ext uri="{BB962C8B-B14F-4D97-AF65-F5344CB8AC3E}">
        <p14:creationId xmlns:p14="http://schemas.microsoft.com/office/powerpoint/2010/main" val="13858790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7D5667B-9FE7-4E99-B514-567C57E67A63}" type="datetimeFigureOut">
              <a:rPr lang="en-US" smtClean="0"/>
              <a:t>2/6/2025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2AF821-488F-4C3D-B99C-F9D2B08AFF51}" type="slidenum">
              <a:rPr lang="en-US" smtClean="0"/>
              <a:t>‹#›</a:t>
            </a:fld>
            <a:endParaRPr lang="en-US"/>
          </a:p>
        </p:txBody>
      </p:sp>
    </p:spTree>
    <p:extLst>
      <p:ext uri="{BB962C8B-B14F-4D97-AF65-F5344CB8AC3E}">
        <p14:creationId xmlns:p14="http://schemas.microsoft.com/office/powerpoint/2010/main" val="486705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D5667B-9FE7-4E99-B514-567C57E67A63}" type="datetimeFigureOut">
              <a:rPr lang="en-US" smtClean="0"/>
              <a:t>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2AF821-488F-4C3D-B99C-F9D2B08AFF51}" type="slidenum">
              <a:rPr lang="en-US" smtClean="0"/>
              <a:t>‹#›</a:t>
            </a:fld>
            <a:endParaRPr lang="en-US"/>
          </a:p>
        </p:txBody>
      </p:sp>
    </p:spTree>
    <p:extLst>
      <p:ext uri="{BB962C8B-B14F-4D97-AF65-F5344CB8AC3E}">
        <p14:creationId xmlns:p14="http://schemas.microsoft.com/office/powerpoint/2010/main" val="10902643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7D5667B-9FE7-4E99-B514-567C57E67A63}" type="datetimeFigureOut">
              <a:rPr lang="en-US" smtClean="0"/>
              <a:t>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2AF821-488F-4C3D-B99C-F9D2B08AFF51}" type="slidenum">
              <a:rPr lang="en-US" smtClean="0"/>
              <a:t>‹#›</a:t>
            </a:fld>
            <a:endParaRPr lang="en-US"/>
          </a:p>
        </p:txBody>
      </p:sp>
    </p:spTree>
    <p:extLst>
      <p:ext uri="{BB962C8B-B14F-4D97-AF65-F5344CB8AC3E}">
        <p14:creationId xmlns:p14="http://schemas.microsoft.com/office/powerpoint/2010/main" val="11516473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7D5667B-9FE7-4E99-B514-567C57E67A63}" type="datetimeFigureOut">
              <a:rPr lang="en-US" smtClean="0"/>
              <a:t>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2AF821-488F-4C3D-B99C-F9D2B08AFF51}" type="slidenum">
              <a:rPr lang="en-US" smtClean="0"/>
              <a:t>‹#›</a:t>
            </a:fld>
            <a:endParaRPr lang="en-US"/>
          </a:p>
        </p:txBody>
      </p:sp>
    </p:spTree>
    <p:extLst>
      <p:ext uri="{BB962C8B-B14F-4D97-AF65-F5344CB8AC3E}">
        <p14:creationId xmlns:p14="http://schemas.microsoft.com/office/powerpoint/2010/main" val="32426398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D5667B-9FE7-4E99-B514-567C57E67A63}" type="datetimeFigureOut">
              <a:rPr lang="en-US" smtClean="0"/>
              <a:t>2/6/2025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2AF821-488F-4C3D-B99C-F9D2B08AFF51}" type="slidenum">
              <a:rPr lang="en-US" smtClean="0"/>
              <a:t>‹#›</a:t>
            </a:fld>
            <a:endParaRPr lang="en-US"/>
          </a:p>
        </p:txBody>
      </p:sp>
    </p:spTree>
    <p:extLst>
      <p:ext uri="{BB962C8B-B14F-4D97-AF65-F5344CB8AC3E}">
        <p14:creationId xmlns:p14="http://schemas.microsoft.com/office/powerpoint/2010/main" val="149276441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oleObject" Target="../embeddings/oleObject1.bin"/><Relationship Id="rId1" Type="http://schemas.openxmlformats.org/officeDocument/2006/relationships/slideLayout" Target="../slideLayouts/slideLayout6.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48.jpeg"/></Relationships>
</file>

<file path=ppt/slides/_rels/slide4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3" name="Picture 5" descr="241255456_60df51adc3_o"/>
          <p:cNvPicPr>
            <a:picLocks noChangeAspect="1" noChangeArrowheads="1"/>
          </p:cNvPicPr>
          <p:nvPr/>
        </p:nvPicPr>
        <p:blipFill>
          <a:blip r:embed="rId2" cstate="print"/>
          <a:srcRect/>
          <a:stretch>
            <a:fillRect/>
          </a:stretch>
        </p:blipFill>
        <p:spPr bwMode="auto">
          <a:xfrm>
            <a:off x="20320" y="0"/>
            <a:ext cx="9144000" cy="6858000"/>
          </a:xfrm>
          <a:prstGeom prst="rect">
            <a:avLst/>
          </a:prstGeom>
          <a:solidFill>
            <a:schemeClr val="accent1"/>
          </a:solidFill>
        </p:spPr>
      </p:pic>
      <p:pic>
        <p:nvPicPr>
          <p:cNvPr id="5" name="Picture 5" descr="C:\Users\Sarah Rehman\Desktop\Untitled.jpg"/>
          <p:cNvPicPr>
            <a:picLocks noChangeAspect="1" noChangeArrowheads="1"/>
          </p:cNvPicPr>
          <p:nvPr/>
        </p:nvPicPr>
        <p:blipFill>
          <a:blip r:embed="rId3" cstate="print">
            <a:duotone>
              <a:prstClr val="black"/>
              <a:schemeClr val="accent1">
                <a:tint val="45000"/>
                <a:satMod val="400000"/>
              </a:schemeClr>
            </a:duotone>
          </a:blip>
          <a:stretch>
            <a:fillRect/>
          </a:stretch>
        </p:blipFill>
        <p:spPr bwMode="auto">
          <a:xfrm>
            <a:off x="1371600" y="685800"/>
            <a:ext cx="6705600" cy="1559442"/>
          </a:xfrm>
          <a:prstGeom prst="rect">
            <a:avLst/>
          </a:prstGeom>
          <a:ln>
            <a:noFill/>
          </a:ln>
          <a:effectLst>
            <a:outerShdw blurRad="50800" dist="50800" dir="5400000" algn="ctr" rotWithShape="0">
              <a:schemeClr val="bg1"/>
            </a:outerShdw>
          </a:effectLst>
          <a:scene3d>
            <a:camera prst="orthographicFront"/>
            <a:lightRig rig="threePt" dir="t"/>
          </a:scene3d>
          <a:sp3d extrusionH="76200" contourW="12700">
            <a:extrusionClr>
              <a:schemeClr val="bg1"/>
            </a:extrusionClr>
            <a:contourClr>
              <a:schemeClr val="bg1"/>
            </a:contourClr>
          </a:sp3d>
        </p:spPr>
      </p:pic>
      <p:sp>
        <p:nvSpPr>
          <p:cNvPr id="4" name="Text Placeholder 3"/>
          <p:cNvSpPr>
            <a:spLocks noGrp="1"/>
          </p:cNvSpPr>
          <p:nvPr>
            <p:ph type="body" sz="half" idx="4294967295"/>
          </p:nvPr>
        </p:nvSpPr>
        <p:spPr>
          <a:xfrm>
            <a:off x="990600" y="4419600"/>
            <a:ext cx="8153400" cy="2438400"/>
          </a:xfrm>
        </p:spPr>
        <p:txBody>
          <a:bodyPr lIns="45720" rIns="45720">
            <a:normAutofit/>
          </a:bodyPr>
          <a:lstStyle/>
          <a:p>
            <a:pPr marL="0" indent="0" algn="ctr">
              <a:lnSpc>
                <a:spcPct val="90000"/>
              </a:lnSpc>
              <a:buFont typeface="Wingdings 2" panose="05020102010507070707" pitchFamily="18" charset="2"/>
              <a:buNone/>
            </a:pPr>
            <a:r>
              <a:rPr lang="en-US" sz="2000" dirty="0"/>
              <a:t> </a:t>
            </a:r>
            <a:r>
              <a:rPr lang="en-US" sz="2400" b="1" dirty="0">
                <a:solidFill>
                  <a:schemeClr val="bg1"/>
                </a:solidFill>
                <a:latin typeface="Bookman Old Style" panose="02050604050505020204" pitchFamily="18" charset="0"/>
              </a:rPr>
              <a:t>DR OBAID-UR-RAHMAN</a:t>
            </a:r>
          </a:p>
          <a:p>
            <a:pPr marL="0" indent="0" algn="ctr">
              <a:lnSpc>
                <a:spcPct val="90000"/>
              </a:lnSpc>
              <a:buFont typeface="Wingdings 2" panose="05020102010507070707" pitchFamily="18" charset="2"/>
              <a:buNone/>
            </a:pPr>
            <a:r>
              <a:rPr lang="en-US" sz="2000" b="1" dirty="0">
                <a:solidFill>
                  <a:schemeClr val="bg1"/>
                </a:solidFill>
                <a:latin typeface="Bookman Old Style" panose="02050604050505020204" pitchFamily="18" charset="0"/>
              </a:rPr>
              <a:t>FCPS (Ortho),</a:t>
            </a:r>
            <a:r>
              <a:rPr lang="en-US" sz="1800" b="1" dirty="0">
                <a:solidFill>
                  <a:schemeClr val="bg1"/>
                </a:solidFill>
                <a:latin typeface="Bookman Old Style" panose="02050604050505020204" pitchFamily="18" charset="0"/>
              </a:rPr>
              <a:t>FELLOWSHIP IN ARTHROPLASTY</a:t>
            </a:r>
          </a:p>
          <a:p>
            <a:pPr marL="0" indent="0" algn="ctr">
              <a:lnSpc>
                <a:spcPct val="90000"/>
              </a:lnSpc>
              <a:buFont typeface="Wingdings 2" panose="05020102010507070707" pitchFamily="18" charset="2"/>
              <a:buNone/>
            </a:pPr>
            <a:endParaRPr lang="en-US" sz="2000" b="1" dirty="0">
              <a:solidFill>
                <a:schemeClr val="bg1"/>
              </a:solidFill>
              <a:latin typeface="Bookman Old Style" panose="02050604050505020204" pitchFamily="18" charset="0"/>
            </a:endParaRPr>
          </a:p>
          <a:p>
            <a:pPr marL="0" indent="0" algn="ctr">
              <a:lnSpc>
                <a:spcPct val="90000"/>
              </a:lnSpc>
              <a:buFont typeface="Wingdings 2" panose="05020102010507070707" pitchFamily="18" charset="2"/>
              <a:buNone/>
            </a:pPr>
            <a:r>
              <a:rPr lang="en-US" sz="1600" b="1" dirty="0">
                <a:solidFill>
                  <a:schemeClr val="bg1"/>
                </a:solidFill>
                <a:latin typeface="Bookman Old Style" panose="02050604050505020204" pitchFamily="18" charset="0"/>
              </a:rPr>
              <a:t>Department of Orthopaedic Surgery </a:t>
            </a:r>
          </a:p>
          <a:p>
            <a:pPr marL="0" indent="0" algn="ctr">
              <a:lnSpc>
                <a:spcPct val="90000"/>
              </a:lnSpc>
              <a:buFont typeface="Wingdings 2" panose="05020102010507070707" pitchFamily="18" charset="2"/>
              <a:buNone/>
            </a:pPr>
            <a:r>
              <a:rPr lang="en-US" sz="1600" b="1" dirty="0">
                <a:solidFill>
                  <a:schemeClr val="bg1"/>
                </a:solidFill>
                <a:latin typeface="Bookman Old Style" panose="02050604050505020204" pitchFamily="18" charset="0"/>
              </a:rPr>
              <a:t>Benazir Bhutto hospital, Rawalpindi</a:t>
            </a:r>
            <a:r>
              <a:rPr lang="en-US" sz="1400" b="1" dirty="0">
                <a:solidFill>
                  <a:schemeClr val="bg1"/>
                </a:solidFill>
              </a:rPr>
              <a:t>                                                                                  </a:t>
            </a:r>
          </a:p>
          <a:p>
            <a:pPr marL="0" indent="0" algn="ctr">
              <a:lnSpc>
                <a:spcPct val="90000"/>
              </a:lnSpc>
              <a:buFont typeface="Wingdings 2" panose="05020102010507070707" pitchFamily="18" charset="2"/>
              <a:buNone/>
            </a:pPr>
            <a:endParaRPr lang="en-US" sz="900" dirty="0"/>
          </a:p>
          <a:p>
            <a:pPr marL="0" indent="0" algn="ctr">
              <a:lnSpc>
                <a:spcPct val="90000"/>
              </a:lnSpc>
              <a:buFont typeface="Wingdings 2" panose="05020102010507070707" pitchFamily="18" charset="2"/>
              <a:buNone/>
            </a:pPr>
            <a:endParaRPr lang="en-US" sz="5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143999"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6642" y="0"/>
            <a:ext cx="3047358"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783777" y="-3783778"/>
            <a:ext cx="1576446" cy="9144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028697" y="348865"/>
            <a:ext cx="7533018" cy="877729"/>
          </a:xfrm>
        </p:spPr>
        <p:txBody>
          <a:bodyPr anchor="ctr">
            <a:normAutofit/>
          </a:bodyPr>
          <a:lstStyle/>
          <a:p>
            <a:r>
              <a:rPr lang="en-US" sz="3200">
                <a:solidFill>
                  <a:srgbClr val="FFFFFF"/>
                </a:solidFill>
                <a:sym typeface="+mn-ea"/>
              </a:rPr>
              <a:t>Core subject spiral integration with Anatomy</a:t>
            </a:r>
            <a:endParaRPr lang="en-US" sz="3200">
              <a:solidFill>
                <a:srgbClr val="FFFFFF"/>
              </a:solidFill>
            </a:endParaRPr>
          </a:p>
        </p:txBody>
      </p:sp>
      <p:graphicFrame>
        <p:nvGraphicFramePr>
          <p:cNvPr id="5" name="Content Placeholder 2">
            <a:extLst>
              <a:ext uri="{FF2B5EF4-FFF2-40B4-BE49-F238E27FC236}">
                <a16:creationId xmlns:a16="http://schemas.microsoft.com/office/drawing/2014/main" id="{48F9C47C-4025-50F6-AB0A-B542DD37F18C}"/>
              </a:ext>
            </a:extLst>
          </p:cNvPr>
          <p:cNvGraphicFramePr>
            <a:graphicFrameLocks noGrp="1"/>
          </p:cNvGraphicFramePr>
          <p:nvPr>
            <p:ph idx="1"/>
            <p:extLst>
              <p:ext uri="{D42A27DB-BD31-4B8C-83A1-F6EECF244321}">
                <p14:modId xmlns:p14="http://schemas.microsoft.com/office/powerpoint/2010/main" val="881694430"/>
              </p:ext>
            </p:extLst>
          </p:nvPr>
        </p:nvGraphicFramePr>
        <p:xfrm>
          <a:off x="483042" y="2112579"/>
          <a:ext cx="8195871"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1266" name="Picture 2"/>
          <p:cNvPicPr>
            <a:picLocks noGrp="1" noChangeAspect="1" noChangeArrowheads="1"/>
          </p:cNvPicPr>
          <p:nvPr>
            <p:ph idx="1"/>
          </p:nvPr>
        </p:nvPicPr>
        <p:blipFill>
          <a:blip r:embed="rId2" cstate="print"/>
          <a:srcRect/>
          <a:stretch>
            <a:fillRect/>
          </a:stretch>
        </p:blipFill>
        <p:spPr bwMode="auto">
          <a:xfrm>
            <a:off x="1676400" y="269909"/>
            <a:ext cx="5347334" cy="6588091"/>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685800"/>
          </a:xfrm>
        </p:spPr>
        <p:txBody>
          <a:bodyPr>
            <a:normAutofit fontScale="90000"/>
          </a:bodyPr>
          <a:lstStyle/>
          <a:p>
            <a:pPr algn="ctr"/>
            <a:r>
              <a:rPr lang="en-US" dirty="0"/>
              <a:t>BLOOD SUPPLY</a:t>
            </a:r>
          </a:p>
        </p:txBody>
      </p:sp>
      <p:pic>
        <p:nvPicPr>
          <p:cNvPr id="50178" name="Picture 2"/>
          <p:cNvPicPr>
            <a:picLocks noGrp="1" noChangeAspect="1" noChangeArrowheads="1"/>
          </p:cNvPicPr>
          <p:nvPr>
            <p:ph idx="1"/>
          </p:nvPr>
        </p:nvPicPr>
        <p:blipFill>
          <a:blip r:embed="rId2" cstate="print"/>
          <a:srcRect/>
          <a:stretch>
            <a:fillRect/>
          </a:stretch>
        </p:blipFill>
        <p:spPr bwMode="auto">
          <a:xfrm>
            <a:off x="0" y="1219199"/>
            <a:ext cx="9067800" cy="5551603"/>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HIP TRAUMA IN ADULTS</a:t>
            </a:r>
            <a:endParaRPr lang="en-US" dirty="0"/>
          </a:p>
        </p:txBody>
      </p:sp>
      <p:sp>
        <p:nvSpPr>
          <p:cNvPr id="3" name="Content Placeholder 2"/>
          <p:cNvSpPr>
            <a:spLocks noGrp="1"/>
          </p:cNvSpPr>
          <p:nvPr>
            <p:ph idx="1"/>
          </p:nvPr>
        </p:nvSpPr>
        <p:spPr>
          <a:xfrm>
            <a:off x="228600" y="1524001"/>
            <a:ext cx="3486150" cy="3352800"/>
          </a:xfrm>
        </p:spPr>
        <p:txBody>
          <a:bodyPr/>
          <a:lstStyle/>
          <a:p>
            <a:r>
              <a:rPr lang="en-US" b="1" dirty="0"/>
              <a:t>DISLOCATION</a:t>
            </a:r>
          </a:p>
          <a:p>
            <a:r>
              <a:rPr lang="en-US" b="1" dirty="0"/>
              <a:t>FRACTURE</a:t>
            </a:r>
          </a:p>
          <a:p>
            <a:pPr lvl="1"/>
            <a:r>
              <a:rPr lang="en-US" b="1" u="sng" dirty="0">
                <a:solidFill>
                  <a:srgbClr val="0070C0"/>
                </a:solidFill>
              </a:rPr>
              <a:t>INTRA CAPSULAR</a:t>
            </a:r>
          </a:p>
          <a:p>
            <a:pPr lvl="1"/>
            <a:r>
              <a:rPr lang="en-US" b="1" dirty="0"/>
              <a:t>HEAD OF FEMUR</a:t>
            </a:r>
          </a:p>
          <a:p>
            <a:pPr lvl="1"/>
            <a:r>
              <a:rPr lang="en-US" b="1" dirty="0"/>
              <a:t>NECK OF FEMUR </a:t>
            </a:r>
          </a:p>
          <a:p>
            <a:pPr lvl="1"/>
            <a:r>
              <a:rPr lang="en-US" b="1" u="sng" dirty="0">
                <a:solidFill>
                  <a:srgbClr val="0070C0"/>
                </a:solidFill>
              </a:rPr>
              <a:t>EXTRA CAPSULAR</a:t>
            </a:r>
          </a:p>
          <a:p>
            <a:pPr lvl="1"/>
            <a:r>
              <a:rPr lang="en-US" b="1" dirty="0"/>
              <a:t>PER TROCHANTERIC</a:t>
            </a:r>
          </a:p>
          <a:p>
            <a:pPr lvl="1"/>
            <a:r>
              <a:rPr lang="en-US" b="1" dirty="0"/>
              <a:t>SUB TROCHANTERIC</a:t>
            </a:r>
          </a:p>
        </p:txBody>
      </p:sp>
      <p:pic>
        <p:nvPicPr>
          <p:cNvPr id="4" name="Picture 2"/>
          <p:cNvPicPr>
            <a:picLocks noChangeAspect="1" noChangeArrowheads="1"/>
          </p:cNvPicPr>
          <p:nvPr/>
        </p:nvPicPr>
        <p:blipFill>
          <a:blip r:embed="rId2" cstate="print"/>
          <a:stretch>
            <a:fillRect/>
          </a:stretch>
        </p:blipFill>
        <p:spPr bwMode="auto">
          <a:xfrm>
            <a:off x="4114800" y="2133600"/>
            <a:ext cx="4733925" cy="2352675"/>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577D6B2E-37A3-429E-A37C-F30ED6487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8792" y="-1"/>
            <a:ext cx="9169464" cy="6868071"/>
          </a:xfrm>
          <a:prstGeom prst="rect">
            <a:avLst/>
          </a:prstGeom>
          <a:gradFill>
            <a:gsLst>
              <a:gs pos="0">
                <a:srgbClr val="000000"/>
              </a:gs>
              <a:gs pos="100000">
                <a:schemeClr val="accent1">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31469" y="-3"/>
            <a:ext cx="8829202" cy="6868074"/>
          </a:xfrm>
          <a:prstGeom prst="rect">
            <a:avLst/>
          </a:prstGeom>
          <a:gradFill>
            <a:gsLst>
              <a:gs pos="21000">
                <a:schemeClr val="accent1">
                  <a:lumMod val="50000"/>
                  <a:alpha val="83000"/>
                </a:schemeClr>
              </a:gs>
              <a:gs pos="100000">
                <a:schemeClr val="accent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1400" y="0"/>
            <a:ext cx="2717530" cy="6868072"/>
          </a:xfrm>
          <a:prstGeom prst="rect">
            <a:avLst/>
          </a:prstGeom>
          <a:gradFill>
            <a:gsLst>
              <a:gs pos="0">
                <a:schemeClr val="accent1">
                  <a:lumMod val="75000"/>
                  <a:alpha val="0"/>
                </a:schemeClr>
              </a:gs>
              <a:gs pos="99000">
                <a:srgbClr val="000000">
                  <a:alpha val="41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064D5D5-227B-4F66-9AEA-46F570E793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906" y="-3"/>
            <a:ext cx="9175185" cy="6868076"/>
          </a:xfrm>
          <a:prstGeom prst="rect">
            <a:avLst/>
          </a:prstGeom>
          <a:gradFill>
            <a:gsLst>
              <a:gs pos="3000">
                <a:schemeClr val="accent1">
                  <a:lumMod val="75000"/>
                  <a:alpha val="0"/>
                </a:schemeClr>
              </a:gs>
              <a:gs pos="100000">
                <a:srgbClr val="000000">
                  <a:alpha val="73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646B67A4-D328-4747-A82B-65E84FA463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505509" y="212908"/>
            <a:ext cx="6861931" cy="6448394"/>
          </a:xfrm>
          <a:prstGeom prst="rect">
            <a:avLst/>
          </a:prstGeom>
          <a:gradFill>
            <a:gsLst>
              <a:gs pos="3000">
                <a:schemeClr val="accent1">
                  <a:lumMod val="75000"/>
                  <a:alpha val="0"/>
                </a:schemeClr>
              </a:gs>
              <a:gs pos="100000">
                <a:srgbClr val="000000">
                  <a:alpha val="27000"/>
                </a:srgb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993193">
            <a:off x="269287" y="1712598"/>
            <a:ext cx="4967533" cy="3741293"/>
          </a:xfrm>
          <a:prstGeom prst="ellipse">
            <a:avLst/>
          </a:prstGeom>
          <a:gradFill>
            <a:gsLst>
              <a:gs pos="0">
                <a:schemeClr val="accent1">
                  <a:alpha val="26000"/>
                </a:schemeClr>
              </a:gs>
              <a:gs pos="85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p:cNvSpPr>
            <a:spLocks noGrp="1"/>
          </p:cNvSpPr>
          <p:nvPr>
            <p:ph type="ctrTitle"/>
          </p:nvPr>
        </p:nvSpPr>
        <p:spPr>
          <a:xfrm>
            <a:off x="3121925" y="818984"/>
            <a:ext cx="5036024" cy="3178689"/>
          </a:xfrm>
        </p:spPr>
        <p:txBody>
          <a:bodyPr>
            <a:normAutofit/>
          </a:bodyPr>
          <a:lstStyle/>
          <a:p>
            <a:pPr algn="l"/>
            <a:r>
              <a:rPr lang="en-US" sz="4200" b="1">
                <a:solidFill>
                  <a:srgbClr val="FFFFFF"/>
                </a:solidFill>
              </a:rPr>
              <a:t>FRACTURES OF THE NECK OF FEMUR</a:t>
            </a:r>
            <a:endParaRPr lang="en-US" sz="4200">
              <a:solidFill>
                <a:srgbClr val="FFFFFF"/>
              </a:solidFill>
            </a:endParaRPr>
          </a:p>
        </p:txBody>
      </p:sp>
      <p:sp>
        <p:nvSpPr>
          <p:cNvPr id="27" name="Rectangle 26">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4490110"/>
            <a:ext cx="9163282" cy="2377962"/>
          </a:xfrm>
          <a:prstGeom prst="rect">
            <a:avLst/>
          </a:prstGeom>
          <a:gradFill>
            <a:gsLst>
              <a:gs pos="0">
                <a:schemeClr val="accent1">
                  <a:lumMod val="75000"/>
                  <a:alpha val="50000"/>
                </a:schemeClr>
              </a:gs>
              <a:gs pos="99000">
                <a:srgbClr val="000000">
                  <a:alpha val="34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ubtitle 6"/>
          <p:cNvSpPr>
            <a:spLocks noGrp="1"/>
          </p:cNvSpPr>
          <p:nvPr>
            <p:ph type="subTitle" idx="1"/>
          </p:nvPr>
        </p:nvSpPr>
        <p:spPr>
          <a:xfrm>
            <a:off x="3214047" y="4960961"/>
            <a:ext cx="5291920" cy="1078054"/>
          </a:xfrm>
        </p:spPr>
        <p:txBody>
          <a:bodyPr>
            <a:normAutofit/>
          </a:bodyPr>
          <a:lstStyle/>
          <a:p>
            <a:pPr algn="l"/>
            <a:endParaRPr lang="en-US">
              <a:solidFill>
                <a:srgbClr val="FFFFFF"/>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3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3081" name="Rectangle 308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391835"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71352" y="350196"/>
            <a:ext cx="3485178" cy="1624520"/>
          </a:xfrm>
        </p:spPr>
        <p:txBody>
          <a:bodyPr vert="horz" lIns="91440" tIns="45720" rIns="91440" bIns="45720" rtlCol="0" anchor="ctr">
            <a:normAutofit/>
          </a:bodyPr>
          <a:lstStyle/>
          <a:p>
            <a:r>
              <a:rPr lang="en-US" sz="3500"/>
              <a:t>Garden’s Classification</a:t>
            </a:r>
          </a:p>
        </p:txBody>
      </p:sp>
      <p:sp>
        <p:nvSpPr>
          <p:cNvPr id="3" name="Content Placeholder 2"/>
          <p:cNvSpPr>
            <a:spLocks noGrp="1"/>
          </p:cNvSpPr>
          <p:nvPr>
            <p:ph sz="half" idx="1"/>
          </p:nvPr>
        </p:nvSpPr>
        <p:spPr>
          <a:xfrm>
            <a:off x="571351" y="2743200"/>
            <a:ext cx="3485179" cy="3613149"/>
          </a:xfrm>
        </p:spPr>
        <p:txBody>
          <a:bodyPr vert="horz" lIns="91440" tIns="45720" rIns="91440" bIns="45720" rtlCol="0" anchor="ctr">
            <a:normAutofit/>
          </a:bodyPr>
          <a:lstStyle/>
          <a:p>
            <a:r>
              <a:rPr lang="en-US" sz="1700"/>
              <a:t>Garden I</a:t>
            </a:r>
          </a:p>
          <a:p>
            <a:r>
              <a:rPr lang="en-US" sz="1700"/>
              <a:t>	incomplete fracture</a:t>
            </a:r>
          </a:p>
          <a:p>
            <a:r>
              <a:rPr lang="en-US" sz="1700"/>
              <a:t>Garden II</a:t>
            </a:r>
          </a:p>
          <a:p>
            <a:r>
              <a:rPr lang="en-US" sz="1700"/>
              <a:t>	fracture line is complete</a:t>
            </a:r>
          </a:p>
          <a:p>
            <a:r>
              <a:rPr lang="en-US" sz="1700"/>
              <a:t>Garden III</a:t>
            </a:r>
          </a:p>
          <a:p>
            <a:r>
              <a:rPr lang="en-US" sz="1700"/>
              <a:t>	a complete fracture ,with partial displacement of the fragments. </a:t>
            </a:r>
          </a:p>
          <a:p>
            <a:r>
              <a:rPr lang="en-US" sz="1700"/>
              <a:t>Garden IV</a:t>
            </a:r>
          </a:p>
          <a:p>
            <a:r>
              <a:rPr lang="en-US" sz="1700"/>
              <a:t>	complete displacement of the fracture,  poor prognosis.</a:t>
            </a:r>
          </a:p>
        </p:txBody>
      </p:sp>
      <p:pic>
        <p:nvPicPr>
          <p:cNvPr id="3074" name="Picture 2" descr="C:\Users\Sarah Rehman\Desktop\hip9.jpg"/>
          <p:cNvPicPr>
            <a:picLocks noGrp="1" noChangeAspect="1" noChangeArrowheads="1"/>
          </p:cNvPicPr>
          <p:nvPr>
            <p:ph sz="half" idx="2"/>
          </p:nvPr>
        </p:nvPicPr>
        <p:blipFill>
          <a:blip r:embed="rId2" cstate="print"/>
          <a:srcRect l="6488" r="30942"/>
          <a:stretch/>
        </p:blipFill>
        <p:spPr bwMode="auto">
          <a:xfrm>
            <a:off x="4572000" y="1"/>
            <a:ext cx="4577118" cy="68580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081" name="Rectangle 3080">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492"/>
            <a:ext cx="9143999" cy="1575955"/>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3" name="Rectangle 3082">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6642" y="35"/>
            <a:ext cx="3047358"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5" name="Rectangle 3084">
            <a:extLst>
              <a:ext uri="{FF2B5EF4-FFF2-40B4-BE49-F238E27FC236}">
                <a16:creationId xmlns:a16="http://schemas.microsoft.com/office/drawing/2014/main" id="{D3539FEE-81D3-4406-802E-60B20B16F4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783778" y="-3783777"/>
            <a:ext cx="1576446" cy="9144001"/>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87" name="Rectangle 3086">
            <a:extLst>
              <a:ext uri="{FF2B5EF4-FFF2-40B4-BE49-F238E27FC236}">
                <a16:creationId xmlns:a16="http://schemas.microsoft.com/office/drawing/2014/main" id="{DC701763-729E-462F-A5A8-E0DEFEB1E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69075" y="986"/>
            <a:ext cx="3227567"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a:xfrm>
            <a:off x="524785" y="353160"/>
            <a:ext cx="5318475" cy="898581"/>
          </a:xfrm>
        </p:spPr>
        <p:txBody>
          <a:bodyPr vert="horz" lIns="91440" tIns="45720" rIns="91440" bIns="45720" rtlCol="0" anchor="ctr">
            <a:normAutofit/>
          </a:bodyPr>
          <a:lstStyle/>
          <a:p>
            <a:r>
              <a:rPr lang="en-US" sz="2700">
                <a:solidFill>
                  <a:srgbClr val="FFFFFF"/>
                </a:solidFill>
              </a:rPr>
              <a:t>Close Reduction Internal Fixation (C.R.I.F.) with cannulated screws</a:t>
            </a:r>
          </a:p>
        </p:txBody>
      </p:sp>
      <p:pic>
        <p:nvPicPr>
          <p:cNvPr id="2050" name="Picture 2" descr="C:\Users\Sarah Rehman\Desktop\hip14.jpg"/>
          <p:cNvPicPr>
            <a:picLocks noGrp="1" noChangeAspect="1" noChangeArrowheads="1"/>
          </p:cNvPicPr>
          <p:nvPr>
            <p:ph idx="1"/>
          </p:nvPr>
        </p:nvPicPr>
        <p:blipFill>
          <a:blip r:embed="rId2" cstate="print"/>
          <a:stretch>
            <a:fillRect/>
          </a:stretch>
        </p:blipFill>
        <p:spPr bwMode="auto">
          <a:xfrm>
            <a:off x="536811" y="2799661"/>
            <a:ext cx="3848316" cy="2761166"/>
          </a:xfrm>
          <a:prstGeom prst="rect">
            <a:avLst/>
          </a:prstGeom>
          <a:noFill/>
        </p:spPr>
      </p:pic>
      <p:pic>
        <p:nvPicPr>
          <p:cNvPr id="3074" name="Picture 2"/>
          <p:cNvPicPr>
            <a:picLocks noChangeAspect="1" noChangeArrowheads="1"/>
          </p:cNvPicPr>
          <p:nvPr/>
        </p:nvPicPr>
        <p:blipFill>
          <a:blip r:embed="rId3" cstate="print"/>
          <a:stretch>
            <a:fillRect/>
          </a:stretch>
        </p:blipFill>
        <p:spPr bwMode="auto">
          <a:xfrm>
            <a:off x="4758873" y="2226789"/>
            <a:ext cx="3848316" cy="3979882"/>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7" name="Rectangle 2056">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22632" y="1922631"/>
            <a:ext cx="6875818" cy="3030558"/>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59" name="Rectangle 2058">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63321" y="3165298"/>
            <a:ext cx="4355594" cy="302895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1" name="Rectangle 2060">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742858" y="2085760"/>
            <a:ext cx="6857572" cy="268605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3" name="Freeform: Shape 2062">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1161554" y="1712395"/>
            <a:ext cx="4808302" cy="3066500"/>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p:cNvSpPr>
            <a:spLocks noGrp="1"/>
          </p:cNvSpPr>
          <p:nvPr>
            <p:ph type="title"/>
          </p:nvPr>
        </p:nvSpPr>
        <p:spPr>
          <a:xfrm>
            <a:off x="495030" y="2767106"/>
            <a:ext cx="2160621" cy="3071906"/>
          </a:xfrm>
        </p:spPr>
        <p:txBody>
          <a:bodyPr vert="horz" lIns="91440" tIns="45720" rIns="91440" bIns="45720" rtlCol="0" anchor="t">
            <a:normAutofit/>
          </a:bodyPr>
          <a:lstStyle/>
          <a:p>
            <a:r>
              <a:rPr lang="en-US" sz="2200" kern="1200">
                <a:solidFill>
                  <a:srgbClr val="FFFFFF"/>
                </a:solidFill>
                <a:latin typeface="+mj-lt"/>
                <a:ea typeface="+mj-ea"/>
                <a:cs typeface="+mj-cs"/>
              </a:rPr>
              <a:t>Close Reduction Internal Fixation  with cannulated screws </a:t>
            </a:r>
            <a:br>
              <a:rPr lang="en-US" sz="2200" kern="1200">
                <a:solidFill>
                  <a:srgbClr val="FFFFFF"/>
                </a:solidFill>
                <a:latin typeface="+mj-lt"/>
                <a:ea typeface="+mj-ea"/>
                <a:cs typeface="+mj-cs"/>
              </a:rPr>
            </a:br>
            <a:r>
              <a:rPr lang="en-US" sz="2200" kern="1200">
                <a:solidFill>
                  <a:srgbClr val="FFFFFF"/>
                </a:solidFill>
                <a:latin typeface="+mj-lt"/>
                <a:ea typeface="+mj-ea"/>
                <a:cs typeface="+mj-cs"/>
              </a:rPr>
              <a:t>Non weight bearing -3 to 6 months</a:t>
            </a:r>
          </a:p>
        </p:txBody>
      </p:sp>
      <p:pic>
        <p:nvPicPr>
          <p:cNvPr id="2050" name="Picture 2"/>
          <p:cNvPicPr>
            <a:picLocks noGrp="1" noChangeAspect="1" noChangeArrowheads="1"/>
          </p:cNvPicPr>
          <p:nvPr>
            <p:ph idx="1"/>
          </p:nvPr>
        </p:nvPicPr>
        <p:blipFill>
          <a:blip r:embed="rId2" cstate="print"/>
          <a:stretch>
            <a:fillRect/>
          </a:stretch>
        </p:blipFill>
        <p:spPr bwMode="auto">
          <a:xfrm>
            <a:off x="3376821" y="1385146"/>
            <a:ext cx="5419311" cy="4087708"/>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140" name="Rectangle 48139">
            <a:extLst>
              <a:ext uri="{FF2B5EF4-FFF2-40B4-BE49-F238E27FC236}">
                <a16:creationId xmlns:a16="http://schemas.microsoft.com/office/drawing/2014/main" id="{5396781C-32A1-4FDA-A83B-A7FF8C1B1E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3924300" y="1641752"/>
            <a:ext cx="4605336" cy="1323439"/>
          </a:xfrm>
        </p:spPr>
        <p:txBody>
          <a:bodyPr vert="horz" lIns="91440" tIns="45720" rIns="91440" bIns="45720" rtlCol="0" anchor="t">
            <a:normAutofit/>
          </a:bodyPr>
          <a:lstStyle/>
          <a:p>
            <a:r>
              <a:rPr lang="en-US" sz="3500" b="1">
                <a:solidFill>
                  <a:schemeClr val="bg1"/>
                </a:solidFill>
              </a:rPr>
              <a:t>HEMIARTHROPLASTY</a:t>
            </a:r>
            <a:endParaRPr lang="en-US" sz="3500">
              <a:solidFill>
                <a:schemeClr val="bg1"/>
              </a:solidFill>
            </a:endParaRPr>
          </a:p>
        </p:txBody>
      </p:sp>
      <p:pic>
        <p:nvPicPr>
          <p:cNvPr id="48129" name="Picture 1"/>
          <p:cNvPicPr>
            <a:picLocks noGrp="1" noChangeAspect="1" noChangeArrowheads="1"/>
          </p:cNvPicPr>
          <p:nvPr>
            <p:ph sz="half" idx="4294967295"/>
          </p:nvPr>
        </p:nvPicPr>
        <p:blipFill>
          <a:blip r:embed="rId2" cstate="print"/>
          <a:srcRect l="15970" r="5107"/>
          <a:stretch/>
        </p:blipFill>
        <p:spPr bwMode="auto">
          <a:xfrm>
            <a:off x="20" y="10"/>
            <a:ext cx="3409931" cy="6857990"/>
          </a:xfrm>
          <a:custGeom>
            <a:avLst/>
            <a:gdLst/>
            <a:ahLst/>
            <a:cxnLst/>
            <a:rect l="l" t="t" r="r" b="b"/>
            <a:pathLst>
              <a:path w="4546602" h="6858000">
                <a:moveTo>
                  <a:pt x="4221600" y="6662544"/>
                </a:moveTo>
                <a:lnTo>
                  <a:pt x="4210150" y="6683027"/>
                </a:lnTo>
                <a:lnTo>
                  <a:pt x="4207002" y="6702976"/>
                </a:lnTo>
                <a:lnTo>
                  <a:pt x="4207002" y="6702977"/>
                </a:lnTo>
                <a:cubicBezTo>
                  <a:pt x="4207407" y="6716169"/>
                  <a:pt x="4212552" y="6729219"/>
                  <a:pt x="4220838" y="6742553"/>
                </a:cubicBezTo>
                <a:lnTo>
                  <a:pt x="4220839" y="6742555"/>
                </a:lnTo>
                <a:lnTo>
                  <a:pt x="4240316" y="6812062"/>
                </a:lnTo>
                <a:lnTo>
                  <a:pt x="4235543" y="6776800"/>
                </a:lnTo>
                <a:lnTo>
                  <a:pt x="4220839" y="6742555"/>
                </a:lnTo>
                <a:lnTo>
                  <a:pt x="4220838" y="6742552"/>
                </a:lnTo>
                <a:lnTo>
                  <a:pt x="4207002" y="6702976"/>
                </a:lnTo>
                <a:close/>
                <a:moveTo>
                  <a:pt x="4189594" y="6564620"/>
                </a:moveTo>
                <a:lnTo>
                  <a:pt x="4189594" y="6564621"/>
                </a:lnTo>
                <a:cubicBezTo>
                  <a:pt x="4199883" y="6575479"/>
                  <a:pt x="4205977" y="6582147"/>
                  <a:pt x="4212073" y="6588626"/>
                </a:cubicBezTo>
                <a:lnTo>
                  <a:pt x="4228695" y="6625225"/>
                </a:lnTo>
                <a:lnTo>
                  <a:pt x="4221601" y="6662541"/>
                </a:lnTo>
                <a:lnTo>
                  <a:pt x="4221600" y="6662541"/>
                </a:lnTo>
                <a:lnTo>
                  <a:pt x="4221600" y="6662542"/>
                </a:lnTo>
                <a:lnTo>
                  <a:pt x="4221601" y="6662541"/>
                </a:lnTo>
                <a:lnTo>
                  <a:pt x="4228684" y="6645552"/>
                </a:lnTo>
                <a:lnTo>
                  <a:pt x="4228695" y="6625225"/>
                </a:lnTo>
                <a:lnTo>
                  <a:pt x="4228695" y="6625224"/>
                </a:lnTo>
                <a:cubicBezTo>
                  <a:pt x="4226599" y="6611342"/>
                  <a:pt x="4220551" y="6597578"/>
                  <a:pt x="4212073" y="6588625"/>
                </a:cubicBezTo>
                <a:close/>
                <a:moveTo>
                  <a:pt x="4269915" y="6438981"/>
                </a:moveTo>
                <a:lnTo>
                  <a:pt x="4249984" y="6463840"/>
                </a:lnTo>
                <a:lnTo>
                  <a:pt x="4249982" y="6463849"/>
                </a:lnTo>
                <a:lnTo>
                  <a:pt x="4236188" y="6513012"/>
                </a:lnTo>
                <a:lnTo>
                  <a:pt x="4217381" y="6546194"/>
                </a:lnTo>
                <a:lnTo>
                  <a:pt x="4217381" y="6546195"/>
                </a:lnTo>
                <a:lnTo>
                  <a:pt x="4233719" y="6521804"/>
                </a:lnTo>
                <a:lnTo>
                  <a:pt x="4236188" y="6513012"/>
                </a:lnTo>
                <a:lnTo>
                  <a:pt x="4238998" y="6508052"/>
                </a:lnTo>
                <a:lnTo>
                  <a:pt x="4249982" y="6463849"/>
                </a:lnTo>
                <a:lnTo>
                  <a:pt x="4249984" y="6463841"/>
                </a:lnTo>
                <a:cubicBezTo>
                  <a:pt x="4252937" y="6451650"/>
                  <a:pt x="4260413" y="6444077"/>
                  <a:pt x="4269915" y="6438981"/>
                </a:cubicBezTo>
                <a:close/>
                <a:moveTo>
                  <a:pt x="4355914" y="6364769"/>
                </a:moveTo>
                <a:lnTo>
                  <a:pt x="4354607" y="6387910"/>
                </a:lnTo>
                <a:lnTo>
                  <a:pt x="4351952" y="6393385"/>
                </a:lnTo>
                <a:lnTo>
                  <a:pt x="4345189" y="6407332"/>
                </a:lnTo>
                <a:lnTo>
                  <a:pt x="4345189" y="6407333"/>
                </a:lnTo>
                <a:lnTo>
                  <a:pt x="4351952" y="6393385"/>
                </a:lnTo>
                <a:lnTo>
                  <a:pt x="4354608" y="6387910"/>
                </a:lnTo>
                <a:close/>
                <a:moveTo>
                  <a:pt x="4116820" y="4221391"/>
                </a:moveTo>
                <a:lnTo>
                  <a:pt x="4116820" y="4221392"/>
                </a:lnTo>
                <a:cubicBezTo>
                  <a:pt x="4117582" y="4232061"/>
                  <a:pt x="4117772" y="4243873"/>
                  <a:pt x="4122536" y="4253015"/>
                </a:cubicBezTo>
                <a:cubicBezTo>
                  <a:pt x="4134729" y="4277402"/>
                  <a:pt x="4150349" y="4300071"/>
                  <a:pt x="4162352" y="4324646"/>
                </a:cubicBezTo>
                <a:lnTo>
                  <a:pt x="4171306" y="4363891"/>
                </a:lnTo>
                <a:lnTo>
                  <a:pt x="4170544" y="4482004"/>
                </a:lnTo>
                <a:cubicBezTo>
                  <a:pt x="4167876" y="4546776"/>
                  <a:pt x="4167304" y="4612500"/>
                  <a:pt x="4110534" y="4659174"/>
                </a:cubicBezTo>
                <a:cubicBezTo>
                  <a:pt x="4105962" y="4662986"/>
                  <a:pt x="4103294" y="4671176"/>
                  <a:pt x="4102532" y="4677655"/>
                </a:cubicBezTo>
                <a:cubicBezTo>
                  <a:pt x="4098913" y="4707564"/>
                  <a:pt x="4098531" y="4738235"/>
                  <a:pt x="4092625" y="4767764"/>
                </a:cubicBezTo>
                <a:cubicBezTo>
                  <a:pt x="4090244" y="4779575"/>
                  <a:pt x="4089435" y="4790386"/>
                  <a:pt x="4091316" y="4800483"/>
                </a:cubicBezTo>
                <a:lnTo>
                  <a:pt x="4091316" y="4800484"/>
                </a:lnTo>
                <a:cubicBezTo>
                  <a:pt x="4093197" y="4810581"/>
                  <a:pt x="4097770" y="4819964"/>
                  <a:pt x="4106152" y="4828917"/>
                </a:cubicBezTo>
                <a:lnTo>
                  <a:pt x="4128333" y="4863343"/>
                </a:lnTo>
                <a:lnTo>
                  <a:pt x="4135862" y="4889275"/>
                </a:lnTo>
                <a:lnTo>
                  <a:pt x="4134157" y="4912168"/>
                </a:lnTo>
                <a:cubicBezTo>
                  <a:pt x="4132442" y="4919978"/>
                  <a:pt x="4132085" y="4927122"/>
                  <a:pt x="4132755" y="4933805"/>
                </a:cubicBezTo>
                <a:lnTo>
                  <a:pt x="4132755" y="4933806"/>
                </a:lnTo>
                <a:lnTo>
                  <a:pt x="4132757" y="4933810"/>
                </a:lnTo>
                <a:lnTo>
                  <a:pt x="4137514" y="4952673"/>
                </a:lnTo>
                <a:lnTo>
                  <a:pt x="4140307" y="4957453"/>
                </a:lnTo>
                <a:lnTo>
                  <a:pt x="4141585" y="4961456"/>
                </a:lnTo>
                <a:cubicBezTo>
                  <a:pt x="4146096" y="4970097"/>
                  <a:pt x="4151802" y="4978393"/>
                  <a:pt x="4157589" y="4987038"/>
                </a:cubicBezTo>
                <a:cubicBezTo>
                  <a:pt x="4168828" y="5003802"/>
                  <a:pt x="4182926" y="5022853"/>
                  <a:pt x="4184068" y="5041522"/>
                </a:cubicBezTo>
                <a:cubicBezTo>
                  <a:pt x="4184687" y="5052096"/>
                  <a:pt x="4187605" y="5062300"/>
                  <a:pt x="4191284" y="5072376"/>
                </a:cubicBezTo>
                <a:lnTo>
                  <a:pt x="4197188" y="5087444"/>
                </a:lnTo>
                <a:lnTo>
                  <a:pt x="4210215" y="5133220"/>
                </a:lnTo>
                <a:lnTo>
                  <a:pt x="4210217" y="5133225"/>
                </a:lnTo>
                <a:lnTo>
                  <a:pt x="4203501" y="5166113"/>
                </a:lnTo>
                <a:lnTo>
                  <a:pt x="4203501" y="5166114"/>
                </a:lnTo>
                <a:cubicBezTo>
                  <a:pt x="4202739" y="5167638"/>
                  <a:pt x="4203311" y="5169781"/>
                  <a:pt x="4204192" y="5172091"/>
                </a:cubicBezTo>
                <a:lnTo>
                  <a:pt x="4206739" y="5179068"/>
                </a:lnTo>
                <a:lnTo>
                  <a:pt x="4206573" y="5229433"/>
                </a:lnTo>
                <a:lnTo>
                  <a:pt x="4196024" y="5248936"/>
                </a:lnTo>
                <a:lnTo>
                  <a:pt x="4183116" y="5272796"/>
                </a:lnTo>
                <a:cubicBezTo>
                  <a:pt x="4171471" y="5285441"/>
                  <a:pt x="4163765" y="5298595"/>
                  <a:pt x="4159213" y="5312288"/>
                </a:cubicBezTo>
                <a:lnTo>
                  <a:pt x="4158157" y="5321350"/>
                </a:lnTo>
                <a:lnTo>
                  <a:pt x="4155683" y="5326163"/>
                </a:lnTo>
                <a:lnTo>
                  <a:pt x="4154237" y="5355014"/>
                </a:lnTo>
                <a:lnTo>
                  <a:pt x="4154237" y="5355015"/>
                </a:lnTo>
                <a:cubicBezTo>
                  <a:pt x="4154886" y="5364883"/>
                  <a:pt x="4156589" y="5375003"/>
                  <a:pt x="4159113" y="5385385"/>
                </a:cubicBezTo>
                <a:cubicBezTo>
                  <a:pt x="4162352" y="5398722"/>
                  <a:pt x="4164638" y="5412058"/>
                  <a:pt x="4167304" y="5425583"/>
                </a:cubicBezTo>
                <a:cubicBezTo>
                  <a:pt x="4171114" y="5443871"/>
                  <a:pt x="4175116" y="5462352"/>
                  <a:pt x="4178926" y="5480638"/>
                </a:cubicBezTo>
                <a:lnTo>
                  <a:pt x="4183450" y="5507668"/>
                </a:lnTo>
                <a:lnTo>
                  <a:pt x="4172831" y="5531692"/>
                </a:lnTo>
                <a:lnTo>
                  <a:pt x="4172830" y="5531693"/>
                </a:lnTo>
                <a:cubicBezTo>
                  <a:pt x="4165781" y="5537600"/>
                  <a:pt x="4162589" y="5542649"/>
                  <a:pt x="4162685" y="5547578"/>
                </a:cubicBezTo>
                <a:lnTo>
                  <a:pt x="4162685" y="5547579"/>
                </a:lnTo>
                <a:cubicBezTo>
                  <a:pt x="4162780" y="5552508"/>
                  <a:pt x="4166162" y="5557318"/>
                  <a:pt x="4172258" y="5562747"/>
                </a:cubicBezTo>
                <a:cubicBezTo>
                  <a:pt x="4214932" y="5600468"/>
                  <a:pt x="4241603" y="5646190"/>
                  <a:pt x="4243506" y="5704484"/>
                </a:cubicBezTo>
                <a:cubicBezTo>
                  <a:pt x="4243888" y="5716486"/>
                  <a:pt x="4246554" y="5728679"/>
                  <a:pt x="4249412" y="5740489"/>
                </a:cubicBezTo>
                <a:cubicBezTo>
                  <a:pt x="4251127" y="5747729"/>
                  <a:pt x="4253033" y="5756494"/>
                  <a:pt x="4258177" y="5760874"/>
                </a:cubicBezTo>
                <a:cubicBezTo>
                  <a:pt x="4297420" y="5794975"/>
                  <a:pt x="4324663" y="5837458"/>
                  <a:pt x="4346573" y="5883752"/>
                </a:cubicBezTo>
                <a:lnTo>
                  <a:pt x="4346575" y="5883756"/>
                </a:lnTo>
                <a:lnTo>
                  <a:pt x="4364477" y="5935946"/>
                </a:lnTo>
                <a:lnTo>
                  <a:pt x="4364478" y="5935950"/>
                </a:lnTo>
                <a:lnTo>
                  <a:pt x="4360859" y="5993290"/>
                </a:lnTo>
                <a:lnTo>
                  <a:pt x="4360858" y="5993291"/>
                </a:lnTo>
                <a:cubicBezTo>
                  <a:pt x="4359717" y="6004531"/>
                  <a:pt x="4359906" y="6017485"/>
                  <a:pt x="4354382" y="6026440"/>
                </a:cubicBezTo>
                <a:cubicBezTo>
                  <a:pt x="4337045" y="6054825"/>
                  <a:pt x="4318377" y="6082258"/>
                  <a:pt x="4298182" y="6108738"/>
                </a:cubicBezTo>
                <a:cubicBezTo>
                  <a:pt x="4289514" y="6120074"/>
                  <a:pt x="4284561" y="6126884"/>
                  <a:pt x="4284490" y="6133314"/>
                </a:cubicBezTo>
                <a:lnTo>
                  <a:pt x="4284490" y="6133315"/>
                </a:lnTo>
                <a:lnTo>
                  <a:pt x="4288190" y="6143190"/>
                </a:lnTo>
                <a:lnTo>
                  <a:pt x="4300086" y="6155600"/>
                </a:lnTo>
                <a:lnTo>
                  <a:pt x="4300088" y="6155603"/>
                </a:lnTo>
                <a:cubicBezTo>
                  <a:pt x="4322377" y="6175798"/>
                  <a:pt x="4333998" y="6200945"/>
                  <a:pt x="4338759" y="6228757"/>
                </a:cubicBezTo>
                <a:lnTo>
                  <a:pt x="4356096" y="6361540"/>
                </a:lnTo>
                <a:lnTo>
                  <a:pt x="4356096" y="6361539"/>
                </a:lnTo>
                <a:cubicBezTo>
                  <a:pt x="4352476" y="6317151"/>
                  <a:pt x="4346190" y="6272764"/>
                  <a:pt x="4338759" y="6228756"/>
                </a:cubicBezTo>
                <a:cubicBezTo>
                  <a:pt x="4333998" y="6200944"/>
                  <a:pt x="4322377" y="6175797"/>
                  <a:pt x="4300088" y="6155602"/>
                </a:cubicBezTo>
                <a:lnTo>
                  <a:pt x="4300086" y="6155600"/>
                </a:lnTo>
                <a:lnTo>
                  <a:pt x="4284490" y="6133315"/>
                </a:lnTo>
                <a:lnTo>
                  <a:pt x="4298182" y="6108739"/>
                </a:lnTo>
                <a:cubicBezTo>
                  <a:pt x="4318377" y="6082259"/>
                  <a:pt x="4337045" y="6054826"/>
                  <a:pt x="4354382" y="6026441"/>
                </a:cubicBezTo>
                <a:cubicBezTo>
                  <a:pt x="4359906" y="6017486"/>
                  <a:pt x="4359717" y="6004532"/>
                  <a:pt x="4360858" y="5993292"/>
                </a:cubicBezTo>
                <a:lnTo>
                  <a:pt x="4360859" y="5993290"/>
                </a:lnTo>
                <a:lnTo>
                  <a:pt x="4364311" y="5964477"/>
                </a:lnTo>
                <a:lnTo>
                  <a:pt x="4364478" y="5935950"/>
                </a:lnTo>
                <a:lnTo>
                  <a:pt x="4364478" y="5935949"/>
                </a:lnTo>
                <a:lnTo>
                  <a:pt x="4364477" y="5935946"/>
                </a:lnTo>
                <a:lnTo>
                  <a:pt x="4357598" y="5909351"/>
                </a:lnTo>
                <a:lnTo>
                  <a:pt x="4346575" y="5883756"/>
                </a:lnTo>
                <a:lnTo>
                  <a:pt x="4346573" y="5883751"/>
                </a:lnTo>
                <a:cubicBezTo>
                  <a:pt x="4324663" y="5837457"/>
                  <a:pt x="4297420" y="5794974"/>
                  <a:pt x="4258177" y="5760873"/>
                </a:cubicBezTo>
                <a:cubicBezTo>
                  <a:pt x="4253033" y="5756493"/>
                  <a:pt x="4251127" y="5747728"/>
                  <a:pt x="4249412" y="5740488"/>
                </a:cubicBezTo>
                <a:cubicBezTo>
                  <a:pt x="4246554" y="5728678"/>
                  <a:pt x="4243888" y="5716485"/>
                  <a:pt x="4243506" y="5704483"/>
                </a:cubicBezTo>
                <a:cubicBezTo>
                  <a:pt x="4241603" y="5646189"/>
                  <a:pt x="4214932" y="5600467"/>
                  <a:pt x="4172258" y="5562746"/>
                </a:cubicBezTo>
                <a:lnTo>
                  <a:pt x="4162685" y="5547578"/>
                </a:lnTo>
                <a:lnTo>
                  <a:pt x="4172830" y="5531694"/>
                </a:lnTo>
                <a:lnTo>
                  <a:pt x="4172831" y="5531692"/>
                </a:lnTo>
                <a:lnTo>
                  <a:pt x="4181230" y="5520422"/>
                </a:lnTo>
                <a:lnTo>
                  <a:pt x="4183450" y="5507668"/>
                </a:lnTo>
                <a:lnTo>
                  <a:pt x="4183450" y="5507667"/>
                </a:lnTo>
                <a:cubicBezTo>
                  <a:pt x="4183403" y="5498832"/>
                  <a:pt x="4180831" y="5489497"/>
                  <a:pt x="4178926" y="5480637"/>
                </a:cubicBezTo>
                <a:cubicBezTo>
                  <a:pt x="4175116" y="5462351"/>
                  <a:pt x="4171114" y="5443870"/>
                  <a:pt x="4167304" y="5425582"/>
                </a:cubicBezTo>
                <a:cubicBezTo>
                  <a:pt x="4164638" y="5412057"/>
                  <a:pt x="4162352" y="5398721"/>
                  <a:pt x="4159113" y="5385384"/>
                </a:cubicBezTo>
                <a:lnTo>
                  <a:pt x="4154237" y="5355014"/>
                </a:lnTo>
                <a:lnTo>
                  <a:pt x="4158157" y="5321350"/>
                </a:lnTo>
                <a:lnTo>
                  <a:pt x="4183116" y="5272797"/>
                </a:lnTo>
                <a:lnTo>
                  <a:pt x="4196024" y="5248936"/>
                </a:lnTo>
                <a:lnTo>
                  <a:pt x="4206573" y="5229434"/>
                </a:lnTo>
                <a:cubicBezTo>
                  <a:pt x="4210407" y="5213598"/>
                  <a:pt x="4210359" y="5196595"/>
                  <a:pt x="4206739" y="5179068"/>
                </a:cubicBezTo>
                <a:lnTo>
                  <a:pt x="4206739" y="5179067"/>
                </a:lnTo>
                <a:cubicBezTo>
                  <a:pt x="4206263" y="5176876"/>
                  <a:pt x="4205074" y="5174400"/>
                  <a:pt x="4204192" y="5172090"/>
                </a:cubicBezTo>
                <a:lnTo>
                  <a:pt x="4203501" y="5166114"/>
                </a:lnTo>
                <a:lnTo>
                  <a:pt x="4210217" y="5133225"/>
                </a:lnTo>
                <a:lnTo>
                  <a:pt x="4210217" y="5133224"/>
                </a:lnTo>
                <a:lnTo>
                  <a:pt x="4210215" y="5133220"/>
                </a:lnTo>
                <a:lnTo>
                  <a:pt x="4203072" y="5102461"/>
                </a:lnTo>
                <a:lnTo>
                  <a:pt x="4197188" y="5087444"/>
                </a:lnTo>
                <a:lnTo>
                  <a:pt x="4197182" y="5087423"/>
                </a:lnTo>
                <a:cubicBezTo>
                  <a:pt x="4191096" y="5072411"/>
                  <a:pt x="4184997" y="5057381"/>
                  <a:pt x="4184068" y="5041521"/>
                </a:cubicBezTo>
                <a:cubicBezTo>
                  <a:pt x="4182926" y="5022852"/>
                  <a:pt x="4168828" y="5003801"/>
                  <a:pt x="4157589" y="4987037"/>
                </a:cubicBezTo>
                <a:lnTo>
                  <a:pt x="4140307" y="4957453"/>
                </a:lnTo>
                <a:lnTo>
                  <a:pt x="4132757" y="4933810"/>
                </a:lnTo>
                <a:lnTo>
                  <a:pt x="4132755" y="4933805"/>
                </a:lnTo>
                <a:lnTo>
                  <a:pt x="4134157" y="4912169"/>
                </a:lnTo>
                <a:cubicBezTo>
                  <a:pt x="4135919" y="4904359"/>
                  <a:pt x="4136431" y="4896714"/>
                  <a:pt x="4135862" y="4889276"/>
                </a:cubicBezTo>
                <a:lnTo>
                  <a:pt x="4135862" y="4889275"/>
                </a:lnTo>
                <a:lnTo>
                  <a:pt x="4131084" y="4867614"/>
                </a:lnTo>
                <a:lnTo>
                  <a:pt x="4128333" y="4863343"/>
                </a:lnTo>
                <a:lnTo>
                  <a:pt x="4126583" y="4857317"/>
                </a:lnTo>
                <a:cubicBezTo>
                  <a:pt x="4121440" y="4847214"/>
                  <a:pt x="4114439" y="4837703"/>
                  <a:pt x="4106152" y="4828916"/>
                </a:cubicBezTo>
                <a:lnTo>
                  <a:pt x="4091316" y="4800483"/>
                </a:lnTo>
                <a:lnTo>
                  <a:pt x="4092625" y="4767765"/>
                </a:lnTo>
                <a:cubicBezTo>
                  <a:pt x="4098531" y="4738236"/>
                  <a:pt x="4098913" y="4707565"/>
                  <a:pt x="4102532" y="4677656"/>
                </a:cubicBezTo>
                <a:cubicBezTo>
                  <a:pt x="4103294" y="4671177"/>
                  <a:pt x="4105962" y="4662987"/>
                  <a:pt x="4110534" y="4659175"/>
                </a:cubicBezTo>
                <a:cubicBezTo>
                  <a:pt x="4167304" y="4612501"/>
                  <a:pt x="4167876" y="4546777"/>
                  <a:pt x="4170544" y="4482005"/>
                </a:cubicBezTo>
                <a:cubicBezTo>
                  <a:pt x="4172258" y="4442762"/>
                  <a:pt x="4172258" y="4403326"/>
                  <a:pt x="4171306" y="4363891"/>
                </a:cubicBezTo>
                <a:lnTo>
                  <a:pt x="4171306" y="4363890"/>
                </a:lnTo>
                <a:cubicBezTo>
                  <a:pt x="4171114" y="4350554"/>
                  <a:pt x="4168066" y="4336457"/>
                  <a:pt x="4162352" y="4324645"/>
                </a:cubicBezTo>
                <a:cubicBezTo>
                  <a:pt x="4150349" y="4300070"/>
                  <a:pt x="4134729" y="4277401"/>
                  <a:pt x="4122536" y="4253014"/>
                </a:cubicBezTo>
                <a:close/>
                <a:moveTo>
                  <a:pt x="4113010" y="4165383"/>
                </a:moveTo>
                <a:lnTo>
                  <a:pt x="4113010" y="4165384"/>
                </a:lnTo>
                <a:lnTo>
                  <a:pt x="4116915" y="4192388"/>
                </a:lnTo>
                <a:lnTo>
                  <a:pt x="4116915" y="4192387"/>
                </a:lnTo>
                <a:cubicBezTo>
                  <a:pt x="4117011" y="4182767"/>
                  <a:pt x="4116439" y="4173480"/>
                  <a:pt x="4113010" y="4165383"/>
                </a:cubicBezTo>
                <a:close/>
                <a:moveTo>
                  <a:pt x="4100628" y="3885338"/>
                </a:moveTo>
                <a:lnTo>
                  <a:pt x="4100628" y="3885339"/>
                </a:lnTo>
                <a:cubicBezTo>
                  <a:pt x="4110344" y="3897722"/>
                  <a:pt x="4117750" y="3910319"/>
                  <a:pt x="4123009" y="3923125"/>
                </a:cubicBezTo>
                <a:lnTo>
                  <a:pt x="4132513" y="3962160"/>
                </a:lnTo>
                <a:lnTo>
                  <a:pt x="4116821" y="4043838"/>
                </a:lnTo>
                <a:lnTo>
                  <a:pt x="4116820" y="4043839"/>
                </a:lnTo>
                <a:cubicBezTo>
                  <a:pt x="4108057" y="4063842"/>
                  <a:pt x="4102675" y="4083702"/>
                  <a:pt x="4101699" y="4103825"/>
                </a:cubicBezTo>
                <a:lnTo>
                  <a:pt x="4101699" y="4103826"/>
                </a:lnTo>
                <a:lnTo>
                  <a:pt x="4103666" y="4134255"/>
                </a:lnTo>
                <a:lnTo>
                  <a:pt x="4113010" y="4165382"/>
                </a:lnTo>
                <a:lnTo>
                  <a:pt x="4101699" y="4103826"/>
                </a:lnTo>
                <a:lnTo>
                  <a:pt x="4116820" y="4043840"/>
                </a:lnTo>
                <a:lnTo>
                  <a:pt x="4116821" y="4043838"/>
                </a:lnTo>
                <a:lnTo>
                  <a:pt x="4130123" y="4002410"/>
                </a:lnTo>
                <a:lnTo>
                  <a:pt x="4132513" y="3962160"/>
                </a:lnTo>
                <a:lnTo>
                  <a:pt x="4132513" y="3962159"/>
                </a:lnTo>
                <a:cubicBezTo>
                  <a:pt x="4130251" y="3935727"/>
                  <a:pt x="4120060" y="3910104"/>
                  <a:pt x="4100628" y="3885338"/>
                </a:cubicBezTo>
                <a:close/>
                <a:moveTo>
                  <a:pt x="4115391" y="3670561"/>
                </a:moveTo>
                <a:lnTo>
                  <a:pt x="4117820" y="3680164"/>
                </a:lnTo>
                <a:lnTo>
                  <a:pt x="4113772" y="3734837"/>
                </a:lnTo>
                <a:lnTo>
                  <a:pt x="4113772" y="3734838"/>
                </a:lnTo>
                <a:cubicBezTo>
                  <a:pt x="4112820" y="3741316"/>
                  <a:pt x="4111486" y="3749126"/>
                  <a:pt x="4114154" y="3754653"/>
                </a:cubicBezTo>
                <a:lnTo>
                  <a:pt x="4120511" y="3789776"/>
                </a:lnTo>
                <a:lnTo>
                  <a:pt x="4105580" y="3822472"/>
                </a:lnTo>
                <a:cubicBezTo>
                  <a:pt x="4098532" y="3831902"/>
                  <a:pt x="4092912" y="3842046"/>
                  <a:pt x="4091245" y="3852619"/>
                </a:cubicBezTo>
                <a:lnTo>
                  <a:pt x="4091245" y="3852620"/>
                </a:lnTo>
                <a:lnTo>
                  <a:pt x="4092025" y="3868764"/>
                </a:lnTo>
                <a:lnTo>
                  <a:pt x="4100628" y="3885337"/>
                </a:lnTo>
                <a:lnTo>
                  <a:pt x="4091245" y="3852620"/>
                </a:lnTo>
                <a:lnTo>
                  <a:pt x="4105580" y="3822473"/>
                </a:lnTo>
                <a:cubicBezTo>
                  <a:pt x="4113772" y="3811614"/>
                  <a:pt x="4118916" y="3800897"/>
                  <a:pt x="4120511" y="3789777"/>
                </a:cubicBezTo>
                <a:lnTo>
                  <a:pt x="4120511" y="3789776"/>
                </a:lnTo>
                <a:cubicBezTo>
                  <a:pt x="4122107" y="3778655"/>
                  <a:pt x="4120154" y="3767130"/>
                  <a:pt x="4114154" y="3754652"/>
                </a:cubicBezTo>
                <a:lnTo>
                  <a:pt x="4113772" y="3734838"/>
                </a:lnTo>
                <a:lnTo>
                  <a:pt x="4117820" y="3680164"/>
                </a:lnTo>
                <a:lnTo>
                  <a:pt x="4117820" y="3680163"/>
                </a:lnTo>
                <a:close/>
                <a:moveTo>
                  <a:pt x="4185711" y="2836172"/>
                </a:moveTo>
                <a:lnTo>
                  <a:pt x="4177020" y="2848793"/>
                </a:lnTo>
                <a:cubicBezTo>
                  <a:pt x="4172020" y="2865010"/>
                  <a:pt x="4166162" y="2881307"/>
                  <a:pt x="4161416" y="2897785"/>
                </a:cubicBezTo>
                <a:lnTo>
                  <a:pt x="4160387" y="2903551"/>
                </a:lnTo>
                <a:lnTo>
                  <a:pt x="4157113" y="2914328"/>
                </a:lnTo>
                <a:lnTo>
                  <a:pt x="4152482" y="2947859"/>
                </a:lnTo>
                <a:lnTo>
                  <a:pt x="4152481" y="2947862"/>
                </a:lnTo>
                <a:lnTo>
                  <a:pt x="4152481" y="2947863"/>
                </a:lnTo>
                <a:cubicBezTo>
                  <a:pt x="4152112" y="2959157"/>
                  <a:pt x="4153112" y="2970576"/>
                  <a:pt x="4156065" y="2982149"/>
                </a:cubicBezTo>
                <a:lnTo>
                  <a:pt x="4167758" y="3077402"/>
                </a:lnTo>
                <a:lnTo>
                  <a:pt x="4155303" y="3172654"/>
                </a:lnTo>
                <a:cubicBezTo>
                  <a:pt x="4129394" y="3276480"/>
                  <a:pt x="4101962" y="3380305"/>
                  <a:pt x="4107676" y="3489467"/>
                </a:cubicBezTo>
                <a:cubicBezTo>
                  <a:pt x="4108628" y="3507563"/>
                  <a:pt x="4097007" y="3529090"/>
                  <a:pt x="4085577" y="3544713"/>
                </a:cubicBezTo>
                <a:cubicBezTo>
                  <a:pt x="4074719" y="3559668"/>
                  <a:pt x="4068860" y="3566811"/>
                  <a:pt x="4067955" y="3574408"/>
                </a:cubicBezTo>
                <a:lnTo>
                  <a:pt x="4067956" y="3574408"/>
                </a:lnTo>
                <a:lnTo>
                  <a:pt x="4067955" y="3574409"/>
                </a:lnTo>
                <a:cubicBezTo>
                  <a:pt x="4067050" y="3582005"/>
                  <a:pt x="4071099" y="3590054"/>
                  <a:pt x="4080053" y="3606818"/>
                </a:cubicBezTo>
                <a:cubicBezTo>
                  <a:pt x="4084435" y="3614820"/>
                  <a:pt x="4087101" y="3624726"/>
                  <a:pt x="4093579" y="3630633"/>
                </a:cubicBezTo>
                <a:lnTo>
                  <a:pt x="4109452" y="3651926"/>
                </a:lnTo>
                <a:lnTo>
                  <a:pt x="4093579" y="3630632"/>
                </a:lnTo>
                <a:cubicBezTo>
                  <a:pt x="4087101" y="3624725"/>
                  <a:pt x="4084435" y="3614819"/>
                  <a:pt x="4080053" y="3606817"/>
                </a:cubicBezTo>
                <a:cubicBezTo>
                  <a:pt x="4075576" y="3598435"/>
                  <a:pt x="4072325" y="3592232"/>
                  <a:pt x="4070307" y="3587174"/>
                </a:cubicBezTo>
                <a:lnTo>
                  <a:pt x="4067956" y="3574408"/>
                </a:lnTo>
                <a:lnTo>
                  <a:pt x="4073034" y="3562321"/>
                </a:lnTo>
                <a:cubicBezTo>
                  <a:pt x="4075969" y="3557716"/>
                  <a:pt x="4080148" y="3552191"/>
                  <a:pt x="4085577" y="3544714"/>
                </a:cubicBezTo>
                <a:cubicBezTo>
                  <a:pt x="4097007" y="3529091"/>
                  <a:pt x="4108628" y="3507564"/>
                  <a:pt x="4107676" y="3489468"/>
                </a:cubicBezTo>
                <a:cubicBezTo>
                  <a:pt x="4101962" y="3380306"/>
                  <a:pt x="4129394" y="3276481"/>
                  <a:pt x="4155303" y="3172655"/>
                </a:cubicBezTo>
                <a:cubicBezTo>
                  <a:pt x="4163305" y="3140650"/>
                  <a:pt x="4167543" y="3109026"/>
                  <a:pt x="4167758" y="3077402"/>
                </a:cubicBezTo>
                <a:lnTo>
                  <a:pt x="4167758" y="3077401"/>
                </a:lnTo>
                <a:cubicBezTo>
                  <a:pt x="4167972" y="3045777"/>
                  <a:pt x="4164162" y="3014153"/>
                  <a:pt x="4156065" y="2982148"/>
                </a:cubicBezTo>
                <a:lnTo>
                  <a:pt x="4152481" y="2947863"/>
                </a:lnTo>
                <a:lnTo>
                  <a:pt x="4152482" y="2947859"/>
                </a:lnTo>
                <a:lnTo>
                  <a:pt x="4160387" y="2903551"/>
                </a:lnTo>
                <a:lnTo>
                  <a:pt x="4177020" y="2848794"/>
                </a:lnTo>
                <a:cubicBezTo>
                  <a:pt x="4178353" y="2844317"/>
                  <a:pt x="4181639" y="2839983"/>
                  <a:pt x="4185711" y="2836173"/>
                </a:cubicBezTo>
                <a:close/>
                <a:moveTo>
                  <a:pt x="3701225" y="1508458"/>
                </a:moveTo>
                <a:lnTo>
                  <a:pt x="3673131" y="1596214"/>
                </a:lnTo>
                <a:cubicBezTo>
                  <a:pt x="3670654" y="1604979"/>
                  <a:pt x="3672179" y="1615837"/>
                  <a:pt x="3675036" y="1624981"/>
                </a:cubicBezTo>
                <a:cubicBezTo>
                  <a:pt x="3684752" y="1656224"/>
                  <a:pt x="3709137" y="1676037"/>
                  <a:pt x="3731617" y="1697754"/>
                </a:cubicBezTo>
                <a:cubicBezTo>
                  <a:pt x="3741524" y="1707280"/>
                  <a:pt x="3748572" y="1720424"/>
                  <a:pt x="3754286" y="1733189"/>
                </a:cubicBezTo>
                <a:cubicBezTo>
                  <a:pt x="3768957" y="1766336"/>
                  <a:pt x="3782101" y="1800247"/>
                  <a:pt x="3796007" y="1833776"/>
                </a:cubicBezTo>
                <a:cubicBezTo>
                  <a:pt x="3797341" y="1837014"/>
                  <a:pt x="3800770" y="1839680"/>
                  <a:pt x="3803628" y="1842159"/>
                </a:cubicBezTo>
                <a:cubicBezTo>
                  <a:pt x="3833729" y="1866923"/>
                  <a:pt x="3864018" y="1891498"/>
                  <a:pt x="3894119" y="1916455"/>
                </a:cubicBezTo>
                <a:cubicBezTo>
                  <a:pt x="3899833" y="1921217"/>
                  <a:pt x="3904025" y="1928077"/>
                  <a:pt x="3909549" y="1933220"/>
                </a:cubicBezTo>
                <a:cubicBezTo>
                  <a:pt x="3917169" y="1940460"/>
                  <a:pt x="3924410" y="1949604"/>
                  <a:pt x="3933554" y="1953414"/>
                </a:cubicBezTo>
                <a:cubicBezTo>
                  <a:pt x="3962319" y="1965225"/>
                  <a:pt x="3974703" y="1987895"/>
                  <a:pt x="3980037" y="2016470"/>
                </a:cubicBezTo>
                <a:cubicBezTo>
                  <a:pt x="3984990" y="2042571"/>
                  <a:pt x="3989182" y="2068670"/>
                  <a:pt x="3994896" y="2094579"/>
                </a:cubicBezTo>
                <a:cubicBezTo>
                  <a:pt x="4001754" y="2126202"/>
                  <a:pt x="4009184" y="2157637"/>
                  <a:pt x="4017567" y="2188880"/>
                </a:cubicBezTo>
                <a:cubicBezTo>
                  <a:pt x="4021187" y="2202405"/>
                  <a:pt x="4025377" y="2216693"/>
                  <a:pt x="4032807" y="2228315"/>
                </a:cubicBezTo>
                <a:cubicBezTo>
                  <a:pt x="4053382" y="2260891"/>
                  <a:pt x="4067288" y="2295754"/>
                  <a:pt x="4061764" y="2334045"/>
                </a:cubicBezTo>
                <a:cubicBezTo>
                  <a:pt x="4057382" y="2364716"/>
                  <a:pt x="4068622" y="2390435"/>
                  <a:pt x="4086149" y="2409486"/>
                </a:cubicBezTo>
                <a:cubicBezTo>
                  <a:pt x="4094103" y="2418155"/>
                  <a:pt x="4099616" y="2426977"/>
                  <a:pt x="4103250" y="2435913"/>
                </a:cubicBezTo>
                <a:lnTo>
                  <a:pt x="4109081" y="2463018"/>
                </a:lnTo>
                <a:lnTo>
                  <a:pt x="4109080" y="2463031"/>
                </a:lnTo>
                <a:lnTo>
                  <a:pt x="4100439" y="2518262"/>
                </a:lnTo>
                <a:lnTo>
                  <a:pt x="4100438" y="2518264"/>
                </a:lnTo>
                <a:cubicBezTo>
                  <a:pt x="4097771" y="2527790"/>
                  <a:pt x="4096627" y="2536458"/>
                  <a:pt x="4096794" y="2545006"/>
                </a:cubicBezTo>
                <a:lnTo>
                  <a:pt x="4096794" y="2545007"/>
                </a:lnTo>
                <a:cubicBezTo>
                  <a:pt x="4096960" y="2553556"/>
                  <a:pt x="4098437" y="2561986"/>
                  <a:pt x="4101008" y="2571035"/>
                </a:cubicBezTo>
                <a:cubicBezTo>
                  <a:pt x="4113010" y="2612946"/>
                  <a:pt x="4145587" y="2640951"/>
                  <a:pt x="4174162" y="2668002"/>
                </a:cubicBezTo>
                <a:cubicBezTo>
                  <a:pt x="4198547" y="2691055"/>
                  <a:pt x="4212264" y="2716964"/>
                  <a:pt x="4222552" y="2745349"/>
                </a:cubicBezTo>
                <a:lnTo>
                  <a:pt x="4222553" y="2745352"/>
                </a:lnTo>
                <a:lnTo>
                  <a:pt x="4228473" y="2778006"/>
                </a:lnTo>
                <a:lnTo>
                  <a:pt x="4228053" y="2785440"/>
                </a:lnTo>
                <a:lnTo>
                  <a:pt x="4217974" y="2811780"/>
                </a:lnTo>
                <a:lnTo>
                  <a:pt x="4217970" y="2811787"/>
                </a:lnTo>
                <a:lnTo>
                  <a:pt x="4217971" y="2811787"/>
                </a:lnTo>
                <a:lnTo>
                  <a:pt x="4217974" y="2811780"/>
                </a:lnTo>
                <a:lnTo>
                  <a:pt x="4227624" y="2793023"/>
                </a:lnTo>
                <a:lnTo>
                  <a:pt x="4228053" y="2785440"/>
                </a:lnTo>
                <a:lnTo>
                  <a:pt x="4229253" y="2782305"/>
                </a:lnTo>
                <a:lnTo>
                  <a:pt x="4228473" y="2778006"/>
                </a:lnTo>
                <a:lnTo>
                  <a:pt x="4228883" y="2770757"/>
                </a:lnTo>
                <a:lnTo>
                  <a:pt x="4222553" y="2745352"/>
                </a:lnTo>
                <a:lnTo>
                  <a:pt x="4222552" y="2745348"/>
                </a:lnTo>
                <a:cubicBezTo>
                  <a:pt x="4212264" y="2716963"/>
                  <a:pt x="4198547" y="2691054"/>
                  <a:pt x="4174162" y="2668001"/>
                </a:cubicBezTo>
                <a:cubicBezTo>
                  <a:pt x="4145587" y="2640950"/>
                  <a:pt x="4113010" y="2612945"/>
                  <a:pt x="4101008" y="2571034"/>
                </a:cubicBezTo>
                <a:lnTo>
                  <a:pt x="4096794" y="2545007"/>
                </a:lnTo>
                <a:lnTo>
                  <a:pt x="4100438" y="2518265"/>
                </a:lnTo>
                <a:lnTo>
                  <a:pt x="4100439" y="2518262"/>
                </a:lnTo>
                <a:lnTo>
                  <a:pt x="4107019" y="2490551"/>
                </a:lnTo>
                <a:lnTo>
                  <a:pt x="4109080" y="2463031"/>
                </a:lnTo>
                <a:lnTo>
                  <a:pt x="4109082" y="2463019"/>
                </a:lnTo>
                <a:lnTo>
                  <a:pt x="4109081" y="2463018"/>
                </a:lnTo>
                <a:lnTo>
                  <a:pt x="4109082" y="2463018"/>
                </a:lnTo>
                <a:cubicBezTo>
                  <a:pt x="4108200" y="2444777"/>
                  <a:pt x="4102057" y="2426822"/>
                  <a:pt x="4086149" y="2409485"/>
                </a:cubicBezTo>
                <a:cubicBezTo>
                  <a:pt x="4068622" y="2390434"/>
                  <a:pt x="4057382" y="2364715"/>
                  <a:pt x="4061764" y="2334044"/>
                </a:cubicBezTo>
                <a:cubicBezTo>
                  <a:pt x="4067288" y="2295753"/>
                  <a:pt x="4053382" y="2260890"/>
                  <a:pt x="4032807" y="2228314"/>
                </a:cubicBezTo>
                <a:cubicBezTo>
                  <a:pt x="4025377" y="2216692"/>
                  <a:pt x="4021187" y="2202404"/>
                  <a:pt x="4017567" y="2188879"/>
                </a:cubicBezTo>
                <a:cubicBezTo>
                  <a:pt x="4009184" y="2157636"/>
                  <a:pt x="4001754" y="2126201"/>
                  <a:pt x="3994896" y="2094578"/>
                </a:cubicBezTo>
                <a:cubicBezTo>
                  <a:pt x="3989182" y="2068669"/>
                  <a:pt x="3984990" y="2042570"/>
                  <a:pt x="3980037" y="2016469"/>
                </a:cubicBezTo>
                <a:cubicBezTo>
                  <a:pt x="3974703" y="1987894"/>
                  <a:pt x="3962319" y="1965224"/>
                  <a:pt x="3933554" y="1953413"/>
                </a:cubicBezTo>
                <a:cubicBezTo>
                  <a:pt x="3924410" y="1949603"/>
                  <a:pt x="3917169" y="1940459"/>
                  <a:pt x="3909549" y="1933219"/>
                </a:cubicBezTo>
                <a:cubicBezTo>
                  <a:pt x="3904025" y="1928076"/>
                  <a:pt x="3899833" y="1921216"/>
                  <a:pt x="3894119" y="1916454"/>
                </a:cubicBezTo>
                <a:cubicBezTo>
                  <a:pt x="3864018" y="1891497"/>
                  <a:pt x="3833729" y="1866922"/>
                  <a:pt x="3803628" y="1842158"/>
                </a:cubicBezTo>
                <a:cubicBezTo>
                  <a:pt x="3800770" y="1839679"/>
                  <a:pt x="3797341" y="1837013"/>
                  <a:pt x="3796007" y="1833775"/>
                </a:cubicBezTo>
                <a:cubicBezTo>
                  <a:pt x="3782101" y="1800246"/>
                  <a:pt x="3768958" y="1766335"/>
                  <a:pt x="3754286" y="1733188"/>
                </a:cubicBezTo>
                <a:cubicBezTo>
                  <a:pt x="3748572" y="1720423"/>
                  <a:pt x="3741524" y="1707279"/>
                  <a:pt x="3731618" y="1697753"/>
                </a:cubicBezTo>
                <a:cubicBezTo>
                  <a:pt x="3709138" y="1676036"/>
                  <a:pt x="3684752" y="1656223"/>
                  <a:pt x="3675036" y="1624980"/>
                </a:cubicBezTo>
                <a:cubicBezTo>
                  <a:pt x="3672180" y="1615836"/>
                  <a:pt x="3670655" y="1604978"/>
                  <a:pt x="3673132" y="1596213"/>
                </a:cubicBezTo>
                <a:close/>
                <a:moveTo>
                  <a:pt x="3719830" y="1459073"/>
                </a:moveTo>
                <a:lnTo>
                  <a:pt x="3719829" y="1459074"/>
                </a:lnTo>
                <a:lnTo>
                  <a:pt x="3710612" y="1481572"/>
                </a:lnTo>
                <a:close/>
                <a:moveTo>
                  <a:pt x="3739023" y="1268758"/>
                </a:moveTo>
                <a:cubicBezTo>
                  <a:pt x="3739475" y="1275402"/>
                  <a:pt x="3741047" y="1281689"/>
                  <a:pt x="3744190" y="1286070"/>
                </a:cubicBezTo>
                <a:cubicBezTo>
                  <a:pt x="3758763" y="1306930"/>
                  <a:pt x="3765003" y="1328553"/>
                  <a:pt x="3766527" y="1350628"/>
                </a:cubicBezTo>
                <a:lnTo>
                  <a:pt x="3760933" y="1413840"/>
                </a:lnTo>
                <a:lnTo>
                  <a:pt x="3766528" y="1350627"/>
                </a:lnTo>
                <a:cubicBezTo>
                  <a:pt x="3765003" y="1328552"/>
                  <a:pt x="3758764" y="1306930"/>
                  <a:pt x="3744190" y="1286069"/>
                </a:cubicBezTo>
                <a:close/>
                <a:moveTo>
                  <a:pt x="3680752" y="773035"/>
                </a:moveTo>
                <a:lnTo>
                  <a:pt x="3680752" y="773036"/>
                </a:lnTo>
                <a:cubicBezTo>
                  <a:pt x="3683038" y="800277"/>
                  <a:pt x="3686276" y="827330"/>
                  <a:pt x="3688752" y="854380"/>
                </a:cubicBezTo>
                <a:cubicBezTo>
                  <a:pt x="3691038" y="878957"/>
                  <a:pt x="3691800" y="903723"/>
                  <a:pt x="3719805" y="915344"/>
                </a:cubicBezTo>
                <a:cubicBezTo>
                  <a:pt x="3724187" y="917060"/>
                  <a:pt x="3727425" y="922774"/>
                  <a:pt x="3730283" y="927156"/>
                </a:cubicBezTo>
                <a:cubicBezTo>
                  <a:pt x="3774291" y="994786"/>
                  <a:pt x="3773147" y="1030981"/>
                  <a:pt x="3726663" y="1097088"/>
                </a:cubicBezTo>
                <a:cubicBezTo>
                  <a:pt x="3721901" y="1103946"/>
                  <a:pt x="3718471" y="1118614"/>
                  <a:pt x="3722281" y="1123186"/>
                </a:cubicBezTo>
                <a:cubicBezTo>
                  <a:pt x="3738093" y="1142618"/>
                  <a:pt x="3745142" y="1162954"/>
                  <a:pt x="3747000" y="1184029"/>
                </a:cubicBezTo>
                <a:cubicBezTo>
                  <a:pt x="3745142" y="1162954"/>
                  <a:pt x="3738094" y="1142617"/>
                  <a:pt x="3722282" y="1123185"/>
                </a:cubicBezTo>
                <a:cubicBezTo>
                  <a:pt x="3718472" y="1118613"/>
                  <a:pt x="3721902" y="1103945"/>
                  <a:pt x="3726664" y="1097087"/>
                </a:cubicBezTo>
                <a:cubicBezTo>
                  <a:pt x="3773148" y="1030980"/>
                  <a:pt x="3774292" y="994785"/>
                  <a:pt x="3730284" y="927155"/>
                </a:cubicBezTo>
                <a:cubicBezTo>
                  <a:pt x="3727426" y="922773"/>
                  <a:pt x="3724188" y="917059"/>
                  <a:pt x="3719806" y="915343"/>
                </a:cubicBezTo>
                <a:cubicBezTo>
                  <a:pt x="3691800" y="903722"/>
                  <a:pt x="3691038" y="878956"/>
                  <a:pt x="3688752" y="854379"/>
                </a:cubicBezTo>
                <a:close/>
                <a:moveTo>
                  <a:pt x="3736153" y="517851"/>
                </a:moveTo>
                <a:lnTo>
                  <a:pt x="3727235" y="556048"/>
                </a:lnTo>
                <a:cubicBezTo>
                  <a:pt x="3725139" y="564049"/>
                  <a:pt x="3719615" y="572623"/>
                  <a:pt x="3720757" y="580051"/>
                </a:cubicBezTo>
                <a:cubicBezTo>
                  <a:pt x="3724091" y="601579"/>
                  <a:pt x="3721662" y="622201"/>
                  <a:pt x="3717376" y="642538"/>
                </a:cubicBezTo>
                <a:lnTo>
                  <a:pt x="3704853" y="694928"/>
                </a:lnTo>
                <a:lnTo>
                  <a:pt x="3717377" y="642537"/>
                </a:lnTo>
                <a:cubicBezTo>
                  <a:pt x="3721663" y="622201"/>
                  <a:pt x="3724092" y="601578"/>
                  <a:pt x="3720758" y="580050"/>
                </a:cubicBezTo>
                <a:cubicBezTo>
                  <a:pt x="3719616" y="572622"/>
                  <a:pt x="3725140" y="564048"/>
                  <a:pt x="3727236" y="556047"/>
                </a:cubicBezTo>
                <a:close/>
                <a:moveTo>
                  <a:pt x="3749448" y="298169"/>
                </a:moveTo>
                <a:lnTo>
                  <a:pt x="3734666" y="313533"/>
                </a:lnTo>
                <a:lnTo>
                  <a:pt x="3734666" y="313533"/>
                </a:lnTo>
                <a:lnTo>
                  <a:pt x="3734665" y="313534"/>
                </a:lnTo>
                <a:cubicBezTo>
                  <a:pt x="3730473" y="316390"/>
                  <a:pt x="3732759" y="330299"/>
                  <a:pt x="3734093" y="338871"/>
                </a:cubicBezTo>
                <a:lnTo>
                  <a:pt x="3734100" y="338903"/>
                </a:lnTo>
                <a:lnTo>
                  <a:pt x="3744000" y="395640"/>
                </a:lnTo>
                <a:lnTo>
                  <a:pt x="3740190" y="367328"/>
                </a:lnTo>
                <a:lnTo>
                  <a:pt x="3734100" y="338903"/>
                </a:lnTo>
                <a:lnTo>
                  <a:pt x="3734094" y="338870"/>
                </a:lnTo>
                <a:cubicBezTo>
                  <a:pt x="3733427" y="334584"/>
                  <a:pt x="3732522" y="328964"/>
                  <a:pt x="3732308" y="324058"/>
                </a:cubicBezTo>
                <a:lnTo>
                  <a:pt x="3734666" y="313533"/>
                </a:lnTo>
                <a:close/>
                <a:moveTo>
                  <a:pt x="3756993" y="281568"/>
                </a:moveTo>
                <a:lnTo>
                  <a:pt x="3752098" y="295415"/>
                </a:lnTo>
                <a:lnTo>
                  <a:pt x="3752099" y="295415"/>
                </a:lnTo>
                <a:close/>
                <a:moveTo>
                  <a:pt x="3743673" y="24486"/>
                </a:moveTo>
                <a:lnTo>
                  <a:pt x="3741410" y="74129"/>
                </a:lnTo>
                <a:cubicBezTo>
                  <a:pt x="3742333" y="91492"/>
                  <a:pt x="3744643" y="108703"/>
                  <a:pt x="3747334" y="125861"/>
                </a:cubicBezTo>
                <a:lnTo>
                  <a:pt x="3751729" y="153388"/>
                </a:lnTo>
                <a:lnTo>
                  <a:pt x="3760002" y="228944"/>
                </a:lnTo>
                <a:lnTo>
                  <a:pt x="3755543" y="177271"/>
                </a:lnTo>
                <a:lnTo>
                  <a:pt x="3751729" y="153388"/>
                </a:lnTo>
                <a:lnTo>
                  <a:pt x="3751530" y="151569"/>
                </a:lnTo>
                <a:cubicBezTo>
                  <a:pt x="3747300" y="125876"/>
                  <a:pt x="3742795" y="100174"/>
                  <a:pt x="3741411" y="74129"/>
                </a:cubicBezTo>
                <a:close/>
                <a:moveTo>
                  <a:pt x="3741092" y="0"/>
                </a:moveTo>
                <a:lnTo>
                  <a:pt x="4205201" y="0"/>
                </a:lnTo>
                <a:lnTo>
                  <a:pt x="4204073" y="2817"/>
                </a:lnTo>
                <a:cubicBezTo>
                  <a:pt x="4195691" y="21486"/>
                  <a:pt x="4193023" y="43012"/>
                  <a:pt x="4189974" y="63587"/>
                </a:cubicBezTo>
                <a:cubicBezTo>
                  <a:pt x="4184450" y="101308"/>
                  <a:pt x="4181020" y="139219"/>
                  <a:pt x="4176068" y="176939"/>
                </a:cubicBezTo>
                <a:cubicBezTo>
                  <a:pt x="4174924" y="184941"/>
                  <a:pt x="4172830" y="194085"/>
                  <a:pt x="4168066" y="200182"/>
                </a:cubicBezTo>
                <a:cubicBezTo>
                  <a:pt x="4136061" y="241901"/>
                  <a:pt x="4127108" y="292579"/>
                  <a:pt x="4130154" y="340774"/>
                </a:cubicBezTo>
                <a:cubicBezTo>
                  <a:pt x="4132443" y="378686"/>
                  <a:pt x="4134157" y="415835"/>
                  <a:pt x="4130919" y="453364"/>
                </a:cubicBezTo>
                <a:cubicBezTo>
                  <a:pt x="4130727" y="456222"/>
                  <a:pt x="4131109" y="460032"/>
                  <a:pt x="4132633" y="462126"/>
                </a:cubicBezTo>
                <a:cubicBezTo>
                  <a:pt x="4142729" y="475081"/>
                  <a:pt x="4143491" y="488607"/>
                  <a:pt x="4145205" y="505182"/>
                </a:cubicBezTo>
                <a:cubicBezTo>
                  <a:pt x="4147683" y="528615"/>
                  <a:pt x="4145967" y="550141"/>
                  <a:pt x="4141777" y="571860"/>
                </a:cubicBezTo>
                <a:cubicBezTo>
                  <a:pt x="4138729" y="587672"/>
                  <a:pt x="4132443" y="603673"/>
                  <a:pt x="4124440" y="617772"/>
                </a:cubicBezTo>
                <a:cubicBezTo>
                  <a:pt x="4113200" y="637392"/>
                  <a:pt x="4108820" y="656255"/>
                  <a:pt x="4123678" y="674923"/>
                </a:cubicBezTo>
                <a:cubicBezTo>
                  <a:pt x="4139491" y="695116"/>
                  <a:pt x="4133967" y="717977"/>
                  <a:pt x="4134537" y="740268"/>
                </a:cubicBezTo>
                <a:cubicBezTo>
                  <a:pt x="4134729" y="749982"/>
                  <a:pt x="4134347" y="760270"/>
                  <a:pt x="4136823" y="769605"/>
                </a:cubicBezTo>
                <a:cubicBezTo>
                  <a:pt x="4143873" y="796655"/>
                  <a:pt x="4154541" y="822756"/>
                  <a:pt x="4159303" y="850189"/>
                </a:cubicBezTo>
                <a:cubicBezTo>
                  <a:pt x="4161970" y="865430"/>
                  <a:pt x="4157207" y="882384"/>
                  <a:pt x="4153779" y="898198"/>
                </a:cubicBezTo>
                <a:cubicBezTo>
                  <a:pt x="4150159" y="914200"/>
                  <a:pt x="4144635" y="930011"/>
                  <a:pt x="4138919" y="945444"/>
                </a:cubicBezTo>
                <a:cubicBezTo>
                  <a:pt x="4135109" y="955920"/>
                  <a:pt x="4131489" y="967350"/>
                  <a:pt x="4124630" y="975733"/>
                </a:cubicBezTo>
                <a:cubicBezTo>
                  <a:pt x="4109010" y="994785"/>
                  <a:pt x="4106342" y="1014406"/>
                  <a:pt x="4114534" y="1036887"/>
                </a:cubicBezTo>
                <a:cubicBezTo>
                  <a:pt x="4115868" y="1040315"/>
                  <a:pt x="4115868" y="1044315"/>
                  <a:pt x="4116058" y="1048125"/>
                </a:cubicBezTo>
                <a:cubicBezTo>
                  <a:pt x="4120058" y="1109091"/>
                  <a:pt x="4122536" y="1170051"/>
                  <a:pt x="4128632" y="1230633"/>
                </a:cubicBezTo>
                <a:cubicBezTo>
                  <a:pt x="4131109" y="1255206"/>
                  <a:pt x="4141967" y="1278829"/>
                  <a:pt x="4148825" y="1303024"/>
                </a:cubicBezTo>
                <a:cubicBezTo>
                  <a:pt x="4150159" y="1307978"/>
                  <a:pt x="4152255" y="1313504"/>
                  <a:pt x="4151301" y="1318456"/>
                </a:cubicBezTo>
                <a:cubicBezTo>
                  <a:pt x="4141777" y="1372368"/>
                  <a:pt x="4155683" y="1422854"/>
                  <a:pt x="4173972" y="1472575"/>
                </a:cubicBezTo>
                <a:cubicBezTo>
                  <a:pt x="4175878" y="1477717"/>
                  <a:pt x="4175306" y="1484004"/>
                  <a:pt x="4174924" y="1489720"/>
                </a:cubicBezTo>
                <a:cubicBezTo>
                  <a:pt x="4173592" y="1505724"/>
                  <a:pt x="4166924" y="1523059"/>
                  <a:pt x="4170924" y="1537537"/>
                </a:cubicBezTo>
                <a:cubicBezTo>
                  <a:pt x="4181974" y="1576019"/>
                  <a:pt x="4195309" y="1614120"/>
                  <a:pt x="4212073" y="1650317"/>
                </a:cubicBezTo>
                <a:cubicBezTo>
                  <a:pt x="4229028" y="1687086"/>
                  <a:pt x="4243316" y="1721185"/>
                  <a:pt x="4226173" y="1763287"/>
                </a:cubicBezTo>
                <a:cubicBezTo>
                  <a:pt x="4218932" y="1781194"/>
                  <a:pt x="4224076" y="1804816"/>
                  <a:pt x="4225981" y="1825393"/>
                </a:cubicBezTo>
                <a:cubicBezTo>
                  <a:pt x="4227504" y="1840441"/>
                  <a:pt x="4236078" y="1854920"/>
                  <a:pt x="4236078" y="1869780"/>
                </a:cubicBezTo>
                <a:cubicBezTo>
                  <a:pt x="4236078" y="1909408"/>
                  <a:pt x="4246174" y="1944649"/>
                  <a:pt x="4266749" y="1978940"/>
                </a:cubicBezTo>
                <a:cubicBezTo>
                  <a:pt x="4274749" y="1992279"/>
                  <a:pt x="4269416" y="2013043"/>
                  <a:pt x="4271512" y="2030378"/>
                </a:cubicBezTo>
                <a:cubicBezTo>
                  <a:pt x="4273987" y="2048668"/>
                  <a:pt x="4276274" y="2067525"/>
                  <a:pt x="4281800" y="2085054"/>
                </a:cubicBezTo>
                <a:cubicBezTo>
                  <a:pt x="4296278" y="2130393"/>
                  <a:pt x="4312661" y="2175163"/>
                  <a:pt x="4327901" y="2220312"/>
                </a:cubicBezTo>
                <a:cubicBezTo>
                  <a:pt x="4340476" y="2257459"/>
                  <a:pt x="4330569" y="2294039"/>
                  <a:pt x="4325236" y="2330806"/>
                </a:cubicBezTo>
                <a:cubicBezTo>
                  <a:pt x="4321805" y="2353859"/>
                  <a:pt x="4313613" y="2375383"/>
                  <a:pt x="4325807" y="2401292"/>
                </a:cubicBezTo>
                <a:cubicBezTo>
                  <a:pt x="4337427" y="2426059"/>
                  <a:pt x="4334759" y="2457492"/>
                  <a:pt x="4341047" y="2485307"/>
                </a:cubicBezTo>
                <a:cubicBezTo>
                  <a:pt x="4346380" y="2508742"/>
                  <a:pt x="4354954" y="2531409"/>
                  <a:pt x="4363336" y="2554079"/>
                </a:cubicBezTo>
                <a:cubicBezTo>
                  <a:pt x="4374768" y="2584942"/>
                  <a:pt x="4386767" y="2615421"/>
                  <a:pt x="4381054" y="2649143"/>
                </a:cubicBezTo>
                <a:cubicBezTo>
                  <a:pt x="4374575" y="2687436"/>
                  <a:pt x="4398960" y="2713723"/>
                  <a:pt x="4415154" y="2743826"/>
                </a:cubicBezTo>
                <a:cubicBezTo>
                  <a:pt x="4426202" y="2764590"/>
                  <a:pt x="4434395" y="2787259"/>
                  <a:pt x="4441254" y="2809930"/>
                </a:cubicBezTo>
                <a:cubicBezTo>
                  <a:pt x="4450207" y="2840219"/>
                  <a:pt x="4455542" y="2871462"/>
                  <a:pt x="4464304" y="2901943"/>
                </a:cubicBezTo>
                <a:cubicBezTo>
                  <a:pt x="4477448" y="2948047"/>
                  <a:pt x="4487736" y="2994722"/>
                  <a:pt x="4480497" y="3042728"/>
                </a:cubicBezTo>
                <a:cubicBezTo>
                  <a:pt x="4477259" y="3064827"/>
                  <a:pt x="4477448" y="3085403"/>
                  <a:pt x="4482212" y="3107500"/>
                </a:cubicBezTo>
                <a:cubicBezTo>
                  <a:pt x="4490023" y="3143695"/>
                  <a:pt x="4490976" y="3180844"/>
                  <a:pt x="4520122" y="3209993"/>
                </a:cubicBezTo>
                <a:cubicBezTo>
                  <a:pt x="4530410" y="3220280"/>
                  <a:pt x="4533076" y="3238758"/>
                  <a:pt x="4538410" y="3253809"/>
                </a:cubicBezTo>
                <a:cubicBezTo>
                  <a:pt x="4544699" y="3271145"/>
                  <a:pt x="4541459" y="3283908"/>
                  <a:pt x="4523170" y="3293244"/>
                </a:cubicBezTo>
                <a:cubicBezTo>
                  <a:pt x="4514979" y="3297434"/>
                  <a:pt x="4506978" y="3309437"/>
                  <a:pt x="4505643" y="3318771"/>
                </a:cubicBezTo>
                <a:cubicBezTo>
                  <a:pt x="4501643" y="3346776"/>
                  <a:pt x="4507549" y="3372495"/>
                  <a:pt x="4520504" y="3399546"/>
                </a:cubicBezTo>
                <a:cubicBezTo>
                  <a:pt x="4532697" y="3424883"/>
                  <a:pt x="4531362" y="3456508"/>
                  <a:pt x="4536124" y="3485275"/>
                </a:cubicBezTo>
                <a:cubicBezTo>
                  <a:pt x="4539554" y="3505657"/>
                  <a:pt x="4546602" y="3526042"/>
                  <a:pt x="4546602" y="3546617"/>
                </a:cubicBezTo>
                <a:cubicBezTo>
                  <a:pt x="4546602" y="3572146"/>
                  <a:pt x="4540506" y="3597482"/>
                  <a:pt x="4538221" y="3623201"/>
                </a:cubicBezTo>
                <a:cubicBezTo>
                  <a:pt x="4536316" y="3643204"/>
                  <a:pt x="4537079" y="3663589"/>
                  <a:pt x="4534792" y="3683591"/>
                </a:cubicBezTo>
                <a:cubicBezTo>
                  <a:pt x="4533076" y="3699976"/>
                  <a:pt x="4528696" y="3716168"/>
                  <a:pt x="4525077" y="3732361"/>
                </a:cubicBezTo>
                <a:cubicBezTo>
                  <a:pt x="4523742" y="3738267"/>
                  <a:pt x="4518597" y="3744173"/>
                  <a:pt x="4519359" y="3749506"/>
                </a:cubicBezTo>
                <a:cubicBezTo>
                  <a:pt x="4527552" y="3802467"/>
                  <a:pt x="4490976" y="3840569"/>
                  <a:pt x="4474782" y="3885338"/>
                </a:cubicBezTo>
                <a:cubicBezTo>
                  <a:pt x="4457636" y="3932394"/>
                  <a:pt x="4431347" y="3977925"/>
                  <a:pt x="4439157" y="4030503"/>
                </a:cubicBezTo>
                <a:cubicBezTo>
                  <a:pt x="4443919" y="4062318"/>
                  <a:pt x="4454971" y="4092989"/>
                  <a:pt x="4461639" y="4124614"/>
                </a:cubicBezTo>
                <a:cubicBezTo>
                  <a:pt x="4463924" y="4135854"/>
                  <a:pt x="4463542" y="4148427"/>
                  <a:pt x="4461256" y="4159667"/>
                </a:cubicBezTo>
                <a:cubicBezTo>
                  <a:pt x="4450777" y="4213961"/>
                  <a:pt x="4449253" y="4267493"/>
                  <a:pt x="4466400" y="4320837"/>
                </a:cubicBezTo>
                <a:cubicBezTo>
                  <a:pt x="4469259" y="4329979"/>
                  <a:pt x="4471924" y="4339695"/>
                  <a:pt x="4471924" y="4349222"/>
                </a:cubicBezTo>
                <a:cubicBezTo>
                  <a:pt x="4471924" y="4401419"/>
                  <a:pt x="4467924" y="4452665"/>
                  <a:pt x="4449253" y="4502579"/>
                </a:cubicBezTo>
                <a:cubicBezTo>
                  <a:pt x="4442967" y="4519343"/>
                  <a:pt x="4446967" y="4539728"/>
                  <a:pt x="4445443" y="4558207"/>
                </a:cubicBezTo>
                <a:cubicBezTo>
                  <a:pt x="4444111" y="4575351"/>
                  <a:pt x="4443539" y="4592878"/>
                  <a:pt x="4439157" y="4609452"/>
                </a:cubicBezTo>
                <a:cubicBezTo>
                  <a:pt x="4432681" y="4633647"/>
                  <a:pt x="4431919" y="4656126"/>
                  <a:pt x="4437633" y="4681083"/>
                </a:cubicBezTo>
                <a:cubicBezTo>
                  <a:pt x="4442967" y="4704895"/>
                  <a:pt x="4440301" y="4730614"/>
                  <a:pt x="4440491" y="4755381"/>
                </a:cubicBezTo>
                <a:cubicBezTo>
                  <a:pt x="4440681" y="4783004"/>
                  <a:pt x="4440871" y="4810627"/>
                  <a:pt x="4439919" y="4838250"/>
                </a:cubicBezTo>
                <a:cubicBezTo>
                  <a:pt x="4439539" y="4849300"/>
                  <a:pt x="4431919" y="4861873"/>
                  <a:pt x="4434967" y="4871019"/>
                </a:cubicBezTo>
                <a:cubicBezTo>
                  <a:pt x="4445254" y="4900546"/>
                  <a:pt x="4432872" y="4930075"/>
                  <a:pt x="4438395" y="4959602"/>
                </a:cubicBezTo>
                <a:cubicBezTo>
                  <a:pt x="4441254" y="4974082"/>
                  <a:pt x="4433444" y="4990465"/>
                  <a:pt x="4432681" y="5006086"/>
                </a:cubicBezTo>
                <a:cubicBezTo>
                  <a:pt x="4431347" y="5031614"/>
                  <a:pt x="4431919" y="5057141"/>
                  <a:pt x="4431537" y="5082670"/>
                </a:cubicBezTo>
                <a:cubicBezTo>
                  <a:pt x="4431347" y="5091052"/>
                  <a:pt x="4430585" y="5099245"/>
                  <a:pt x="4430202" y="5107627"/>
                </a:cubicBezTo>
                <a:cubicBezTo>
                  <a:pt x="4429823" y="5115057"/>
                  <a:pt x="4428108" y="5122867"/>
                  <a:pt x="4429440" y="5129916"/>
                </a:cubicBezTo>
                <a:cubicBezTo>
                  <a:pt x="4434205" y="5155445"/>
                  <a:pt x="4442016" y="5180591"/>
                  <a:pt x="4445063" y="5206308"/>
                </a:cubicBezTo>
                <a:cubicBezTo>
                  <a:pt x="4447729" y="5228597"/>
                  <a:pt x="4444111" y="5251650"/>
                  <a:pt x="4446015" y="5274129"/>
                </a:cubicBezTo>
                <a:cubicBezTo>
                  <a:pt x="4449253" y="5313754"/>
                  <a:pt x="4454971" y="5353379"/>
                  <a:pt x="4458589" y="5393005"/>
                </a:cubicBezTo>
                <a:cubicBezTo>
                  <a:pt x="4459351" y="5401579"/>
                  <a:pt x="4454587" y="5410531"/>
                  <a:pt x="4454207" y="5419295"/>
                </a:cubicBezTo>
                <a:cubicBezTo>
                  <a:pt x="4453255" y="5446728"/>
                  <a:pt x="4453063" y="5474161"/>
                  <a:pt x="4452493" y="5501594"/>
                </a:cubicBezTo>
                <a:cubicBezTo>
                  <a:pt x="4452301" y="5517215"/>
                  <a:pt x="4452873" y="5533027"/>
                  <a:pt x="4451160" y="5548460"/>
                </a:cubicBezTo>
                <a:cubicBezTo>
                  <a:pt x="4448873" y="5568842"/>
                  <a:pt x="4445443" y="5587321"/>
                  <a:pt x="4460304" y="5606372"/>
                </a:cubicBezTo>
                <a:cubicBezTo>
                  <a:pt x="4483354" y="5635711"/>
                  <a:pt x="4474400" y="5673050"/>
                  <a:pt x="4479734" y="5706959"/>
                </a:cubicBezTo>
                <a:cubicBezTo>
                  <a:pt x="4481069" y="5715723"/>
                  <a:pt x="4481259" y="5724678"/>
                  <a:pt x="4482782" y="5733440"/>
                </a:cubicBezTo>
                <a:cubicBezTo>
                  <a:pt x="4485641" y="5749634"/>
                  <a:pt x="4488879" y="5765635"/>
                  <a:pt x="4492119" y="5781830"/>
                </a:cubicBezTo>
                <a:cubicBezTo>
                  <a:pt x="4492690" y="5784686"/>
                  <a:pt x="4492881" y="5787924"/>
                  <a:pt x="4493834" y="5790592"/>
                </a:cubicBezTo>
                <a:cubicBezTo>
                  <a:pt x="4501833" y="5815169"/>
                  <a:pt x="4510977" y="5839361"/>
                  <a:pt x="4517455" y="5864318"/>
                </a:cubicBezTo>
                <a:cubicBezTo>
                  <a:pt x="4520695" y="5876511"/>
                  <a:pt x="4521076" y="5890037"/>
                  <a:pt x="4519359" y="5902610"/>
                </a:cubicBezTo>
                <a:cubicBezTo>
                  <a:pt x="4514407" y="5939377"/>
                  <a:pt x="4512311" y="5975764"/>
                  <a:pt x="4519551" y="6012723"/>
                </a:cubicBezTo>
                <a:cubicBezTo>
                  <a:pt x="4522408" y="6027392"/>
                  <a:pt x="4517645" y="6043776"/>
                  <a:pt x="4515931" y="6059397"/>
                </a:cubicBezTo>
                <a:cubicBezTo>
                  <a:pt x="4511360" y="6096736"/>
                  <a:pt x="4506405" y="6134075"/>
                  <a:pt x="4502025" y="6171605"/>
                </a:cubicBezTo>
                <a:cubicBezTo>
                  <a:pt x="4499358" y="6195037"/>
                  <a:pt x="4497833" y="6218660"/>
                  <a:pt x="4495167" y="6242093"/>
                </a:cubicBezTo>
                <a:cubicBezTo>
                  <a:pt x="4491927" y="6269144"/>
                  <a:pt x="4486975" y="6296005"/>
                  <a:pt x="4484306" y="6323058"/>
                </a:cubicBezTo>
                <a:cubicBezTo>
                  <a:pt x="4481259" y="6353919"/>
                  <a:pt x="4480688" y="6384972"/>
                  <a:pt x="4477448" y="6415833"/>
                </a:cubicBezTo>
                <a:cubicBezTo>
                  <a:pt x="4471162" y="6472225"/>
                  <a:pt x="4463733" y="6528424"/>
                  <a:pt x="4456683" y="6584812"/>
                </a:cubicBezTo>
                <a:cubicBezTo>
                  <a:pt x="4449825" y="6639488"/>
                  <a:pt x="4443729" y="6694164"/>
                  <a:pt x="4435157" y="6748458"/>
                </a:cubicBezTo>
                <a:cubicBezTo>
                  <a:pt x="4431537" y="6771319"/>
                  <a:pt x="4421630" y="6793035"/>
                  <a:pt x="4416106" y="6815516"/>
                </a:cubicBezTo>
                <a:lnTo>
                  <a:pt x="4406407" y="6858000"/>
                </a:lnTo>
                <a:lnTo>
                  <a:pt x="4234154" y="6858000"/>
                </a:lnTo>
                <a:lnTo>
                  <a:pt x="0" y="6858000"/>
                </a:lnTo>
                <a:lnTo>
                  <a:pt x="0" y="2"/>
                </a:lnTo>
                <a:lnTo>
                  <a:pt x="3741092" y="1"/>
                </a:lnTo>
                <a:lnTo>
                  <a:pt x="3743810" y="21486"/>
                </a:lnTo>
                <a:close/>
              </a:path>
            </a:pathLst>
          </a:custGeom>
          <a:noFill/>
          <a:effectLst/>
        </p:spPr>
      </p:pic>
      <p:grpSp>
        <p:nvGrpSpPr>
          <p:cNvPr id="48141" name="Group 48140">
            <a:extLst>
              <a:ext uri="{FF2B5EF4-FFF2-40B4-BE49-F238E27FC236}">
                <a16:creationId xmlns:a16="http://schemas.microsoft.com/office/drawing/2014/main" id="{54A1C8FD-E5B7-4BEC-A74A-A55FB8EA7C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72963" y="-1"/>
            <a:ext cx="663180" cy="6858001"/>
            <a:chOff x="3697284" y="-1"/>
            <a:chExt cx="884241" cy="6858001"/>
          </a:xfrm>
          <a:effectLst>
            <a:outerShdw blurRad="381000" dist="152400" algn="l" rotWithShape="0">
              <a:prstClr val="black">
                <a:alpha val="10000"/>
              </a:prstClr>
            </a:outerShdw>
          </a:effectLst>
        </p:grpSpPr>
        <p:sp>
          <p:nvSpPr>
            <p:cNvPr id="48137" name="Freeform: Shape 48136">
              <a:extLst>
                <a:ext uri="{FF2B5EF4-FFF2-40B4-BE49-F238E27FC236}">
                  <a16:creationId xmlns:a16="http://schemas.microsoft.com/office/drawing/2014/main" id="{B20D202D-5E48-4B15-9AF5-71BED4FCFF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142" name="Freeform: Shape 48141">
              <a:extLst>
                <a:ext uri="{FF2B5EF4-FFF2-40B4-BE49-F238E27FC236}">
                  <a16:creationId xmlns:a16="http://schemas.microsoft.com/office/drawing/2014/main" id="{68D6A069-9380-4E59-A0DA-07053EE8E5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Content Placeholder 2"/>
          <p:cNvSpPr>
            <a:spLocks noGrp="1"/>
          </p:cNvSpPr>
          <p:nvPr>
            <p:ph sz="half" idx="4294967295"/>
          </p:nvPr>
        </p:nvSpPr>
        <p:spPr>
          <a:xfrm>
            <a:off x="3924300" y="3146400"/>
            <a:ext cx="4605337" cy="2682000"/>
          </a:xfrm>
        </p:spPr>
        <p:txBody>
          <a:bodyPr vert="horz" lIns="91440" tIns="45720" rIns="91440" bIns="45720" rtlCol="0">
            <a:normAutofit/>
          </a:bodyPr>
          <a:lstStyle/>
          <a:p>
            <a:r>
              <a:rPr lang="en-US" sz="2100" b="1">
                <a:solidFill>
                  <a:schemeClr val="bg1">
                    <a:alpha val="80000"/>
                  </a:schemeClr>
                </a:solidFill>
              </a:rPr>
              <a:t> </a:t>
            </a:r>
            <a:r>
              <a:rPr lang="en-US" sz="2100">
                <a:solidFill>
                  <a:schemeClr val="bg1">
                    <a:alpha val="80000"/>
                  </a:schemeClr>
                </a:solidFill>
              </a:rPr>
              <a:t>Significantly better pain relief after cemented Thompson  than after the use of uncemented Austin-moore prostheses</a:t>
            </a:r>
          </a:p>
          <a:p>
            <a:endParaRPr lang="en-US" sz="2100">
              <a:solidFill>
                <a:schemeClr val="bg1">
                  <a:alpha val="80000"/>
                </a:schemeClr>
              </a:solidFill>
            </a:endParaRPr>
          </a:p>
          <a:p>
            <a:endParaRPr lang="en-US" sz="2100" b="1">
              <a:solidFill>
                <a:schemeClr val="bg1">
                  <a:alpha val="80000"/>
                </a:schemeClr>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b="1" dirty="0"/>
              <a:t>BIPOLAR HEMIARTHROPLASTY</a:t>
            </a:r>
            <a:br>
              <a:rPr lang="en-US" b="1" dirty="0"/>
            </a:br>
            <a:endParaRPr lang="en-US" dirty="0"/>
          </a:p>
        </p:txBody>
      </p:sp>
      <p:graphicFrame>
        <p:nvGraphicFramePr>
          <p:cNvPr id="5122" name="Object 2"/>
          <p:cNvGraphicFramePr>
            <a:graphicFrameLocks noChangeAspect="1"/>
          </p:cNvGraphicFramePr>
          <p:nvPr/>
        </p:nvGraphicFramePr>
        <p:xfrm>
          <a:off x="762000" y="1676400"/>
          <a:ext cx="2190750" cy="4648200"/>
        </p:xfrm>
        <a:graphic>
          <a:graphicData uri="http://schemas.openxmlformats.org/presentationml/2006/ole">
            <mc:AlternateContent xmlns:mc="http://schemas.openxmlformats.org/markup-compatibility/2006">
              <mc:Choice xmlns:v="urn:schemas-microsoft-com:vml" Requires="v">
                <p:oleObj name="Bitmap Image" r:id="rId2" imgW="2352675" imgH="4991100" progId="PBrush">
                  <p:embed/>
                </p:oleObj>
              </mc:Choice>
              <mc:Fallback>
                <p:oleObj name="Bitmap Image" r:id="rId2" imgW="2352675" imgH="4991100" progId="PBrush">
                  <p:embed/>
                  <p:pic>
                    <p:nvPicPr>
                      <p:cNvPr id="0" name="Picture 1024"/>
                      <p:cNvPicPr>
                        <a:picLocks noChangeAspect="1"/>
                      </p:cNvPicPr>
                      <p:nvPr/>
                    </p:nvPicPr>
                    <p:blipFill>
                      <a:blip r:embed="rId3"/>
                      <a:stretch>
                        <a:fillRect/>
                      </a:stretch>
                    </p:blipFill>
                    <p:spPr>
                      <a:xfrm>
                        <a:off x="762000" y="1676400"/>
                        <a:ext cx="2190750" cy="4648200"/>
                      </a:xfrm>
                      <a:prstGeom prst="rect">
                        <a:avLst/>
                      </a:prstGeom>
                      <a:noFill/>
                      <a:ln w="9525">
                        <a:noFill/>
                      </a:ln>
                    </p:spPr>
                  </p:pic>
                </p:oleObj>
              </mc:Fallback>
            </mc:AlternateContent>
          </a:graphicData>
        </a:graphic>
      </p:graphicFrame>
      <p:pic>
        <p:nvPicPr>
          <p:cNvPr id="9" name="Picture 2" descr="C:\Users\Sarah Rehman\Desktop\hip12.jpg"/>
          <p:cNvPicPr>
            <a:picLocks noChangeAspect="1" noChangeArrowheads="1"/>
          </p:cNvPicPr>
          <p:nvPr/>
        </p:nvPicPr>
        <p:blipFill>
          <a:blip r:embed="rId4" cstate="print"/>
          <a:srcRect/>
          <a:stretch>
            <a:fillRect/>
          </a:stretch>
        </p:blipFill>
        <p:spPr bwMode="auto">
          <a:xfrm>
            <a:off x="3581400" y="1676400"/>
            <a:ext cx="5428555" cy="46482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82601" y="643467"/>
            <a:ext cx="3465438" cy="4567137"/>
          </a:xfrm>
        </p:spPr>
        <p:txBody>
          <a:bodyPr>
            <a:normAutofit/>
          </a:bodyPr>
          <a:lstStyle/>
          <a:p>
            <a:pPr algn="l"/>
            <a:r>
              <a:rPr lang="en-US" sz="3800" b="1"/>
              <a:t>LOWER LIMB FRACTURES</a:t>
            </a:r>
          </a:p>
        </p:txBody>
      </p:sp>
      <p:sp>
        <p:nvSpPr>
          <p:cNvPr id="3" name="Subtitle 2"/>
          <p:cNvSpPr>
            <a:spLocks noGrp="1"/>
          </p:cNvSpPr>
          <p:nvPr>
            <p:ph type="subTitle" idx="1"/>
          </p:nvPr>
        </p:nvSpPr>
        <p:spPr>
          <a:xfrm>
            <a:off x="482600" y="5277684"/>
            <a:ext cx="3465438" cy="775494"/>
          </a:xfrm>
        </p:spPr>
        <p:txBody>
          <a:bodyPr>
            <a:normAutofit/>
          </a:bodyPr>
          <a:lstStyle/>
          <a:p>
            <a:pPr algn="l"/>
            <a:endParaRPr lang="en-US"/>
          </a:p>
        </p:txBody>
      </p:sp>
      <p:pic>
        <p:nvPicPr>
          <p:cNvPr id="5" name="Picture 4">
            <a:extLst>
              <a:ext uri="{FF2B5EF4-FFF2-40B4-BE49-F238E27FC236}">
                <a16:creationId xmlns:a16="http://schemas.microsoft.com/office/drawing/2014/main" id="{0F8711E3-BC6F-A0B4-53F9-5FBB84E60A7F}"/>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t="11436" b="11436"/>
          <a:stretch/>
        </p:blipFill>
        <p:spPr>
          <a:xfrm>
            <a:off x="3657599" y="10"/>
            <a:ext cx="5486401"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79" name="Rectangle 7178">
            <a:extLst>
              <a:ext uri="{FF2B5EF4-FFF2-40B4-BE49-F238E27FC236}">
                <a16:creationId xmlns:a16="http://schemas.microsoft.com/office/drawing/2014/main" id="{9CB95732-565A-4D2C-A3AB-CC460C0D38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1" name="Rectangle 7180">
            <a:extLst>
              <a:ext uri="{FF2B5EF4-FFF2-40B4-BE49-F238E27FC236}">
                <a16:creationId xmlns:a16="http://schemas.microsoft.com/office/drawing/2014/main" id="{E19B653C-798C-4333-8452-3DF3AE3C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 y="0"/>
            <a:ext cx="9143999"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3" name="Rectangle 7182">
            <a:extLst>
              <a:ext uri="{FF2B5EF4-FFF2-40B4-BE49-F238E27FC236}">
                <a16:creationId xmlns:a16="http://schemas.microsoft.com/office/drawing/2014/main" id="{0FE50278-E2EC-42B2-A1F1-921DD39901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81994" y="-3786547"/>
            <a:ext cx="1580014" cy="9144002"/>
          </a:xfrm>
          <a:prstGeom prst="rect">
            <a:avLst/>
          </a:prstGeom>
          <a:gradFill>
            <a:gsLst>
              <a:gs pos="19000">
                <a:schemeClr val="accent1">
                  <a:alpha val="0"/>
                </a:schemeClr>
              </a:gs>
              <a:gs pos="99000">
                <a:srgbClr val="000000">
                  <a:alpha val="74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85" name="Rectangle 7184">
            <a:extLst>
              <a:ext uri="{FF2B5EF4-FFF2-40B4-BE49-F238E27FC236}">
                <a16:creationId xmlns:a16="http://schemas.microsoft.com/office/drawing/2014/main" id="{1236153F-0DB4-40DD-87C6-B40C1B7E28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69075" y="0"/>
            <a:ext cx="3227567" cy="1575461"/>
          </a:xfrm>
          <a:prstGeom prst="rect">
            <a:avLst/>
          </a:prstGeom>
          <a:gradFill>
            <a:gsLst>
              <a:gs pos="0">
                <a:schemeClr val="accent1">
                  <a:alpha val="72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24786" y="288404"/>
            <a:ext cx="5377992" cy="977442"/>
          </a:xfrm>
        </p:spPr>
        <p:txBody>
          <a:bodyPr vert="horz" lIns="91440" tIns="45720" rIns="91440" bIns="45720" rtlCol="0" anchor="ctr">
            <a:normAutofit/>
          </a:bodyPr>
          <a:lstStyle/>
          <a:p>
            <a:r>
              <a:rPr lang="en-US" sz="3500">
                <a:solidFill>
                  <a:srgbClr val="FFFFFF"/>
                </a:solidFill>
              </a:rPr>
              <a:t>TOTAL HIP REPLACEMENT</a:t>
            </a:r>
          </a:p>
        </p:txBody>
      </p:sp>
      <p:pic>
        <p:nvPicPr>
          <p:cNvPr id="7171" name="Picture 3"/>
          <p:cNvPicPr>
            <a:picLocks noGrp="1" noChangeAspect="1" noChangeArrowheads="1"/>
          </p:cNvPicPr>
          <p:nvPr>
            <p:ph idx="1"/>
          </p:nvPr>
        </p:nvPicPr>
        <p:blipFill>
          <a:blip r:embed="rId2" cstate="print"/>
          <a:stretch>
            <a:fillRect/>
          </a:stretch>
        </p:blipFill>
        <p:spPr bwMode="auto">
          <a:xfrm>
            <a:off x="676914" y="2914713"/>
            <a:ext cx="2429031" cy="2596107"/>
          </a:xfrm>
          <a:prstGeom prst="rect">
            <a:avLst/>
          </a:prstGeom>
          <a:noFill/>
        </p:spPr>
      </p:pic>
      <p:pic>
        <p:nvPicPr>
          <p:cNvPr id="7173" name="Picture 5"/>
          <p:cNvPicPr>
            <a:picLocks noChangeAspect="1" noChangeArrowheads="1"/>
          </p:cNvPicPr>
          <p:nvPr/>
        </p:nvPicPr>
        <p:blipFill>
          <a:blip r:embed="rId3" cstate="print"/>
          <a:stretch>
            <a:fillRect/>
          </a:stretch>
        </p:blipFill>
        <p:spPr bwMode="auto">
          <a:xfrm rot="5400000">
            <a:off x="3311557" y="2998252"/>
            <a:ext cx="2520884" cy="2429030"/>
          </a:xfrm>
          <a:prstGeom prst="rect">
            <a:avLst/>
          </a:prstGeom>
          <a:noFill/>
        </p:spPr>
      </p:pic>
      <p:pic>
        <p:nvPicPr>
          <p:cNvPr id="7174" name="Picture 6"/>
          <p:cNvPicPr>
            <a:picLocks noChangeAspect="1" noChangeArrowheads="1"/>
          </p:cNvPicPr>
          <p:nvPr/>
        </p:nvPicPr>
        <p:blipFill>
          <a:blip r:embed="rId4" cstate="print"/>
          <a:stretch>
            <a:fillRect/>
          </a:stretch>
        </p:blipFill>
        <p:spPr bwMode="auto">
          <a:xfrm rot="5400000">
            <a:off x="6038055" y="2998252"/>
            <a:ext cx="2429030" cy="242903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201" name="Rectangle 8200">
            <a:extLst>
              <a:ext uri="{FF2B5EF4-FFF2-40B4-BE49-F238E27FC236}">
                <a16:creationId xmlns:a16="http://schemas.microsoft.com/office/drawing/2014/main" id="{9CB95732-565A-4D2C-A3AB-CC460C0D38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03" name="Rectangle 8202">
            <a:extLst>
              <a:ext uri="{FF2B5EF4-FFF2-40B4-BE49-F238E27FC236}">
                <a16:creationId xmlns:a16="http://schemas.microsoft.com/office/drawing/2014/main" id="{E19B653C-798C-4333-8452-3DF3AE3C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 y="0"/>
            <a:ext cx="9143999"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05" name="Rectangle 8204">
            <a:extLst>
              <a:ext uri="{FF2B5EF4-FFF2-40B4-BE49-F238E27FC236}">
                <a16:creationId xmlns:a16="http://schemas.microsoft.com/office/drawing/2014/main" id="{0FE50278-E2EC-42B2-A1F1-921DD39901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81994" y="-3786547"/>
            <a:ext cx="1580014" cy="9144002"/>
          </a:xfrm>
          <a:prstGeom prst="rect">
            <a:avLst/>
          </a:prstGeom>
          <a:gradFill>
            <a:gsLst>
              <a:gs pos="19000">
                <a:schemeClr val="accent1">
                  <a:alpha val="0"/>
                </a:schemeClr>
              </a:gs>
              <a:gs pos="99000">
                <a:srgbClr val="000000">
                  <a:alpha val="74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07" name="Rectangle 8206">
            <a:extLst>
              <a:ext uri="{FF2B5EF4-FFF2-40B4-BE49-F238E27FC236}">
                <a16:creationId xmlns:a16="http://schemas.microsoft.com/office/drawing/2014/main" id="{1236153F-0DB4-40DD-87C6-B40C1B7E28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69075" y="0"/>
            <a:ext cx="3227567" cy="1575461"/>
          </a:xfrm>
          <a:prstGeom prst="rect">
            <a:avLst/>
          </a:prstGeom>
          <a:gradFill>
            <a:gsLst>
              <a:gs pos="0">
                <a:schemeClr val="accent1">
                  <a:alpha val="72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24786" y="288404"/>
            <a:ext cx="5377992" cy="977442"/>
          </a:xfrm>
        </p:spPr>
        <p:txBody>
          <a:bodyPr vert="horz" lIns="91440" tIns="45720" rIns="91440" bIns="45720" rtlCol="0" anchor="ctr">
            <a:normAutofit/>
          </a:bodyPr>
          <a:lstStyle/>
          <a:p>
            <a:r>
              <a:rPr lang="en-US" sz="3500">
                <a:solidFill>
                  <a:srgbClr val="FFFFFF"/>
                </a:solidFill>
              </a:rPr>
              <a:t>      TOTAL HIP REPLACEMENT</a:t>
            </a:r>
          </a:p>
        </p:txBody>
      </p:sp>
      <p:pic>
        <p:nvPicPr>
          <p:cNvPr id="8194" name="Picture 2"/>
          <p:cNvPicPr>
            <a:picLocks noGrp="1" noChangeAspect="1" noChangeArrowheads="1"/>
          </p:cNvPicPr>
          <p:nvPr>
            <p:ph idx="1"/>
          </p:nvPr>
        </p:nvPicPr>
        <p:blipFill>
          <a:blip r:embed="rId2" cstate="print"/>
          <a:stretch>
            <a:fillRect/>
          </a:stretch>
        </p:blipFill>
        <p:spPr bwMode="auto">
          <a:xfrm>
            <a:off x="304800" y="1824402"/>
            <a:ext cx="1666494" cy="3526972"/>
          </a:xfrm>
          <a:prstGeom prst="rect">
            <a:avLst/>
          </a:prstGeom>
          <a:noFill/>
        </p:spPr>
      </p:pic>
      <p:pic>
        <p:nvPicPr>
          <p:cNvPr id="8195" name="Picture 3" descr="C:\Users\Sarah Rehman\Desktop\HIP24.jpg"/>
          <p:cNvPicPr>
            <a:picLocks noChangeAspect="1" noChangeArrowheads="1"/>
          </p:cNvPicPr>
          <p:nvPr/>
        </p:nvPicPr>
        <p:blipFill>
          <a:blip r:embed="rId3" cstate="print"/>
          <a:stretch>
            <a:fillRect/>
          </a:stretch>
        </p:blipFill>
        <p:spPr bwMode="auto">
          <a:xfrm>
            <a:off x="3357484" y="3074159"/>
            <a:ext cx="2429030" cy="2277215"/>
          </a:xfrm>
          <a:prstGeom prst="rect">
            <a:avLst/>
          </a:prstGeom>
          <a:noFill/>
        </p:spPr>
      </p:pic>
      <p:pic>
        <p:nvPicPr>
          <p:cNvPr id="8196" name="Picture 4" descr="C:\Users\Sarah Rehman\Desktop\HIP26.jpg"/>
          <p:cNvPicPr>
            <a:picLocks noChangeAspect="1" noChangeArrowheads="1"/>
          </p:cNvPicPr>
          <p:nvPr/>
        </p:nvPicPr>
        <p:blipFill>
          <a:blip r:embed="rId4" cstate="print"/>
          <a:stretch>
            <a:fillRect/>
          </a:stretch>
        </p:blipFill>
        <p:spPr bwMode="auto">
          <a:xfrm>
            <a:off x="6038055" y="3262409"/>
            <a:ext cx="2429030" cy="1900715"/>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a:t>HIP RESURFACING </a:t>
            </a:r>
            <a:br>
              <a:rPr lang="en-US"/>
            </a:br>
            <a:r>
              <a:rPr lang="en-US"/>
              <a:t>ARTHROPLASTY</a:t>
            </a:r>
            <a:endParaRPr lang="en-US" dirty="0"/>
          </a:p>
        </p:txBody>
      </p:sp>
      <p:pic>
        <p:nvPicPr>
          <p:cNvPr id="7" name="Picture 2" descr="C:\Users\Sarah Rehman\Desktop\HIP27.jpg"/>
          <p:cNvPicPr>
            <a:picLocks noGrp="1" noChangeAspect="1" noChangeArrowheads="1"/>
          </p:cNvPicPr>
          <p:nvPr>
            <p:ph idx="1"/>
          </p:nvPr>
        </p:nvPicPr>
        <p:blipFill>
          <a:blip r:embed="rId2" cstate="print"/>
          <a:stretch>
            <a:fillRect/>
          </a:stretch>
        </p:blipFill>
        <p:spPr bwMode="auto">
          <a:xfrm>
            <a:off x="2089953" y="1825625"/>
            <a:ext cx="4964093" cy="4351338"/>
          </a:xfrm>
          <a:prstGeom prst="rect">
            <a:avLst/>
          </a:prstGeom>
          <a:noFill/>
        </p:spPr>
      </p:pic>
      <p:pic>
        <p:nvPicPr>
          <p:cNvPr id="10242" name="Picture 2" descr="C:\Users\Sarah Rehman\Desktop\HIP28.jpg"/>
          <p:cNvPicPr>
            <a:picLocks noChangeAspect="1" noChangeArrowheads="1"/>
          </p:cNvPicPr>
          <p:nvPr/>
        </p:nvPicPr>
        <p:blipFill>
          <a:blip r:embed="rId3" cstate="print"/>
          <a:srcRect/>
          <a:stretch>
            <a:fillRect/>
          </a:stretch>
        </p:blipFill>
        <p:spPr bwMode="auto">
          <a:xfrm>
            <a:off x="609600" y="2743200"/>
            <a:ext cx="2876584" cy="2557463"/>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1" name="Rectangle 3080">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 y="0"/>
            <a:ext cx="9143999"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3" name="Rectangle 3082">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642"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5" name="Rectangle 3084">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1"/>
            <a:ext cx="9144001"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ctrTitle"/>
          </p:nvPr>
        </p:nvSpPr>
        <p:spPr>
          <a:xfrm>
            <a:off x="524784" y="248038"/>
            <a:ext cx="5297791" cy="1159200"/>
          </a:xfrm>
        </p:spPr>
        <p:txBody>
          <a:bodyPr anchor="ctr">
            <a:normAutofit/>
          </a:bodyPr>
          <a:lstStyle/>
          <a:p>
            <a:pPr algn="l"/>
            <a:r>
              <a:rPr lang="en-US" sz="3500">
                <a:solidFill>
                  <a:srgbClr val="FFFFFF"/>
                </a:solidFill>
              </a:rPr>
              <a:t>INTER TROCHANTERIC FRACTURE</a:t>
            </a:r>
          </a:p>
        </p:txBody>
      </p:sp>
      <p:sp>
        <p:nvSpPr>
          <p:cNvPr id="6" name="Subtitle 5"/>
          <p:cNvSpPr>
            <a:spLocks noGrp="1"/>
          </p:cNvSpPr>
          <p:nvPr>
            <p:ph type="subTitle" idx="1"/>
          </p:nvPr>
        </p:nvSpPr>
        <p:spPr>
          <a:xfrm>
            <a:off x="6429374" y="390832"/>
            <a:ext cx="2425189" cy="873612"/>
          </a:xfrm>
        </p:spPr>
        <p:txBody>
          <a:bodyPr anchor="ctr">
            <a:normAutofit/>
          </a:bodyPr>
          <a:lstStyle/>
          <a:p>
            <a:pPr algn="l"/>
            <a:endParaRPr lang="en-US" sz="1700">
              <a:solidFill>
                <a:srgbClr val="FFFFFF"/>
              </a:solidFill>
            </a:endParaRPr>
          </a:p>
        </p:txBody>
      </p:sp>
      <p:pic>
        <p:nvPicPr>
          <p:cNvPr id="3074" name="Picture 2"/>
          <p:cNvPicPr>
            <a:picLocks noChangeAspect="1" noChangeArrowheads="1"/>
          </p:cNvPicPr>
          <p:nvPr/>
        </p:nvPicPr>
        <p:blipFill>
          <a:blip r:embed="rId2" cstate="print"/>
          <a:stretch>
            <a:fillRect/>
          </a:stretch>
        </p:blipFill>
        <p:spPr bwMode="auto">
          <a:xfrm>
            <a:off x="324168" y="2015360"/>
            <a:ext cx="8495662" cy="4354026"/>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7" name="Rectangle 5126">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9161" y="639193"/>
            <a:ext cx="2678858" cy="3573516"/>
          </a:xfrm>
        </p:spPr>
        <p:txBody>
          <a:bodyPr vert="horz" lIns="91440" tIns="45720" rIns="91440" bIns="45720" rtlCol="0" anchor="b">
            <a:normAutofit/>
          </a:bodyPr>
          <a:lstStyle/>
          <a:p>
            <a:r>
              <a:rPr lang="en-US" sz="2700" kern="1200">
                <a:solidFill>
                  <a:schemeClr val="tx1"/>
                </a:solidFill>
                <a:latin typeface="+mj-lt"/>
                <a:ea typeface="+mj-ea"/>
                <a:cs typeface="+mj-cs"/>
              </a:rPr>
              <a:t>CLASSIFICATION</a:t>
            </a:r>
            <a:br>
              <a:rPr lang="en-US" sz="2700" kern="1200">
                <a:solidFill>
                  <a:schemeClr val="tx1"/>
                </a:solidFill>
                <a:latin typeface="+mj-lt"/>
                <a:ea typeface="+mj-ea"/>
                <a:cs typeface="+mj-cs"/>
              </a:rPr>
            </a:br>
            <a:r>
              <a:rPr lang="en-US" sz="2700" kern="1200">
                <a:solidFill>
                  <a:schemeClr val="tx1"/>
                </a:solidFill>
                <a:latin typeface="+mj-lt"/>
                <a:ea typeface="+mj-ea"/>
                <a:cs typeface="+mj-cs"/>
              </a:rPr>
              <a:t>BOYD &amp; GRIFFIFIN</a:t>
            </a:r>
          </a:p>
        </p:txBody>
      </p:sp>
      <p:sp>
        <p:nvSpPr>
          <p:cNvPr id="5129"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458" y="4409267"/>
            <a:ext cx="2441321" cy="18288"/>
          </a:xfrm>
          <a:custGeom>
            <a:avLst/>
            <a:gdLst>
              <a:gd name="connsiteX0" fmla="*/ 0 w 2441321"/>
              <a:gd name="connsiteY0" fmla="*/ 0 h 18288"/>
              <a:gd name="connsiteX1" fmla="*/ 585917 w 2441321"/>
              <a:gd name="connsiteY1" fmla="*/ 0 h 18288"/>
              <a:gd name="connsiteX2" fmla="*/ 1196247 w 2441321"/>
              <a:gd name="connsiteY2" fmla="*/ 0 h 18288"/>
              <a:gd name="connsiteX3" fmla="*/ 1806578 w 2441321"/>
              <a:gd name="connsiteY3" fmla="*/ 0 h 18288"/>
              <a:gd name="connsiteX4" fmla="*/ 2441321 w 2441321"/>
              <a:gd name="connsiteY4" fmla="*/ 0 h 18288"/>
              <a:gd name="connsiteX5" fmla="*/ 2441321 w 2441321"/>
              <a:gd name="connsiteY5" fmla="*/ 18288 h 18288"/>
              <a:gd name="connsiteX6" fmla="*/ 1830991 w 2441321"/>
              <a:gd name="connsiteY6" fmla="*/ 18288 h 18288"/>
              <a:gd name="connsiteX7" fmla="*/ 1269487 w 2441321"/>
              <a:gd name="connsiteY7" fmla="*/ 18288 h 18288"/>
              <a:gd name="connsiteX8" fmla="*/ 707983 w 2441321"/>
              <a:gd name="connsiteY8" fmla="*/ 18288 h 18288"/>
              <a:gd name="connsiteX9" fmla="*/ 0 w 2441321"/>
              <a:gd name="connsiteY9" fmla="*/ 18288 h 18288"/>
              <a:gd name="connsiteX10" fmla="*/ 0 w 2441321"/>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1321" h="18288" fill="none" extrusionOk="0">
                <a:moveTo>
                  <a:pt x="0" y="0"/>
                </a:moveTo>
                <a:cubicBezTo>
                  <a:pt x="273217" y="-17533"/>
                  <a:pt x="355785" y="-4171"/>
                  <a:pt x="585917" y="0"/>
                </a:cubicBezTo>
                <a:cubicBezTo>
                  <a:pt x="816049" y="4171"/>
                  <a:pt x="991446" y="-9419"/>
                  <a:pt x="1196247" y="0"/>
                </a:cubicBezTo>
                <a:cubicBezTo>
                  <a:pt x="1401048" y="9419"/>
                  <a:pt x="1589984" y="-731"/>
                  <a:pt x="1806578" y="0"/>
                </a:cubicBezTo>
                <a:cubicBezTo>
                  <a:pt x="2023172" y="731"/>
                  <a:pt x="2247754" y="8393"/>
                  <a:pt x="2441321" y="0"/>
                </a:cubicBezTo>
                <a:cubicBezTo>
                  <a:pt x="2441167" y="8655"/>
                  <a:pt x="2440437" y="9975"/>
                  <a:pt x="2441321" y="18288"/>
                </a:cubicBezTo>
                <a:cubicBezTo>
                  <a:pt x="2169723" y="30506"/>
                  <a:pt x="2045712" y="39140"/>
                  <a:pt x="1830991" y="18288"/>
                </a:cubicBezTo>
                <a:cubicBezTo>
                  <a:pt x="1616270" y="-2564"/>
                  <a:pt x="1505876" y="3949"/>
                  <a:pt x="1269487" y="18288"/>
                </a:cubicBezTo>
                <a:cubicBezTo>
                  <a:pt x="1033098" y="32627"/>
                  <a:pt x="908661" y="41191"/>
                  <a:pt x="707983" y="18288"/>
                </a:cubicBezTo>
                <a:cubicBezTo>
                  <a:pt x="507305" y="-4615"/>
                  <a:pt x="333592" y="20759"/>
                  <a:pt x="0" y="18288"/>
                </a:cubicBezTo>
                <a:cubicBezTo>
                  <a:pt x="-688" y="11716"/>
                  <a:pt x="875" y="6357"/>
                  <a:pt x="0" y="0"/>
                </a:cubicBezTo>
                <a:close/>
              </a:path>
              <a:path w="2441321" h="18288" stroke="0" extrusionOk="0">
                <a:moveTo>
                  <a:pt x="0" y="0"/>
                </a:moveTo>
                <a:cubicBezTo>
                  <a:pt x="207071" y="-14617"/>
                  <a:pt x="444194" y="-15606"/>
                  <a:pt x="585917" y="0"/>
                </a:cubicBezTo>
                <a:cubicBezTo>
                  <a:pt x="727640" y="15606"/>
                  <a:pt x="904326" y="-79"/>
                  <a:pt x="1123008" y="0"/>
                </a:cubicBezTo>
                <a:cubicBezTo>
                  <a:pt x="1341690" y="79"/>
                  <a:pt x="1600014" y="10401"/>
                  <a:pt x="1782164" y="0"/>
                </a:cubicBezTo>
                <a:cubicBezTo>
                  <a:pt x="1964314" y="-10401"/>
                  <a:pt x="2143537" y="-21488"/>
                  <a:pt x="2441321" y="0"/>
                </a:cubicBezTo>
                <a:cubicBezTo>
                  <a:pt x="2441735" y="5928"/>
                  <a:pt x="2441551" y="11133"/>
                  <a:pt x="2441321" y="18288"/>
                </a:cubicBezTo>
                <a:cubicBezTo>
                  <a:pt x="2166745" y="28773"/>
                  <a:pt x="2078726" y="15476"/>
                  <a:pt x="1879817" y="18288"/>
                </a:cubicBezTo>
                <a:cubicBezTo>
                  <a:pt x="1680908" y="21100"/>
                  <a:pt x="1548770" y="-4127"/>
                  <a:pt x="1318313" y="18288"/>
                </a:cubicBezTo>
                <a:cubicBezTo>
                  <a:pt x="1087856" y="40703"/>
                  <a:pt x="894613" y="3927"/>
                  <a:pt x="659157" y="18288"/>
                </a:cubicBezTo>
                <a:cubicBezTo>
                  <a:pt x="423701" y="32649"/>
                  <a:pt x="246611" y="33975"/>
                  <a:pt x="0" y="18288"/>
                </a:cubicBezTo>
                <a:cubicBezTo>
                  <a:pt x="-348" y="10388"/>
                  <a:pt x="-12" y="3969"/>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C:\Users\Sarah Rehman\Desktop\HIP16.jpg"/>
          <p:cNvPicPr>
            <a:picLocks noGrp="1" noChangeAspect="1" noChangeArrowheads="1"/>
          </p:cNvPicPr>
          <p:nvPr>
            <p:ph idx="1"/>
          </p:nvPr>
        </p:nvPicPr>
        <p:blipFill>
          <a:blip r:embed="rId2" cstate="print"/>
          <a:stretch>
            <a:fillRect/>
          </a:stretch>
        </p:blipFill>
        <p:spPr bwMode="auto">
          <a:xfrm>
            <a:off x="3490722" y="878896"/>
            <a:ext cx="5410962" cy="5072776"/>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a:t>TREATMENT</a:t>
            </a:r>
            <a:br>
              <a:rPr lang="en-US"/>
            </a:br>
            <a:r>
              <a:rPr lang="en-US"/>
              <a:t>CRIF-DHS</a:t>
            </a:r>
            <a:endParaRPr lang="en-US" dirty="0"/>
          </a:p>
        </p:txBody>
      </p:sp>
      <p:pic>
        <p:nvPicPr>
          <p:cNvPr id="4098" name="Picture 2" descr="C:\Users\Sarah Rehman\Desktop\hip13.jpg"/>
          <p:cNvPicPr>
            <a:picLocks noGrp="1" noChangeAspect="1" noChangeArrowheads="1"/>
          </p:cNvPicPr>
          <p:nvPr>
            <p:ph idx="1"/>
          </p:nvPr>
        </p:nvPicPr>
        <p:blipFill>
          <a:blip r:embed="rId2" cstate="print"/>
          <a:srcRect/>
          <a:stretch>
            <a:fillRect/>
          </a:stretch>
        </p:blipFill>
        <p:spPr bwMode="auto">
          <a:xfrm>
            <a:off x="628650" y="1905000"/>
            <a:ext cx="8458200" cy="5286375"/>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HIP TRAUMA IN ADULTS</a:t>
            </a:r>
            <a:br>
              <a:rPr lang="en-US" dirty="0"/>
            </a:br>
            <a:r>
              <a:rPr lang="en-US" dirty="0"/>
              <a:t>                --SUMMARY--</a:t>
            </a:r>
          </a:p>
        </p:txBody>
      </p:sp>
      <p:sp>
        <p:nvSpPr>
          <p:cNvPr id="3" name="Content Placeholder 2"/>
          <p:cNvSpPr>
            <a:spLocks noGrp="1"/>
          </p:cNvSpPr>
          <p:nvPr>
            <p:ph sz="half" idx="1"/>
          </p:nvPr>
        </p:nvSpPr>
        <p:spPr/>
        <p:txBody>
          <a:bodyPr/>
          <a:lstStyle/>
          <a:p>
            <a:r>
              <a:rPr lang="en-US" dirty="0"/>
              <a:t>DISLOCATION</a:t>
            </a:r>
          </a:p>
          <a:p>
            <a:r>
              <a:rPr lang="en-US" dirty="0"/>
              <a:t>FRACTURE</a:t>
            </a:r>
          </a:p>
          <a:p>
            <a:pPr lvl="1"/>
            <a:r>
              <a:rPr lang="en-US" u="sng" dirty="0">
                <a:solidFill>
                  <a:srgbClr val="0070C0"/>
                </a:solidFill>
              </a:rPr>
              <a:t>INTRA CAPSULAR</a:t>
            </a:r>
          </a:p>
          <a:p>
            <a:pPr lvl="1"/>
            <a:r>
              <a:rPr lang="en-US" dirty="0"/>
              <a:t>HEAD OF FEMUR</a:t>
            </a:r>
          </a:p>
          <a:p>
            <a:pPr lvl="1"/>
            <a:r>
              <a:rPr lang="en-US" dirty="0"/>
              <a:t>NECK OF FEMUR </a:t>
            </a:r>
          </a:p>
          <a:p>
            <a:pPr lvl="1"/>
            <a:endParaRPr lang="en-US" u="sng" dirty="0">
              <a:solidFill>
                <a:srgbClr val="0070C0"/>
              </a:solidFill>
            </a:endParaRPr>
          </a:p>
          <a:p>
            <a:pPr lvl="1"/>
            <a:r>
              <a:rPr lang="en-US" u="sng" dirty="0">
                <a:solidFill>
                  <a:srgbClr val="0070C0"/>
                </a:solidFill>
              </a:rPr>
              <a:t>EXTRA CAPSULAR</a:t>
            </a:r>
          </a:p>
          <a:p>
            <a:pPr lvl="1"/>
            <a:r>
              <a:rPr lang="en-US" dirty="0"/>
              <a:t>PER TROCHANTERIC</a:t>
            </a:r>
          </a:p>
          <a:p>
            <a:pPr lvl="1"/>
            <a:r>
              <a:rPr lang="en-US" dirty="0"/>
              <a:t>SUB TROCHANTERIC</a:t>
            </a:r>
          </a:p>
        </p:txBody>
      </p:sp>
      <p:graphicFrame>
        <p:nvGraphicFramePr>
          <p:cNvPr id="5" name="Content Placeholder 4"/>
          <p:cNvGraphicFramePr>
            <a:graphicFrameLocks noGrp="1"/>
          </p:cNvGraphicFramePr>
          <p:nvPr>
            <p:ph sz="half" idx="2"/>
          </p:nvPr>
        </p:nvGraphicFramePr>
        <p:xfrm>
          <a:off x="4800600" y="1600200"/>
          <a:ext cx="3810000" cy="2697480"/>
        </p:xfrm>
        <a:graphic>
          <a:graphicData uri="http://schemas.openxmlformats.org/drawingml/2006/table">
            <a:tbl>
              <a:tblPr firstRow="1" bandRow="1">
                <a:tableStyleId>{5C22544A-7EE6-4342-B048-85BDC9FD1C3A}</a:tableStyleId>
              </a:tblPr>
              <a:tblGrid>
                <a:gridCol w="990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990600">
                  <a:extLst>
                    <a:ext uri="{9D8B030D-6E8A-4147-A177-3AD203B41FA5}">
                      <a16:colId xmlns:a16="http://schemas.microsoft.com/office/drawing/2014/main" val="20003"/>
                    </a:ext>
                  </a:extLst>
                </a:gridCol>
              </a:tblGrid>
              <a:tr h="552170">
                <a:tc>
                  <a:txBody>
                    <a:bodyPr/>
                    <a:lstStyle/>
                    <a:p>
                      <a:endParaRPr lang="en-US" dirty="0"/>
                    </a:p>
                  </a:txBody>
                  <a:tcPr/>
                </a:tc>
                <a:tc>
                  <a:txBody>
                    <a:bodyPr/>
                    <a:lstStyle/>
                    <a:p>
                      <a:r>
                        <a:rPr lang="en-US" dirty="0"/>
                        <a:t>Age</a:t>
                      </a:r>
                    </a:p>
                  </a:txBody>
                  <a:tcPr/>
                </a:tc>
                <a:tc>
                  <a:txBody>
                    <a:bodyPr/>
                    <a:lstStyle/>
                    <a:p>
                      <a:r>
                        <a:rPr lang="en-US" dirty="0"/>
                        <a:t>Diseased                    Hip</a:t>
                      </a:r>
                    </a:p>
                  </a:txBody>
                  <a:tcPr/>
                </a:tc>
                <a:tc>
                  <a:txBody>
                    <a:bodyPr/>
                    <a:lstStyle/>
                    <a:p>
                      <a:r>
                        <a:rPr lang="en-US" dirty="0"/>
                        <a:t>Mobility </a:t>
                      </a:r>
                    </a:p>
                  </a:txBody>
                  <a:tcPr/>
                </a:tc>
                <a:extLst>
                  <a:ext uri="{0D108BD9-81ED-4DB2-BD59-A6C34878D82A}">
                    <a16:rowId xmlns:a16="http://schemas.microsoft.com/office/drawing/2014/main" val="10000"/>
                  </a:ext>
                </a:extLst>
              </a:tr>
              <a:tr h="552170">
                <a:tc>
                  <a:txBody>
                    <a:bodyPr/>
                    <a:lstStyle/>
                    <a:p>
                      <a:r>
                        <a:rPr lang="en-US" dirty="0"/>
                        <a:t>CRIF</a:t>
                      </a:r>
                    </a:p>
                  </a:txBody>
                  <a:tcPr/>
                </a:tc>
                <a:tc>
                  <a:txBody>
                    <a:bodyPr/>
                    <a:lstStyle/>
                    <a:p>
                      <a:r>
                        <a:rPr lang="en-US" dirty="0"/>
                        <a:t>&lt;65</a:t>
                      </a:r>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10001"/>
                  </a:ext>
                </a:extLst>
              </a:tr>
              <a:tr h="953060">
                <a:tc>
                  <a:txBody>
                    <a:bodyPr/>
                    <a:lstStyle/>
                    <a:p>
                      <a:r>
                        <a:rPr lang="en-US" dirty="0"/>
                        <a:t>Hemi A.</a:t>
                      </a:r>
                    </a:p>
                  </a:txBody>
                  <a:tcPr/>
                </a:tc>
                <a:tc>
                  <a:txBody>
                    <a:bodyPr/>
                    <a:lstStyle/>
                    <a:p>
                      <a:r>
                        <a:rPr lang="en-US" dirty="0"/>
                        <a:t>&gt;65</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2"/>
                  </a:ext>
                </a:extLst>
              </a:tr>
              <a:tr h="552170">
                <a:tc>
                  <a:txBody>
                    <a:bodyPr/>
                    <a:lstStyle/>
                    <a:p>
                      <a:r>
                        <a:rPr lang="en-US" dirty="0"/>
                        <a:t>THR</a:t>
                      </a:r>
                    </a:p>
                  </a:txBody>
                  <a:tcPr/>
                </a:tc>
                <a:tc>
                  <a:txBody>
                    <a:bodyPr/>
                    <a:lstStyle/>
                    <a:p>
                      <a:r>
                        <a:rPr lang="en-US" dirty="0"/>
                        <a:t>&gt;65</a:t>
                      </a:r>
                    </a:p>
                  </a:txBody>
                  <a:tcPr/>
                </a:tc>
                <a:tc>
                  <a:txBody>
                    <a:bodyPr/>
                    <a:lstStyle/>
                    <a:p>
                      <a:r>
                        <a:rPr lang="en-US" dirty="0"/>
                        <a:t>        </a:t>
                      </a:r>
                      <a:r>
                        <a:rPr lang="en-US" sz="2400" b="1" dirty="0"/>
                        <a:t>+</a:t>
                      </a:r>
                    </a:p>
                  </a:txBody>
                  <a:tcPr/>
                </a:tc>
                <a:tc>
                  <a:txBody>
                    <a:bodyPr/>
                    <a:lstStyle/>
                    <a:p>
                      <a:endParaRPr lang="en-US" dirty="0"/>
                    </a:p>
                  </a:txBody>
                  <a:tcPr/>
                </a:tc>
                <a:extLst>
                  <a:ext uri="{0D108BD9-81ED-4DB2-BD59-A6C34878D82A}">
                    <a16:rowId xmlns:a16="http://schemas.microsoft.com/office/drawing/2014/main" val="10003"/>
                  </a:ext>
                </a:extLst>
              </a:tr>
            </a:tbl>
          </a:graphicData>
        </a:graphic>
      </p:graphicFrame>
      <p:sp>
        <p:nvSpPr>
          <p:cNvPr id="6" name="Down Arrow 5"/>
          <p:cNvSpPr/>
          <p:nvPr/>
        </p:nvSpPr>
        <p:spPr>
          <a:xfrm>
            <a:off x="7848600" y="3048000"/>
            <a:ext cx="45719" cy="228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flipH="1" flipV="1">
            <a:off x="7848599" y="3886200"/>
            <a:ext cx="45719" cy="228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descr="C:\Users\Sarah Rehman\Desktop\hip13.jpg"/>
          <p:cNvPicPr>
            <a:picLocks noChangeAspect="1" noChangeArrowheads="1"/>
          </p:cNvPicPr>
          <p:nvPr/>
        </p:nvPicPr>
        <p:blipFill>
          <a:blip r:embed="rId2" cstate="print"/>
          <a:srcRect/>
          <a:stretch>
            <a:fillRect/>
          </a:stretch>
        </p:blipFill>
        <p:spPr bwMode="auto">
          <a:xfrm>
            <a:off x="4648200" y="4343400"/>
            <a:ext cx="4495800" cy="28098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4" presetClass="emph" presetSubtype="2" fill="hold" nodeType="withEffect">
                                  <p:stCondLst>
                                    <p:cond delay="0"/>
                                  </p:stCondLst>
                                  <p:childTnLst>
                                    <p:anim to="1.5" calcmode="lin" valueType="num">
                                      <p:cBhvr override="childStyle">
                                        <p:cTn id="8" dur="1000" fill="hold"/>
                                        <p:tgtEl>
                                          <p:spTgt spid="3">
                                            <p:txEl>
                                              <p:pRg st="4" end="4"/>
                                            </p:txEl>
                                          </p:spTgt>
                                        </p:tgtEl>
                                        <p:attrNameLst>
                                          <p:attrName>style.fontSize</p:attrName>
                                        </p:attrNameLst>
                                      </p:cBhvr>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pc="300" dirty="0"/>
              <a:t>FEMORAL SHAFT FRACTURE</a:t>
            </a:r>
          </a:p>
        </p:txBody>
      </p:sp>
      <p:pic>
        <p:nvPicPr>
          <p:cNvPr id="5" name="Picture 2"/>
          <p:cNvPicPr>
            <a:picLocks noGrp="1" noChangeAspect="1" noChangeArrowheads="1"/>
          </p:cNvPicPr>
          <p:nvPr>
            <p:ph idx="1"/>
          </p:nvPr>
        </p:nvPicPr>
        <p:blipFill>
          <a:blip r:embed="rId2" cstate="print"/>
          <a:srcRect/>
          <a:stretch>
            <a:fillRect/>
          </a:stretch>
        </p:blipFill>
        <p:spPr bwMode="auto">
          <a:xfrm>
            <a:off x="381000" y="2819400"/>
            <a:ext cx="5005450" cy="2743200"/>
          </a:xfrm>
          <a:prstGeom prst="rect">
            <a:avLst/>
          </a:prstGeom>
          <a:noFill/>
          <a:ln w="9525">
            <a:noFill/>
            <a:miter lim="800000"/>
            <a:headEnd/>
            <a:tailEnd/>
          </a:ln>
          <a:effectLst/>
        </p:spPr>
      </p:pic>
      <p:pic>
        <p:nvPicPr>
          <p:cNvPr id="5122" name="Picture 2"/>
          <p:cNvPicPr>
            <a:picLocks noChangeAspect="1" noChangeArrowheads="1"/>
          </p:cNvPicPr>
          <p:nvPr/>
        </p:nvPicPr>
        <p:blipFill>
          <a:blip r:embed="rId3" cstate="print"/>
          <a:srcRect/>
          <a:stretch>
            <a:fillRect/>
          </a:stretch>
        </p:blipFill>
        <p:spPr bwMode="auto">
          <a:xfrm>
            <a:off x="6019800" y="1600200"/>
            <a:ext cx="2133600" cy="4981956"/>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blinds(horizontal)">
                                      <p:cBhvr>
                                        <p:cTn id="7"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SHAFT OF THE FEMUR</a:t>
            </a:r>
            <a:r>
              <a:rPr lang="en-US" b="1" dirty="0"/>
              <a:t> </a:t>
            </a:r>
            <a:br>
              <a:rPr lang="en-US" b="1" dirty="0"/>
            </a:br>
            <a:endParaRPr lang="en-US" dirty="0"/>
          </a:p>
        </p:txBody>
      </p:sp>
      <p:graphicFrame>
        <p:nvGraphicFramePr>
          <p:cNvPr id="7" name="Content Placeholder 4">
            <a:extLst>
              <a:ext uri="{FF2B5EF4-FFF2-40B4-BE49-F238E27FC236}">
                <a16:creationId xmlns:a16="http://schemas.microsoft.com/office/drawing/2014/main" id="{A72E8D69-AD81-AAE3-4470-E7799A9EB807}"/>
              </a:ext>
            </a:extLst>
          </p:cNvPr>
          <p:cNvGraphicFramePr>
            <a:graphicFrameLocks noGrp="1"/>
          </p:cNvGraphicFramePr>
          <p:nvPr>
            <p:ph idx="1"/>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1" name="Rectangle 6150">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3" name="Rectangle 6152">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22632" y="1922631"/>
            <a:ext cx="6875818" cy="3030558"/>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55" name="Rectangle 6154">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63321" y="3165298"/>
            <a:ext cx="4355594" cy="302895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7" name="Rectangle 6156">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742858" y="2085760"/>
            <a:ext cx="6857572" cy="268605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59" name="Freeform: Shape 6158">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1161554" y="1712395"/>
            <a:ext cx="4808302" cy="3066500"/>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p:cNvSpPr>
            <a:spLocks noGrp="1"/>
          </p:cNvSpPr>
          <p:nvPr>
            <p:ph type="title"/>
          </p:nvPr>
        </p:nvSpPr>
        <p:spPr>
          <a:xfrm>
            <a:off x="605617" y="2895600"/>
            <a:ext cx="2160621" cy="433294"/>
          </a:xfrm>
        </p:spPr>
        <p:txBody>
          <a:bodyPr vert="horz" lIns="91440" tIns="45720" rIns="91440" bIns="45720" rtlCol="0" anchor="t">
            <a:normAutofit/>
          </a:bodyPr>
          <a:lstStyle/>
          <a:p>
            <a:r>
              <a:rPr lang="en-US" sz="2400" kern="1200" spc="600" dirty="0">
                <a:solidFill>
                  <a:srgbClr val="FFFFFF"/>
                </a:solidFill>
                <a:latin typeface="+mj-lt"/>
                <a:ea typeface="+mj-ea"/>
                <a:cs typeface="+mj-cs"/>
              </a:rPr>
              <a:t>Types</a:t>
            </a:r>
            <a:endParaRPr lang="en-US" sz="2200" kern="1200" spc="600" dirty="0">
              <a:solidFill>
                <a:srgbClr val="FFFFFF"/>
              </a:solidFill>
              <a:latin typeface="+mj-lt"/>
              <a:ea typeface="+mj-ea"/>
              <a:cs typeface="+mj-cs"/>
            </a:endParaRPr>
          </a:p>
        </p:txBody>
      </p:sp>
      <p:pic>
        <p:nvPicPr>
          <p:cNvPr id="6146" name="Picture 2"/>
          <p:cNvPicPr>
            <a:picLocks noGrp="1" noChangeAspect="1" noChangeArrowheads="1"/>
          </p:cNvPicPr>
          <p:nvPr>
            <p:ph idx="1"/>
          </p:nvPr>
        </p:nvPicPr>
        <p:blipFill>
          <a:blip r:embed="rId3" cstate="print"/>
          <a:stretch>
            <a:fillRect/>
          </a:stretch>
        </p:blipFill>
        <p:spPr bwMode="auto">
          <a:xfrm>
            <a:off x="3376821" y="1037729"/>
            <a:ext cx="5419311" cy="4782541"/>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0834944F-6DB1-9FD3-457D-2BB3E80CDC3E}"/>
              </a:ext>
            </a:extLst>
          </p:cNvPr>
          <p:cNvPicPr>
            <a:picLocks noChangeAspect="1"/>
          </p:cNvPicPr>
          <p:nvPr/>
        </p:nvPicPr>
        <p:blipFill>
          <a:blip r:embed="rId2">
            <a:alphaModFix amt="35000"/>
          </a:blip>
          <a:srcRect r="10999" b="-1"/>
          <a:stretch/>
        </p:blipFill>
        <p:spPr>
          <a:xfrm>
            <a:off x="20" y="10"/>
            <a:ext cx="9143980" cy="6857990"/>
          </a:xfrm>
          <a:prstGeom prst="rect">
            <a:avLst/>
          </a:prstGeom>
        </p:spPr>
      </p:pic>
      <p:sp>
        <p:nvSpPr>
          <p:cNvPr id="2" name="Title 1"/>
          <p:cNvSpPr>
            <a:spLocks noGrp="1"/>
          </p:cNvSpPr>
          <p:nvPr>
            <p:ph type="title"/>
          </p:nvPr>
        </p:nvSpPr>
        <p:spPr>
          <a:xfrm>
            <a:off x="628650" y="365125"/>
            <a:ext cx="7886700" cy="1325563"/>
          </a:xfrm>
        </p:spPr>
        <p:txBody>
          <a:bodyPr>
            <a:normAutofit/>
          </a:bodyPr>
          <a:lstStyle/>
          <a:p>
            <a:r>
              <a:rPr lang="en-US">
                <a:solidFill>
                  <a:srgbClr val="FFFFFF"/>
                </a:solidFill>
              </a:rPr>
              <a:t>LAY OUT </a:t>
            </a:r>
          </a:p>
        </p:txBody>
      </p:sp>
      <p:graphicFrame>
        <p:nvGraphicFramePr>
          <p:cNvPr id="5" name="Content Placeholder 2">
            <a:extLst>
              <a:ext uri="{FF2B5EF4-FFF2-40B4-BE49-F238E27FC236}">
                <a16:creationId xmlns:a16="http://schemas.microsoft.com/office/drawing/2014/main" id="{797EFFB8-5650-255A-FFB0-2D804FB24427}"/>
              </a:ext>
            </a:extLst>
          </p:cNvPr>
          <p:cNvGraphicFramePr>
            <a:graphicFrameLocks noGrp="1"/>
          </p:cNvGraphicFramePr>
          <p:nvPr>
            <p:ph idx="1"/>
            <p:extLst>
              <p:ext uri="{D42A27DB-BD31-4B8C-83A1-F6EECF244321}">
                <p14:modId xmlns:p14="http://schemas.microsoft.com/office/powerpoint/2010/main" val="3969819079"/>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75" name="Rectangle 7174">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7" name="Rectangle 7176">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9" name="Rectangle 7178">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1" name="Rectangle 7180">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83" name="Freeform: Shape 7182">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89" name="Rectangle 7188">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50041" y="586855"/>
            <a:ext cx="2401025" cy="3387497"/>
          </a:xfrm>
        </p:spPr>
        <p:txBody>
          <a:bodyPr vert="horz" lIns="91440" tIns="45720" rIns="91440" bIns="45720" rtlCol="0" anchor="b">
            <a:normAutofit/>
          </a:bodyPr>
          <a:lstStyle/>
          <a:p>
            <a:pPr algn="r"/>
            <a:r>
              <a:rPr lang="en-US" sz="3500" kern="1200">
                <a:solidFill>
                  <a:srgbClr val="FFFFFF"/>
                </a:solidFill>
                <a:latin typeface="+mj-lt"/>
                <a:ea typeface="+mj-ea"/>
                <a:cs typeface="+mj-cs"/>
              </a:rPr>
              <a:t>Treatment Methods</a:t>
            </a:r>
          </a:p>
        </p:txBody>
      </p:sp>
      <p:sp>
        <p:nvSpPr>
          <p:cNvPr id="3" name="Content Placeholder 2"/>
          <p:cNvSpPr>
            <a:spLocks noGrp="1"/>
          </p:cNvSpPr>
          <p:nvPr>
            <p:ph sz="half" idx="1"/>
          </p:nvPr>
        </p:nvSpPr>
        <p:spPr>
          <a:xfrm>
            <a:off x="3223931" y="1140020"/>
            <a:ext cx="2950822" cy="4825596"/>
          </a:xfrm>
        </p:spPr>
        <p:txBody>
          <a:bodyPr vert="horz" lIns="91440" tIns="45720" rIns="91440" bIns="45720" rtlCol="0" anchor="ctr">
            <a:normAutofit/>
          </a:bodyPr>
          <a:lstStyle/>
          <a:p>
            <a:pPr marL="0" indent="0">
              <a:buNone/>
            </a:pPr>
            <a:r>
              <a:rPr lang="en-US" sz="1800" b="1" dirty="0"/>
              <a:t>Closed reduction and spica cast immobilization</a:t>
            </a:r>
            <a:br>
              <a:rPr lang="en-US" sz="1800" b="1" dirty="0"/>
            </a:br>
            <a:endParaRPr lang="en-US" sz="1400" b="1" dirty="0"/>
          </a:p>
          <a:p>
            <a:pPr marL="0" indent="0">
              <a:buNone/>
            </a:pPr>
            <a:r>
              <a:rPr lang="en-US" sz="1400" b="1" dirty="0"/>
              <a:t>   Skeletal traction</a:t>
            </a:r>
            <a:br>
              <a:rPr lang="en-US" sz="1400" b="1" dirty="0"/>
            </a:br>
            <a:r>
              <a:rPr lang="en-US" sz="1400" b="1" dirty="0"/>
              <a:t>   Femoral cast bracing</a:t>
            </a:r>
            <a:br>
              <a:rPr lang="en-US" sz="1400" b="1" dirty="0"/>
            </a:br>
            <a:r>
              <a:rPr lang="en-US" sz="1400" b="1" dirty="0"/>
              <a:t>   External fixation</a:t>
            </a:r>
            <a:br>
              <a:rPr lang="en-US" sz="1400" b="1" dirty="0"/>
            </a:br>
            <a:r>
              <a:rPr lang="en-US" sz="1400" b="1" dirty="0"/>
              <a:t>   Internal fixation</a:t>
            </a:r>
            <a:br>
              <a:rPr lang="en-US" sz="1400" b="1" dirty="0"/>
            </a:br>
            <a:endParaRPr lang="en-US" sz="1400" b="1" dirty="0"/>
          </a:p>
          <a:p>
            <a:pPr marL="0" indent="0">
              <a:buNone/>
            </a:pPr>
            <a:r>
              <a:rPr lang="en-US" sz="1400" b="1" dirty="0"/>
              <a:t>Intramedullary nailing</a:t>
            </a:r>
          </a:p>
          <a:p>
            <a:pPr marL="0" indent="0">
              <a:buNone/>
            </a:pPr>
            <a:r>
              <a:rPr lang="en-US" sz="1400" b="1" dirty="0"/>
              <a:t>- </a:t>
            </a:r>
            <a:r>
              <a:rPr lang="en-US" sz="1400" dirty="0"/>
              <a:t>early weight bearing,</a:t>
            </a:r>
          </a:p>
          <a:p>
            <a:pPr>
              <a:buFontTx/>
              <a:buChar char="-"/>
            </a:pPr>
            <a:r>
              <a:rPr lang="en-US" sz="1400" dirty="0"/>
              <a:t>removal after 1.5yrs </a:t>
            </a:r>
            <a:br>
              <a:rPr lang="en-US" sz="1400" b="1" dirty="0"/>
            </a:br>
            <a:r>
              <a:rPr lang="en-US" sz="1400" b="1" dirty="0"/>
              <a:t>  </a:t>
            </a:r>
          </a:p>
          <a:p>
            <a:pPr marL="0" indent="0">
              <a:buNone/>
            </a:pPr>
            <a:r>
              <a:rPr lang="en-US" sz="1400" b="1" dirty="0"/>
              <a:t>Plate fixation  </a:t>
            </a:r>
          </a:p>
          <a:p>
            <a:pPr marL="0" indent="0">
              <a:buNone/>
            </a:pPr>
            <a:r>
              <a:rPr lang="en-US" sz="1400" b="1" dirty="0"/>
              <a:t>- </a:t>
            </a:r>
            <a:r>
              <a:rPr lang="en-US" sz="1400" dirty="0"/>
              <a:t>late weight bearing,</a:t>
            </a:r>
          </a:p>
          <a:p>
            <a:pPr marL="0" indent="0">
              <a:buNone/>
            </a:pPr>
            <a:r>
              <a:rPr lang="en-US" sz="1400" dirty="0"/>
              <a:t>- removal after 3yrs</a:t>
            </a:r>
            <a:br>
              <a:rPr lang="en-US" sz="1400" b="1" dirty="0"/>
            </a:br>
            <a:endParaRPr lang="en-US" sz="1400" dirty="0"/>
          </a:p>
        </p:txBody>
      </p:sp>
      <p:pic>
        <p:nvPicPr>
          <p:cNvPr id="7170" name="Picture 2"/>
          <p:cNvPicPr>
            <a:picLocks noGrp="1" noChangeAspect="1" noChangeArrowheads="1"/>
          </p:cNvPicPr>
          <p:nvPr>
            <p:ph sz="half" idx="2"/>
          </p:nvPr>
        </p:nvPicPr>
        <p:blipFill>
          <a:blip r:embed="rId2" cstate="print"/>
          <a:stretch>
            <a:fillRect/>
          </a:stretch>
        </p:blipFill>
        <p:spPr bwMode="auto">
          <a:xfrm>
            <a:off x="6400800" y="888618"/>
            <a:ext cx="2393158" cy="5092642"/>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7"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83356" y="1928731"/>
            <a:ext cx="3333749" cy="2624327"/>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a:xfrm>
            <a:off x="771525" y="1967266"/>
            <a:ext cx="1971675" cy="2547257"/>
          </a:xfrm>
          <a:noFill/>
        </p:spPr>
        <p:txBody>
          <a:bodyPr vert="horz" lIns="91440" tIns="45720" rIns="91440" bIns="45720" rtlCol="0" anchor="ctr">
            <a:normAutofit/>
          </a:bodyPr>
          <a:lstStyle/>
          <a:p>
            <a:pPr algn="ctr"/>
            <a:r>
              <a:rPr lang="en-US" sz="2200" kern="1200">
                <a:solidFill>
                  <a:srgbClr val="FFFFFF"/>
                </a:solidFill>
                <a:latin typeface="+mj-lt"/>
                <a:ea typeface="+mj-ea"/>
                <a:cs typeface="+mj-cs"/>
              </a:rPr>
              <a:t>INTERLOCKING  INTRA MEDULLARY NAILING</a:t>
            </a:r>
          </a:p>
        </p:txBody>
      </p:sp>
      <p:pic>
        <p:nvPicPr>
          <p:cNvPr id="5122" name="Picture 2" descr="C:\Users\Sarah Rehman\Desktop\FEMUR.jpg"/>
          <p:cNvPicPr>
            <a:picLocks noGrp="1" noChangeAspect="1" noChangeArrowheads="1"/>
          </p:cNvPicPr>
          <p:nvPr>
            <p:ph idx="1"/>
          </p:nvPr>
        </p:nvPicPr>
        <p:blipFill>
          <a:blip r:embed="rId2" cstate="print"/>
          <a:srcRect r="19119"/>
          <a:stretch/>
        </p:blipFill>
        <p:spPr bwMode="auto">
          <a:xfrm>
            <a:off x="3582987" y="381000"/>
            <a:ext cx="5361474" cy="6214554"/>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502" y="457200"/>
            <a:ext cx="3862699" cy="1371600"/>
          </a:xfrm>
        </p:spPr>
        <p:txBody>
          <a:bodyPr>
            <a:normAutofit/>
          </a:bodyPr>
          <a:lstStyle/>
          <a:p>
            <a:r>
              <a:rPr lang="en-US" b="1" dirty="0"/>
              <a:t>Intramedullary </a:t>
            </a:r>
            <a:br>
              <a:rPr lang="en-US" b="1" dirty="0"/>
            </a:br>
            <a:r>
              <a:rPr lang="en-US" b="1" dirty="0"/>
              <a:t>Nailing</a:t>
            </a:r>
            <a:endParaRPr lang="en-US" dirty="0"/>
          </a:p>
        </p:txBody>
      </p:sp>
      <p:pic>
        <p:nvPicPr>
          <p:cNvPr id="8195" name="Picture 3"/>
          <p:cNvPicPr>
            <a:picLocks noGrp="1" noChangeAspect="1" noChangeArrowheads="1"/>
          </p:cNvPicPr>
          <p:nvPr>
            <p:ph idx="1"/>
          </p:nvPr>
        </p:nvPicPr>
        <p:blipFill>
          <a:blip r:embed="rId2" cstate="print"/>
          <a:stretch>
            <a:fillRect/>
          </a:stretch>
        </p:blipFill>
        <p:spPr bwMode="auto">
          <a:xfrm>
            <a:off x="365760" y="2362200"/>
            <a:ext cx="4410075" cy="4257675"/>
          </a:xfrm>
          <a:prstGeom prst="rect">
            <a:avLst/>
          </a:prstGeom>
          <a:noFill/>
          <a:ln w="9525">
            <a:noFill/>
            <a:miter lim="800000"/>
            <a:headEnd/>
            <a:tailEnd/>
          </a:ln>
          <a:effectLst/>
        </p:spPr>
      </p:pic>
      <p:pic>
        <p:nvPicPr>
          <p:cNvPr id="8194" name="Picture 2"/>
          <p:cNvPicPr>
            <a:picLocks noChangeAspect="1" noChangeArrowheads="1"/>
          </p:cNvPicPr>
          <p:nvPr/>
        </p:nvPicPr>
        <p:blipFill>
          <a:blip r:embed="rId3" cstate="print"/>
          <a:srcRect/>
          <a:stretch>
            <a:fillRect/>
          </a:stretch>
        </p:blipFill>
        <p:spPr bwMode="auto">
          <a:xfrm>
            <a:off x="4876800" y="914400"/>
            <a:ext cx="4126859" cy="38862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blinds(horizontal)">
                                      <p:cBhvr>
                                        <p:cTn id="7" dur="500"/>
                                        <p:tgtEl>
                                          <p:spTgt spid="8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Reconstruction nail</a:t>
            </a:r>
            <a:endParaRPr lang="en-US" dirty="0"/>
          </a:p>
        </p:txBody>
      </p:sp>
      <p:pic>
        <p:nvPicPr>
          <p:cNvPr id="9218" name="Picture 2"/>
          <p:cNvPicPr>
            <a:picLocks noGrp="1" noChangeAspect="1" noChangeArrowheads="1"/>
          </p:cNvPicPr>
          <p:nvPr>
            <p:ph idx="1"/>
          </p:nvPr>
        </p:nvPicPr>
        <p:blipFill>
          <a:blip r:embed="rId2" cstate="print"/>
          <a:srcRect/>
          <a:stretch>
            <a:fillRect/>
          </a:stretch>
        </p:blipFill>
        <p:spPr bwMode="auto">
          <a:xfrm>
            <a:off x="3352800" y="1949450"/>
            <a:ext cx="2238375" cy="4696404"/>
          </a:xfrm>
          <a:prstGeom prst="rect">
            <a:avLst/>
          </a:prstGeom>
          <a:noFill/>
          <a:ln w="9525">
            <a:noFill/>
            <a:miter lim="800000"/>
            <a:headEnd/>
            <a:tailEnd/>
          </a:ln>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 Plate fixation </a:t>
            </a:r>
            <a:endParaRPr lang="en-US" dirty="0"/>
          </a:p>
        </p:txBody>
      </p:sp>
      <p:pic>
        <p:nvPicPr>
          <p:cNvPr id="1026" name="Picture 2" descr="C:\Users\Sarah\Desktop\Untitled.png"/>
          <p:cNvPicPr>
            <a:picLocks noGrp="1" noChangeAspect="1" noChangeArrowheads="1"/>
          </p:cNvPicPr>
          <p:nvPr>
            <p:ph idx="1"/>
          </p:nvPr>
        </p:nvPicPr>
        <p:blipFill>
          <a:blip r:embed="rId2" cstate="print"/>
          <a:stretch>
            <a:fillRect/>
          </a:stretch>
        </p:blipFill>
        <p:spPr bwMode="auto">
          <a:xfrm>
            <a:off x="3179572" y="1825625"/>
            <a:ext cx="2784856" cy="4351338"/>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pc="600" dirty="0">
                <a:solidFill>
                  <a:schemeClr val="bg1"/>
                </a:solidFill>
              </a:rPr>
              <a:t>TIBIAL SHAFT</a:t>
            </a:r>
            <a:r>
              <a:rPr lang="en-US" b="1" spc="600" dirty="0">
                <a:solidFill>
                  <a:schemeClr val="bg1"/>
                </a:solidFill>
              </a:rPr>
              <a:t> </a:t>
            </a:r>
            <a:br>
              <a:rPr lang="en-US" b="1" dirty="0"/>
            </a:br>
            <a:endParaRPr lang="en-US" dirty="0"/>
          </a:p>
        </p:txBody>
      </p:sp>
      <p:sp>
        <p:nvSpPr>
          <p:cNvPr id="3" name="Content Placeholder 2"/>
          <p:cNvSpPr>
            <a:spLocks noGrp="1"/>
          </p:cNvSpPr>
          <p:nvPr>
            <p:ph sz="half" idx="1"/>
          </p:nvPr>
        </p:nvSpPr>
        <p:spPr/>
        <p:txBody>
          <a:bodyPr>
            <a:normAutofit fontScale="92500" lnSpcReduction="10000"/>
          </a:bodyPr>
          <a:lstStyle/>
          <a:p>
            <a:r>
              <a:rPr lang="en-US" b="1" dirty="0"/>
              <a:t>Most commonly fractured long bone</a:t>
            </a:r>
          </a:p>
          <a:p>
            <a:r>
              <a:rPr lang="en-US" b="1" dirty="0">
                <a:solidFill>
                  <a:srgbClr val="C00000"/>
                </a:solidFill>
              </a:rPr>
              <a:t>Open fractures </a:t>
            </a:r>
            <a:r>
              <a:rPr lang="en-US" b="1" dirty="0"/>
              <a:t>are more common</a:t>
            </a:r>
          </a:p>
          <a:p>
            <a:r>
              <a:rPr lang="en-US" b="1" dirty="0"/>
              <a:t> The blood supply to the tibia is more precarious than that of bones enclosed by heavy muscles</a:t>
            </a:r>
          </a:p>
          <a:p>
            <a:r>
              <a:rPr lang="en-US" b="1" dirty="0"/>
              <a:t> High-energy trauma </a:t>
            </a:r>
          </a:p>
          <a:p>
            <a:pPr lvl="1"/>
            <a:r>
              <a:rPr lang="en-US" b="1" dirty="0"/>
              <a:t>compartment syndrome </a:t>
            </a:r>
          </a:p>
          <a:p>
            <a:pPr lvl="1"/>
            <a:r>
              <a:rPr lang="en-US" b="1" dirty="0"/>
              <a:t> neural or vascular injury</a:t>
            </a:r>
          </a:p>
        </p:txBody>
      </p:sp>
      <p:pic>
        <p:nvPicPr>
          <p:cNvPr id="5" name="Picture 8" descr="MVC-016S"/>
          <p:cNvPicPr>
            <a:picLocks noGrp="1" noChangeAspect="1" noChangeArrowheads="1"/>
          </p:cNvPicPr>
          <p:nvPr>
            <p:ph sz="half" idx="2"/>
          </p:nvPr>
        </p:nvPicPr>
        <p:blipFill>
          <a:blip r:embed="rId3" cstate="print"/>
          <a:stretch>
            <a:fillRect/>
          </a:stretch>
        </p:blipFill>
        <p:spPr>
          <a:xfrm>
            <a:off x="4940498" y="1825625"/>
            <a:ext cx="3263503" cy="4351338"/>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pc="300" dirty="0">
                <a:solidFill>
                  <a:schemeClr val="bg1"/>
                </a:solidFill>
              </a:rPr>
              <a:t>TREATMENT</a:t>
            </a:r>
          </a:p>
        </p:txBody>
      </p:sp>
      <p:sp>
        <p:nvSpPr>
          <p:cNvPr id="3" name="Content Placeholder 2"/>
          <p:cNvSpPr>
            <a:spLocks noGrp="1"/>
          </p:cNvSpPr>
          <p:nvPr>
            <p:ph idx="1"/>
          </p:nvPr>
        </p:nvSpPr>
        <p:spPr/>
        <p:txBody>
          <a:bodyPr>
            <a:normAutofit fontScale="85000" lnSpcReduction="20000"/>
          </a:bodyPr>
          <a:lstStyle/>
          <a:p>
            <a:r>
              <a:rPr lang="en-US" b="1" dirty="0">
                <a:solidFill>
                  <a:srgbClr val="002060"/>
                </a:solidFill>
              </a:rPr>
              <a:t>Non-operative Treatment  </a:t>
            </a:r>
          </a:p>
          <a:p>
            <a:pPr>
              <a:buNone/>
            </a:pPr>
            <a:r>
              <a:rPr lang="en-US" b="1" dirty="0">
                <a:solidFill>
                  <a:srgbClr val="002060"/>
                </a:solidFill>
              </a:rPr>
              <a:t>   </a:t>
            </a:r>
            <a:r>
              <a:rPr lang="en-US" b="1" dirty="0"/>
              <a:t>  - Closed, stable, isolated,     		minimally  displaced  	fractures caused by low</a:t>
            </a:r>
          </a:p>
          <a:p>
            <a:pPr>
              <a:buNone/>
            </a:pPr>
            <a:r>
              <a:rPr lang="en-US" b="1" dirty="0"/>
              <a:t>     	energy trauma</a:t>
            </a:r>
          </a:p>
          <a:p>
            <a:pPr>
              <a:buNone/>
            </a:pPr>
            <a:r>
              <a:rPr lang="en-US" b="1" dirty="0"/>
              <a:t>     - Stable low-velocity gunshot 	fractures</a:t>
            </a:r>
          </a:p>
          <a:p>
            <a:pPr>
              <a:buNone/>
            </a:pPr>
            <a:endParaRPr lang="en-US" b="1" dirty="0"/>
          </a:p>
          <a:p>
            <a:r>
              <a:rPr lang="en-US" b="1" dirty="0">
                <a:solidFill>
                  <a:srgbClr val="002060"/>
                </a:solidFill>
              </a:rPr>
              <a:t> Operative Treatment </a:t>
            </a:r>
          </a:p>
          <a:p>
            <a:pPr>
              <a:buNone/>
            </a:pPr>
            <a:r>
              <a:rPr lang="en-US" b="1" dirty="0"/>
              <a:t>      - High-energy trauma</a:t>
            </a:r>
          </a:p>
          <a:p>
            <a:pPr>
              <a:buNone/>
            </a:pPr>
            <a:r>
              <a:rPr lang="en-US" b="1" dirty="0"/>
              <a:t>      - Unstable, comminuted</a:t>
            </a:r>
          </a:p>
          <a:p>
            <a:pPr>
              <a:buNone/>
            </a:pPr>
            <a:r>
              <a:rPr lang="en-US" b="1" dirty="0"/>
              <a:t>	  - Soft-tissue trauma</a:t>
            </a:r>
          </a:p>
          <a:p>
            <a:pPr>
              <a:buNone/>
            </a:pPr>
            <a:endParaRPr lang="en-US" b="1" dirty="0"/>
          </a:p>
          <a:p>
            <a:endParaRPr lang="en-US" dirty="0"/>
          </a:p>
        </p:txBody>
      </p:sp>
      <p:sp>
        <p:nvSpPr>
          <p:cNvPr id="4" name="Text Placeholder 3"/>
          <p:cNvSpPr>
            <a:spLocks noGrp="1"/>
          </p:cNvSpPr>
          <p:nvPr>
            <p:ph type="body" sz="half" idx="2"/>
          </p:nvPr>
        </p:nvSpPr>
        <p:spPr/>
        <p:txBody>
          <a:bodyPr/>
          <a:lstStyle/>
          <a:p>
            <a:endParaRPr lang="en-US" dirty="0"/>
          </a:p>
        </p:txBody>
      </p:sp>
      <p:pic>
        <p:nvPicPr>
          <p:cNvPr id="2050" name="Picture 2"/>
          <p:cNvPicPr>
            <a:picLocks noChangeAspect="1" noChangeArrowheads="1"/>
          </p:cNvPicPr>
          <p:nvPr/>
        </p:nvPicPr>
        <p:blipFill>
          <a:blip r:embed="rId3" cstate="print"/>
          <a:srcRect/>
          <a:stretch>
            <a:fillRect/>
          </a:stretch>
        </p:blipFill>
        <p:spPr bwMode="auto">
          <a:xfrm>
            <a:off x="533400" y="2514600"/>
            <a:ext cx="1857375" cy="2752725"/>
          </a:xfrm>
          <a:prstGeom prst="rect">
            <a:avLst/>
          </a:prstGeom>
          <a:noFill/>
          <a:ln w="9525">
            <a:noFill/>
            <a:miter lim="800000"/>
            <a:headEnd/>
            <a:tailEnd/>
          </a:ln>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solidFill>
                  <a:schemeClr val="bg1"/>
                </a:solidFill>
              </a:rPr>
              <a:t>Locked </a:t>
            </a:r>
            <a:r>
              <a:rPr lang="en-US" dirty="0" err="1">
                <a:solidFill>
                  <a:schemeClr val="bg1"/>
                </a:solidFill>
              </a:rPr>
              <a:t>Intramedullary</a:t>
            </a:r>
            <a:r>
              <a:rPr lang="en-US" dirty="0">
                <a:solidFill>
                  <a:schemeClr val="bg1"/>
                </a:solidFill>
              </a:rPr>
              <a:t> Nailing</a:t>
            </a:r>
          </a:p>
        </p:txBody>
      </p:sp>
      <p:sp>
        <p:nvSpPr>
          <p:cNvPr id="3" name="Content Placeholder 2"/>
          <p:cNvSpPr>
            <a:spLocks noGrp="1"/>
          </p:cNvSpPr>
          <p:nvPr>
            <p:ph sz="half" idx="1"/>
          </p:nvPr>
        </p:nvSpPr>
        <p:spPr>
          <a:xfrm>
            <a:off x="-152400" y="1600200"/>
            <a:ext cx="5867400" cy="5257800"/>
          </a:xfrm>
        </p:spPr>
        <p:txBody>
          <a:bodyPr>
            <a:normAutofit/>
          </a:bodyPr>
          <a:lstStyle/>
          <a:p>
            <a:r>
              <a:rPr lang="en-US" b="1" dirty="0">
                <a:solidFill>
                  <a:srgbClr val="002060"/>
                </a:solidFill>
              </a:rPr>
              <a:t>Indications</a:t>
            </a:r>
          </a:p>
          <a:p>
            <a:pPr lvl="1"/>
            <a:r>
              <a:rPr lang="en-US" b="1" dirty="0"/>
              <a:t>Currently - </a:t>
            </a:r>
            <a:r>
              <a:rPr lang="en-US" b="1" dirty="0">
                <a:solidFill>
                  <a:srgbClr val="002060"/>
                </a:solidFill>
              </a:rPr>
              <a:t>treatment of choice </a:t>
            </a:r>
            <a:r>
              <a:rPr lang="en-US" b="1" dirty="0"/>
              <a:t>for most type I, type II, and type IIIA open and closed </a:t>
            </a:r>
            <a:r>
              <a:rPr lang="en-US" b="1" dirty="0" err="1"/>
              <a:t>tibial</a:t>
            </a:r>
            <a:r>
              <a:rPr lang="en-US" b="1" dirty="0"/>
              <a:t> shaft fractures</a:t>
            </a:r>
          </a:p>
          <a:p>
            <a:pPr lvl="1"/>
            <a:r>
              <a:rPr lang="en-US" b="1" dirty="0"/>
              <a:t>segmental and bilateral </a:t>
            </a:r>
            <a:r>
              <a:rPr lang="en-US" b="1" dirty="0" err="1"/>
              <a:t>tibial</a:t>
            </a:r>
            <a:r>
              <a:rPr lang="en-US" b="1" dirty="0"/>
              <a:t> fractures.</a:t>
            </a:r>
          </a:p>
          <a:p>
            <a:r>
              <a:rPr lang="en-US" b="1" dirty="0">
                <a:solidFill>
                  <a:srgbClr val="C00000"/>
                </a:solidFill>
              </a:rPr>
              <a:t>Advantages</a:t>
            </a:r>
          </a:p>
          <a:p>
            <a:pPr lvl="1"/>
            <a:r>
              <a:rPr lang="en-US" b="1" dirty="0"/>
              <a:t>preserves the soft-tissue sleeve around the fracture site</a:t>
            </a:r>
          </a:p>
          <a:p>
            <a:pPr lvl="1"/>
            <a:r>
              <a:rPr lang="en-US" b="1" dirty="0"/>
              <a:t>allows early motion of the adjacent joints</a:t>
            </a:r>
            <a:r>
              <a:rPr lang="en-US" b="1" dirty="0">
                <a:solidFill>
                  <a:srgbClr val="C00000"/>
                </a:solidFill>
              </a:rPr>
              <a:t> </a:t>
            </a:r>
          </a:p>
          <a:p>
            <a:r>
              <a:rPr lang="en-US" b="1" dirty="0">
                <a:solidFill>
                  <a:srgbClr val="C00000"/>
                </a:solidFill>
              </a:rPr>
              <a:t>Disadvantage </a:t>
            </a:r>
          </a:p>
          <a:p>
            <a:pPr lvl="1"/>
            <a:r>
              <a:rPr lang="en-US" b="1" dirty="0"/>
              <a:t>compartment syndrome</a:t>
            </a:r>
          </a:p>
        </p:txBody>
      </p:sp>
      <p:pic>
        <p:nvPicPr>
          <p:cNvPr id="6" name="Picture 2" descr="C:\Users\Sarah\Desktop\17.png"/>
          <p:cNvPicPr>
            <a:picLocks noGrp="1" noChangeAspect="1" noChangeArrowheads="1"/>
          </p:cNvPicPr>
          <p:nvPr>
            <p:ph sz="half" idx="2"/>
          </p:nvPr>
        </p:nvPicPr>
        <p:blipFill>
          <a:blip r:embed="rId3" cstate="print"/>
          <a:stretch>
            <a:fillRect/>
          </a:stretch>
        </p:blipFill>
        <p:spPr bwMode="auto">
          <a:xfrm>
            <a:off x="5139935" y="1825625"/>
            <a:ext cx="2864630" cy="435133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solidFill>
                  <a:schemeClr val="bg1"/>
                </a:solidFill>
              </a:rPr>
              <a:t>Plate &amp; Screw   Fixation</a:t>
            </a:r>
            <a:endParaRPr lang="en-US" sz="2800" dirty="0">
              <a:solidFill>
                <a:schemeClr val="bg1"/>
              </a:solidFill>
            </a:endParaRPr>
          </a:p>
        </p:txBody>
      </p:sp>
      <p:sp>
        <p:nvSpPr>
          <p:cNvPr id="3" name="Content Placeholder 2"/>
          <p:cNvSpPr>
            <a:spLocks noGrp="1"/>
          </p:cNvSpPr>
          <p:nvPr>
            <p:ph idx="1"/>
          </p:nvPr>
        </p:nvSpPr>
        <p:spPr>
          <a:xfrm>
            <a:off x="2667001" y="1743133"/>
            <a:ext cx="6273018" cy="4886267"/>
          </a:xfrm>
        </p:spPr>
        <p:txBody>
          <a:bodyPr>
            <a:normAutofit fontScale="77500" lnSpcReduction="20000"/>
          </a:bodyPr>
          <a:lstStyle/>
          <a:p>
            <a:r>
              <a:rPr lang="en-US" b="1" dirty="0">
                <a:solidFill>
                  <a:srgbClr val="002060"/>
                </a:solidFill>
              </a:rPr>
              <a:t>Indications</a:t>
            </a:r>
          </a:p>
          <a:p>
            <a:pPr>
              <a:buNone/>
            </a:pPr>
            <a:r>
              <a:rPr lang="en-US" sz="2400" b="1" dirty="0"/>
              <a:t>     </a:t>
            </a:r>
            <a:r>
              <a:rPr lang="en-US" b="1" dirty="0"/>
              <a:t>-  Intra articular fractures</a:t>
            </a:r>
          </a:p>
          <a:p>
            <a:pPr>
              <a:buNone/>
            </a:pPr>
            <a:r>
              <a:rPr lang="en-US" b="1" dirty="0">
                <a:solidFill>
                  <a:srgbClr val="002060"/>
                </a:solidFill>
              </a:rPr>
              <a:t>   </a:t>
            </a:r>
            <a:r>
              <a:rPr lang="en-US" b="1" dirty="0"/>
              <a:t> -  Proximal </a:t>
            </a:r>
            <a:r>
              <a:rPr lang="en-US" b="1" dirty="0" err="1"/>
              <a:t>diaphyseal</a:t>
            </a:r>
            <a:r>
              <a:rPr lang="en-US" b="1" dirty="0"/>
              <a:t> fractures</a:t>
            </a:r>
          </a:p>
          <a:p>
            <a:pPr>
              <a:buNone/>
            </a:pPr>
            <a:r>
              <a:rPr lang="en-US" dirty="0"/>
              <a:t>     - </a:t>
            </a:r>
            <a:r>
              <a:rPr lang="en-US" b="1" dirty="0"/>
              <a:t>Distal</a:t>
            </a:r>
            <a:r>
              <a:rPr lang="en-US" dirty="0"/>
              <a:t> </a:t>
            </a:r>
            <a:r>
              <a:rPr lang="en-US" b="1" dirty="0" err="1"/>
              <a:t>diaphyseal</a:t>
            </a:r>
            <a:r>
              <a:rPr lang="en-US" b="1" dirty="0"/>
              <a:t> fractures</a:t>
            </a:r>
            <a:endParaRPr lang="en-US" dirty="0"/>
          </a:p>
          <a:p>
            <a:endParaRPr lang="en-US" b="1" dirty="0">
              <a:solidFill>
                <a:srgbClr val="002060"/>
              </a:solidFill>
            </a:endParaRPr>
          </a:p>
          <a:p>
            <a:r>
              <a:rPr lang="en-US" b="1" dirty="0">
                <a:solidFill>
                  <a:srgbClr val="002060"/>
                </a:solidFill>
              </a:rPr>
              <a:t>Advantages</a:t>
            </a:r>
          </a:p>
          <a:p>
            <a:pPr lvl="1"/>
            <a:r>
              <a:rPr lang="en-US" b="1" dirty="0"/>
              <a:t>stable fixation</a:t>
            </a:r>
          </a:p>
          <a:p>
            <a:pPr lvl="1"/>
            <a:r>
              <a:rPr lang="en-US" b="1" dirty="0"/>
              <a:t> allow early motion of the knee and ankle</a:t>
            </a:r>
          </a:p>
          <a:p>
            <a:pPr lvl="1"/>
            <a:r>
              <a:rPr lang="en-US" b="1" dirty="0"/>
              <a:t>maintain length and alignment.</a:t>
            </a:r>
          </a:p>
          <a:p>
            <a:endParaRPr lang="en-US" b="1" dirty="0">
              <a:solidFill>
                <a:srgbClr val="FFC000"/>
              </a:solidFill>
            </a:endParaRPr>
          </a:p>
          <a:p>
            <a:r>
              <a:rPr lang="en-US" b="1" dirty="0">
                <a:solidFill>
                  <a:srgbClr val="FFC000"/>
                </a:solidFill>
              </a:rPr>
              <a:t> </a:t>
            </a:r>
            <a:r>
              <a:rPr lang="en-US" b="1" dirty="0">
                <a:solidFill>
                  <a:srgbClr val="C00000"/>
                </a:solidFill>
              </a:rPr>
              <a:t>The greatest disadvantage </a:t>
            </a:r>
          </a:p>
          <a:p>
            <a:pPr>
              <a:buNone/>
            </a:pPr>
            <a:r>
              <a:rPr lang="en-US" b="1" dirty="0">
                <a:solidFill>
                  <a:srgbClr val="C00000"/>
                </a:solidFill>
              </a:rPr>
              <a:t>     </a:t>
            </a:r>
            <a:r>
              <a:rPr lang="en-US" b="1" dirty="0"/>
              <a:t>requires soft-tissue stripping, which can lead to wound complications and infection</a:t>
            </a:r>
          </a:p>
        </p:txBody>
      </p:sp>
      <p:sp>
        <p:nvSpPr>
          <p:cNvPr id="5" name="Text Placeholder 4"/>
          <p:cNvSpPr>
            <a:spLocks noGrp="1"/>
          </p:cNvSpPr>
          <p:nvPr>
            <p:ph type="body" sz="half" idx="2"/>
          </p:nvPr>
        </p:nvSpPr>
        <p:spPr/>
        <p:txBody>
          <a:bodyPr/>
          <a:lstStyle/>
          <a:p>
            <a:endParaRPr lang="en-US" dirty="0"/>
          </a:p>
        </p:txBody>
      </p:sp>
      <p:pic>
        <p:nvPicPr>
          <p:cNvPr id="3075" name="Picture 3"/>
          <p:cNvPicPr>
            <a:picLocks noChangeAspect="1" noChangeArrowheads="1"/>
          </p:cNvPicPr>
          <p:nvPr/>
        </p:nvPicPr>
        <p:blipFill>
          <a:blip r:embed="rId2" cstate="print"/>
          <a:srcRect/>
          <a:stretch>
            <a:fillRect/>
          </a:stretch>
        </p:blipFill>
        <p:spPr bwMode="auto">
          <a:xfrm>
            <a:off x="838200" y="2438400"/>
            <a:ext cx="1285875" cy="31242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L- BUTTRESS PLATE</a:t>
            </a:r>
          </a:p>
        </p:txBody>
      </p:sp>
      <p:pic>
        <p:nvPicPr>
          <p:cNvPr id="5122" name="Picture 2" descr="C:\Users\Sarah\Desktop\13.png"/>
          <p:cNvPicPr>
            <a:picLocks noGrp="1" noChangeAspect="1" noChangeArrowheads="1"/>
          </p:cNvPicPr>
          <p:nvPr>
            <p:ph idx="1"/>
          </p:nvPr>
        </p:nvPicPr>
        <p:blipFill>
          <a:blip r:embed="rId2" cstate="print"/>
          <a:stretch>
            <a:fillRect/>
          </a:stretch>
        </p:blipFill>
        <p:spPr bwMode="auto">
          <a:xfrm>
            <a:off x="1714101" y="1881685"/>
            <a:ext cx="5715798" cy="4239217"/>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 y="-5705"/>
            <a:ext cx="9143993"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67638" y="637762"/>
            <a:ext cx="7416372" cy="900131"/>
          </a:xfrm>
        </p:spPr>
        <p:txBody>
          <a:bodyPr anchor="t">
            <a:normAutofit/>
          </a:bodyPr>
          <a:lstStyle/>
          <a:p>
            <a:r>
              <a:rPr lang="en-US" sz="3500">
                <a:solidFill>
                  <a:schemeClr val="bg1"/>
                </a:solidFill>
              </a:rPr>
              <a:t>LEARNING OBJECTIVES</a:t>
            </a:r>
          </a:p>
        </p:txBody>
      </p:sp>
      <p:sp>
        <p:nvSpPr>
          <p:cNvPr id="10" name="Rectangle 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9143992"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638" y="2010758"/>
            <a:ext cx="342892"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66661" y="2217343"/>
            <a:ext cx="7410669" cy="3959619"/>
          </a:xfrm>
        </p:spPr>
        <p:txBody>
          <a:bodyPr>
            <a:normAutofit/>
          </a:bodyPr>
          <a:lstStyle/>
          <a:p>
            <a:r>
              <a:rPr lang="en-US" sz="2100"/>
              <a:t>At the end of this session, students will be able to</a:t>
            </a:r>
          </a:p>
          <a:p>
            <a:pPr lvl="1"/>
            <a:r>
              <a:rPr lang="en-US" sz="2100"/>
              <a:t>Diagnose lower limb fractures</a:t>
            </a:r>
          </a:p>
          <a:p>
            <a:pPr lvl="1"/>
            <a:r>
              <a:rPr lang="en-US" sz="2100"/>
              <a:t>Classify lower limb fractures</a:t>
            </a:r>
          </a:p>
          <a:p>
            <a:pPr lvl="1"/>
            <a:r>
              <a:rPr lang="en-US" sz="2100"/>
              <a:t>Know the emergency management of lower limb fractures</a:t>
            </a:r>
          </a:p>
          <a:p>
            <a:pPr lvl="1"/>
            <a:r>
              <a:rPr lang="en-US" sz="2100">
                <a:sym typeface="+mn-ea"/>
              </a:rPr>
              <a:t>Know the definitive management of lower limb fractures</a:t>
            </a:r>
            <a:endParaRPr lang="en-US" sz="2100"/>
          </a:p>
          <a:p>
            <a:pPr lvl="1"/>
            <a:r>
              <a:rPr lang="en-US" sz="2100"/>
              <a:t>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Plate and Screw Fixation</a:t>
            </a:r>
          </a:p>
        </p:txBody>
      </p:sp>
      <p:pic>
        <p:nvPicPr>
          <p:cNvPr id="4098" name="Picture 2" descr="C:\Users\Obaid\Desktop\5.png"/>
          <p:cNvPicPr>
            <a:picLocks noGrp="1" noChangeAspect="1" noChangeArrowheads="1"/>
          </p:cNvPicPr>
          <p:nvPr>
            <p:ph idx="1"/>
          </p:nvPr>
        </p:nvPicPr>
        <p:blipFill>
          <a:blip r:embed="rId2" cstate="print"/>
          <a:srcRect/>
          <a:stretch>
            <a:fillRect/>
          </a:stretch>
        </p:blipFill>
        <p:spPr bwMode="auto">
          <a:xfrm>
            <a:off x="1825540" y="1600200"/>
            <a:ext cx="5163671" cy="5029200"/>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ANKLE   FRACTURES</a:t>
            </a:r>
          </a:p>
        </p:txBody>
      </p:sp>
      <p:pic>
        <p:nvPicPr>
          <p:cNvPr id="4098" name="Picture 2" descr="C:\Users\Obaid\Desktop\5.png"/>
          <p:cNvPicPr>
            <a:picLocks noGrp="1" noChangeAspect="1" noChangeArrowheads="1"/>
          </p:cNvPicPr>
          <p:nvPr>
            <p:ph idx="1"/>
          </p:nvPr>
        </p:nvPicPr>
        <p:blipFill>
          <a:blip r:embed="rId2" cstate="print"/>
          <a:stretch>
            <a:fillRect/>
          </a:stretch>
        </p:blipFill>
        <p:spPr bwMode="auto">
          <a:xfrm>
            <a:off x="1477715" y="1825625"/>
            <a:ext cx="6188569" cy="4351338"/>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7239000" cy="1143000"/>
          </a:xfrm>
        </p:spPr>
        <p:txBody>
          <a:bodyPr>
            <a:normAutofit fontScale="90000"/>
          </a:bodyPr>
          <a:lstStyle/>
          <a:p>
            <a:r>
              <a:rPr lang="en-US" b="1" dirty="0">
                <a:solidFill>
                  <a:schemeClr val="bg1"/>
                </a:solidFill>
              </a:rPr>
              <a:t>“Percutaneous” </a:t>
            </a:r>
            <a:br>
              <a:rPr lang="en-US" b="1" dirty="0">
                <a:solidFill>
                  <a:schemeClr val="bg1"/>
                </a:solidFill>
              </a:rPr>
            </a:br>
            <a:r>
              <a:rPr lang="en-US" b="1" dirty="0">
                <a:solidFill>
                  <a:schemeClr val="bg1"/>
                </a:solidFill>
              </a:rPr>
              <a:t>Plating (M.I.P.O)</a:t>
            </a:r>
            <a:endParaRPr lang="en-US" dirty="0">
              <a:solidFill>
                <a:schemeClr val="bg1"/>
              </a:solidFill>
            </a:endParaRPr>
          </a:p>
        </p:txBody>
      </p:sp>
      <p:sp>
        <p:nvSpPr>
          <p:cNvPr id="3" name="Content Placeholder 2"/>
          <p:cNvSpPr>
            <a:spLocks noGrp="1"/>
          </p:cNvSpPr>
          <p:nvPr>
            <p:ph sz="half" idx="1"/>
          </p:nvPr>
        </p:nvSpPr>
        <p:spPr>
          <a:xfrm>
            <a:off x="0" y="1600200"/>
            <a:ext cx="4495800" cy="4525963"/>
          </a:xfrm>
        </p:spPr>
        <p:txBody>
          <a:bodyPr>
            <a:normAutofit lnSpcReduction="10000"/>
          </a:bodyPr>
          <a:lstStyle/>
          <a:p>
            <a:r>
              <a:rPr lang="en-US" b="1" dirty="0">
                <a:solidFill>
                  <a:srgbClr val="002060"/>
                </a:solidFill>
              </a:rPr>
              <a:t>Current Indications</a:t>
            </a:r>
          </a:p>
          <a:p>
            <a:pPr>
              <a:buNone/>
            </a:pPr>
            <a:r>
              <a:rPr lang="en-US" b="1" dirty="0"/>
              <a:t> (1) </a:t>
            </a:r>
            <a:r>
              <a:rPr lang="en-US" b="1" dirty="0" err="1"/>
              <a:t>Tibial</a:t>
            </a:r>
            <a:r>
              <a:rPr lang="en-US" b="1" dirty="0"/>
              <a:t> shaft fracture with </a:t>
            </a:r>
            <a:r>
              <a:rPr lang="en-US" b="1" dirty="0" err="1"/>
              <a:t>periarticular</a:t>
            </a:r>
            <a:r>
              <a:rPr lang="en-US" b="1" dirty="0"/>
              <a:t> metaphyseal comminution that precludes locked </a:t>
            </a:r>
            <a:r>
              <a:rPr lang="en-US" b="1" dirty="0" err="1"/>
              <a:t>intramedullary</a:t>
            </a:r>
            <a:r>
              <a:rPr lang="en-US" b="1" dirty="0"/>
              <a:t> nailing</a:t>
            </a:r>
          </a:p>
          <a:p>
            <a:pPr>
              <a:buNone/>
            </a:pPr>
            <a:r>
              <a:rPr lang="en-US" b="1" dirty="0"/>
              <a:t> </a:t>
            </a:r>
          </a:p>
          <a:p>
            <a:pPr>
              <a:buNone/>
            </a:pPr>
            <a:r>
              <a:rPr lang="en-US" b="1" dirty="0"/>
              <a:t> (2) Soft-tissue damage of such severity that it prohibits the use of standard incisions</a:t>
            </a:r>
            <a:endParaRPr lang="en-US" dirty="0"/>
          </a:p>
        </p:txBody>
      </p:sp>
      <p:pic>
        <p:nvPicPr>
          <p:cNvPr id="5" name="Content Placeholder 4"/>
          <p:cNvPicPr>
            <a:picLocks noGrp="1" noChangeAspect="1" noChangeArrowheads="1"/>
          </p:cNvPicPr>
          <p:nvPr>
            <p:ph sz="half" idx="2"/>
          </p:nvPr>
        </p:nvPicPr>
        <p:blipFill>
          <a:blip r:embed="rId3" cstate="print"/>
          <a:stretch>
            <a:fillRect/>
          </a:stretch>
        </p:blipFill>
        <p:spPr bwMode="auto">
          <a:xfrm>
            <a:off x="3867181" y="2875928"/>
            <a:ext cx="5276819" cy="3982072"/>
          </a:xfrm>
          <a:prstGeom prst="rect">
            <a:avLst/>
          </a:prstGeom>
          <a:noFill/>
          <a:ln w="9525">
            <a:noFill/>
            <a:miter lim="800000"/>
            <a:headEnd/>
            <a:tailEnd/>
          </a:ln>
        </p:spPr>
      </p:pic>
      <p:pic>
        <p:nvPicPr>
          <p:cNvPr id="6" name="Picture 5" descr="BREID, TERESA E"/>
          <p:cNvPicPr>
            <a:picLocks noChangeAspect="1" noChangeArrowheads="1"/>
          </p:cNvPicPr>
          <p:nvPr/>
        </p:nvPicPr>
        <p:blipFill>
          <a:blip r:embed="rId4" cstate="print"/>
          <a:srcRect l="10739" t="8569" r="16747"/>
          <a:stretch>
            <a:fillRect/>
          </a:stretch>
        </p:blipFill>
        <p:spPr bwMode="auto">
          <a:xfrm rot="19200000">
            <a:off x="6612145" y="213773"/>
            <a:ext cx="2832100" cy="3348038"/>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chemeClr val="bg1"/>
                </a:solidFill>
              </a:rPr>
              <a:t>External Fixation </a:t>
            </a:r>
            <a:br>
              <a:rPr lang="en-US" b="1" dirty="0"/>
            </a:br>
            <a:endParaRPr lang="en-US" dirty="0"/>
          </a:p>
        </p:txBody>
      </p:sp>
      <p:sp>
        <p:nvSpPr>
          <p:cNvPr id="3" name="Content Placeholder 2"/>
          <p:cNvSpPr>
            <a:spLocks noGrp="1"/>
          </p:cNvSpPr>
          <p:nvPr>
            <p:ph idx="1"/>
          </p:nvPr>
        </p:nvSpPr>
        <p:spPr>
          <a:xfrm>
            <a:off x="457200" y="1600200"/>
            <a:ext cx="8229600" cy="4709160"/>
          </a:xfrm>
        </p:spPr>
        <p:txBody>
          <a:bodyPr>
            <a:normAutofit/>
          </a:bodyPr>
          <a:lstStyle/>
          <a:p>
            <a:pPr>
              <a:buNone/>
            </a:pPr>
            <a:r>
              <a:rPr lang="en-US" b="1" dirty="0"/>
              <a:t> </a:t>
            </a:r>
          </a:p>
          <a:p>
            <a:r>
              <a:rPr lang="en-US" b="1" dirty="0">
                <a:solidFill>
                  <a:srgbClr val="0070C0"/>
                </a:solidFill>
              </a:rPr>
              <a:t>Three types </a:t>
            </a:r>
            <a:r>
              <a:rPr lang="en-US" b="1" dirty="0"/>
              <a:t>:</a:t>
            </a:r>
          </a:p>
          <a:p>
            <a:pPr lvl="1"/>
            <a:r>
              <a:rPr lang="en-US" b="1" dirty="0"/>
              <a:t> Half-pin </a:t>
            </a:r>
            <a:r>
              <a:rPr lang="en-US" b="1" dirty="0" err="1"/>
              <a:t>fixators</a:t>
            </a:r>
            <a:endParaRPr lang="en-US" b="1" dirty="0"/>
          </a:p>
          <a:p>
            <a:pPr lvl="1"/>
            <a:r>
              <a:rPr lang="en-US" b="1" dirty="0"/>
              <a:t> Wire and ring </a:t>
            </a:r>
            <a:r>
              <a:rPr lang="en-US" b="1" dirty="0" err="1"/>
              <a:t>fixators</a:t>
            </a:r>
            <a:endParaRPr lang="en-US" b="1" dirty="0"/>
          </a:p>
          <a:p>
            <a:pPr lvl="1"/>
            <a:r>
              <a:rPr lang="en-US" b="1" dirty="0"/>
              <a:t> Hybrid fixators</a:t>
            </a:r>
          </a:p>
          <a:p>
            <a:pPr lvl="1"/>
            <a:endParaRPr lang="en-US" b="1" dirty="0"/>
          </a:p>
          <a:p>
            <a:pPr>
              <a:buNone/>
            </a:pPr>
            <a:r>
              <a:rPr lang="en-US" b="1" dirty="0">
                <a:solidFill>
                  <a:srgbClr val="C00000"/>
                </a:solidFill>
              </a:rPr>
              <a:t>Advantages :</a:t>
            </a:r>
          </a:p>
          <a:p>
            <a:pPr lvl="1"/>
            <a:r>
              <a:rPr lang="en-US" b="1" dirty="0"/>
              <a:t>    provides stable fixation</a:t>
            </a:r>
          </a:p>
          <a:p>
            <a:pPr lvl="1"/>
            <a:r>
              <a:rPr lang="en-US" b="1" dirty="0"/>
              <a:t>    preserves soft tissues and bone </a:t>
            </a:r>
            <a:r>
              <a:rPr lang="en-US" b="1" dirty="0" err="1"/>
              <a:t>vascularity</a:t>
            </a:r>
            <a:endParaRPr lang="en-US" b="1" dirty="0"/>
          </a:p>
          <a:p>
            <a:pPr lvl="1"/>
            <a:r>
              <a:rPr lang="en-US" b="1" dirty="0"/>
              <a:t>    leaves wounds accessible</a:t>
            </a:r>
          </a:p>
          <a:p>
            <a:pPr lvl="1"/>
            <a:r>
              <a:rPr lang="en-US" b="1" dirty="0"/>
              <a:t>    causes little blood loss.</a:t>
            </a:r>
            <a:endParaRPr lang="en-US" dirty="0"/>
          </a:p>
        </p:txBody>
      </p:sp>
      <p:pic>
        <p:nvPicPr>
          <p:cNvPr id="4" name="Picture 2" descr="C:\Users\Obaid\Desktop\2.png"/>
          <p:cNvPicPr>
            <a:picLocks noChangeAspect="1" noChangeArrowheads="1"/>
          </p:cNvPicPr>
          <p:nvPr/>
        </p:nvPicPr>
        <p:blipFill>
          <a:blip r:embed="rId2" cstate="print"/>
          <a:stretch>
            <a:fillRect/>
          </a:stretch>
        </p:blipFill>
        <p:spPr bwMode="auto">
          <a:xfrm>
            <a:off x="6019800" y="457200"/>
            <a:ext cx="2857899" cy="416300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52728"/>
          </a:xfrm>
        </p:spPr>
        <p:txBody>
          <a:bodyPr>
            <a:normAutofit fontScale="90000"/>
          </a:bodyPr>
          <a:lstStyle/>
          <a:p>
            <a:r>
              <a:rPr lang="en-US" dirty="0">
                <a:solidFill>
                  <a:schemeClr val="bg1"/>
                </a:solidFill>
              </a:rPr>
              <a:t>           ILIZAROVE  EX-FIX</a:t>
            </a:r>
            <a:br>
              <a:rPr lang="en-US" dirty="0">
                <a:solidFill>
                  <a:schemeClr val="bg1"/>
                </a:solidFill>
              </a:rPr>
            </a:br>
            <a:r>
              <a:rPr lang="en-US" dirty="0">
                <a:solidFill>
                  <a:schemeClr val="bg1"/>
                </a:solidFill>
              </a:rPr>
              <a:t>             </a:t>
            </a:r>
            <a:r>
              <a:rPr lang="en-US" sz="3600" dirty="0">
                <a:solidFill>
                  <a:schemeClr val="bg1"/>
                </a:solidFill>
              </a:rPr>
              <a:t>[</a:t>
            </a:r>
            <a:r>
              <a:rPr lang="en-US" sz="3100" dirty="0">
                <a:solidFill>
                  <a:schemeClr val="bg1"/>
                </a:solidFill>
              </a:rPr>
              <a:t>Wire and ring fixators]</a:t>
            </a:r>
          </a:p>
        </p:txBody>
      </p:sp>
      <p:pic>
        <p:nvPicPr>
          <p:cNvPr id="10242" name="Picture 2" descr="C:\Users\Sarah\Desktop\18.png"/>
          <p:cNvPicPr>
            <a:picLocks noGrp="1" noChangeAspect="1" noChangeArrowheads="1"/>
          </p:cNvPicPr>
          <p:nvPr>
            <p:ph idx="1"/>
          </p:nvPr>
        </p:nvPicPr>
        <p:blipFill>
          <a:blip r:embed="rId2" cstate="print"/>
          <a:stretch>
            <a:fillRect/>
          </a:stretch>
        </p:blipFill>
        <p:spPr bwMode="auto">
          <a:xfrm>
            <a:off x="1447800" y="1447800"/>
            <a:ext cx="5715798" cy="2553056"/>
          </a:xfrm>
          <a:prstGeom prst="rect">
            <a:avLst/>
          </a:prstGeom>
          <a:noFill/>
        </p:spPr>
      </p:pic>
      <p:pic>
        <p:nvPicPr>
          <p:cNvPr id="4" name="Picture 2" descr="C:\Users\Sarah\Desktop\15.png"/>
          <p:cNvPicPr>
            <a:picLocks noChangeAspect="1" noChangeArrowheads="1"/>
          </p:cNvPicPr>
          <p:nvPr/>
        </p:nvPicPr>
        <p:blipFill>
          <a:blip r:embed="rId3" cstate="print"/>
          <a:stretch>
            <a:fillRect/>
          </a:stretch>
        </p:blipFill>
        <p:spPr bwMode="auto">
          <a:xfrm>
            <a:off x="1600200" y="3942943"/>
            <a:ext cx="5715798" cy="2915057"/>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HYBRID FIXATOR</a:t>
            </a:r>
          </a:p>
        </p:txBody>
      </p:sp>
      <p:pic>
        <p:nvPicPr>
          <p:cNvPr id="6146" name="Picture 2" descr="C:\Users\Sarah\Desktop\14.png"/>
          <p:cNvPicPr>
            <a:picLocks noGrp="1" noChangeAspect="1" noChangeArrowheads="1"/>
          </p:cNvPicPr>
          <p:nvPr>
            <p:ph idx="1"/>
          </p:nvPr>
        </p:nvPicPr>
        <p:blipFill>
          <a:blip r:embed="rId2" cstate="print"/>
          <a:stretch>
            <a:fillRect/>
          </a:stretch>
        </p:blipFill>
        <p:spPr bwMode="auto">
          <a:xfrm>
            <a:off x="1714101" y="2491371"/>
            <a:ext cx="5715798" cy="3019846"/>
          </a:xfrm>
          <a:prstGeom prst="rect">
            <a:avLst/>
          </a:prstGeo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Hybrid EX-</a:t>
            </a:r>
            <a:r>
              <a:rPr lang="en-US" dirty="0" err="1">
                <a:solidFill>
                  <a:schemeClr val="bg1"/>
                </a:solidFill>
              </a:rPr>
              <a:t>Fixator</a:t>
            </a:r>
            <a:endParaRPr lang="en-US" dirty="0">
              <a:solidFill>
                <a:schemeClr val="bg1"/>
              </a:solidFill>
            </a:endParaRPr>
          </a:p>
        </p:txBody>
      </p:sp>
      <p:pic>
        <p:nvPicPr>
          <p:cNvPr id="12290" name="Picture 2" descr="C:\Users\Sarah\Desktop\22.png"/>
          <p:cNvPicPr>
            <a:picLocks noGrp="1" noChangeAspect="1" noChangeArrowheads="1"/>
          </p:cNvPicPr>
          <p:nvPr>
            <p:ph idx="1"/>
          </p:nvPr>
        </p:nvPicPr>
        <p:blipFill>
          <a:blip r:embed="rId2" cstate="print"/>
          <a:stretch>
            <a:fillRect/>
          </a:stretch>
        </p:blipFill>
        <p:spPr bwMode="auto">
          <a:xfrm>
            <a:off x="3487791" y="1825625"/>
            <a:ext cx="2168417" cy="4351338"/>
          </a:xfrm>
          <a:prstGeom prst="rect">
            <a:avLst/>
          </a:prstGeo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pc="600" dirty="0">
                <a:solidFill>
                  <a:schemeClr val="bg1"/>
                </a:solidFill>
              </a:rPr>
              <a:t>AMPUTATION</a:t>
            </a:r>
          </a:p>
        </p:txBody>
      </p:sp>
      <p:pic>
        <p:nvPicPr>
          <p:cNvPr id="10242" name="Picture 2"/>
          <p:cNvPicPr>
            <a:picLocks noGrp="1" noChangeAspect="1" noChangeArrowheads="1"/>
          </p:cNvPicPr>
          <p:nvPr>
            <p:ph idx="1"/>
          </p:nvPr>
        </p:nvPicPr>
        <p:blipFill>
          <a:blip r:embed="rId2" cstate="print"/>
          <a:srcRect/>
          <a:stretch>
            <a:fillRect/>
          </a:stretch>
        </p:blipFill>
        <p:spPr bwMode="auto">
          <a:xfrm>
            <a:off x="1868827" y="1905000"/>
            <a:ext cx="5001361" cy="4038599"/>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1"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pc="600" dirty="0">
                <a:solidFill>
                  <a:schemeClr val="bg1"/>
                </a:solidFill>
              </a:rPr>
              <a:t>Summary    </a:t>
            </a:r>
            <a:br>
              <a:rPr lang="en-US" spc="600" dirty="0">
                <a:solidFill>
                  <a:schemeClr val="bg1"/>
                </a:solidFill>
              </a:rPr>
            </a:br>
            <a:r>
              <a:rPr lang="en-US" spc="600" dirty="0">
                <a:solidFill>
                  <a:schemeClr val="bg1"/>
                </a:solidFill>
              </a:rPr>
              <a:t> </a:t>
            </a:r>
            <a:r>
              <a:rPr lang="en-US" sz="3600" b="0" spc="600" dirty="0">
                <a:solidFill>
                  <a:schemeClr val="bg1"/>
                </a:solidFill>
              </a:rPr>
              <a:t>(</a:t>
            </a:r>
            <a:r>
              <a:rPr lang="en-US" sz="3200" b="0" spc="300" dirty="0">
                <a:solidFill>
                  <a:schemeClr val="bg1"/>
                </a:solidFill>
              </a:rPr>
              <a:t>for long bone fractures in lower limbs)</a:t>
            </a:r>
            <a:r>
              <a:rPr lang="en-US" spc="300" dirty="0">
                <a:solidFill>
                  <a:schemeClr val="bg1"/>
                </a:solidFill>
              </a:rPr>
              <a:t> </a:t>
            </a:r>
          </a:p>
        </p:txBody>
      </p:sp>
      <p:sp>
        <p:nvSpPr>
          <p:cNvPr id="3" name="Content Placeholder 2"/>
          <p:cNvSpPr>
            <a:spLocks noGrp="1"/>
          </p:cNvSpPr>
          <p:nvPr>
            <p:ph idx="1"/>
          </p:nvPr>
        </p:nvSpPr>
        <p:spPr>
          <a:xfrm>
            <a:off x="457200" y="1775191"/>
            <a:ext cx="8534400" cy="4625609"/>
          </a:xfrm>
        </p:spPr>
        <p:txBody>
          <a:bodyPr>
            <a:normAutofit fontScale="85000" lnSpcReduction="20000"/>
          </a:bodyPr>
          <a:lstStyle/>
          <a:p>
            <a:pPr>
              <a:buFont typeface="Arial" panose="020B0604020202020204" pitchFamily="34" charset="0"/>
              <a:buChar char="•"/>
            </a:pPr>
            <a:r>
              <a:rPr lang="en-US" b="1" dirty="0">
                <a:solidFill>
                  <a:srgbClr val="002060"/>
                </a:solidFill>
              </a:rPr>
              <a:t>Closed reduction and Cast immobilization</a:t>
            </a:r>
          </a:p>
          <a:p>
            <a:pPr>
              <a:buNone/>
            </a:pPr>
            <a:r>
              <a:rPr lang="en-US" sz="2400" b="1" dirty="0">
                <a:solidFill>
                  <a:srgbClr val="002060"/>
                </a:solidFill>
              </a:rPr>
              <a:t>                                                               </a:t>
            </a:r>
            <a:r>
              <a:rPr lang="en-US" sz="2400" b="1" dirty="0"/>
              <a:t>tibia   [adults &amp; children], femur [children]</a:t>
            </a:r>
          </a:p>
          <a:p>
            <a:pPr>
              <a:buNone/>
            </a:pPr>
            <a:r>
              <a:rPr lang="en-US" sz="2400" b="1" dirty="0"/>
              <a:t> </a:t>
            </a:r>
          </a:p>
          <a:p>
            <a:pPr>
              <a:buFont typeface="Arial" panose="020B0604020202020204" pitchFamily="34" charset="0"/>
              <a:buChar char="•"/>
            </a:pPr>
            <a:r>
              <a:rPr lang="en-US" b="1" dirty="0"/>
              <a:t> </a:t>
            </a:r>
            <a:r>
              <a:rPr lang="en-US" b="1" dirty="0">
                <a:solidFill>
                  <a:srgbClr val="002060"/>
                </a:solidFill>
              </a:rPr>
              <a:t>  </a:t>
            </a:r>
            <a:r>
              <a:rPr lang="en-US" b="1" u="sng" dirty="0">
                <a:solidFill>
                  <a:srgbClr val="002060"/>
                </a:solidFill>
              </a:rPr>
              <a:t>External fixation </a:t>
            </a:r>
            <a:r>
              <a:rPr lang="en-US" sz="2800" b="1" dirty="0">
                <a:solidFill>
                  <a:srgbClr val="002060"/>
                </a:solidFill>
              </a:rPr>
              <a:t>:      </a:t>
            </a:r>
            <a:r>
              <a:rPr lang="en-US" sz="2800" b="1" dirty="0"/>
              <a:t>open ,comminuted Fractures ,            					vascular injury     </a:t>
            </a:r>
            <a:br>
              <a:rPr lang="en-US" sz="2800" b="1" dirty="0"/>
            </a:br>
            <a:endParaRPr lang="en-US" sz="2800" b="1" dirty="0"/>
          </a:p>
          <a:p>
            <a:pPr>
              <a:buFont typeface="Arial" panose="020B0604020202020204" pitchFamily="34" charset="0"/>
              <a:buChar char="•"/>
            </a:pPr>
            <a:r>
              <a:rPr lang="en-US" b="1" dirty="0"/>
              <a:t>   </a:t>
            </a:r>
            <a:r>
              <a:rPr lang="en-US" b="1" u="sng" dirty="0">
                <a:solidFill>
                  <a:srgbClr val="002060"/>
                </a:solidFill>
              </a:rPr>
              <a:t>Internal fixation</a:t>
            </a:r>
            <a:br>
              <a:rPr lang="en-US" b="1" dirty="0">
                <a:solidFill>
                  <a:srgbClr val="002060"/>
                </a:solidFill>
              </a:rPr>
            </a:br>
            <a:endParaRPr lang="en-US" b="1" dirty="0">
              <a:solidFill>
                <a:srgbClr val="002060"/>
              </a:solidFill>
            </a:endParaRPr>
          </a:p>
          <a:p>
            <a:pPr>
              <a:buFont typeface="Wingdings" panose="05000000000000000000" pitchFamily="2" charset="2"/>
              <a:buChar char="ü"/>
            </a:pPr>
            <a:r>
              <a:rPr lang="en-US" b="1" dirty="0">
                <a:solidFill>
                  <a:srgbClr val="002060"/>
                </a:solidFill>
              </a:rPr>
              <a:t>       </a:t>
            </a:r>
            <a:r>
              <a:rPr lang="en-US" b="1" dirty="0" err="1">
                <a:solidFill>
                  <a:srgbClr val="002060"/>
                </a:solidFill>
              </a:rPr>
              <a:t>Intramedullary</a:t>
            </a:r>
            <a:r>
              <a:rPr lang="en-US" b="1" dirty="0">
                <a:solidFill>
                  <a:srgbClr val="002060"/>
                </a:solidFill>
              </a:rPr>
              <a:t> nailing     </a:t>
            </a:r>
            <a:r>
              <a:rPr lang="en-US" b="1" dirty="0"/>
              <a:t>Shaft fractures</a:t>
            </a:r>
            <a:r>
              <a:rPr lang="en-US" b="1" dirty="0">
                <a:solidFill>
                  <a:srgbClr val="002060"/>
                </a:solidFill>
              </a:rPr>
              <a:t>				             </a:t>
            </a:r>
            <a:r>
              <a:rPr lang="en-US" b="1" dirty="0"/>
              <a:t>- </a:t>
            </a:r>
            <a:r>
              <a:rPr lang="en-US" dirty="0"/>
              <a:t>early weight bearing</a:t>
            </a:r>
            <a:br>
              <a:rPr lang="en-US" b="1" dirty="0">
                <a:solidFill>
                  <a:srgbClr val="002060"/>
                </a:solidFill>
              </a:rPr>
            </a:br>
            <a:r>
              <a:rPr lang="en-US" b="1" dirty="0">
                <a:solidFill>
                  <a:srgbClr val="002060"/>
                </a:solidFill>
              </a:rPr>
              <a:t>  </a:t>
            </a:r>
          </a:p>
          <a:p>
            <a:pPr>
              <a:buFont typeface="Wingdings" panose="05000000000000000000" pitchFamily="2" charset="2"/>
              <a:buChar char="ü"/>
            </a:pPr>
            <a:r>
              <a:rPr lang="en-US" b="1" dirty="0">
                <a:solidFill>
                  <a:srgbClr val="002060"/>
                </a:solidFill>
              </a:rPr>
              <a:t>	Plate fixation                 </a:t>
            </a:r>
            <a:r>
              <a:rPr lang="en-US" b="1" dirty="0" err="1"/>
              <a:t>Periarticular</a:t>
            </a:r>
            <a:r>
              <a:rPr lang="en-US" b="1" dirty="0"/>
              <a:t> Fractures   </a:t>
            </a:r>
          </a:p>
          <a:p>
            <a:pPr>
              <a:buNone/>
            </a:pPr>
            <a:r>
              <a:rPr lang="en-US" b="1" dirty="0"/>
              <a:t>                                                   -</a:t>
            </a:r>
            <a:r>
              <a:rPr lang="en-US" b="1" dirty="0">
                <a:solidFill>
                  <a:srgbClr val="002060"/>
                </a:solidFill>
              </a:rPr>
              <a:t> </a:t>
            </a:r>
            <a:r>
              <a:rPr lang="en-US" dirty="0"/>
              <a:t>late weight bearing</a:t>
            </a:r>
            <a:br>
              <a:rPr lang="en-US" b="1" dirty="0"/>
            </a:br>
            <a:r>
              <a:rPr lang="en-US" b="1" dirty="0"/>
              <a:t>   				</a:t>
            </a:r>
            <a:endParaRPr lang="en-US" dirty="0"/>
          </a:p>
          <a:p>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219200"/>
            <a:ext cx="7886700" cy="1325563"/>
          </a:xfrm>
        </p:spPr>
        <p:txBody>
          <a:bodyPr/>
          <a:lstStyle/>
          <a:p>
            <a:r>
              <a:rPr lang="en-US" dirty="0"/>
              <a:t>REFERENCES</a:t>
            </a:r>
          </a:p>
        </p:txBody>
      </p:sp>
      <p:sp>
        <p:nvSpPr>
          <p:cNvPr id="3" name="Content Placeholder 2"/>
          <p:cNvSpPr>
            <a:spLocks noGrp="1"/>
          </p:cNvSpPr>
          <p:nvPr>
            <p:ph idx="1"/>
          </p:nvPr>
        </p:nvSpPr>
        <p:spPr>
          <a:xfrm>
            <a:off x="533400" y="2679699"/>
            <a:ext cx="7886700" cy="4351338"/>
          </a:xfrm>
        </p:spPr>
        <p:txBody>
          <a:bodyPr/>
          <a:lstStyle/>
          <a:p>
            <a:pPr lvl="0"/>
            <a:r>
              <a:rPr lang="en-US" dirty="0"/>
              <a:t>*Pattern of femoral fractures in tertiary care Hospital of northern Punjab Pakistan: Journal of Rawalpindi Medical College, July-Dec 2013, Volume 18:   Obaid-</a:t>
            </a:r>
            <a:r>
              <a:rPr lang="en-US" dirty="0" err="1"/>
              <a:t>ur</a:t>
            </a:r>
            <a:r>
              <a:rPr lang="en-US" dirty="0"/>
              <a:t>-Rahman, R M </a:t>
            </a:r>
            <a:r>
              <a:rPr lang="en-US" dirty="0" err="1"/>
              <a:t>Adnan</a:t>
            </a:r>
            <a:r>
              <a:rPr lang="en-US" dirty="0"/>
              <a:t>, </a:t>
            </a:r>
            <a:r>
              <a:rPr lang="en-US" dirty="0" err="1"/>
              <a:t>Rafeya</a:t>
            </a:r>
            <a:r>
              <a:rPr lang="en-US" dirty="0"/>
              <a:t> Khan</a:t>
            </a:r>
          </a:p>
        </p:txBody>
      </p:sp>
      <p:sp>
        <p:nvSpPr>
          <p:cNvPr id="66561" name="Rectangle 1"/>
          <p:cNvSpPr>
            <a:spLocks noChangeArrowheads="1"/>
          </p:cNvSpPr>
          <p:nvPr/>
        </p:nvSpPr>
        <p:spPr bwMode="auto">
          <a:xfrm>
            <a:off x="734060" y="4572000"/>
            <a:ext cx="7772400" cy="892552"/>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4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PATTERN OF FEMORAL FRACTURES IN TERTIARY CARE HOSPITAL OF NORTHERN PUNJAB, PAKISTAN </a:t>
            </a:r>
            <a:endParaRPr kumimoji="0" lang="en-US" sz="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sz="12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ObaidurRahman</a:t>
            </a:r>
            <a:r>
              <a:rPr kumimoji="0" lang="en-US" sz="12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2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Rana</a:t>
            </a:r>
            <a:r>
              <a:rPr kumimoji="0" lang="en-US" sz="12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Muhammad </a:t>
            </a:r>
            <a:r>
              <a:rPr kumimoji="0" lang="en-US" sz="12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Adnan</a:t>
            </a:r>
            <a:r>
              <a:rPr kumimoji="0" lang="en-US" sz="12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2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Rafeya</a:t>
            </a:r>
            <a:r>
              <a:rPr kumimoji="0" lang="en-US" sz="12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Khan, </a:t>
            </a:r>
            <a:r>
              <a:rPr kumimoji="0" lang="en-US" sz="12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Faiz</a:t>
            </a:r>
            <a:r>
              <a:rPr kumimoji="0" lang="en-US" sz="12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2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ur</a:t>
            </a:r>
            <a:r>
              <a:rPr kumimoji="0" lang="en-US" sz="12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Rahman, Muhammad </a:t>
            </a:r>
            <a:r>
              <a:rPr kumimoji="0" lang="en-US" sz="12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Irfan</a:t>
            </a:r>
            <a:r>
              <a:rPr kumimoji="0" lang="en-US" sz="12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Zia, </a:t>
            </a:r>
            <a:r>
              <a:rPr kumimoji="0" lang="en-US" sz="12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Jahanzaib</a:t>
            </a:r>
            <a:r>
              <a:rPr kumimoji="0" lang="en-US" sz="12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2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Amin</a:t>
            </a:r>
            <a:r>
              <a:rPr kumimoji="0" lang="en-US" sz="12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2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Imtiaz</a:t>
            </a:r>
            <a:r>
              <a:rPr kumimoji="0" lang="en-US" sz="12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2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Ahmad,Saleem</a:t>
            </a:r>
            <a:r>
              <a:rPr kumimoji="0" lang="en-US" sz="12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Ahmed</a:t>
            </a:r>
            <a:endParaRPr kumimoji="0" 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50000"/>
                </a:schemeClr>
              </a:solidFill>
            </a:endParaRPr>
          </a:p>
        </p:txBody>
      </p:sp>
      <p:sp>
        <p:nvSpPr>
          <p:cNvPr id="2" name="Title 1"/>
          <p:cNvSpPr>
            <a:spLocks noGrp="1"/>
          </p:cNvSpPr>
          <p:nvPr>
            <p:ph type="title"/>
          </p:nvPr>
        </p:nvSpPr>
        <p:spPr>
          <a:xfrm>
            <a:off x="1449677" y="949325"/>
            <a:ext cx="6053779" cy="2387600"/>
          </a:xfrm>
        </p:spPr>
        <p:txBody>
          <a:bodyPr vert="horz" lIns="91440" tIns="45720" rIns="91440" bIns="45720" rtlCol="0" anchor="b">
            <a:normAutofit/>
          </a:bodyPr>
          <a:lstStyle/>
          <a:p>
            <a:r>
              <a:rPr lang="en-US" sz="5700" kern="1200">
                <a:solidFill>
                  <a:schemeClr val="bg1"/>
                </a:solidFill>
                <a:latin typeface="+mj-lt"/>
                <a:ea typeface="+mj-ea"/>
                <a:cs typeface="+mj-cs"/>
              </a:rPr>
              <a:t>CORE SUBJECT</a:t>
            </a:r>
          </a:p>
        </p:txBody>
      </p:sp>
      <p:sp>
        <p:nvSpPr>
          <p:cNvPr id="3" name="Content Placeholder 2"/>
          <p:cNvSpPr>
            <a:spLocks noGrp="1"/>
          </p:cNvSpPr>
          <p:nvPr>
            <p:ph idx="1"/>
          </p:nvPr>
        </p:nvSpPr>
        <p:spPr>
          <a:xfrm>
            <a:off x="1449676" y="3429000"/>
            <a:ext cx="6053773" cy="1655762"/>
          </a:xfrm>
        </p:spPr>
        <p:txBody>
          <a:bodyPr vert="horz" lIns="91440" tIns="45720" rIns="91440" bIns="45720" rtlCol="0">
            <a:normAutofit/>
          </a:bodyPr>
          <a:lstStyle/>
          <a:p>
            <a:pPr marL="0" indent="0">
              <a:buNone/>
            </a:pPr>
            <a:r>
              <a:rPr lang="en-US" kern="1200">
                <a:solidFill>
                  <a:schemeClr val="bg1"/>
                </a:solidFill>
                <a:latin typeface="+mn-lt"/>
                <a:ea typeface="+mn-ea"/>
                <a:cs typeface="+mn-cs"/>
              </a:rPr>
              <a:t>Orthopaedic surgery</a:t>
            </a:r>
          </a:p>
        </p:txBody>
      </p:sp>
      <p:cxnSp>
        <p:nvCxnSpPr>
          <p:cNvPr id="10" name="Straight Connector 9">
            <a:extLst>
              <a:ext uri="{FF2B5EF4-FFF2-40B4-BE49-F238E27FC236}">
                <a16:creationId xmlns:a16="http://schemas.microsoft.com/office/drawing/2014/main" id="{EC4521DE-248E-440D-AAD6-FD9E7D34B3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8963" y="0"/>
            <a:ext cx="0" cy="685800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42C13FA-4C0F-42D0-9626-5BA6040D8C3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6252485"/>
            <a:ext cx="91440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TAKE HOME MESSAGE</a:t>
            </a:r>
          </a:p>
        </p:txBody>
      </p:sp>
      <p:sp>
        <p:nvSpPr>
          <p:cNvPr id="3" name="Content Placeholder 2"/>
          <p:cNvSpPr>
            <a:spLocks noGrp="1"/>
          </p:cNvSpPr>
          <p:nvPr>
            <p:ph idx="1"/>
          </p:nvPr>
        </p:nvSpPr>
        <p:spPr/>
        <p:txBody>
          <a:bodyPr/>
          <a:lstStyle/>
          <a:p>
            <a:r>
              <a:rPr lang="en-US" dirty="0"/>
              <a:t>Lower limb fractures are a common presentation in emergency department.</a:t>
            </a:r>
          </a:p>
          <a:p>
            <a:r>
              <a:rPr lang="en-US" dirty="0"/>
              <a:t>Young patients present with long bone fractures after road traffic accidents. </a:t>
            </a:r>
          </a:p>
          <a:p>
            <a:r>
              <a:rPr lang="en-US" dirty="0"/>
              <a:t>Distal neurovascular status is very important in assessment of fractures. </a:t>
            </a:r>
          </a:p>
          <a:p>
            <a:r>
              <a:rPr lang="en-US" dirty="0"/>
              <a:t>early and adequate management can lower morbidity significantly.  </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MCQs</a:t>
            </a:r>
          </a:p>
        </p:txBody>
      </p:sp>
      <p:sp>
        <p:nvSpPr>
          <p:cNvPr id="3" name="Content Placeholder 2"/>
          <p:cNvSpPr>
            <a:spLocks noGrp="1"/>
          </p:cNvSpPr>
          <p:nvPr>
            <p:ph idx="1"/>
          </p:nvPr>
        </p:nvSpPr>
        <p:spPr/>
        <p:txBody>
          <a:bodyPr>
            <a:normAutofit fontScale="85000" lnSpcReduction="20000"/>
          </a:bodyPr>
          <a:lstStyle/>
          <a:p>
            <a:r>
              <a:rPr lang="en-US" altLang="en-US"/>
              <a:t>A 30-year-old male presents to the emergency department after a high-speed motor vehicle accident. His left thigh is swollen and deformed. He has severe pain and is unable to move his leg. On examination, distal pulses are present, but there is significant soft tissue swelling. X-ray confirms a midshaft femoral fracture. What is the most appropriate management?</a:t>
            </a:r>
          </a:p>
          <a:p>
            <a:endParaRPr lang="en-US" altLang="en-US"/>
          </a:p>
          <a:p>
            <a:r>
              <a:rPr lang="en-US" altLang="en-US"/>
              <a:t>A) Open reduction and internal fixation (ORIF) with plating</a:t>
            </a:r>
          </a:p>
          <a:p>
            <a:r>
              <a:rPr lang="en-US" altLang="en-US"/>
              <a:t>B) Skeletal traction followed by early mobilization</a:t>
            </a:r>
          </a:p>
          <a:p>
            <a:r>
              <a:rPr lang="en-US" altLang="en-US"/>
              <a:t>C) Intramedullary nailing after initial stabilization</a:t>
            </a:r>
          </a:p>
          <a:p>
            <a:r>
              <a:rPr lang="en-US" altLang="en-US"/>
              <a:t>D) Immediate weight-bearing as tolerated</a:t>
            </a:r>
          </a:p>
          <a:p>
            <a:r>
              <a:rPr lang="en-US" altLang="en-US"/>
              <a:t>E) External fixation with a plan for delayed fixation</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ltLang="en-US"/>
          </a:p>
          <a:p>
            <a:endParaRPr lang="en-US" altLang="en-US"/>
          </a:p>
          <a:p>
            <a:endParaRPr lang="en-US" altLang="en-US"/>
          </a:p>
          <a:p>
            <a:r>
              <a:rPr lang="en-US" altLang="en-US"/>
              <a:t>Answer: C) Intramedullary nailing after initial stabilization</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MCQs</a:t>
            </a:r>
          </a:p>
        </p:txBody>
      </p:sp>
      <p:sp>
        <p:nvSpPr>
          <p:cNvPr id="3" name="Content Placeholder 2"/>
          <p:cNvSpPr>
            <a:spLocks noGrp="1"/>
          </p:cNvSpPr>
          <p:nvPr>
            <p:ph idx="1"/>
          </p:nvPr>
        </p:nvSpPr>
        <p:spPr/>
        <p:txBody>
          <a:bodyPr>
            <a:normAutofit fontScale="85000" lnSpcReduction="10000"/>
          </a:bodyPr>
          <a:lstStyle/>
          <a:p>
            <a:r>
              <a:rPr lang="en-US" altLang="en-US"/>
              <a:t>An 82-year-old female with osteoporosis falls at home and is unable to stand. She was community ambulatory before the fall.  Examination reveals external rotation and shortening of the affected limb. X-ray confirms a displaced femoral neck fracture. What is the preferred surgical management?</a:t>
            </a:r>
          </a:p>
          <a:p>
            <a:endParaRPr lang="en-US" altLang="en-US"/>
          </a:p>
          <a:p>
            <a:r>
              <a:rPr lang="en-US" altLang="en-US"/>
              <a:t>A) Non-weight-bearing with bed rest and pain control</a:t>
            </a:r>
          </a:p>
          <a:p>
            <a:r>
              <a:rPr lang="en-US" altLang="en-US"/>
              <a:t>B) Open reduction and internal fixation with screws</a:t>
            </a:r>
          </a:p>
          <a:p>
            <a:r>
              <a:rPr lang="en-US" altLang="en-US"/>
              <a:t>C) Total hip replacement</a:t>
            </a:r>
          </a:p>
          <a:p>
            <a:r>
              <a:rPr lang="en-US" altLang="en-US"/>
              <a:t>D) Skeletal traction for 6 weeks followed by rehabilitation</a:t>
            </a:r>
          </a:p>
          <a:p>
            <a:r>
              <a:rPr lang="en-US" altLang="en-US"/>
              <a:t>E) Conservative management with a hip brace</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ltLang="en-US">
              <a:sym typeface="+mn-ea"/>
            </a:endParaRPr>
          </a:p>
          <a:p>
            <a:endParaRPr lang="en-US" altLang="en-US">
              <a:sym typeface="+mn-ea"/>
            </a:endParaRPr>
          </a:p>
          <a:p>
            <a:endParaRPr lang="en-US" altLang="en-US">
              <a:sym typeface="+mn-ea"/>
            </a:endParaRPr>
          </a:p>
          <a:p>
            <a:r>
              <a:rPr lang="en-US" altLang="en-US">
                <a:sym typeface="+mn-ea"/>
              </a:rPr>
              <a:t>Answer: C) Total Hip Replacement.</a:t>
            </a:r>
            <a:endParaRPr lang="en-US" altLang="en-US"/>
          </a:p>
          <a:p>
            <a:endParaRPr 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MCQs</a:t>
            </a:r>
          </a:p>
        </p:txBody>
      </p:sp>
      <p:sp>
        <p:nvSpPr>
          <p:cNvPr id="3" name="Content Placeholder 2"/>
          <p:cNvSpPr>
            <a:spLocks noGrp="1"/>
          </p:cNvSpPr>
          <p:nvPr>
            <p:ph idx="1"/>
          </p:nvPr>
        </p:nvSpPr>
        <p:spPr/>
        <p:txBody>
          <a:bodyPr>
            <a:normAutofit fontScale="85000" lnSpcReduction="20000"/>
          </a:bodyPr>
          <a:lstStyle/>
          <a:p>
            <a:r>
              <a:rPr lang="en-US" altLang="en-US"/>
              <a:t>A 40-year-old construction worker falls from a scaffold and lands on his leg. The lower leg is visibly deformed, with bone protruding through the skin. On debridement there is marked contamination of wound. What is the most appropriate management?</a:t>
            </a:r>
          </a:p>
          <a:p>
            <a:endParaRPr lang="en-US" altLang="en-US"/>
          </a:p>
          <a:p>
            <a:r>
              <a:rPr lang="en-US" altLang="en-US"/>
              <a:t>A) Immediate internal fixation to stabilize the fracture</a:t>
            </a:r>
          </a:p>
          <a:p>
            <a:r>
              <a:rPr lang="en-US" altLang="en-US"/>
              <a:t>B) Intravenous antibiotics, tetanus prophylaxis, urgent irrigation/debridement and external fixation.</a:t>
            </a:r>
          </a:p>
          <a:p>
            <a:r>
              <a:rPr lang="en-US" altLang="en-US"/>
              <a:t>C) Application of an external fixator without wound debridement</a:t>
            </a:r>
          </a:p>
          <a:p>
            <a:r>
              <a:rPr lang="en-US" altLang="en-US"/>
              <a:t>D) Non-surgical management with a long leg cast</a:t>
            </a:r>
          </a:p>
          <a:p>
            <a:r>
              <a:rPr lang="en-US" altLang="en-US"/>
              <a:t>E) Immediate amputation due to infection risk</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a:p>
            <a:endParaRPr lang="en-US"/>
          </a:p>
          <a:p>
            <a:endParaRPr lang="en-US"/>
          </a:p>
          <a:p>
            <a:r>
              <a:rPr lang="en-US"/>
              <a:t>Answer: </a:t>
            </a:r>
            <a:r>
              <a:rPr lang="en-US" altLang="en-US">
                <a:sym typeface="+mn-ea"/>
              </a:rPr>
              <a:t>B) Intravenous antibiotics, tetanus prophylaxis, urgent irrigation/debridement and external fixation.</a:t>
            </a:r>
            <a:endParaRPr lang="en-US" altLang="en-US"/>
          </a:p>
          <a:p>
            <a:endParaRPr 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057400" y="304800"/>
            <a:ext cx="5410200" cy="1225550"/>
          </a:xfrm>
          <a:noFill/>
        </p:spPr>
        <p:txBody>
          <a:bodyPr lIns="45720" rIns="45720">
            <a:noAutofit/>
            <a:scene3d>
              <a:camera prst="orthographicFront"/>
              <a:lightRig rig="soft" dir="t">
                <a:rot lat="0" lon="0" rev="16800000"/>
              </a:lightRig>
            </a:scene3d>
            <a:sp3d prstMaterial="softEdge"/>
          </a:bodyPr>
          <a:lstStyle/>
          <a:p>
            <a:pPr algn="ctr" fontAlgn="auto">
              <a:spcAft>
                <a:spcPts val="0"/>
              </a:spcAft>
              <a:defRPr/>
            </a:pPr>
            <a:r>
              <a:rPr lang="en-US" sz="6600" b="1" dirty="0">
                <a:ln w="6350">
                  <a:noFill/>
                </a:ln>
                <a:solidFill>
                  <a:srgbClr val="996633"/>
                </a:solidFill>
                <a:effectLst>
                  <a:outerShdw blurRad="114300" dist="101600" dir="2700000" algn="tl" rotWithShape="0">
                    <a:srgbClr val="000000">
                      <a:alpha val="40000"/>
                    </a:srgbClr>
                  </a:outerShdw>
                </a:effectLst>
                <a:latin typeface="Andalus" pitchFamily="2" charset="-78"/>
                <a:cs typeface="Andalus" pitchFamily="2" charset="-78"/>
              </a:rPr>
              <a:t>THANK  YOU</a:t>
            </a:r>
          </a:p>
        </p:txBody>
      </p:sp>
      <p:pic>
        <p:nvPicPr>
          <p:cNvPr id="7" name="Picture Placeholder 6" descr="Creek.jpg"/>
          <p:cNvPicPr>
            <a:picLocks noGrp="1" noChangeAspect="1"/>
          </p:cNvPicPr>
          <p:nvPr>
            <p:ph type="pic" idx="4294967295"/>
          </p:nvPr>
        </p:nvPicPr>
        <p:blipFill>
          <a:blip r:embed="rId2" cstate="print"/>
          <a:stretch>
            <a:fillRect/>
          </a:stretch>
        </p:blipFill>
        <p:spPr>
          <a:xfrm>
            <a:off x="228600" y="1236617"/>
            <a:ext cx="8686800" cy="5352143"/>
          </a:xfrm>
          <a:solidFill>
            <a:schemeClr val="bg2"/>
          </a:solidFill>
          <a:ln w="44450" cap="sq" algn="ctr"/>
          <a:effectLst>
            <a:softEdge rad="112500"/>
          </a:effectLst>
          <a:scene3d>
            <a:camera prst="orthographicFront">
              <a:rot lat="0" lon="0" rev="0"/>
            </a:camera>
            <a:lightRig rig="balanced" dir="tr">
              <a:rot lat="0" lon="0" rev="2700000"/>
            </a:lightRig>
          </a:scene3d>
          <a:sp3d prstMaterial="matte">
            <a:contourClr>
              <a:schemeClr val="tx2">
                <a:shade val="50000"/>
              </a:schemeClr>
            </a:contourClr>
          </a:sp3d>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Core subject spiral integration with community medicine</a:t>
            </a:r>
          </a:p>
        </p:txBody>
      </p:sp>
      <p:graphicFrame>
        <p:nvGraphicFramePr>
          <p:cNvPr id="5" name="Content Placeholder 2">
            <a:extLst>
              <a:ext uri="{FF2B5EF4-FFF2-40B4-BE49-F238E27FC236}">
                <a16:creationId xmlns:a16="http://schemas.microsoft.com/office/drawing/2014/main" id="{23996739-485F-906F-10DF-9CD30B5DF22C}"/>
              </a:ext>
            </a:extLst>
          </p:cNvPr>
          <p:cNvGraphicFramePr>
            <a:graphicFrameLocks noGrp="1"/>
          </p:cNvGraphicFramePr>
          <p:nvPr>
            <p:ph idx="1"/>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366" name="Rectangle 15365">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202" y="639520"/>
            <a:ext cx="2571750" cy="1719072"/>
          </a:xfrm>
        </p:spPr>
        <p:txBody>
          <a:bodyPr vert="horz" lIns="91440" tIns="45720" rIns="91440" bIns="45720" rtlCol="0" anchor="b">
            <a:normAutofit/>
          </a:bodyPr>
          <a:lstStyle/>
          <a:p>
            <a:r>
              <a:rPr lang="en-US" sz="1900" kern="1200">
                <a:solidFill>
                  <a:schemeClr val="tx1"/>
                </a:solidFill>
                <a:latin typeface="+mj-lt"/>
                <a:ea typeface="+mj-ea"/>
                <a:cs typeface="+mj-cs"/>
              </a:rPr>
              <a:t>Distribution of specific bone involvement in patients admitted in orthopaedic department of BBH    *</a:t>
            </a:r>
          </a:p>
        </p:txBody>
      </p:sp>
      <p:sp>
        <p:nvSpPr>
          <p:cNvPr id="15368"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458" y="2573756"/>
            <a:ext cx="2441321" cy="18288"/>
          </a:xfrm>
          <a:custGeom>
            <a:avLst/>
            <a:gdLst>
              <a:gd name="connsiteX0" fmla="*/ 0 w 2441321"/>
              <a:gd name="connsiteY0" fmla="*/ 0 h 18288"/>
              <a:gd name="connsiteX1" fmla="*/ 585917 w 2441321"/>
              <a:gd name="connsiteY1" fmla="*/ 0 h 18288"/>
              <a:gd name="connsiteX2" fmla="*/ 1196247 w 2441321"/>
              <a:gd name="connsiteY2" fmla="*/ 0 h 18288"/>
              <a:gd name="connsiteX3" fmla="*/ 1806578 w 2441321"/>
              <a:gd name="connsiteY3" fmla="*/ 0 h 18288"/>
              <a:gd name="connsiteX4" fmla="*/ 2441321 w 2441321"/>
              <a:gd name="connsiteY4" fmla="*/ 0 h 18288"/>
              <a:gd name="connsiteX5" fmla="*/ 2441321 w 2441321"/>
              <a:gd name="connsiteY5" fmla="*/ 18288 h 18288"/>
              <a:gd name="connsiteX6" fmla="*/ 1830991 w 2441321"/>
              <a:gd name="connsiteY6" fmla="*/ 18288 h 18288"/>
              <a:gd name="connsiteX7" fmla="*/ 1269487 w 2441321"/>
              <a:gd name="connsiteY7" fmla="*/ 18288 h 18288"/>
              <a:gd name="connsiteX8" fmla="*/ 707983 w 2441321"/>
              <a:gd name="connsiteY8" fmla="*/ 18288 h 18288"/>
              <a:gd name="connsiteX9" fmla="*/ 0 w 2441321"/>
              <a:gd name="connsiteY9" fmla="*/ 18288 h 18288"/>
              <a:gd name="connsiteX10" fmla="*/ 0 w 2441321"/>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1321" h="18288" fill="none" extrusionOk="0">
                <a:moveTo>
                  <a:pt x="0" y="0"/>
                </a:moveTo>
                <a:cubicBezTo>
                  <a:pt x="273217" y="-17533"/>
                  <a:pt x="355785" y="-4171"/>
                  <a:pt x="585917" y="0"/>
                </a:cubicBezTo>
                <a:cubicBezTo>
                  <a:pt x="816049" y="4171"/>
                  <a:pt x="991446" y="-9419"/>
                  <a:pt x="1196247" y="0"/>
                </a:cubicBezTo>
                <a:cubicBezTo>
                  <a:pt x="1401048" y="9419"/>
                  <a:pt x="1589984" y="-731"/>
                  <a:pt x="1806578" y="0"/>
                </a:cubicBezTo>
                <a:cubicBezTo>
                  <a:pt x="2023172" y="731"/>
                  <a:pt x="2247754" y="8393"/>
                  <a:pt x="2441321" y="0"/>
                </a:cubicBezTo>
                <a:cubicBezTo>
                  <a:pt x="2441167" y="8655"/>
                  <a:pt x="2440437" y="9975"/>
                  <a:pt x="2441321" y="18288"/>
                </a:cubicBezTo>
                <a:cubicBezTo>
                  <a:pt x="2169723" y="30506"/>
                  <a:pt x="2045712" y="39140"/>
                  <a:pt x="1830991" y="18288"/>
                </a:cubicBezTo>
                <a:cubicBezTo>
                  <a:pt x="1616270" y="-2564"/>
                  <a:pt x="1505876" y="3949"/>
                  <a:pt x="1269487" y="18288"/>
                </a:cubicBezTo>
                <a:cubicBezTo>
                  <a:pt x="1033098" y="32627"/>
                  <a:pt x="908661" y="41191"/>
                  <a:pt x="707983" y="18288"/>
                </a:cubicBezTo>
                <a:cubicBezTo>
                  <a:pt x="507305" y="-4615"/>
                  <a:pt x="333592" y="20759"/>
                  <a:pt x="0" y="18288"/>
                </a:cubicBezTo>
                <a:cubicBezTo>
                  <a:pt x="-688" y="11716"/>
                  <a:pt x="875" y="6357"/>
                  <a:pt x="0" y="0"/>
                </a:cubicBezTo>
                <a:close/>
              </a:path>
              <a:path w="2441321" h="18288" stroke="0" extrusionOk="0">
                <a:moveTo>
                  <a:pt x="0" y="0"/>
                </a:moveTo>
                <a:cubicBezTo>
                  <a:pt x="207071" y="-14617"/>
                  <a:pt x="444194" y="-15606"/>
                  <a:pt x="585917" y="0"/>
                </a:cubicBezTo>
                <a:cubicBezTo>
                  <a:pt x="727640" y="15606"/>
                  <a:pt x="904326" y="-79"/>
                  <a:pt x="1123008" y="0"/>
                </a:cubicBezTo>
                <a:cubicBezTo>
                  <a:pt x="1341690" y="79"/>
                  <a:pt x="1600014" y="10401"/>
                  <a:pt x="1782164" y="0"/>
                </a:cubicBezTo>
                <a:cubicBezTo>
                  <a:pt x="1964314" y="-10401"/>
                  <a:pt x="2143537" y="-21488"/>
                  <a:pt x="2441321" y="0"/>
                </a:cubicBezTo>
                <a:cubicBezTo>
                  <a:pt x="2441735" y="5928"/>
                  <a:pt x="2441551" y="11133"/>
                  <a:pt x="2441321" y="18288"/>
                </a:cubicBezTo>
                <a:cubicBezTo>
                  <a:pt x="2166745" y="28773"/>
                  <a:pt x="2078726" y="15476"/>
                  <a:pt x="1879817" y="18288"/>
                </a:cubicBezTo>
                <a:cubicBezTo>
                  <a:pt x="1680908" y="21100"/>
                  <a:pt x="1548770" y="-4127"/>
                  <a:pt x="1318313" y="18288"/>
                </a:cubicBezTo>
                <a:cubicBezTo>
                  <a:pt x="1087856" y="40703"/>
                  <a:pt x="894613" y="3927"/>
                  <a:pt x="659157" y="18288"/>
                </a:cubicBezTo>
                <a:cubicBezTo>
                  <a:pt x="423701" y="32649"/>
                  <a:pt x="246611" y="33975"/>
                  <a:pt x="0" y="18288"/>
                </a:cubicBezTo>
                <a:cubicBezTo>
                  <a:pt x="-348" y="10388"/>
                  <a:pt x="-12" y="3969"/>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61" name="Rectangle 1"/>
          <p:cNvSpPr>
            <a:spLocks noChangeArrowheads="1"/>
          </p:cNvSpPr>
          <p:nvPr/>
        </p:nvSpPr>
        <p:spPr bwMode="auto">
          <a:xfrm>
            <a:off x="473202" y="2807208"/>
            <a:ext cx="2571750" cy="3410712"/>
          </a:xfrm>
          <a:prstGeom prst="rect">
            <a:avLst/>
          </a:prstGeom>
        </p:spPr>
        <p:txBody>
          <a:bodyPr vert="horz" lIns="91440" tIns="45720" rIns="91440" bIns="45720" numCol="1" rtlCol="0" anchor="t" anchorCtr="0" compatLnSpc="1">
            <a:normAutofit/>
          </a:bodyPr>
          <a:lstStyle/>
          <a:p>
            <a:pPr marL="0" marR="0" lvl="0" indent="-228600" defTabSz="914400" fontAlgn="base">
              <a:lnSpc>
                <a:spcPct val="90000"/>
              </a:lnSpc>
              <a:spcBef>
                <a:spcPct val="0"/>
              </a:spcBef>
              <a:spcAft>
                <a:spcPts val="600"/>
              </a:spcAft>
              <a:buClrTx/>
              <a:buSzTx/>
              <a:buFont typeface="Arial" panose="020B0604020202020204" pitchFamily="34" charset="0"/>
              <a:buChar char="•"/>
            </a:pPr>
            <a:r>
              <a:rPr kumimoji="0" lang="en-US" b="1" i="0" u="none" strike="noStrike" cap="none" normalizeH="0" baseline="0">
                <a:ln>
                  <a:noFill/>
                </a:ln>
                <a:effectLst/>
              </a:rPr>
              <a:t>PATTERN OF FEMORAL FRACTURES IN TERTIARY CARE HOSPITAL OF NORTHERN PUNJAB, PAKISTAN </a:t>
            </a:r>
            <a:endParaRPr kumimoji="0" lang="en-US" b="0" i="0" u="none" strike="noStrike" cap="none" normalizeH="0" baseline="0">
              <a:ln>
                <a:noFill/>
              </a:ln>
              <a:effectLst/>
            </a:endParaRPr>
          </a:p>
          <a:p>
            <a:pPr marL="0" marR="0" lvl="0" indent="-228600" defTabSz="914400" fontAlgn="base">
              <a:lnSpc>
                <a:spcPct val="90000"/>
              </a:lnSpc>
              <a:spcBef>
                <a:spcPct val="0"/>
              </a:spcBef>
              <a:spcAft>
                <a:spcPts val="600"/>
              </a:spcAft>
              <a:buClrTx/>
              <a:buSzTx/>
              <a:buFont typeface="Arial" panose="020B0604020202020204" pitchFamily="34" charset="0"/>
              <a:buChar char="•"/>
            </a:pPr>
            <a:r>
              <a:rPr kumimoji="0" lang="en-US" b="0" i="0" u="none" strike="noStrike" cap="none" normalizeH="0" baseline="0">
                <a:ln>
                  <a:noFill/>
                </a:ln>
                <a:effectLst/>
              </a:rPr>
              <a:t>ObaidurRahman, Rana Muhammad Adnan,   Rafeya Khan, Faiz ur Rahman, Muhammad Irfan Zia, Jahanzaib Amin, Imtiaz Ahmad,Saleem Ahmed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871972168"/>
              </p:ext>
            </p:extLst>
          </p:nvPr>
        </p:nvGraphicFramePr>
        <p:xfrm>
          <a:off x="3490722" y="640080"/>
          <a:ext cx="5177790" cy="557784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7FAE6E8-1D9E-4905-AAFE-978D331822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23487" y="1354819"/>
            <a:ext cx="7771149" cy="2678363"/>
          </a:xfrm>
        </p:spPr>
        <p:txBody>
          <a:bodyPr>
            <a:normAutofit/>
          </a:bodyPr>
          <a:lstStyle/>
          <a:p>
            <a:pPr algn="l"/>
            <a:r>
              <a:rPr lang="en-US" sz="4400" b="1" dirty="0">
                <a:solidFill>
                  <a:schemeClr val="bg1"/>
                </a:solidFill>
              </a:rPr>
              <a:t>HIP TRAUMA </a:t>
            </a:r>
            <a:br>
              <a:rPr lang="en-US" sz="4400" b="1" dirty="0">
                <a:solidFill>
                  <a:schemeClr val="bg1"/>
                </a:solidFill>
              </a:rPr>
            </a:br>
            <a:r>
              <a:rPr lang="en-US" sz="4400" b="1" dirty="0">
                <a:solidFill>
                  <a:schemeClr val="bg1"/>
                </a:solidFill>
              </a:rPr>
              <a:t>FRACTURES OF FEMUR </a:t>
            </a:r>
            <a:br>
              <a:rPr lang="en-US" sz="4400" b="1" dirty="0">
                <a:solidFill>
                  <a:schemeClr val="bg1"/>
                </a:solidFill>
              </a:rPr>
            </a:br>
            <a:r>
              <a:rPr lang="en-US" sz="4400" b="1" dirty="0">
                <a:solidFill>
                  <a:schemeClr val="bg1"/>
                </a:solidFill>
              </a:rPr>
              <a:t>FRACTURES OF TIBIA</a:t>
            </a:r>
          </a:p>
        </p:txBody>
      </p:sp>
      <p:grpSp>
        <p:nvGrpSpPr>
          <p:cNvPr id="12" name="Group 11">
            <a:extLst>
              <a:ext uri="{FF2B5EF4-FFF2-40B4-BE49-F238E27FC236}">
                <a16:creationId xmlns:a16="http://schemas.microsoft.com/office/drawing/2014/main" id="{5F9D1CBF-A219-4C01-85A0-9DF6151EE2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609261" y="0"/>
            <a:ext cx="534739" cy="6858000"/>
            <a:chOff x="11479015" y="0"/>
            <a:chExt cx="712985" cy="6858000"/>
          </a:xfrm>
          <a:effectLst>
            <a:outerShdw blurRad="381000" dist="152400" dir="10800000" algn="ctr" rotWithShape="0">
              <a:schemeClr val="bg1">
                <a:alpha val="10000"/>
              </a:schemeClr>
            </a:outerShdw>
          </a:effectLst>
        </p:grpSpPr>
        <p:sp>
          <p:nvSpPr>
            <p:cNvPr id="13" name="Freeform: Shape 12">
              <a:extLst>
                <a:ext uri="{FF2B5EF4-FFF2-40B4-BE49-F238E27FC236}">
                  <a16:creationId xmlns:a16="http://schemas.microsoft.com/office/drawing/2014/main" id="{D9FC63AB-02B8-4DDD-8778-397188A370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79018" y="0"/>
              <a:ext cx="712982" cy="6858000"/>
            </a:xfrm>
            <a:custGeom>
              <a:avLst/>
              <a:gdLst>
                <a:gd name="connsiteX0" fmla="*/ 280560 w 712982"/>
                <a:gd name="connsiteY0" fmla="*/ 0 h 6858000"/>
                <a:gd name="connsiteX1" fmla="*/ 712982 w 712982"/>
                <a:gd name="connsiteY1" fmla="*/ 0 h 6858000"/>
                <a:gd name="connsiteX2" fmla="*/ 712982 w 712982"/>
                <a:gd name="connsiteY2" fmla="*/ 6858000 h 6858000"/>
                <a:gd name="connsiteX3" fmla="*/ 372527 w 712982"/>
                <a:gd name="connsiteY3" fmla="*/ 6858000 h 6858000"/>
                <a:gd name="connsiteX4" fmla="*/ 372901 w 712982"/>
                <a:gd name="connsiteY4" fmla="*/ 6835810 h 6858000"/>
                <a:gd name="connsiteX5" fmla="*/ 363017 w 712982"/>
                <a:gd name="connsiteY5" fmla="*/ 6518145 h 6858000"/>
                <a:gd name="connsiteX6" fmla="*/ 310498 w 712982"/>
                <a:gd name="connsiteY6" fmla="*/ 6393936 h 6858000"/>
                <a:gd name="connsiteX7" fmla="*/ 305420 w 712982"/>
                <a:gd name="connsiteY7" fmla="*/ 6355564 h 6858000"/>
                <a:gd name="connsiteX8" fmla="*/ 311030 w 712982"/>
                <a:gd name="connsiteY8" fmla="*/ 6267729 h 6858000"/>
                <a:gd name="connsiteX9" fmla="*/ 281440 w 712982"/>
                <a:gd name="connsiteY9" fmla="*/ 6090959 h 6858000"/>
                <a:gd name="connsiteX10" fmla="*/ 258928 w 712982"/>
                <a:gd name="connsiteY10" fmla="*/ 6026981 h 6858000"/>
                <a:gd name="connsiteX11" fmla="*/ 245105 w 712982"/>
                <a:gd name="connsiteY11" fmla="*/ 5991615 h 6858000"/>
                <a:gd name="connsiteX12" fmla="*/ 197441 w 712982"/>
                <a:gd name="connsiteY12" fmla="*/ 5807458 h 6858000"/>
                <a:gd name="connsiteX13" fmla="*/ 159115 w 712982"/>
                <a:gd name="connsiteY13" fmla="*/ 5727356 h 6858000"/>
                <a:gd name="connsiteX14" fmla="*/ 152306 w 712982"/>
                <a:gd name="connsiteY14" fmla="*/ 5705270 h 6858000"/>
                <a:gd name="connsiteX15" fmla="*/ 150939 w 712982"/>
                <a:gd name="connsiteY15" fmla="*/ 5580441 h 6858000"/>
                <a:gd name="connsiteX16" fmla="*/ 187956 w 712982"/>
                <a:gd name="connsiteY16" fmla="*/ 5482729 h 6858000"/>
                <a:gd name="connsiteX17" fmla="*/ 201902 w 712982"/>
                <a:gd name="connsiteY17" fmla="*/ 5463053 h 6858000"/>
                <a:gd name="connsiteX18" fmla="*/ 168174 w 712982"/>
                <a:gd name="connsiteY18" fmla="*/ 5205662 h 6858000"/>
                <a:gd name="connsiteX19" fmla="*/ 157186 w 712982"/>
                <a:gd name="connsiteY19" fmla="*/ 5166766 h 6858000"/>
                <a:gd name="connsiteX20" fmla="*/ 163999 w 712982"/>
                <a:gd name="connsiteY20" fmla="*/ 4972256 h 6858000"/>
                <a:gd name="connsiteX21" fmla="*/ 163388 w 712982"/>
                <a:gd name="connsiteY21" fmla="*/ 4915833 h 6858000"/>
                <a:gd name="connsiteX22" fmla="*/ 166361 w 712982"/>
                <a:gd name="connsiteY22" fmla="*/ 4712964 h 6858000"/>
                <a:gd name="connsiteX23" fmla="*/ 140122 w 712982"/>
                <a:gd name="connsiteY23" fmla="*/ 4687152 h 6858000"/>
                <a:gd name="connsiteX24" fmla="*/ 73058 w 712982"/>
                <a:gd name="connsiteY24" fmla="*/ 4611951 h 6858000"/>
                <a:gd name="connsiteX25" fmla="*/ 3979 w 712982"/>
                <a:gd name="connsiteY25" fmla="*/ 4456771 h 6858000"/>
                <a:gd name="connsiteX26" fmla="*/ 2091 w 712982"/>
                <a:gd name="connsiteY26" fmla="*/ 4412781 h 6858000"/>
                <a:gd name="connsiteX27" fmla="*/ 75905 w 712982"/>
                <a:gd name="connsiteY27" fmla="*/ 4292897 h 6858000"/>
                <a:gd name="connsiteX28" fmla="*/ 104434 w 712982"/>
                <a:gd name="connsiteY28" fmla="*/ 4235333 h 6858000"/>
                <a:gd name="connsiteX29" fmla="*/ 151065 w 712982"/>
                <a:gd name="connsiteY29" fmla="*/ 4075686 h 6858000"/>
                <a:gd name="connsiteX30" fmla="*/ 161243 w 712982"/>
                <a:gd name="connsiteY30" fmla="*/ 4061695 h 6858000"/>
                <a:gd name="connsiteX31" fmla="*/ 286285 w 712982"/>
                <a:gd name="connsiteY31" fmla="*/ 3933862 h 6858000"/>
                <a:gd name="connsiteX32" fmla="*/ 306926 w 712982"/>
                <a:gd name="connsiteY32" fmla="*/ 3905847 h 6858000"/>
                <a:gd name="connsiteX33" fmla="*/ 340015 w 712982"/>
                <a:gd name="connsiteY33" fmla="*/ 3871199 h 6858000"/>
                <a:gd name="connsiteX34" fmla="*/ 400111 w 712982"/>
                <a:gd name="connsiteY34" fmla="*/ 3767743 h 6858000"/>
                <a:gd name="connsiteX35" fmla="*/ 409694 w 712982"/>
                <a:gd name="connsiteY35" fmla="*/ 3646690 h 6858000"/>
                <a:gd name="connsiteX36" fmla="*/ 428447 w 712982"/>
                <a:gd name="connsiteY36" fmla="*/ 3499752 h 6858000"/>
                <a:gd name="connsiteX37" fmla="*/ 445033 w 712982"/>
                <a:gd name="connsiteY37" fmla="*/ 3437349 h 6858000"/>
                <a:gd name="connsiteX38" fmla="*/ 471431 w 712982"/>
                <a:gd name="connsiteY38" fmla="*/ 3272018 h 6858000"/>
                <a:gd name="connsiteX39" fmla="*/ 495919 w 712982"/>
                <a:gd name="connsiteY39" fmla="*/ 3153432 h 6858000"/>
                <a:gd name="connsiteX40" fmla="*/ 499541 w 712982"/>
                <a:gd name="connsiteY40" fmla="*/ 2985907 h 6858000"/>
                <a:gd name="connsiteX41" fmla="*/ 491640 w 712982"/>
                <a:gd name="connsiteY41" fmla="*/ 2905697 h 6858000"/>
                <a:gd name="connsiteX42" fmla="*/ 586592 w 712982"/>
                <a:gd name="connsiteY42" fmla="*/ 2746325 h 6858000"/>
                <a:gd name="connsiteX43" fmla="*/ 647211 w 712982"/>
                <a:gd name="connsiteY43" fmla="*/ 2620857 h 6858000"/>
                <a:gd name="connsiteX44" fmla="*/ 598120 w 712982"/>
                <a:gd name="connsiteY44" fmla="*/ 2501248 h 6858000"/>
                <a:gd name="connsiteX45" fmla="*/ 560897 w 712982"/>
                <a:gd name="connsiteY45" fmla="*/ 2471368 h 6858000"/>
                <a:gd name="connsiteX46" fmla="*/ 506928 w 712982"/>
                <a:gd name="connsiteY46" fmla="*/ 2272389 h 6858000"/>
                <a:gd name="connsiteX47" fmla="*/ 474122 w 712982"/>
                <a:gd name="connsiteY47" fmla="*/ 1983284 h 6858000"/>
                <a:gd name="connsiteX48" fmla="*/ 349180 w 712982"/>
                <a:gd name="connsiteY48" fmla="*/ 1510207 h 6858000"/>
                <a:gd name="connsiteX49" fmla="*/ 306451 w 712982"/>
                <a:gd name="connsiteY49" fmla="*/ 1430003 h 6858000"/>
                <a:gd name="connsiteX50" fmla="*/ 287747 w 712982"/>
                <a:gd name="connsiteY50" fmla="*/ 1336633 h 6858000"/>
                <a:gd name="connsiteX51" fmla="*/ 304326 w 712982"/>
                <a:gd name="connsiteY51" fmla="*/ 1298229 h 6858000"/>
                <a:gd name="connsiteX52" fmla="*/ 317671 w 712982"/>
                <a:gd name="connsiteY52" fmla="*/ 1136667 h 6858000"/>
                <a:gd name="connsiteX53" fmla="*/ 314959 w 712982"/>
                <a:gd name="connsiteY53" fmla="*/ 1106522 h 6858000"/>
                <a:gd name="connsiteX54" fmla="*/ 290675 w 712982"/>
                <a:gd name="connsiteY54" fmla="*/ 1004980 h 6858000"/>
                <a:gd name="connsiteX55" fmla="*/ 272712 w 712982"/>
                <a:gd name="connsiteY55" fmla="*/ 910357 h 6858000"/>
                <a:gd name="connsiteX56" fmla="*/ 270963 w 712982"/>
                <a:gd name="connsiteY56" fmla="*/ 667028 h 6858000"/>
                <a:gd name="connsiteX57" fmla="*/ 244986 w 712982"/>
                <a:gd name="connsiteY57" fmla="*/ 483131 h 6858000"/>
                <a:gd name="connsiteX58" fmla="*/ 241465 w 712982"/>
                <a:gd name="connsiteY58" fmla="*/ 397465 h 6858000"/>
                <a:gd name="connsiteX59" fmla="*/ 244890 w 712982"/>
                <a:gd name="connsiteY59" fmla="*/ 348507 h 6858000"/>
                <a:gd name="connsiteX60" fmla="*/ 293439 w 712982"/>
                <a:gd name="connsiteY60" fmla="*/ 233141 h 6858000"/>
                <a:gd name="connsiteX61" fmla="*/ 300513 w 712982"/>
                <a:gd name="connsiteY61" fmla="*/ 17206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712982" h="6858000">
                  <a:moveTo>
                    <a:pt x="280560" y="0"/>
                  </a:moveTo>
                  <a:lnTo>
                    <a:pt x="712982" y="0"/>
                  </a:lnTo>
                  <a:lnTo>
                    <a:pt x="712982" y="6858000"/>
                  </a:lnTo>
                  <a:lnTo>
                    <a:pt x="372527" y="6858000"/>
                  </a:lnTo>
                  <a:lnTo>
                    <a:pt x="372901" y="6835810"/>
                  </a:lnTo>
                  <a:cubicBezTo>
                    <a:pt x="343741" y="6729822"/>
                    <a:pt x="373381" y="6623551"/>
                    <a:pt x="363017" y="6518145"/>
                  </a:cubicBezTo>
                  <a:cubicBezTo>
                    <a:pt x="358372" y="6470360"/>
                    <a:pt x="362468" y="6422202"/>
                    <a:pt x="310498" y="6393936"/>
                  </a:cubicBezTo>
                  <a:cubicBezTo>
                    <a:pt x="303659" y="6390296"/>
                    <a:pt x="304819" y="6368800"/>
                    <a:pt x="305420" y="6355564"/>
                  </a:cubicBezTo>
                  <a:cubicBezTo>
                    <a:pt x="306594" y="6326166"/>
                    <a:pt x="314451" y="6296329"/>
                    <a:pt x="311030" y="6267729"/>
                  </a:cubicBezTo>
                  <a:cubicBezTo>
                    <a:pt x="304253" y="6208466"/>
                    <a:pt x="293104" y="6149393"/>
                    <a:pt x="281440" y="6090959"/>
                  </a:cubicBezTo>
                  <a:cubicBezTo>
                    <a:pt x="276978" y="6068911"/>
                    <a:pt x="266829" y="6048361"/>
                    <a:pt x="258928" y="6026981"/>
                  </a:cubicBezTo>
                  <a:cubicBezTo>
                    <a:pt x="254416" y="6015184"/>
                    <a:pt x="244605" y="6003083"/>
                    <a:pt x="245105" y="5991615"/>
                  </a:cubicBezTo>
                  <a:cubicBezTo>
                    <a:pt x="248075" y="5925141"/>
                    <a:pt x="216651" y="5867990"/>
                    <a:pt x="197441" y="5807458"/>
                  </a:cubicBezTo>
                  <a:cubicBezTo>
                    <a:pt x="188523" y="5779456"/>
                    <a:pt x="171697" y="5754078"/>
                    <a:pt x="159115" y="5727356"/>
                  </a:cubicBezTo>
                  <a:cubicBezTo>
                    <a:pt x="155717" y="5720411"/>
                    <a:pt x="152517" y="5712566"/>
                    <a:pt x="152306" y="5705270"/>
                  </a:cubicBezTo>
                  <a:cubicBezTo>
                    <a:pt x="151252" y="5663532"/>
                    <a:pt x="151674" y="5621922"/>
                    <a:pt x="150939" y="5580441"/>
                  </a:cubicBezTo>
                  <a:cubicBezTo>
                    <a:pt x="150326" y="5542748"/>
                    <a:pt x="147369" y="5505023"/>
                    <a:pt x="187956" y="5482729"/>
                  </a:cubicBezTo>
                  <a:cubicBezTo>
                    <a:pt x="194324" y="5479395"/>
                    <a:pt x="198291" y="5470181"/>
                    <a:pt x="201902" y="5463053"/>
                  </a:cubicBezTo>
                  <a:cubicBezTo>
                    <a:pt x="257480" y="5353065"/>
                    <a:pt x="249730" y="5298303"/>
                    <a:pt x="168174" y="5205662"/>
                  </a:cubicBezTo>
                  <a:cubicBezTo>
                    <a:pt x="159805" y="5196040"/>
                    <a:pt x="152161" y="5174340"/>
                    <a:pt x="157186" y="5166766"/>
                  </a:cubicBezTo>
                  <a:cubicBezTo>
                    <a:pt x="198743" y="5102508"/>
                    <a:pt x="186477" y="5038579"/>
                    <a:pt x="163999" y="4972256"/>
                  </a:cubicBezTo>
                  <a:cubicBezTo>
                    <a:pt x="158020" y="4955056"/>
                    <a:pt x="155299" y="4930181"/>
                    <a:pt x="163388" y="4915833"/>
                  </a:cubicBezTo>
                  <a:cubicBezTo>
                    <a:pt x="200708" y="4847649"/>
                    <a:pt x="186907" y="4780374"/>
                    <a:pt x="166361" y="4712964"/>
                  </a:cubicBezTo>
                  <a:cubicBezTo>
                    <a:pt x="163165" y="4702485"/>
                    <a:pt x="150748" y="4690669"/>
                    <a:pt x="140122" y="4687152"/>
                  </a:cubicBezTo>
                  <a:cubicBezTo>
                    <a:pt x="102452" y="4674589"/>
                    <a:pt x="86917" y="4644970"/>
                    <a:pt x="73058" y="4611951"/>
                  </a:cubicBezTo>
                  <a:cubicBezTo>
                    <a:pt x="50686" y="4559957"/>
                    <a:pt x="25516" y="4509149"/>
                    <a:pt x="3979" y="4456771"/>
                  </a:cubicBezTo>
                  <a:cubicBezTo>
                    <a:pt x="-1236" y="4443877"/>
                    <a:pt x="-726" y="4427139"/>
                    <a:pt x="2091" y="4412781"/>
                  </a:cubicBezTo>
                  <a:cubicBezTo>
                    <a:pt x="11653" y="4363733"/>
                    <a:pt x="45382" y="4329603"/>
                    <a:pt x="75905" y="4292897"/>
                  </a:cubicBezTo>
                  <a:cubicBezTo>
                    <a:pt x="89361" y="4276787"/>
                    <a:pt x="97880" y="4255660"/>
                    <a:pt x="104434" y="4235333"/>
                  </a:cubicBezTo>
                  <a:cubicBezTo>
                    <a:pt x="121200" y="4182569"/>
                    <a:pt x="135523" y="4128901"/>
                    <a:pt x="151065" y="4075686"/>
                  </a:cubicBezTo>
                  <a:cubicBezTo>
                    <a:pt x="152552" y="4070549"/>
                    <a:pt x="157315" y="4065932"/>
                    <a:pt x="161243" y="4061695"/>
                  </a:cubicBezTo>
                  <a:cubicBezTo>
                    <a:pt x="202828" y="4019095"/>
                    <a:pt x="244731" y="3976753"/>
                    <a:pt x="286285" y="3933862"/>
                  </a:cubicBezTo>
                  <a:cubicBezTo>
                    <a:pt x="294168" y="3925683"/>
                    <a:pt x="299393" y="3914571"/>
                    <a:pt x="306926" y="3905847"/>
                  </a:cubicBezTo>
                  <a:cubicBezTo>
                    <a:pt x="317292" y="3893589"/>
                    <a:pt x="326766" y="3878502"/>
                    <a:pt x="340015" y="3871199"/>
                  </a:cubicBezTo>
                  <a:cubicBezTo>
                    <a:pt x="381725" y="3848490"/>
                    <a:pt x="396760" y="3812013"/>
                    <a:pt x="400111" y="3767743"/>
                  </a:cubicBezTo>
                  <a:cubicBezTo>
                    <a:pt x="403294" y="3727294"/>
                    <a:pt x="405323" y="3686973"/>
                    <a:pt x="409694" y="3646690"/>
                  </a:cubicBezTo>
                  <a:cubicBezTo>
                    <a:pt x="414852" y="3597538"/>
                    <a:pt x="420910" y="3548579"/>
                    <a:pt x="428447" y="3499752"/>
                  </a:cubicBezTo>
                  <a:cubicBezTo>
                    <a:pt x="431696" y="3478619"/>
                    <a:pt x="435683" y="3456228"/>
                    <a:pt x="445033" y="3437349"/>
                  </a:cubicBezTo>
                  <a:cubicBezTo>
                    <a:pt x="470858" y="3384475"/>
                    <a:pt x="486179" y="3329236"/>
                    <a:pt x="471431" y="3272018"/>
                  </a:cubicBezTo>
                  <a:cubicBezTo>
                    <a:pt x="459682" y="3226180"/>
                    <a:pt x="472474" y="3185267"/>
                    <a:pt x="495919" y="3153432"/>
                  </a:cubicBezTo>
                  <a:cubicBezTo>
                    <a:pt x="538461" y="3095505"/>
                    <a:pt x="521296" y="3040311"/>
                    <a:pt x="499541" y="2985907"/>
                  </a:cubicBezTo>
                  <a:cubicBezTo>
                    <a:pt x="488276" y="2957871"/>
                    <a:pt x="486838" y="2934028"/>
                    <a:pt x="491640" y="2905697"/>
                  </a:cubicBezTo>
                  <a:cubicBezTo>
                    <a:pt x="502898" y="2840071"/>
                    <a:pt x="547705" y="2792141"/>
                    <a:pt x="586592" y="2746325"/>
                  </a:cubicBezTo>
                  <a:cubicBezTo>
                    <a:pt x="619786" y="2707275"/>
                    <a:pt x="636305" y="2665661"/>
                    <a:pt x="647211" y="2620857"/>
                  </a:cubicBezTo>
                  <a:cubicBezTo>
                    <a:pt x="661216" y="2564298"/>
                    <a:pt x="648982" y="2522027"/>
                    <a:pt x="598120" y="2501248"/>
                  </a:cubicBezTo>
                  <a:cubicBezTo>
                    <a:pt x="583733" y="2495506"/>
                    <a:pt x="566431" y="2484521"/>
                    <a:pt x="560897" y="2471368"/>
                  </a:cubicBezTo>
                  <a:cubicBezTo>
                    <a:pt x="533469" y="2407931"/>
                    <a:pt x="496686" y="2344634"/>
                    <a:pt x="506928" y="2272389"/>
                  </a:cubicBezTo>
                  <a:cubicBezTo>
                    <a:pt x="520879" y="2172517"/>
                    <a:pt x="509052" y="2077807"/>
                    <a:pt x="474122" y="1983284"/>
                  </a:cubicBezTo>
                  <a:cubicBezTo>
                    <a:pt x="417537" y="1829959"/>
                    <a:pt x="358639" y="1676886"/>
                    <a:pt x="349180" y="1510207"/>
                  </a:cubicBezTo>
                  <a:cubicBezTo>
                    <a:pt x="347619" y="1482573"/>
                    <a:pt x="326399" y="1451821"/>
                    <a:pt x="306451" y="1430003"/>
                  </a:cubicBezTo>
                  <a:cubicBezTo>
                    <a:pt x="268511" y="1388202"/>
                    <a:pt x="266127" y="1390512"/>
                    <a:pt x="287747" y="1336633"/>
                  </a:cubicBezTo>
                  <a:cubicBezTo>
                    <a:pt x="293070" y="1323756"/>
                    <a:pt x="295470" y="1308272"/>
                    <a:pt x="304326" y="1298229"/>
                  </a:cubicBezTo>
                  <a:cubicBezTo>
                    <a:pt x="349361" y="1247057"/>
                    <a:pt x="331041" y="1191986"/>
                    <a:pt x="317671" y="1136667"/>
                  </a:cubicBezTo>
                  <a:cubicBezTo>
                    <a:pt x="315148" y="1126990"/>
                    <a:pt x="311827" y="1115354"/>
                    <a:pt x="314959" y="1106522"/>
                  </a:cubicBezTo>
                  <a:cubicBezTo>
                    <a:pt x="329032" y="1066641"/>
                    <a:pt x="319157" y="1035231"/>
                    <a:pt x="290675" y="1004980"/>
                  </a:cubicBezTo>
                  <a:cubicBezTo>
                    <a:pt x="266138" y="978690"/>
                    <a:pt x="249805" y="947108"/>
                    <a:pt x="272712" y="910357"/>
                  </a:cubicBezTo>
                  <a:cubicBezTo>
                    <a:pt x="323486" y="828702"/>
                    <a:pt x="317578" y="747981"/>
                    <a:pt x="270963" y="667028"/>
                  </a:cubicBezTo>
                  <a:cubicBezTo>
                    <a:pt x="237707" y="609204"/>
                    <a:pt x="225082" y="549995"/>
                    <a:pt x="244986" y="483131"/>
                  </a:cubicBezTo>
                  <a:cubicBezTo>
                    <a:pt x="252708" y="457408"/>
                    <a:pt x="242285" y="426353"/>
                    <a:pt x="241465" y="397465"/>
                  </a:cubicBezTo>
                  <a:cubicBezTo>
                    <a:pt x="240850" y="381142"/>
                    <a:pt x="239176" y="363176"/>
                    <a:pt x="244890" y="348507"/>
                  </a:cubicBezTo>
                  <a:cubicBezTo>
                    <a:pt x="259350" y="309454"/>
                    <a:pt x="279299" y="272445"/>
                    <a:pt x="293439" y="233141"/>
                  </a:cubicBezTo>
                  <a:cubicBezTo>
                    <a:pt x="300152" y="214256"/>
                    <a:pt x="302437" y="192349"/>
                    <a:pt x="300513" y="172069"/>
                  </a:cubicBezTo>
                  <a:close/>
                </a:path>
              </a:pathLst>
            </a:cu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AC0AB7ED-D983-4149-A166-B31B71163F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79015" y="0"/>
              <a:ext cx="712985" cy="6858000"/>
            </a:xfrm>
            <a:custGeom>
              <a:avLst/>
              <a:gdLst>
                <a:gd name="connsiteX0" fmla="*/ 280560 w 712985"/>
                <a:gd name="connsiteY0" fmla="*/ 0 h 6858000"/>
                <a:gd name="connsiteX1" fmla="*/ 712985 w 712985"/>
                <a:gd name="connsiteY1" fmla="*/ 0 h 6858000"/>
                <a:gd name="connsiteX2" fmla="*/ 712985 w 712985"/>
                <a:gd name="connsiteY2" fmla="*/ 6858000 h 6858000"/>
                <a:gd name="connsiteX3" fmla="*/ 372527 w 712985"/>
                <a:gd name="connsiteY3" fmla="*/ 6858000 h 6858000"/>
                <a:gd name="connsiteX4" fmla="*/ 372901 w 712985"/>
                <a:gd name="connsiteY4" fmla="*/ 6835810 h 6858000"/>
                <a:gd name="connsiteX5" fmla="*/ 363017 w 712985"/>
                <a:gd name="connsiteY5" fmla="*/ 6518145 h 6858000"/>
                <a:gd name="connsiteX6" fmla="*/ 310498 w 712985"/>
                <a:gd name="connsiteY6" fmla="*/ 6393936 h 6858000"/>
                <a:gd name="connsiteX7" fmla="*/ 305420 w 712985"/>
                <a:gd name="connsiteY7" fmla="*/ 6355564 h 6858000"/>
                <a:gd name="connsiteX8" fmla="*/ 311030 w 712985"/>
                <a:gd name="connsiteY8" fmla="*/ 6267729 h 6858000"/>
                <a:gd name="connsiteX9" fmla="*/ 281440 w 712985"/>
                <a:gd name="connsiteY9" fmla="*/ 6090959 h 6858000"/>
                <a:gd name="connsiteX10" fmla="*/ 258928 w 712985"/>
                <a:gd name="connsiteY10" fmla="*/ 6026981 h 6858000"/>
                <a:gd name="connsiteX11" fmla="*/ 245105 w 712985"/>
                <a:gd name="connsiteY11" fmla="*/ 5991615 h 6858000"/>
                <a:gd name="connsiteX12" fmla="*/ 197441 w 712985"/>
                <a:gd name="connsiteY12" fmla="*/ 5807458 h 6858000"/>
                <a:gd name="connsiteX13" fmla="*/ 159115 w 712985"/>
                <a:gd name="connsiteY13" fmla="*/ 5727356 h 6858000"/>
                <a:gd name="connsiteX14" fmla="*/ 152306 w 712985"/>
                <a:gd name="connsiteY14" fmla="*/ 5705270 h 6858000"/>
                <a:gd name="connsiteX15" fmla="*/ 150939 w 712985"/>
                <a:gd name="connsiteY15" fmla="*/ 5580441 h 6858000"/>
                <a:gd name="connsiteX16" fmla="*/ 187956 w 712985"/>
                <a:gd name="connsiteY16" fmla="*/ 5482729 h 6858000"/>
                <a:gd name="connsiteX17" fmla="*/ 201902 w 712985"/>
                <a:gd name="connsiteY17" fmla="*/ 5463053 h 6858000"/>
                <a:gd name="connsiteX18" fmla="*/ 168174 w 712985"/>
                <a:gd name="connsiteY18" fmla="*/ 5205662 h 6858000"/>
                <a:gd name="connsiteX19" fmla="*/ 157186 w 712985"/>
                <a:gd name="connsiteY19" fmla="*/ 5166766 h 6858000"/>
                <a:gd name="connsiteX20" fmla="*/ 163999 w 712985"/>
                <a:gd name="connsiteY20" fmla="*/ 4972256 h 6858000"/>
                <a:gd name="connsiteX21" fmla="*/ 163388 w 712985"/>
                <a:gd name="connsiteY21" fmla="*/ 4915833 h 6858000"/>
                <a:gd name="connsiteX22" fmla="*/ 166361 w 712985"/>
                <a:gd name="connsiteY22" fmla="*/ 4712964 h 6858000"/>
                <a:gd name="connsiteX23" fmla="*/ 140122 w 712985"/>
                <a:gd name="connsiteY23" fmla="*/ 4687152 h 6858000"/>
                <a:gd name="connsiteX24" fmla="*/ 73058 w 712985"/>
                <a:gd name="connsiteY24" fmla="*/ 4611951 h 6858000"/>
                <a:gd name="connsiteX25" fmla="*/ 3979 w 712985"/>
                <a:gd name="connsiteY25" fmla="*/ 4456771 h 6858000"/>
                <a:gd name="connsiteX26" fmla="*/ 2091 w 712985"/>
                <a:gd name="connsiteY26" fmla="*/ 4412781 h 6858000"/>
                <a:gd name="connsiteX27" fmla="*/ 75905 w 712985"/>
                <a:gd name="connsiteY27" fmla="*/ 4292897 h 6858000"/>
                <a:gd name="connsiteX28" fmla="*/ 104434 w 712985"/>
                <a:gd name="connsiteY28" fmla="*/ 4235333 h 6858000"/>
                <a:gd name="connsiteX29" fmla="*/ 151065 w 712985"/>
                <a:gd name="connsiteY29" fmla="*/ 4075686 h 6858000"/>
                <a:gd name="connsiteX30" fmla="*/ 161243 w 712985"/>
                <a:gd name="connsiteY30" fmla="*/ 4061695 h 6858000"/>
                <a:gd name="connsiteX31" fmla="*/ 286285 w 712985"/>
                <a:gd name="connsiteY31" fmla="*/ 3933862 h 6858000"/>
                <a:gd name="connsiteX32" fmla="*/ 306926 w 712985"/>
                <a:gd name="connsiteY32" fmla="*/ 3905847 h 6858000"/>
                <a:gd name="connsiteX33" fmla="*/ 340015 w 712985"/>
                <a:gd name="connsiteY33" fmla="*/ 3871199 h 6858000"/>
                <a:gd name="connsiteX34" fmla="*/ 400111 w 712985"/>
                <a:gd name="connsiteY34" fmla="*/ 3767743 h 6858000"/>
                <a:gd name="connsiteX35" fmla="*/ 409694 w 712985"/>
                <a:gd name="connsiteY35" fmla="*/ 3646690 h 6858000"/>
                <a:gd name="connsiteX36" fmla="*/ 428447 w 712985"/>
                <a:gd name="connsiteY36" fmla="*/ 3499752 h 6858000"/>
                <a:gd name="connsiteX37" fmla="*/ 445033 w 712985"/>
                <a:gd name="connsiteY37" fmla="*/ 3437349 h 6858000"/>
                <a:gd name="connsiteX38" fmla="*/ 471431 w 712985"/>
                <a:gd name="connsiteY38" fmla="*/ 3272018 h 6858000"/>
                <a:gd name="connsiteX39" fmla="*/ 495919 w 712985"/>
                <a:gd name="connsiteY39" fmla="*/ 3153432 h 6858000"/>
                <a:gd name="connsiteX40" fmla="*/ 499541 w 712985"/>
                <a:gd name="connsiteY40" fmla="*/ 2985907 h 6858000"/>
                <a:gd name="connsiteX41" fmla="*/ 491640 w 712985"/>
                <a:gd name="connsiteY41" fmla="*/ 2905697 h 6858000"/>
                <a:gd name="connsiteX42" fmla="*/ 586592 w 712985"/>
                <a:gd name="connsiteY42" fmla="*/ 2746325 h 6858000"/>
                <a:gd name="connsiteX43" fmla="*/ 647211 w 712985"/>
                <a:gd name="connsiteY43" fmla="*/ 2620857 h 6858000"/>
                <a:gd name="connsiteX44" fmla="*/ 598120 w 712985"/>
                <a:gd name="connsiteY44" fmla="*/ 2501248 h 6858000"/>
                <a:gd name="connsiteX45" fmla="*/ 560897 w 712985"/>
                <a:gd name="connsiteY45" fmla="*/ 2471368 h 6858000"/>
                <a:gd name="connsiteX46" fmla="*/ 506928 w 712985"/>
                <a:gd name="connsiteY46" fmla="*/ 2272389 h 6858000"/>
                <a:gd name="connsiteX47" fmla="*/ 474122 w 712985"/>
                <a:gd name="connsiteY47" fmla="*/ 1983284 h 6858000"/>
                <a:gd name="connsiteX48" fmla="*/ 349180 w 712985"/>
                <a:gd name="connsiteY48" fmla="*/ 1510207 h 6858000"/>
                <a:gd name="connsiteX49" fmla="*/ 306451 w 712985"/>
                <a:gd name="connsiteY49" fmla="*/ 1430003 h 6858000"/>
                <a:gd name="connsiteX50" fmla="*/ 287747 w 712985"/>
                <a:gd name="connsiteY50" fmla="*/ 1336633 h 6858000"/>
                <a:gd name="connsiteX51" fmla="*/ 304326 w 712985"/>
                <a:gd name="connsiteY51" fmla="*/ 1298229 h 6858000"/>
                <a:gd name="connsiteX52" fmla="*/ 317671 w 712985"/>
                <a:gd name="connsiteY52" fmla="*/ 1136667 h 6858000"/>
                <a:gd name="connsiteX53" fmla="*/ 314959 w 712985"/>
                <a:gd name="connsiteY53" fmla="*/ 1106522 h 6858000"/>
                <a:gd name="connsiteX54" fmla="*/ 290675 w 712985"/>
                <a:gd name="connsiteY54" fmla="*/ 1004980 h 6858000"/>
                <a:gd name="connsiteX55" fmla="*/ 272712 w 712985"/>
                <a:gd name="connsiteY55" fmla="*/ 910357 h 6858000"/>
                <a:gd name="connsiteX56" fmla="*/ 270963 w 712985"/>
                <a:gd name="connsiteY56" fmla="*/ 667028 h 6858000"/>
                <a:gd name="connsiteX57" fmla="*/ 244986 w 712985"/>
                <a:gd name="connsiteY57" fmla="*/ 483131 h 6858000"/>
                <a:gd name="connsiteX58" fmla="*/ 241465 w 712985"/>
                <a:gd name="connsiteY58" fmla="*/ 397465 h 6858000"/>
                <a:gd name="connsiteX59" fmla="*/ 244890 w 712985"/>
                <a:gd name="connsiteY59" fmla="*/ 348507 h 6858000"/>
                <a:gd name="connsiteX60" fmla="*/ 293439 w 712985"/>
                <a:gd name="connsiteY60" fmla="*/ 233141 h 6858000"/>
                <a:gd name="connsiteX61" fmla="*/ 300513 w 712985"/>
                <a:gd name="connsiteY61" fmla="*/ 17206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712985" h="6858000">
                  <a:moveTo>
                    <a:pt x="280560" y="0"/>
                  </a:moveTo>
                  <a:lnTo>
                    <a:pt x="712985" y="0"/>
                  </a:lnTo>
                  <a:lnTo>
                    <a:pt x="712985" y="6858000"/>
                  </a:lnTo>
                  <a:lnTo>
                    <a:pt x="372527" y="6858000"/>
                  </a:lnTo>
                  <a:lnTo>
                    <a:pt x="372901" y="6835810"/>
                  </a:lnTo>
                  <a:cubicBezTo>
                    <a:pt x="343741" y="6729822"/>
                    <a:pt x="373381" y="6623551"/>
                    <a:pt x="363017" y="6518145"/>
                  </a:cubicBezTo>
                  <a:cubicBezTo>
                    <a:pt x="358372" y="6470360"/>
                    <a:pt x="362468" y="6422202"/>
                    <a:pt x="310498" y="6393936"/>
                  </a:cubicBezTo>
                  <a:cubicBezTo>
                    <a:pt x="303659" y="6390296"/>
                    <a:pt x="304819" y="6368800"/>
                    <a:pt x="305420" y="6355564"/>
                  </a:cubicBezTo>
                  <a:cubicBezTo>
                    <a:pt x="306594" y="6326166"/>
                    <a:pt x="314451" y="6296329"/>
                    <a:pt x="311030" y="6267729"/>
                  </a:cubicBezTo>
                  <a:cubicBezTo>
                    <a:pt x="304253" y="6208466"/>
                    <a:pt x="293104" y="6149393"/>
                    <a:pt x="281440" y="6090959"/>
                  </a:cubicBezTo>
                  <a:cubicBezTo>
                    <a:pt x="276978" y="6068911"/>
                    <a:pt x="266829" y="6048361"/>
                    <a:pt x="258928" y="6026981"/>
                  </a:cubicBezTo>
                  <a:cubicBezTo>
                    <a:pt x="254416" y="6015184"/>
                    <a:pt x="244605" y="6003083"/>
                    <a:pt x="245105" y="5991615"/>
                  </a:cubicBezTo>
                  <a:cubicBezTo>
                    <a:pt x="248075" y="5925141"/>
                    <a:pt x="216651" y="5867990"/>
                    <a:pt x="197441" y="5807458"/>
                  </a:cubicBezTo>
                  <a:cubicBezTo>
                    <a:pt x="188523" y="5779456"/>
                    <a:pt x="171697" y="5754078"/>
                    <a:pt x="159115" y="5727356"/>
                  </a:cubicBezTo>
                  <a:cubicBezTo>
                    <a:pt x="155717" y="5720411"/>
                    <a:pt x="152517" y="5712566"/>
                    <a:pt x="152306" y="5705270"/>
                  </a:cubicBezTo>
                  <a:cubicBezTo>
                    <a:pt x="151252" y="5663532"/>
                    <a:pt x="151674" y="5621922"/>
                    <a:pt x="150939" y="5580441"/>
                  </a:cubicBezTo>
                  <a:cubicBezTo>
                    <a:pt x="150326" y="5542748"/>
                    <a:pt x="147369" y="5505023"/>
                    <a:pt x="187956" y="5482729"/>
                  </a:cubicBezTo>
                  <a:cubicBezTo>
                    <a:pt x="194324" y="5479395"/>
                    <a:pt x="198291" y="5470181"/>
                    <a:pt x="201902" y="5463053"/>
                  </a:cubicBezTo>
                  <a:cubicBezTo>
                    <a:pt x="257480" y="5353065"/>
                    <a:pt x="249730" y="5298303"/>
                    <a:pt x="168174" y="5205662"/>
                  </a:cubicBezTo>
                  <a:cubicBezTo>
                    <a:pt x="159805" y="5196040"/>
                    <a:pt x="152161" y="5174340"/>
                    <a:pt x="157186" y="5166766"/>
                  </a:cubicBezTo>
                  <a:cubicBezTo>
                    <a:pt x="198743" y="5102508"/>
                    <a:pt x="186477" y="5038579"/>
                    <a:pt x="163999" y="4972256"/>
                  </a:cubicBezTo>
                  <a:cubicBezTo>
                    <a:pt x="158020" y="4955056"/>
                    <a:pt x="155299" y="4930181"/>
                    <a:pt x="163388" y="4915833"/>
                  </a:cubicBezTo>
                  <a:cubicBezTo>
                    <a:pt x="200708" y="4847649"/>
                    <a:pt x="186907" y="4780374"/>
                    <a:pt x="166361" y="4712964"/>
                  </a:cubicBezTo>
                  <a:cubicBezTo>
                    <a:pt x="163165" y="4702485"/>
                    <a:pt x="150748" y="4690669"/>
                    <a:pt x="140122" y="4687152"/>
                  </a:cubicBezTo>
                  <a:cubicBezTo>
                    <a:pt x="102452" y="4674589"/>
                    <a:pt x="86917" y="4644970"/>
                    <a:pt x="73058" y="4611951"/>
                  </a:cubicBezTo>
                  <a:cubicBezTo>
                    <a:pt x="50686" y="4559957"/>
                    <a:pt x="25516" y="4509149"/>
                    <a:pt x="3979" y="4456771"/>
                  </a:cubicBezTo>
                  <a:cubicBezTo>
                    <a:pt x="-1236" y="4443877"/>
                    <a:pt x="-726" y="4427139"/>
                    <a:pt x="2091" y="4412781"/>
                  </a:cubicBezTo>
                  <a:cubicBezTo>
                    <a:pt x="11653" y="4363733"/>
                    <a:pt x="45382" y="4329603"/>
                    <a:pt x="75905" y="4292897"/>
                  </a:cubicBezTo>
                  <a:cubicBezTo>
                    <a:pt x="89361" y="4276787"/>
                    <a:pt x="97880" y="4255660"/>
                    <a:pt x="104434" y="4235333"/>
                  </a:cubicBezTo>
                  <a:cubicBezTo>
                    <a:pt x="121200" y="4182569"/>
                    <a:pt x="135523" y="4128901"/>
                    <a:pt x="151065" y="4075686"/>
                  </a:cubicBezTo>
                  <a:cubicBezTo>
                    <a:pt x="152552" y="4070549"/>
                    <a:pt x="157315" y="4065932"/>
                    <a:pt x="161243" y="4061695"/>
                  </a:cubicBezTo>
                  <a:cubicBezTo>
                    <a:pt x="202828" y="4019095"/>
                    <a:pt x="244731" y="3976753"/>
                    <a:pt x="286285" y="3933862"/>
                  </a:cubicBezTo>
                  <a:cubicBezTo>
                    <a:pt x="294168" y="3925683"/>
                    <a:pt x="299393" y="3914571"/>
                    <a:pt x="306926" y="3905847"/>
                  </a:cubicBezTo>
                  <a:cubicBezTo>
                    <a:pt x="317292" y="3893589"/>
                    <a:pt x="326766" y="3878502"/>
                    <a:pt x="340015" y="3871199"/>
                  </a:cubicBezTo>
                  <a:cubicBezTo>
                    <a:pt x="381725" y="3848490"/>
                    <a:pt x="396760" y="3812013"/>
                    <a:pt x="400111" y="3767743"/>
                  </a:cubicBezTo>
                  <a:cubicBezTo>
                    <a:pt x="403294" y="3727294"/>
                    <a:pt x="405323" y="3686973"/>
                    <a:pt x="409694" y="3646690"/>
                  </a:cubicBezTo>
                  <a:cubicBezTo>
                    <a:pt x="414852" y="3597538"/>
                    <a:pt x="420910" y="3548579"/>
                    <a:pt x="428447" y="3499752"/>
                  </a:cubicBezTo>
                  <a:cubicBezTo>
                    <a:pt x="431696" y="3478619"/>
                    <a:pt x="435683" y="3456228"/>
                    <a:pt x="445033" y="3437349"/>
                  </a:cubicBezTo>
                  <a:cubicBezTo>
                    <a:pt x="470858" y="3384475"/>
                    <a:pt x="486179" y="3329236"/>
                    <a:pt x="471431" y="3272018"/>
                  </a:cubicBezTo>
                  <a:cubicBezTo>
                    <a:pt x="459682" y="3226180"/>
                    <a:pt x="472474" y="3185267"/>
                    <a:pt x="495919" y="3153432"/>
                  </a:cubicBezTo>
                  <a:cubicBezTo>
                    <a:pt x="538461" y="3095505"/>
                    <a:pt x="521296" y="3040311"/>
                    <a:pt x="499541" y="2985907"/>
                  </a:cubicBezTo>
                  <a:cubicBezTo>
                    <a:pt x="488276" y="2957871"/>
                    <a:pt x="486838" y="2934028"/>
                    <a:pt x="491640" y="2905697"/>
                  </a:cubicBezTo>
                  <a:cubicBezTo>
                    <a:pt x="502898" y="2840071"/>
                    <a:pt x="547705" y="2792141"/>
                    <a:pt x="586592" y="2746325"/>
                  </a:cubicBezTo>
                  <a:cubicBezTo>
                    <a:pt x="619786" y="2707275"/>
                    <a:pt x="636305" y="2665661"/>
                    <a:pt x="647211" y="2620857"/>
                  </a:cubicBezTo>
                  <a:cubicBezTo>
                    <a:pt x="661216" y="2564298"/>
                    <a:pt x="648982" y="2522027"/>
                    <a:pt x="598120" y="2501248"/>
                  </a:cubicBezTo>
                  <a:cubicBezTo>
                    <a:pt x="583733" y="2495506"/>
                    <a:pt x="566431" y="2484521"/>
                    <a:pt x="560897" y="2471368"/>
                  </a:cubicBezTo>
                  <a:cubicBezTo>
                    <a:pt x="533469" y="2407931"/>
                    <a:pt x="496686" y="2344634"/>
                    <a:pt x="506928" y="2272389"/>
                  </a:cubicBezTo>
                  <a:cubicBezTo>
                    <a:pt x="520879" y="2172517"/>
                    <a:pt x="509052" y="2077807"/>
                    <a:pt x="474122" y="1983284"/>
                  </a:cubicBezTo>
                  <a:cubicBezTo>
                    <a:pt x="417537" y="1829959"/>
                    <a:pt x="358639" y="1676886"/>
                    <a:pt x="349180" y="1510207"/>
                  </a:cubicBezTo>
                  <a:cubicBezTo>
                    <a:pt x="347619" y="1482573"/>
                    <a:pt x="326399" y="1451821"/>
                    <a:pt x="306451" y="1430003"/>
                  </a:cubicBezTo>
                  <a:cubicBezTo>
                    <a:pt x="268511" y="1388202"/>
                    <a:pt x="266127" y="1390512"/>
                    <a:pt x="287747" y="1336633"/>
                  </a:cubicBezTo>
                  <a:cubicBezTo>
                    <a:pt x="293070" y="1323756"/>
                    <a:pt x="295470" y="1308272"/>
                    <a:pt x="304326" y="1298229"/>
                  </a:cubicBezTo>
                  <a:cubicBezTo>
                    <a:pt x="349361" y="1247057"/>
                    <a:pt x="331041" y="1191986"/>
                    <a:pt x="317671" y="1136667"/>
                  </a:cubicBezTo>
                  <a:cubicBezTo>
                    <a:pt x="315148" y="1126990"/>
                    <a:pt x="311827" y="1115354"/>
                    <a:pt x="314959" y="1106522"/>
                  </a:cubicBezTo>
                  <a:cubicBezTo>
                    <a:pt x="329032" y="1066641"/>
                    <a:pt x="319157" y="1035231"/>
                    <a:pt x="290675" y="1004980"/>
                  </a:cubicBezTo>
                  <a:cubicBezTo>
                    <a:pt x="266138" y="978690"/>
                    <a:pt x="249805" y="947108"/>
                    <a:pt x="272712" y="910357"/>
                  </a:cubicBezTo>
                  <a:cubicBezTo>
                    <a:pt x="323486" y="828702"/>
                    <a:pt x="317578" y="747981"/>
                    <a:pt x="270963" y="667028"/>
                  </a:cubicBezTo>
                  <a:cubicBezTo>
                    <a:pt x="237707" y="609204"/>
                    <a:pt x="225082" y="549995"/>
                    <a:pt x="244986" y="483131"/>
                  </a:cubicBezTo>
                  <a:cubicBezTo>
                    <a:pt x="252708" y="457408"/>
                    <a:pt x="242285" y="426353"/>
                    <a:pt x="241465" y="397465"/>
                  </a:cubicBezTo>
                  <a:cubicBezTo>
                    <a:pt x="240850" y="381142"/>
                    <a:pt x="239176" y="363176"/>
                    <a:pt x="244890" y="348507"/>
                  </a:cubicBezTo>
                  <a:cubicBezTo>
                    <a:pt x="259350" y="309454"/>
                    <a:pt x="279299" y="272445"/>
                    <a:pt x="293439" y="233141"/>
                  </a:cubicBezTo>
                  <a:cubicBezTo>
                    <a:pt x="300152" y="214256"/>
                    <a:pt x="302437" y="192349"/>
                    <a:pt x="300513" y="172069"/>
                  </a:cubicBezTo>
                  <a:close/>
                </a:path>
              </a:pathLst>
            </a:custGeom>
            <a:blipFill>
              <a:blip r:embed="rId2">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Distribution of femoral fractures in different age groups  *</a:t>
            </a:r>
          </a:p>
        </p:txBody>
      </p:sp>
      <p:graphicFrame>
        <p:nvGraphicFramePr>
          <p:cNvPr id="4" name="Content Placeholder 3"/>
          <p:cNvGraphicFramePr>
            <a:graphicFrameLocks noGrp="1"/>
          </p:cNvGraphicFramePr>
          <p:nvPr>
            <p:ph idx="1"/>
          </p:nvPr>
        </p:nvGraphicFramePr>
        <p:xfrm>
          <a:off x="628650" y="1825625"/>
          <a:ext cx="7886700" cy="435133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72</TotalTime>
  <Words>1694</Words>
  <Application>Microsoft Office PowerPoint</Application>
  <PresentationFormat>On-screen Show (4:3)</PresentationFormat>
  <Paragraphs>240</Paragraphs>
  <Slides>57</Slides>
  <Notes>6</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57</vt:i4>
      </vt:variant>
    </vt:vector>
  </HeadingPairs>
  <TitlesOfParts>
    <vt:vector size="67" baseType="lpstr">
      <vt:lpstr>Andalus</vt:lpstr>
      <vt:lpstr>Arial</vt:lpstr>
      <vt:lpstr>Bookman Old Style</vt:lpstr>
      <vt:lpstr>Calibri</vt:lpstr>
      <vt:lpstr>Calibri Light</vt:lpstr>
      <vt:lpstr>Times New Roman</vt:lpstr>
      <vt:lpstr>Wingdings</vt:lpstr>
      <vt:lpstr>Wingdings 2</vt:lpstr>
      <vt:lpstr>Office 2013 - 2022 Theme</vt:lpstr>
      <vt:lpstr>Bitmap Image</vt:lpstr>
      <vt:lpstr>PowerPoint Presentation</vt:lpstr>
      <vt:lpstr>LOWER LIMB FRACTURES</vt:lpstr>
      <vt:lpstr>LAY OUT </vt:lpstr>
      <vt:lpstr>LEARNING OBJECTIVES</vt:lpstr>
      <vt:lpstr>CORE SUBJECT</vt:lpstr>
      <vt:lpstr>Core subject spiral integration with community medicine</vt:lpstr>
      <vt:lpstr>Distribution of specific bone involvement in patients admitted in orthopaedic department of BBH    *</vt:lpstr>
      <vt:lpstr>HIP TRAUMA  FRACTURES OF FEMUR  FRACTURES OF TIBIA</vt:lpstr>
      <vt:lpstr>Distribution of femoral fractures in different age groups  *</vt:lpstr>
      <vt:lpstr>Core subject spiral integration with Anatomy</vt:lpstr>
      <vt:lpstr>PowerPoint Presentation</vt:lpstr>
      <vt:lpstr>BLOOD SUPPLY</vt:lpstr>
      <vt:lpstr>HIP TRAUMA IN ADULTS</vt:lpstr>
      <vt:lpstr>FRACTURES OF THE NECK OF FEMUR</vt:lpstr>
      <vt:lpstr>Garden’s Classification</vt:lpstr>
      <vt:lpstr>Close Reduction Internal Fixation (C.R.I.F.) with cannulated screws</vt:lpstr>
      <vt:lpstr>Close Reduction Internal Fixation  with cannulated screws  Non weight bearing -3 to 6 months</vt:lpstr>
      <vt:lpstr>HEMIARTHROPLASTY</vt:lpstr>
      <vt:lpstr>BIPOLAR HEMIARTHROPLASTY </vt:lpstr>
      <vt:lpstr>TOTAL HIP REPLACEMENT</vt:lpstr>
      <vt:lpstr>      TOTAL HIP REPLACEMENT</vt:lpstr>
      <vt:lpstr>HIP RESURFACING  ARTHROPLASTY</vt:lpstr>
      <vt:lpstr>INTER TROCHANTERIC FRACTURE</vt:lpstr>
      <vt:lpstr>CLASSIFICATION BOYD &amp; GRIFFIFIN</vt:lpstr>
      <vt:lpstr>TREATMENT CRIF-DHS</vt:lpstr>
      <vt:lpstr>         HIP TRAUMA IN ADULTS                 --SUMMARY--</vt:lpstr>
      <vt:lpstr>FEMORAL SHAFT FRACTURE</vt:lpstr>
      <vt:lpstr>SHAFT OF THE FEMUR  </vt:lpstr>
      <vt:lpstr>Types</vt:lpstr>
      <vt:lpstr>Treatment Methods</vt:lpstr>
      <vt:lpstr>INTERLOCKING  INTRA MEDULLARY NAILING</vt:lpstr>
      <vt:lpstr>Intramedullary  Nailing</vt:lpstr>
      <vt:lpstr>Reconstruction nail</vt:lpstr>
      <vt:lpstr> Plate fixation </vt:lpstr>
      <vt:lpstr>TIBIAL SHAFT  </vt:lpstr>
      <vt:lpstr>TREATMENT</vt:lpstr>
      <vt:lpstr>Locked Intramedullary Nailing</vt:lpstr>
      <vt:lpstr>Plate &amp; Screw   Fixation</vt:lpstr>
      <vt:lpstr>L- BUTTRESS PLATE</vt:lpstr>
      <vt:lpstr>Plate and Screw Fixation</vt:lpstr>
      <vt:lpstr>     ANKLE   FRACTURES</vt:lpstr>
      <vt:lpstr>“Percutaneous”  Plating (M.I.P.O)</vt:lpstr>
      <vt:lpstr>External Fixation  </vt:lpstr>
      <vt:lpstr>           ILIZAROVE  EX-FIX              [Wire and ring fixators]</vt:lpstr>
      <vt:lpstr>HYBRID FIXATOR</vt:lpstr>
      <vt:lpstr>Hybrid EX-Fixator</vt:lpstr>
      <vt:lpstr>AMPUTATION</vt:lpstr>
      <vt:lpstr>Summary      (for long bone fractures in lower limbs) </vt:lpstr>
      <vt:lpstr>REFERENCES</vt:lpstr>
      <vt:lpstr>TAKE HOME MESSAGE</vt:lpstr>
      <vt:lpstr>MCQs</vt:lpstr>
      <vt:lpstr>PowerPoint Presentation</vt:lpstr>
      <vt:lpstr>MCQs</vt:lpstr>
      <vt:lpstr>PowerPoint Presentation</vt:lpstr>
      <vt:lpstr>MCQs</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Obaid ur-Rahman</dc:creator>
  <cp:lastModifiedBy>Riaz Ahmed</cp:lastModifiedBy>
  <cp:revision>33</cp:revision>
  <dcterms:created xsi:type="dcterms:W3CDTF">2015-05-28T15:14:00Z</dcterms:created>
  <dcterms:modified xsi:type="dcterms:W3CDTF">2025-02-06T08:27:14Z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9A54C24219414969AA13581EAA72B7CB_13</vt:lpwstr>
  </property>
  <property fmtid="{D5CDD505-2E9C-101B-9397-08002B2CF9AE}" pid="3" name="KSOProductBuildVer">
    <vt:lpwstr>1033-12.2.0.19805</vt:lpwstr>
  </property>
</Properties>
</file>