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21" r:id="rId1"/>
    <p:sldMasterId id="2147483833" r:id="rId2"/>
  </p:sldMasterIdLst>
  <p:notesMasterIdLst>
    <p:notesMasterId r:id="rId42"/>
  </p:notesMasterIdLst>
  <p:handoutMasterIdLst>
    <p:handoutMasterId r:id="rId43"/>
  </p:handoutMasterIdLst>
  <p:sldIdLst>
    <p:sldId id="340" r:id="rId3"/>
    <p:sldId id="405" r:id="rId4"/>
    <p:sldId id="597" r:id="rId5"/>
    <p:sldId id="598" r:id="rId6"/>
    <p:sldId id="419" r:id="rId7"/>
    <p:sldId id="558" r:id="rId8"/>
    <p:sldId id="535" r:id="rId9"/>
    <p:sldId id="561" r:id="rId10"/>
    <p:sldId id="564" r:id="rId11"/>
    <p:sldId id="566" r:id="rId12"/>
    <p:sldId id="589" r:id="rId13"/>
    <p:sldId id="500" r:id="rId14"/>
    <p:sldId id="568" r:id="rId15"/>
    <p:sldId id="504" r:id="rId16"/>
    <p:sldId id="502" r:id="rId17"/>
    <p:sldId id="590" r:id="rId18"/>
    <p:sldId id="510" r:id="rId19"/>
    <p:sldId id="533" r:id="rId20"/>
    <p:sldId id="569" r:id="rId21"/>
    <p:sldId id="539" r:id="rId22"/>
    <p:sldId id="542" r:id="rId23"/>
    <p:sldId id="571" r:id="rId24"/>
    <p:sldId id="544" r:id="rId25"/>
    <p:sldId id="545" r:id="rId26"/>
    <p:sldId id="576" r:id="rId27"/>
    <p:sldId id="577" r:id="rId28"/>
    <p:sldId id="574" r:id="rId29"/>
    <p:sldId id="538" r:id="rId30"/>
    <p:sldId id="549" r:id="rId31"/>
    <p:sldId id="550" r:id="rId32"/>
    <p:sldId id="551" r:id="rId33"/>
    <p:sldId id="594" r:id="rId34"/>
    <p:sldId id="600" r:id="rId35"/>
    <p:sldId id="599" r:id="rId36"/>
    <p:sldId id="601" r:id="rId37"/>
    <p:sldId id="488" r:id="rId38"/>
    <p:sldId id="530" r:id="rId39"/>
    <p:sldId id="526" r:id="rId40"/>
    <p:sldId id="41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9" autoAdjust="0"/>
    <p:restoredTop sz="93011" autoAdjust="0"/>
  </p:normalViewPr>
  <p:slideViewPr>
    <p:cSldViewPr>
      <p:cViewPr varScale="1">
        <p:scale>
          <a:sx n="85" d="100"/>
          <a:sy n="85" d="100"/>
        </p:scale>
        <p:origin x="1363" y="62"/>
      </p:cViewPr>
      <p:guideLst>
        <p:guide orient="horz" pos="2160"/>
        <p:guide pos="2880"/>
      </p:guideLst>
    </p:cSldViewPr>
  </p:slideViewPr>
  <p:notesTextViewPr>
    <p:cViewPr>
      <p:scale>
        <a:sx n="1" d="1"/>
        <a:sy n="1" d="1"/>
      </p:scale>
      <p:origin x="0" y="0"/>
    </p:cViewPr>
  </p:notesTextViewPr>
  <p:sorterViewPr>
    <p:cViewPr>
      <p:scale>
        <a:sx n="100" d="100"/>
        <a:sy n="100" d="100"/>
      </p:scale>
      <p:origin x="0" y="-45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D9D83-BD0D-4E4A-A10A-7085F8AB3397}" type="datetimeFigureOut">
              <a:rPr lang="en-US" smtClean="0"/>
              <a:pPr/>
              <a:t>2/13/2025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78F5A6-4E3F-479D-BE69-5A43FB0EF3A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00744-AC93-4298-9CB7-CC401410ABCD}" type="datetimeFigureOut">
              <a:rPr lang="en-US" smtClean="0"/>
              <a:pPr/>
              <a:t>2/13/2025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E924B-647E-4C04-8932-E515AB078F82}" type="slidenum">
              <a:rPr lang="en-US" smtClean="0"/>
              <a:pPr/>
              <a:t>‹#›</a:t>
            </a:fld>
            <a:endParaRPr lang="en-US"/>
          </a:p>
        </p:txBody>
      </p:sp>
    </p:spTree>
    <p:extLst>
      <p:ext uri="{BB962C8B-B14F-4D97-AF65-F5344CB8AC3E}">
        <p14:creationId xmlns:p14="http://schemas.microsoft.com/office/powerpoint/2010/main" val="381472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1813909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pPr>
              <a:defRPr/>
            </a:pPr>
            <a:fld id="{5714A449-1458-407A-8624-2CC23E85E1E8}" type="datetimeFigureOut">
              <a:rPr lang="en-US" smtClean="0"/>
              <a:pPr>
                <a:defRPr/>
              </a:pPr>
              <a:t>2/13/2025</a:t>
            </a:fld>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extLst>
      <p:ext uri="{BB962C8B-B14F-4D97-AF65-F5344CB8AC3E}">
        <p14:creationId xmlns:p14="http://schemas.microsoft.com/office/powerpoint/2010/main" val="215816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pPr>
              <a:defRPr/>
            </a:pPr>
            <a:fld id="{965E1258-8448-4638-BF29-DB3E275F79C4}" type="datetimeFigureOut">
              <a:rPr lang="en-US" smtClean="0"/>
              <a:pPr>
                <a:defRPr/>
              </a:pPr>
              <a:t>2/13/2025</a:t>
            </a:fld>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extLst>
      <p:ext uri="{BB962C8B-B14F-4D97-AF65-F5344CB8AC3E}">
        <p14:creationId xmlns:p14="http://schemas.microsoft.com/office/powerpoint/2010/main" val="1178863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9235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31615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540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567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05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673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775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122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860799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04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0848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28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217174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pPr>
              <a:defRPr/>
            </a:pPr>
            <a:fld id="{69A1B241-0EB7-4629-B262-0394A942B967}" type="datetimeFigureOut">
              <a:rPr lang="en-US" smtClean="0"/>
              <a:pPr>
                <a:defRPr/>
              </a:pPr>
              <a:t>2/13/2025</a:t>
            </a:fld>
            <a:endParaRPr lang="en-US"/>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extLst>
      <p:ext uri="{BB962C8B-B14F-4D97-AF65-F5344CB8AC3E}">
        <p14:creationId xmlns:p14="http://schemas.microsoft.com/office/powerpoint/2010/main" val="11593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pPr>
              <a:defRPr/>
            </a:pPr>
            <a:fld id="{3E6B634F-7E36-4F3D-9ACE-EC02E50D0CD1}" type="datetimeFigureOut">
              <a:rPr lang="en-US" smtClean="0"/>
              <a:pPr>
                <a:defRPr/>
              </a:pPr>
              <a:t>2/13/2025</a:t>
            </a:fld>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extLst>
      <p:ext uri="{BB962C8B-B14F-4D97-AF65-F5344CB8AC3E}">
        <p14:creationId xmlns:p14="http://schemas.microsoft.com/office/powerpoint/2010/main" val="26152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pPr>
              <a:defRPr/>
            </a:pPr>
            <a:fld id="{5086D5AD-6C9F-4E1F-B626-751293D5C63B}" type="datetimeFigureOut">
              <a:rPr lang="en-US" smtClean="0"/>
              <a:pPr>
                <a:defRPr/>
              </a:pPr>
              <a:t>2/13/2025</a:t>
            </a:fld>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extLst>
      <p:ext uri="{BB962C8B-B14F-4D97-AF65-F5344CB8AC3E}">
        <p14:creationId xmlns:p14="http://schemas.microsoft.com/office/powerpoint/2010/main" val="24040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pPr>
              <a:defRPr/>
            </a:pPr>
            <a:fld id="{21B625E7-27CC-4DA6-A008-CB00287D933B}" type="datetimeFigureOut">
              <a:rPr lang="en-US" smtClean="0"/>
              <a:pPr>
                <a:defRPr/>
              </a:pPr>
              <a:t>2/13/2025</a:t>
            </a:fld>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extLst>
      <p:ext uri="{BB962C8B-B14F-4D97-AF65-F5344CB8AC3E}">
        <p14:creationId xmlns:p14="http://schemas.microsoft.com/office/powerpoint/2010/main" val="254610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pPr>
              <a:defRPr/>
            </a:pPr>
            <a:fld id="{4876F8FC-B7BB-4CAB-A507-7A78D26CED12}" type="datetimeFigureOut">
              <a:rPr lang="en-US" smtClean="0"/>
              <a:pPr>
                <a:defRPr/>
              </a:pPr>
              <a:t>2/13/2025</a:t>
            </a:fld>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extLst>
      <p:ext uri="{BB962C8B-B14F-4D97-AF65-F5344CB8AC3E}">
        <p14:creationId xmlns:p14="http://schemas.microsoft.com/office/powerpoint/2010/main" val="247818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pPr>
              <a:defRPr/>
            </a:pPr>
            <a:fld id="{DC41B8C0-47A9-434A-877C-77F7D0A0C2D6}" type="datetimeFigureOut">
              <a:rPr lang="en-US" smtClean="0"/>
              <a:pPr>
                <a:defRPr/>
              </a:pPr>
              <a:t>2/13/2025</a:t>
            </a:fld>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extLst>
      <p:ext uri="{BB962C8B-B14F-4D97-AF65-F5344CB8AC3E}">
        <p14:creationId xmlns:p14="http://schemas.microsoft.com/office/powerpoint/2010/main" val="411402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0D3EE5A7-3B9C-4286-91B6-CD02380A3E59}" type="slidenum">
              <a:rPr lang="en-US" smtClean="0"/>
              <a:pPr>
                <a:defRPr/>
              </a:pPr>
              <a:t>‹#›</a:t>
            </a:fld>
            <a:endParaRPr lang="en-US"/>
          </a:p>
        </p:txBody>
      </p:sp>
      <p:sp>
        <p:nvSpPr>
          <p:cNvPr id="4" name="Rectangle 3">
            <a:extLst>
              <a:ext uri="{FF2B5EF4-FFF2-40B4-BE49-F238E27FC236}">
                <a16:creationId xmlns:a16="http://schemas.microsoft.com/office/drawing/2014/main" id="{76381C0A-5B14-73DF-0B2E-829524B5A25D}"/>
              </a:ext>
            </a:extLst>
          </p:cNvPr>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7" name="Rectangle 10">
            <a:extLst>
              <a:ext uri="{FF2B5EF4-FFF2-40B4-BE49-F238E27FC236}">
                <a16:creationId xmlns:a16="http://schemas.microsoft.com/office/drawing/2014/main" id="{031FD68A-1E9A-1F96-A2B3-EB29D4C0A177}"/>
              </a:ext>
            </a:extLst>
          </p:cNvPr>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CBC41ABB-6AA1-1056-7AF6-4DF818ADFD49}"/>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50374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10731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ncbi.nlm.nih.gov/books/NBK482291/"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E7AC22D-100B-EC21-A37A-ACDBAC8DC4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DAB0-50A5-43A6-9037-C9ECEB920361}"/>
              </a:ext>
            </a:extLst>
          </p:cNvPr>
          <p:cNvSpPr>
            <a:spLocks noGrp="1"/>
          </p:cNvSpPr>
          <p:nvPr>
            <p:ph type="title"/>
          </p:nvPr>
        </p:nvSpPr>
        <p:spPr>
          <a:xfrm>
            <a:off x="2209800" y="0"/>
            <a:ext cx="5343525" cy="1066801"/>
          </a:xfrm>
        </p:spPr>
        <p:txBody>
          <a:bodyPr>
            <a:normAutofit/>
          </a:bodyPr>
          <a:lstStyle/>
          <a:p>
            <a:r>
              <a:rPr lang="en-US" sz="4000" b="1" dirty="0">
                <a:latin typeface="+mn-lt"/>
              </a:rPr>
              <a:t>Functions of Potassium</a:t>
            </a:r>
            <a:endParaRPr lang="en-US" sz="3600" dirty="0">
              <a:latin typeface="+mn-lt"/>
            </a:endParaRPr>
          </a:p>
        </p:txBody>
      </p:sp>
      <p:sp>
        <p:nvSpPr>
          <p:cNvPr id="3" name="Content Placeholder 2">
            <a:extLst>
              <a:ext uri="{FF2B5EF4-FFF2-40B4-BE49-F238E27FC236}">
                <a16:creationId xmlns:a16="http://schemas.microsoft.com/office/drawing/2014/main" id="{A9D61EF6-B6A0-68E7-DD96-9A6237DB8382}"/>
              </a:ext>
            </a:extLst>
          </p:cNvPr>
          <p:cNvSpPr>
            <a:spLocks noGrp="1"/>
          </p:cNvSpPr>
          <p:nvPr>
            <p:ph sz="half" idx="1"/>
          </p:nvPr>
        </p:nvSpPr>
        <p:spPr>
          <a:xfrm>
            <a:off x="152399" y="1066802"/>
            <a:ext cx="3629028" cy="5333998"/>
          </a:xfrm>
        </p:spPr>
        <p:txBody>
          <a:bodyPr>
            <a:normAutofit lnSpcReduction="10000"/>
          </a:bodyPr>
          <a:lstStyle/>
          <a:p>
            <a:r>
              <a:rPr lang="en-US" sz="2400" b="1" dirty="0"/>
              <a:t>1. Along with Na+ ions, the K</a:t>
            </a:r>
            <a:r>
              <a:rPr lang="en-US" sz="2400" b="1" baseline="30000" dirty="0"/>
              <a:t>+</a:t>
            </a:r>
            <a:r>
              <a:rPr lang="en-US" sz="2400" b="1" dirty="0"/>
              <a:t> ions are req for the activity of </a:t>
            </a:r>
            <a:r>
              <a:rPr lang="en-US" sz="2400" b="1" dirty="0" err="1">
                <a:solidFill>
                  <a:srgbClr val="0070C0"/>
                </a:solidFill>
              </a:rPr>
              <a:t>Na+K+ATPase</a:t>
            </a:r>
            <a:r>
              <a:rPr lang="en-US" sz="2400" b="1" dirty="0">
                <a:solidFill>
                  <a:srgbClr val="0070C0"/>
                </a:solidFill>
              </a:rPr>
              <a:t> pump</a:t>
            </a:r>
            <a:r>
              <a:rPr lang="en-US" sz="2400" b="1" dirty="0"/>
              <a:t>. </a:t>
            </a:r>
          </a:p>
          <a:p>
            <a:r>
              <a:rPr lang="en-US" sz="2400" dirty="0"/>
              <a:t>This pump is stimulated by a raised intracellular Na+ and is  inhibited in chronic illnesses </a:t>
            </a:r>
            <a:r>
              <a:rPr lang="en-US" sz="2400" dirty="0" err="1"/>
              <a:t>e.g</a:t>
            </a:r>
            <a:r>
              <a:rPr lang="en-US" sz="2400" dirty="0"/>
              <a:t> heart failure and renal failure and by cardiac glycosides (e.g. digoxin)</a:t>
            </a:r>
          </a:p>
          <a:p>
            <a:endParaRPr lang="en-US" sz="2400" b="1" dirty="0"/>
          </a:p>
          <a:p>
            <a:r>
              <a:rPr lang="en-US" sz="2400" b="1" dirty="0"/>
              <a:t>2.   K</a:t>
            </a:r>
            <a:r>
              <a:rPr lang="en-US" sz="2400" b="1" baseline="30000" dirty="0"/>
              <a:t>+</a:t>
            </a:r>
            <a:r>
              <a:rPr lang="en-US" sz="2400" b="1" dirty="0"/>
              <a:t> is needed for many </a:t>
            </a:r>
            <a:r>
              <a:rPr lang="en-US" sz="2400" b="1" dirty="0">
                <a:solidFill>
                  <a:srgbClr val="0070C0"/>
                </a:solidFill>
              </a:rPr>
              <a:t>enzyme </a:t>
            </a:r>
            <a:r>
              <a:rPr lang="en-US" sz="2400" b="1" dirty="0"/>
              <a:t>reactions, </a:t>
            </a:r>
            <a:r>
              <a:rPr lang="en-US" sz="2400" b="1" dirty="0">
                <a:solidFill>
                  <a:srgbClr val="0070C0"/>
                </a:solidFill>
              </a:rPr>
              <a:t>glycogenesis </a:t>
            </a:r>
            <a:r>
              <a:rPr lang="en-US" sz="2400" b="1" dirty="0"/>
              <a:t>require presence of K</a:t>
            </a:r>
            <a:r>
              <a:rPr lang="en-US" sz="2400" b="1" baseline="30000" dirty="0"/>
              <a:t>+</a:t>
            </a:r>
            <a:endParaRPr lang="en-US" sz="2400" dirty="0"/>
          </a:p>
        </p:txBody>
      </p:sp>
      <p:pic>
        <p:nvPicPr>
          <p:cNvPr id="6" name="Content Placeholder 5">
            <a:extLst>
              <a:ext uri="{FF2B5EF4-FFF2-40B4-BE49-F238E27FC236}">
                <a16:creationId xmlns:a16="http://schemas.microsoft.com/office/drawing/2014/main" id="{EF226714-DAB9-FCF4-243A-4F031A57F4D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020" t="30792" r="42647" b="41321"/>
          <a:stretch/>
        </p:blipFill>
        <p:spPr>
          <a:xfrm>
            <a:off x="3781427" y="1752600"/>
            <a:ext cx="5343525" cy="2514600"/>
          </a:xfrm>
        </p:spPr>
      </p:pic>
      <p:sp>
        <p:nvSpPr>
          <p:cNvPr id="5" name="TextBox 4">
            <a:extLst>
              <a:ext uri="{FF2B5EF4-FFF2-40B4-BE49-F238E27FC236}">
                <a16:creationId xmlns:a16="http://schemas.microsoft.com/office/drawing/2014/main" id="{EEC1343E-AEE0-9C5C-EC8F-19A57BBA5E4C}"/>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3059469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7894-BB77-844C-AFA7-72E0FD57D4DD}"/>
              </a:ext>
            </a:extLst>
          </p:cNvPr>
          <p:cNvSpPr>
            <a:spLocks noGrp="1"/>
          </p:cNvSpPr>
          <p:nvPr>
            <p:ph type="title"/>
          </p:nvPr>
        </p:nvSpPr>
        <p:spPr>
          <a:xfrm>
            <a:off x="2286000" y="0"/>
            <a:ext cx="5105400" cy="854073"/>
          </a:xfrm>
        </p:spPr>
        <p:txBody>
          <a:bodyPr>
            <a:normAutofit/>
          </a:bodyPr>
          <a:lstStyle/>
          <a:p>
            <a:r>
              <a:rPr lang="en-US" sz="4000" b="1" dirty="0">
                <a:latin typeface="+mn-lt"/>
              </a:rPr>
              <a:t>Functions of Potassium</a:t>
            </a:r>
            <a:endParaRPr lang="en-US" sz="4000" dirty="0"/>
          </a:p>
        </p:txBody>
      </p:sp>
      <p:sp>
        <p:nvSpPr>
          <p:cNvPr id="3" name="Content Placeholder 2">
            <a:extLst>
              <a:ext uri="{FF2B5EF4-FFF2-40B4-BE49-F238E27FC236}">
                <a16:creationId xmlns:a16="http://schemas.microsoft.com/office/drawing/2014/main" id="{D4AA7421-47A0-E1BD-B6C3-E71740349517}"/>
              </a:ext>
            </a:extLst>
          </p:cNvPr>
          <p:cNvSpPr>
            <a:spLocks noGrp="1"/>
          </p:cNvSpPr>
          <p:nvPr>
            <p:ph sz="half" idx="1"/>
          </p:nvPr>
        </p:nvSpPr>
        <p:spPr>
          <a:xfrm>
            <a:off x="76200" y="854074"/>
            <a:ext cx="4114800" cy="5322890"/>
          </a:xfrm>
        </p:spPr>
        <p:txBody>
          <a:bodyPr>
            <a:normAutofit lnSpcReduction="10000"/>
          </a:bodyPr>
          <a:lstStyle/>
          <a:p>
            <a:r>
              <a:rPr lang="en-US" sz="2400" b="1" dirty="0"/>
              <a:t>3. K</a:t>
            </a:r>
            <a:r>
              <a:rPr lang="en-US" sz="2400" b="1" baseline="30000" dirty="0"/>
              <a:t>+</a:t>
            </a:r>
            <a:r>
              <a:rPr lang="en-US" sz="2400" b="1" dirty="0"/>
              <a:t> ions are needed for neuron and muscle activity i.e. production of </a:t>
            </a:r>
            <a:r>
              <a:rPr lang="en-US" sz="2400" b="1" dirty="0">
                <a:solidFill>
                  <a:srgbClr val="0070C0"/>
                </a:solidFill>
              </a:rPr>
              <a:t>resting membrane potential.</a:t>
            </a:r>
          </a:p>
          <a:p>
            <a:pPr marL="0" indent="0">
              <a:buNone/>
            </a:pPr>
            <a:endParaRPr lang="en-US" sz="2400" b="1" dirty="0">
              <a:solidFill>
                <a:srgbClr val="0070C0"/>
              </a:solidFill>
            </a:endParaRPr>
          </a:p>
          <a:p>
            <a:r>
              <a:rPr lang="en-US" sz="2400" b="1" dirty="0"/>
              <a:t>K</a:t>
            </a:r>
            <a:r>
              <a:rPr lang="en-US" sz="2400" b="1" baseline="30000" dirty="0"/>
              <a:t>+</a:t>
            </a:r>
            <a:r>
              <a:rPr lang="en-US" sz="2400" b="1" dirty="0"/>
              <a:t> ions bring about the </a:t>
            </a:r>
            <a:r>
              <a:rPr lang="en-US" sz="2400" b="1" dirty="0">
                <a:solidFill>
                  <a:srgbClr val="0070C0"/>
                </a:solidFill>
              </a:rPr>
              <a:t>repolarization phase </a:t>
            </a:r>
            <a:r>
              <a:rPr lang="en-US" sz="2400" b="1" dirty="0"/>
              <a:t>of action potentials.</a:t>
            </a:r>
          </a:p>
          <a:p>
            <a:pPr marL="0" indent="0">
              <a:buNone/>
            </a:pPr>
            <a:endParaRPr lang="en-US" sz="2400" b="1" dirty="0"/>
          </a:p>
          <a:p>
            <a:r>
              <a:rPr lang="en-US" sz="2400" b="1" dirty="0"/>
              <a:t>4.  A proper plasma K</a:t>
            </a:r>
            <a:r>
              <a:rPr lang="en-US" sz="2400" b="1" baseline="30000" dirty="0"/>
              <a:t>+</a:t>
            </a:r>
            <a:r>
              <a:rPr lang="en-US" sz="2400" b="1" dirty="0"/>
              <a:t> level is essential for </a:t>
            </a:r>
            <a:r>
              <a:rPr lang="en-US" sz="2400" b="1" dirty="0">
                <a:solidFill>
                  <a:srgbClr val="0070C0"/>
                </a:solidFill>
              </a:rPr>
              <a:t>normal heart functioning </a:t>
            </a:r>
            <a:r>
              <a:rPr lang="en-US" sz="2400" b="1" dirty="0"/>
              <a:t>(myocardial relaxation-diastole) and </a:t>
            </a:r>
            <a:r>
              <a:rPr lang="en-US" sz="2400" b="1" dirty="0">
                <a:solidFill>
                  <a:srgbClr val="0070C0"/>
                </a:solidFill>
              </a:rPr>
              <a:t>contraction of skeletal muscle</a:t>
            </a:r>
            <a:r>
              <a:rPr lang="en-US" sz="2400" b="1" dirty="0"/>
              <a:t>.</a:t>
            </a:r>
          </a:p>
        </p:txBody>
      </p:sp>
      <p:pic>
        <p:nvPicPr>
          <p:cNvPr id="6" name="Content Placeholder 5">
            <a:extLst>
              <a:ext uri="{FF2B5EF4-FFF2-40B4-BE49-F238E27FC236}">
                <a16:creationId xmlns:a16="http://schemas.microsoft.com/office/drawing/2014/main" id="{A0259F50-05CB-C86C-3394-819AC6866AC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6817" t="30468" r="7353" b="23477"/>
          <a:stretch/>
        </p:blipFill>
        <p:spPr>
          <a:xfrm>
            <a:off x="4419599" y="1066800"/>
            <a:ext cx="4487371" cy="4500563"/>
          </a:xfrm>
        </p:spPr>
      </p:pic>
      <p:sp>
        <p:nvSpPr>
          <p:cNvPr id="4" name="TextBox 3">
            <a:extLst>
              <a:ext uri="{FF2B5EF4-FFF2-40B4-BE49-F238E27FC236}">
                <a16:creationId xmlns:a16="http://schemas.microsoft.com/office/drawing/2014/main" id="{F28DCBF1-BBB8-65EC-D993-3D72A75D49A3}"/>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2714018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8AEF-8BDA-0ABB-2616-4A2091A1EAB9}"/>
              </a:ext>
            </a:extLst>
          </p:cNvPr>
          <p:cNvSpPr>
            <a:spLocks noGrp="1"/>
          </p:cNvSpPr>
          <p:nvPr>
            <p:ph type="title"/>
          </p:nvPr>
        </p:nvSpPr>
        <p:spPr>
          <a:xfrm>
            <a:off x="2133600" y="-76200"/>
            <a:ext cx="5638800" cy="990600"/>
          </a:xfrm>
        </p:spPr>
        <p:txBody>
          <a:bodyPr>
            <a:normAutofit/>
          </a:bodyPr>
          <a:lstStyle/>
          <a:p>
            <a:r>
              <a:rPr lang="en-US" sz="4400" b="1" dirty="0">
                <a:latin typeface="+mn-lt"/>
              </a:rPr>
              <a:t>Functions of Potassium</a:t>
            </a:r>
            <a:endParaRPr lang="en-US" sz="4400" dirty="0"/>
          </a:p>
        </p:txBody>
      </p:sp>
      <p:sp>
        <p:nvSpPr>
          <p:cNvPr id="5" name="Content Placeholder 4">
            <a:extLst>
              <a:ext uri="{FF2B5EF4-FFF2-40B4-BE49-F238E27FC236}">
                <a16:creationId xmlns:a16="http://schemas.microsoft.com/office/drawing/2014/main" id="{81DC5041-D62B-5CF1-F52A-3755AF8596CF}"/>
              </a:ext>
            </a:extLst>
          </p:cNvPr>
          <p:cNvSpPr>
            <a:spLocks noGrp="1"/>
          </p:cNvSpPr>
          <p:nvPr>
            <p:ph sz="half" idx="1"/>
          </p:nvPr>
        </p:nvSpPr>
        <p:spPr>
          <a:xfrm>
            <a:off x="228600" y="1287462"/>
            <a:ext cx="3581400" cy="5265738"/>
          </a:xfrm>
        </p:spPr>
        <p:txBody>
          <a:bodyPr/>
          <a:lstStyle/>
          <a:p>
            <a:r>
              <a:rPr lang="en-US" b="1" dirty="0"/>
              <a:t>5.	In kidney (renal tubules) K</a:t>
            </a:r>
            <a:r>
              <a:rPr lang="en-US" b="1" baseline="30000" dirty="0"/>
              <a:t>+</a:t>
            </a:r>
            <a:r>
              <a:rPr lang="en-US" b="1" dirty="0"/>
              <a:t> ions are required for exchange with Na</a:t>
            </a:r>
            <a:r>
              <a:rPr lang="en-US" b="1" baseline="30000" dirty="0"/>
              <a:t>+</a:t>
            </a:r>
            <a:r>
              <a:rPr lang="en-US" b="1" dirty="0"/>
              <a:t>.</a:t>
            </a:r>
          </a:p>
          <a:p>
            <a:endParaRPr lang="en-US" b="1" dirty="0"/>
          </a:p>
          <a:p>
            <a:endParaRPr lang="en-US" b="1" dirty="0"/>
          </a:p>
          <a:p>
            <a:endParaRPr lang="en-US" b="1" dirty="0"/>
          </a:p>
          <a:p>
            <a:endParaRPr lang="en-US" b="1" dirty="0"/>
          </a:p>
          <a:p>
            <a:endParaRPr lang="en-US" b="1" dirty="0"/>
          </a:p>
          <a:p>
            <a:r>
              <a:rPr lang="en-US" b="1" dirty="0"/>
              <a:t>6.	 K</a:t>
            </a:r>
            <a:r>
              <a:rPr lang="en-US" b="1" baseline="30000" dirty="0"/>
              <a:t>+</a:t>
            </a:r>
            <a:r>
              <a:rPr lang="en-US" b="1" dirty="0"/>
              <a:t> is the chief cation of </a:t>
            </a:r>
            <a:r>
              <a:rPr lang="en-US" b="1" dirty="0">
                <a:solidFill>
                  <a:srgbClr val="0070C0"/>
                </a:solidFill>
              </a:rPr>
              <a:t>intracellular fluid </a:t>
            </a:r>
            <a:r>
              <a:rPr lang="en-US" b="1" dirty="0"/>
              <a:t>and is retained in much greater amounts during </a:t>
            </a:r>
            <a:r>
              <a:rPr lang="en-US" b="1" dirty="0">
                <a:solidFill>
                  <a:srgbClr val="0070C0"/>
                </a:solidFill>
              </a:rPr>
              <a:t>growth and pregnancy</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8" name="Content Placeholder 5">
            <a:extLst>
              <a:ext uri="{FF2B5EF4-FFF2-40B4-BE49-F238E27FC236}">
                <a16:creationId xmlns:a16="http://schemas.microsoft.com/office/drawing/2014/main" id="{A14C1F27-E10C-706A-0BE6-FB4CDA29206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2732" t="4372" r="22834" b="36930"/>
          <a:stretch/>
        </p:blipFill>
        <p:spPr>
          <a:xfrm>
            <a:off x="4191000" y="1080800"/>
            <a:ext cx="4724400" cy="2957800"/>
          </a:xfrm>
        </p:spPr>
      </p:pic>
      <p:sp>
        <p:nvSpPr>
          <p:cNvPr id="3" name="TextBox 2">
            <a:extLst>
              <a:ext uri="{FF2B5EF4-FFF2-40B4-BE49-F238E27FC236}">
                <a16:creationId xmlns:a16="http://schemas.microsoft.com/office/drawing/2014/main" id="{8A42C9B5-AEC8-7CE9-218D-2C51D6614191}"/>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pic>
        <p:nvPicPr>
          <p:cNvPr id="6" name="Content Placeholder 6">
            <a:extLst>
              <a:ext uri="{FF2B5EF4-FFF2-40B4-BE49-F238E27FC236}">
                <a16:creationId xmlns:a16="http://schemas.microsoft.com/office/drawing/2014/main" id="{ACCD832C-529E-CE5F-6CF0-877C9D644C1D}"/>
              </a:ext>
            </a:extLst>
          </p:cNvPr>
          <p:cNvPicPr>
            <a:picLocks noChangeAspect="1"/>
          </p:cNvPicPr>
          <p:nvPr/>
        </p:nvPicPr>
        <p:blipFill rotWithShape="1">
          <a:blip r:embed="rId3">
            <a:extLst>
              <a:ext uri="{28A0092B-C50C-407E-A947-70E740481C1C}">
                <a14:useLocalDpi xmlns:a14="http://schemas.microsoft.com/office/drawing/2010/main" val="0"/>
              </a:ext>
            </a:extLst>
          </a:blip>
          <a:srcRect l="30215" t="34473" r="48900" b="28996"/>
          <a:stretch/>
        </p:blipFill>
        <p:spPr>
          <a:xfrm>
            <a:off x="5410200" y="4154130"/>
            <a:ext cx="2438400" cy="2399070"/>
          </a:xfrm>
          <a:prstGeom prst="rect">
            <a:avLst/>
          </a:prstGeom>
        </p:spPr>
      </p:pic>
    </p:spTree>
    <p:extLst>
      <p:ext uri="{BB962C8B-B14F-4D97-AF65-F5344CB8AC3E}">
        <p14:creationId xmlns:p14="http://schemas.microsoft.com/office/powerpoint/2010/main" val="213362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6083-6926-D756-9A88-7B07C80B4840}"/>
              </a:ext>
            </a:extLst>
          </p:cNvPr>
          <p:cNvSpPr>
            <a:spLocks noGrp="1"/>
          </p:cNvSpPr>
          <p:nvPr>
            <p:ph type="title"/>
          </p:nvPr>
        </p:nvSpPr>
        <p:spPr>
          <a:xfrm>
            <a:off x="2895600" y="0"/>
            <a:ext cx="4495800" cy="762000"/>
          </a:xfrm>
        </p:spPr>
        <p:txBody>
          <a:bodyPr>
            <a:normAutofit/>
          </a:bodyPr>
          <a:lstStyle/>
          <a:p>
            <a:r>
              <a:rPr lang="en-US" sz="4000" b="1" dirty="0">
                <a:latin typeface="+mn-lt"/>
              </a:rPr>
              <a:t>Hyperkalemia</a:t>
            </a:r>
            <a:endParaRPr lang="en-US" sz="3600" b="1" dirty="0">
              <a:latin typeface="+mn-lt"/>
            </a:endParaRPr>
          </a:p>
        </p:txBody>
      </p:sp>
      <p:sp>
        <p:nvSpPr>
          <p:cNvPr id="3" name="Content Placeholder 2">
            <a:extLst>
              <a:ext uri="{FF2B5EF4-FFF2-40B4-BE49-F238E27FC236}">
                <a16:creationId xmlns:a16="http://schemas.microsoft.com/office/drawing/2014/main" id="{213B7789-B1A3-956C-B343-D21E65C462A8}"/>
              </a:ext>
            </a:extLst>
          </p:cNvPr>
          <p:cNvSpPr>
            <a:spLocks noGrp="1"/>
          </p:cNvSpPr>
          <p:nvPr>
            <p:ph sz="half" idx="1"/>
          </p:nvPr>
        </p:nvSpPr>
        <p:spPr>
          <a:xfrm>
            <a:off x="609600" y="4572000"/>
            <a:ext cx="8229600" cy="2209800"/>
          </a:xfrm>
        </p:spPr>
        <p:txBody>
          <a:bodyPr>
            <a:normAutofit fontScale="92500" lnSpcReduction="10000"/>
          </a:bodyPr>
          <a:lstStyle/>
          <a:p>
            <a:pPr algn="l"/>
            <a:r>
              <a:rPr lang="en-US" sz="2800" b="1" i="0" u="sng" dirty="0">
                <a:solidFill>
                  <a:srgbClr val="0070C0"/>
                </a:solidFill>
                <a:effectLst/>
                <a:latin typeface="Droid Serif"/>
              </a:rPr>
              <a:t>Hyperkalemia (Increased concentration of K</a:t>
            </a:r>
            <a:r>
              <a:rPr lang="en-US" sz="2800" b="1" i="0" u="sng" baseline="30000" dirty="0">
                <a:solidFill>
                  <a:srgbClr val="0070C0"/>
                </a:solidFill>
                <a:effectLst/>
                <a:latin typeface="Droid Serif"/>
              </a:rPr>
              <a:t>+</a:t>
            </a:r>
            <a:r>
              <a:rPr lang="en-US" sz="2800" b="1" i="0" u="sng" dirty="0">
                <a:solidFill>
                  <a:srgbClr val="0070C0"/>
                </a:solidFill>
                <a:effectLst/>
                <a:latin typeface="Droid Serif"/>
              </a:rPr>
              <a:t> in the blood):</a:t>
            </a:r>
            <a:endParaRPr lang="en-US" sz="2800" b="0" i="0" u="sng" dirty="0">
              <a:solidFill>
                <a:srgbClr val="0070C0"/>
              </a:solidFill>
              <a:effectLst/>
              <a:latin typeface="Droid Serif"/>
            </a:endParaRPr>
          </a:p>
          <a:p>
            <a:pPr algn="l">
              <a:buFont typeface="+mj-lt"/>
              <a:buAutoNum type="arabicPeriod"/>
            </a:pPr>
            <a:r>
              <a:rPr lang="en-US" sz="2800" b="0" i="0" dirty="0">
                <a:solidFill>
                  <a:srgbClr val="323232"/>
                </a:solidFill>
                <a:effectLst/>
                <a:latin typeface="Droid Serif"/>
              </a:rPr>
              <a:t>This is due to the following:</a:t>
            </a:r>
          </a:p>
          <a:p>
            <a:pPr marL="742950" lvl="1" indent="-285750" algn="l">
              <a:buFont typeface="+mj-lt"/>
              <a:buAutoNum type="arabicPeriod"/>
            </a:pPr>
            <a:r>
              <a:rPr lang="en-US" sz="2400" b="0" i="0" dirty="0">
                <a:solidFill>
                  <a:srgbClr val="323232"/>
                </a:solidFill>
                <a:effectLst/>
                <a:latin typeface="Droid Serif"/>
              </a:rPr>
              <a:t>Increased potassium is released into the blood.</a:t>
            </a:r>
          </a:p>
          <a:p>
            <a:pPr marL="742950" lvl="1" indent="-285750" algn="l">
              <a:buFont typeface="+mj-lt"/>
              <a:buAutoNum type="arabicPeriod"/>
            </a:pPr>
            <a:r>
              <a:rPr lang="en-US" sz="2400" b="0" i="0" dirty="0">
                <a:solidFill>
                  <a:srgbClr val="323232"/>
                </a:solidFill>
                <a:effectLst/>
                <a:latin typeface="Droid Serif"/>
              </a:rPr>
              <a:t>Or due to the kidney, which cannot excrete the potassium.</a:t>
            </a:r>
          </a:p>
          <a:p>
            <a:pPr marL="742950" lvl="1" indent="-285750" algn="l">
              <a:buFont typeface="+mj-lt"/>
              <a:buAutoNum type="arabicPeriod"/>
            </a:pPr>
            <a:r>
              <a:rPr lang="en-US" sz="2400" b="0" i="0" dirty="0">
                <a:solidFill>
                  <a:srgbClr val="323232"/>
                </a:solidFill>
                <a:effectLst/>
                <a:latin typeface="Droid Serif"/>
              </a:rPr>
              <a:t>Or due to low urine output</a:t>
            </a:r>
          </a:p>
        </p:txBody>
      </p:sp>
      <p:pic>
        <p:nvPicPr>
          <p:cNvPr id="5" name="Picture 2">
            <a:extLst>
              <a:ext uri="{FF2B5EF4-FFF2-40B4-BE49-F238E27FC236}">
                <a16:creationId xmlns:a16="http://schemas.microsoft.com/office/drawing/2014/main" id="{1157314B-3E3C-58E6-2D40-162F9BF36EF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752425" cy="36698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65F74A-8B4E-F3AF-8C7B-8F4F55DEE3FA}"/>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spTree>
    <p:extLst>
      <p:ext uri="{BB962C8B-B14F-4D97-AF65-F5344CB8AC3E}">
        <p14:creationId xmlns:p14="http://schemas.microsoft.com/office/powerpoint/2010/main" val="1777431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EEB2-9A8D-2F20-1D2F-C53EF1AB4822}"/>
              </a:ext>
            </a:extLst>
          </p:cNvPr>
          <p:cNvSpPr>
            <a:spLocks noGrp="1"/>
          </p:cNvSpPr>
          <p:nvPr>
            <p:ph type="title"/>
          </p:nvPr>
        </p:nvSpPr>
        <p:spPr>
          <a:xfrm>
            <a:off x="1905000" y="152400"/>
            <a:ext cx="7086600" cy="838201"/>
          </a:xfrm>
        </p:spPr>
        <p:txBody>
          <a:bodyPr>
            <a:noAutofit/>
          </a:bodyPr>
          <a:lstStyle/>
          <a:p>
            <a:r>
              <a:rPr lang="en-US" sz="4000" b="1" dirty="0">
                <a:latin typeface="+mn-lt"/>
              </a:rPr>
              <a:t>Conditions with Hyperkalemia</a:t>
            </a:r>
            <a:endParaRPr lang="en-US" sz="3200" b="1" dirty="0">
              <a:latin typeface="+mn-lt"/>
            </a:endParaRPr>
          </a:p>
        </p:txBody>
      </p:sp>
      <p:sp>
        <p:nvSpPr>
          <p:cNvPr id="3" name="Content Placeholder 2">
            <a:extLst>
              <a:ext uri="{FF2B5EF4-FFF2-40B4-BE49-F238E27FC236}">
                <a16:creationId xmlns:a16="http://schemas.microsoft.com/office/drawing/2014/main" id="{02B29CA1-FFAD-ADF4-0EDC-77D8B74D599F}"/>
              </a:ext>
            </a:extLst>
          </p:cNvPr>
          <p:cNvSpPr>
            <a:spLocks noGrp="1"/>
          </p:cNvSpPr>
          <p:nvPr>
            <p:ph sz="half" idx="1"/>
          </p:nvPr>
        </p:nvSpPr>
        <p:spPr>
          <a:xfrm>
            <a:off x="70828" y="838200"/>
            <a:ext cx="3657600" cy="5105400"/>
          </a:xfrm>
        </p:spPr>
        <p:txBody>
          <a:bodyPr>
            <a:normAutofit lnSpcReduction="10000"/>
          </a:bodyPr>
          <a:lstStyle/>
          <a:p>
            <a:endParaRPr lang="en-US" dirty="0"/>
          </a:p>
          <a:p>
            <a:r>
              <a:rPr lang="en-US" sz="2300" b="1" dirty="0">
                <a:solidFill>
                  <a:srgbClr val="0070C0"/>
                </a:solidFill>
              </a:rPr>
              <a:t>1. </a:t>
            </a:r>
            <a:r>
              <a:rPr lang="en-US" sz="2300" b="1" u="sng" dirty="0">
                <a:solidFill>
                  <a:srgbClr val="0070C0"/>
                </a:solidFill>
              </a:rPr>
              <a:t>Release of cellular K</a:t>
            </a:r>
            <a:r>
              <a:rPr lang="en-US" sz="2300" b="1" u="sng" baseline="30000" dirty="0">
                <a:solidFill>
                  <a:srgbClr val="0070C0"/>
                </a:solidFill>
              </a:rPr>
              <a:t>+</a:t>
            </a:r>
            <a:r>
              <a:rPr lang="en-US" sz="2300" b="1" u="sng" dirty="0"/>
              <a:t>: </a:t>
            </a:r>
            <a:r>
              <a:rPr lang="en-US" b="1" dirty="0"/>
              <a:t>Large amounts of K</a:t>
            </a:r>
            <a:r>
              <a:rPr lang="en-US" b="1" baseline="30000" dirty="0"/>
              <a:t>+</a:t>
            </a:r>
            <a:r>
              <a:rPr lang="en-US" b="1" dirty="0"/>
              <a:t> may be liberated from </a:t>
            </a:r>
            <a:r>
              <a:rPr lang="en-US" b="1" dirty="0">
                <a:solidFill>
                  <a:srgbClr val="0070C0"/>
                </a:solidFill>
              </a:rPr>
              <a:t>injured or infected muscles</a:t>
            </a:r>
            <a:r>
              <a:rPr lang="en-US" b="1" dirty="0"/>
              <a:t>, Intra </a:t>
            </a:r>
            <a:r>
              <a:rPr lang="en-US" b="1" dirty="0" err="1"/>
              <a:t>vasc</a:t>
            </a:r>
            <a:r>
              <a:rPr lang="en-US" b="1" dirty="0"/>
              <a:t> </a:t>
            </a:r>
            <a:r>
              <a:rPr lang="en-US" b="1" dirty="0">
                <a:solidFill>
                  <a:srgbClr val="0070C0"/>
                </a:solidFill>
              </a:rPr>
              <a:t>hemolysis</a:t>
            </a:r>
            <a:r>
              <a:rPr lang="en-US" b="1" dirty="0"/>
              <a:t>, rhabdomyolysis, </a:t>
            </a:r>
            <a:r>
              <a:rPr lang="en-US" b="1" dirty="0">
                <a:solidFill>
                  <a:srgbClr val="0070C0"/>
                </a:solidFill>
              </a:rPr>
              <a:t>burnt</a:t>
            </a:r>
            <a:r>
              <a:rPr lang="en-US" b="1" dirty="0"/>
              <a:t> tissues or hematomas, </a:t>
            </a:r>
            <a:r>
              <a:rPr lang="en-US" b="1" dirty="0">
                <a:solidFill>
                  <a:srgbClr val="0070C0"/>
                </a:solidFill>
              </a:rPr>
              <a:t>severe exercise</a:t>
            </a:r>
            <a:r>
              <a:rPr lang="en-US" b="1" dirty="0"/>
              <a:t>, sudden tumor lysis with chemotherapeutic agents </a:t>
            </a:r>
            <a:r>
              <a:rPr lang="en-US" b="1" dirty="0" err="1"/>
              <a:t>e.g</a:t>
            </a:r>
            <a:r>
              <a:rPr lang="en-US" b="1" dirty="0"/>
              <a:t> Burkitt’s </a:t>
            </a:r>
            <a:r>
              <a:rPr lang="en-US" b="1" dirty="0" err="1"/>
              <a:t>lymphoma</a:t>
            </a:r>
            <a:r>
              <a:rPr lang="en-US" b="1" dirty="0" err="1">
                <a:sym typeface="Wingdings" panose="05000000000000000000" pitchFamily="2" charset="2"/>
              </a:rPr>
              <a:t>release</a:t>
            </a:r>
            <a:r>
              <a:rPr lang="en-US" b="1" dirty="0">
                <a:sym typeface="Wingdings" panose="05000000000000000000" pitchFamily="2" charset="2"/>
              </a:rPr>
              <a:t> so much K+ fatal hyperkalemia. </a:t>
            </a:r>
          </a:p>
          <a:p>
            <a:r>
              <a:rPr lang="en-US" b="1" dirty="0">
                <a:solidFill>
                  <a:srgbClr val="0070C0"/>
                </a:solidFill>
                <a:sym typeface="Wingdings" panose="05000000000000000000" pitchFamily="2" charset="2"/>
              </a:rPr>
              <a:t>Insulin deficiency and hyperglycemia </a:t>
            </a:r>
            <a:r>
              <a:rPr lang="en-US" b="1" dirty="0">
                <a:sym typeface="Wingdings" panose="05000000000000000000" pitchFamily="2" charset="2"/>
              </a:rPr>
              <a:t>also promote shifting of cellular K+ into ECF hyperkalemia</a:t>
            </a:r>
          </a:p>
          <a:p>
            <a:pPr marL="0" indent="0">
              <a:buNone/>
            </a:pPr>
            <a:endParaRPr lang="en-US" dirty="0"/>
          </a:p>
          <a:p>
            <a:endParaRPr lang="en-US" b="1" dirty="0"/>
          </a:p>
          <a:p>
            <a:endParaRPr lang="en-US" dirty="0"/>
          </a:p>
          <a:p>
            <a:endParaRPr lang="en-US" dirty="0"/>
          </a:p>
          <a:p>
            <a:pPr marL="0" indent="0">
              <a:buNone/>
            </a:pPr>
            <a:endParaRPr lang="en-US" dirty="0"/>
          </a:p>
        </p:txBody>
      </p:sp>
      <p:pic>
        <p:nvPicPr>
          <p:cNvPr id="4098" name="Picture 2">
            <a:extLst>
              <a:ext uri="{FF2B5EF4-FFF2-40B4-BE49-F238E27FC236}">
                <a16:creationId xmlns:a16="http://schemas.microsoft.com/office/drawing/2014/main" id="{08620514-F5C2-171A-4F8A-91E1FDA41F2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721193" y="1219200"/>
            <a:ext cx="5351979" cy="25047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4EF57F-DFDA-2938-6B3C-8D80C9F64399}"/>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sp>
        <p:nvSpPr>
          <p:cNvPr id="7" name="TextBox 6">
            <a:extLst>
              <a:ext uri="{FF2B5EF4-FFF2-40B4-BE49-F238E27FC236}">
                <a16:creationId xmlns:a16="http://schemas.microsoft.com/office/drawing/2014/main" id="{F4A9F755-FA75-C591-3F5D-451F03565B4B}"/>
              </a:ext>
            </a:extLst>
          </p:cNvPr>
          <p:cNvSpPr txBox="1"/>
          <p:nvPr/>
        </p:nvSpPr>
        <p:spPr>
          <a:xfrm>
            <a:off x="3886200" y="3962400"/>
            <a:ext cx="5105400" cy="2246769"/>
          </a:xfrm>
          <a:prstGeom prst="rect">
            <a:avLst/>
          </a:prstGeom>
          <a:noFill/>
        </p:spPr>
        <p:txBody>
          <a:bodyPr wrap="square">
            <a:spAutoFit/>
          </a:bodyPr>
          <a:lstStyle/>
          <a:p>
            <a:r>
              <a:rPr lang="en-US" sz="2000" b="1" dirty="0">
                <a:solidFill>
                  <a:srgbClr val="0070C0"/>
                </a:solidFill>
              </a:rPr>
              <a:t>2. </a:t>
            </a:r>
            <a:r>
              <a:rPr lang="en-US" sz="2000" b="1" u="sng" dirty="0">
                <a:solidFill>
                  <a:srgbClr val="0070C0"/>
                </a:solidFill>
              </a:rPr>
              <a:t>Chronic dehydration and shock: </a:t>
            </a:r>
            <a:r>
              <a:rPr lang="en-US" sz="2000" b="1" dirty="0"/>
              <a:t>It leads to decreased urine formation leading to K</a:t>
            </a:r>
            <a:r>
              <a:rPr lang="en-US" sz="2000" b="1" baseline="30000" dirty="0"/>
              <a:t>+</a:t>
            </a:r>
            <a:r>
              <a:rPr lang="en-US" sz="2000" b="1" dirty="0"/>
              <a:t> retention</a:t>
            </a:r>
          </a:p>
          <a:p>
            <a:r>
              <a:rPr lang="en-US" sz="2000" b="1" dirty="0">
                <a:solidFill>
                  <a:srgbClr val="0070C0"/>
                </a:solidFill>
              </a:rPr>
              <a:t>3. </a:t>
            </a:r>
            <a:r>
              <a:rPr lang="en-US" sz="2000" b="1" u="sng" dirty="0">
                <a:solidFill>
                  <a:srgbClr val="0070C0"/>
                </a:solidFill>
              </a:rPr>
              <a:t>Fever: </a:t>
            </a:r>
            <a:r>
              <a:rPr lang="en-US" sz="2000" b="1" dirty="0"/>
              <a:t>Raised body temperature results in excessive breakdown of body proteins which liberates cellular K</a:t>
            </a:r>
            <a:r>
              <a:rPr lang="en-US" sz="2000" b="1" baseline="30000" dirty="0"/>
              <a:t>+ </a:t>
            </a:r>
            <a:r>
              <a:rPr lang="en-US" sz="2000" b="1" dirty="0"/>
              <a:t>ions which enter the plasma producing hyperkalemia.</a:t>
            </a:r>
            <a:endParaRPr lang="en-US" sz="2000" dirty="0"/>
          </a:p>
        </p:txBody>
      </p:sp>
    </p:spTree>
    <p:extLst>
      <p:ext uri="{BB962C8B-B14F-4D97-AF65-F5344CB8AC3E}">
        <p14:creationId xmlns:p14="http://schemas.microsoft.com/office/powerpoint/2010/main" val="3804628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91FDB-8867-D96B-6798-19614E7F515A}"/>
              </a:ext>
            </a:extLst>
          </p:cNvPr>
          <p:cNvSpPr>
            <a:spLocks noGrp="1"/>
          </p:cNvSpPr>
          <p:nvPr>
            <p:ph type="title"/>
          </p:nvPr>
        </p:nvSpPr>
        <p:spPr>
          <a:xfrm>
            <a:off x="1905000" y="0"/>
            <a:ext cx="6629400" cy="838200"/>
          </a:xfrm>
        </p:spPr>
        <p:txBody>
          <a:bodyPr>
            <a:normAutofit/>
          </a:bodyPr>
          <a:lstStyle/>
          <a:p>
            <a:r>
              <a:rPr lang="en-US" sz="3600" b="1" dirty="0">
                <a:latin typeface="+mn-lt"/>
              </a:rPr>
              <a:t>Conditions with Hyperkalemia</a:t>
            </a:r>
            <a:endParaRPr lang="en-US" sz="3200" b="1" dirty="0"/>
          </a:p>
        </p:txBody>
      </p:sp>
      <p:sp>
        <p:nvSpPr>
          <p:cNvPr id="6" name="Content Placeholder 5">
            <a:extLst>
              <a:ext uri="{FF2B5EF4-FFF2-40B4-BE49-F238E27FC236}">
                <a16:creationId xmlns:a16="http://schemas.microsoft.com/office/drawing/2014/main" id="{3066CB43-0024-D72A-D40F-63B66E1E5F1B}"/>
              </a:ext>
            </a:extLst>
          </p:cNvPr>
          <p:cNvSpPr>
            <a:spLocks noGrp="1"/>
          </p:cNvSpPr>
          <p:nvPr>
            <p:ph sz="half" idx="1"/>
          </p:nvPr>
        </p:nvSpPr>
        <p:spPr>
          <a:xfrm>
            <a:off x="152401" y="888433"/>
            <a:ext cx="6172199" cy="5969567"/>
          </a:xfrm>
        </p:spPr>
        <p:txBody>
          <a:bodyPr>
            <a:normAutofit/>
          </a:bodyPr>
          <a:lstStyle/>
          <a:p>
            <a:r>
              <a:rPr lang="en-US" sz="2400" b="1" dirty="0">
                <a:solidFill>
                  <a:srgbClr val="0070C0"/>
                </a:solidFill>
              </a:rPr>
              <a:t>4. </a:t>
            </a:r>
            <a:r>
              <a:rPr lang="en-US" sz="2400" b="1" u="sng" dirty="0">
                <a:solidFill>
                  <a:srgbClr val="0070C0"/>
                </a:solidFill>
              </a:rPr>
              <a:t>Renal failure: </a:t>
            </a:r>
            <a:r>
              <a:rPr lang="en-US" sz="2400" b="1" dirty="0"/>
              <a:t>The kidney (DCT) is not capable of secreting excessive K</a:t>
            </a:r>
            <a:r>
              <a:rPr lang="en-US" sz="2400" b="1" baseline="30000" dirty="0"/>
              <a:t>+</a:t>
            </a:r>
            <a:r>
              <a:rPr lang="en-US" sz="2400" b="1" dirty="0"/>
              <a:t>, retention of K</a:t>
            </a:r>
            <a:r>
              <a:rPr lang="en-US" sz="2400" b="1" baseline="30000" dirty="0"/>
              <a:t>+</a:t>
            </a:r>
            <a:r>
              <a:rPr lang="en-US" sz="2400" b="1" dirty="0"/>
              <a:t> takes place.</a:t>
            </a:r>
            <a:endParaRPr lang="en-US" sz="2400" b="1" dirty="0">
              <a:solidFill>
                <a:srgbClr val="0070C0"/>
              </a:solidFill>
            </a:endParaRPr>
          </a:p>
          <a:p>
            <a:r>
              <a:rPr lang="en-US" sz="2400" b="1" dirty="0">
                <a:solidFill>
                  <a:srgbClr val="0070C0"/>
                </a:solidFill>
              </a:rPr>
              <a:t>5. </a:t>
            </a:r>
            <a:r>
              <a:rPr lang="en-US" sz="2400" b="1" u="sng" dirty="0">
                <a:solidFill>
                  <a:srgbClr val="0070C0"/>
                </a:solidFill>
              </a:rPr>
              <a:t>Addison’s disease:</a:t>
            </a:r>
            <a:r>
              <a:rPr lang="en-US" sz="2400" b="1" dirty="0">
                <a:solidFill>
                  <a:srgbClr val="0070C0"/>
                </a:solidFill>
              </a:rPr>
              <a:t>  </a:t>
            </a:r>
            <a:r>
              <a:rPr lang="en-US" sz="2400" b="1" dirty="0"/>
              <a:t>In this </a:t>
            </a:r>
            <a:r>
              <a:rPr lang="en-US" sz="2400" b="1" dirty="0">
                <a:solidFill>
                  <a:srgbClr val="7030A0"/>
                </a:solidFill>
              </a:rPr>
              <a:t>less K</a:t>
            </a:r>
            <a:r>
              <a:rPr lang="en-US" sz="2400" b="1" baseline="30000" dirty="0">
                <a:solidFill>
                  <a:srgbClr val="7030A0"/>
                </a:solidFill>
              </a:rPr>
              <a:t>+</a:t>
            </a:r>
            <a:r>
              <a:rPr lang="en-US" sz="2400" b="1" dirty="0"/>
              <a:t> is secreted by distal convoluted tubules, it is due to </a:t>
            </a:r>
            <a:r>
              <a:rPr lang="en-US" sz="2400" b="1" dirty="0">
                <a:solidFill>
                  <a:srgbClr val="7030A0"/>
                </a:solidFill>
              </a:rPr>
              <a:t>def of aldosterone </a:t>
            </a:r>
          </a:p>
          <a:p>
            <a:r>
              <a:rPr lang="en-US" sz="2400" dirty="0">
                <a:solidFill>
                  <a:srgbClr val="0070C0"/>
                </a:solidFill>
              </a:rPr>
              <a:t> </a:t>
            </a:r>
            <a:r>
              <a:rPr lang="en-US" sz="2400" b="1" dirty="0">
                <a:solidFill>
                  <a:srgbClr val="0070C0"/>
                </a:solidFill>
              </a:rPr>
              <a:t>6. </a:t>
            </a:r>
            <a:r>
              <a:rPr lang="en-US" sz="2400" b="1" u="sng" dirty="0">
                <a:solidFill>
                  <a:srgbClr val="0070C0"/>
                </a:solidFill>
              </a:rPr>
              <a:t>Iatrogenic:</a:t>
            </a:r>
            <a:r>
              <a:rPr lang="en-US" sz="2400" b="1" dirty="0">
                <a:solidFill>
                  <a:srgbClr val="0070C0"/>
                </a:solidFill>
              </a:rPr>
              <a:t>  </a:t>
            </a:r>
            <a:r>
              <a:rPr lang="en-US" sz="2400" b="1" dirty="0"/>
              <a:t>Administration of </a:t>
            </a:r>
            <a:r>
              <a:rPr lang="en-US" sz="2400" b="1" dirty="0">
                <a:solidFill>
                  <a:srgbClr val="7030A0"/>
                </a:solidFill>
              </a:rPr>
              <a:t>K</a:t>
            </a:r>
            <a:r>
              <a:rPr lang="en-US" sz="2400" b="1" baseline="30000" dirty="0">
                <a:solidFill>
                  <a:srgbClr val="7030A0"/>
                </a:solidFill>
              </a:rPr>
              <a:t>+</a:t>
            </a:r>
            <a:r>
              <a:rPr lang="en-US" sz="2400" b="1" dirty="0">
                <a:solidFill>
                  <a:srgbClr val="7030A0"/>
                </a:solidFill>
              </a:rPr>
              <a:t> by I/V route </a:t>
            </a:r>
            <a:r>
              <a:rPr lang="en-US" sz="2400" b="1" dirty="0"/>
              <a:t>may result in hyperkalemia,  precautions should be taken when K</a:t>
            </a:r>
            <a:r>
              <a:rPr lang="en-US" sz="2400" b="1" baseline="30000" dirty="0"/>
              <a:t>+  </a:t>
            </a:r>
            <a:r>
              <a:rPr lang="en-US" sz="2400" b="1" dirty="0"/>
              <a:t>is given intravenously with </a:t>
            </a:r>
            <a:r>
              <a:rPr lang="en-US" sz="2400" b="1" dirty="0">
                <a:solidFill>
                  <a:srgbClr val="7030A0"/>
                </a:solidFill>
              </a:rPr>
              <a:t>repeated ECG exams &amp;/or serum potassium levels</a:t>
            </a:r>
            <a:r>
              <a:rPr lang="en-US" sz="2400" b="1" dirty="0"/>
              <a:t>.</a:t>
            </a:r>
          </a:p>
          <a:p>
            <a:r>
              <a:rPr lang="en-US" sz="2400" b="1" dirty="0">
                <a:solidFill>
                  <a:srgbClr val="7030A0"/>
                </a:solidFill>
              </a:rPr>
              <a:t>Spironolactone</a:t>
            </a:r>
            <a:r>
              <a:rPr lang="en-US" sz="2400" b="1" dirty="0"/>
              <a:t> </a:t>
            </a:r>
          </a:p>
          <a:p>
            <a:r>
              <a:rPr lang="en-US" sz="2400" b="1" dirty="0">
                <a:solidFill>
                  <a:srgbClr val="7030A0"/>
                </a:solidFill>
              </a:rPr>
              <a:t>Digoxin</a:t>
            </a:r>
            <a:r>
              <a:rPr lang="en-US" sz="2400" b="1" dirty="0"/>
              <a:t> </a:t>
            </a:r>
          </a:p>
          <a:p>
            <a:r>
              <a:rPr lang="en-US" sz="2400" b="1" dirty="0">
                <a:solidFill>
                  <a:srgbClr val="7030A0"/>
                </a:solidFill>
              </a:rPr>
              <a:t>Succinylcholine</a:t>
            </a:r>
            <a:endParaRPr lang="en-US" sz="2400" b="1" dirty="0">
              <a:sym typeface="Wingdings" panose="05000000000000000000" pitchFamily="2" charset="2"/>
            </a:endParaRPr>
          </a:p>
        </p:txBody>
      </p:sp>
      <p:pic>
        <p:nvPicPr>
          <p:cNvPr id="7" name="Content Placeholder 6">
            <a:extLst>
              <a:ext uri="{FF2B5EF4-FFF2-40B4-BE49-F238E27FC236}">
                <a16:creationId xmlns:a16="http://schemas.microsoft.com/office/drawing/2014/main" id="{0DC11606-65E8-1DCA-E6E0-9A5D15A882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3477" r="25843" b="85840"/>
          <a:stretch/>
        </p:blipFill>
        <p:spPr>
          <a:xfrm>
            <a:off x="6172199" y="685800"/>
            <a:ext cx="2590801" cy="304800"/>
          </a:xfrm>
        </p:spPr>
      </p:pic>
      <p:sp>
        <p:nvSpPr>
          <p:cNvPr id="2" name="TextBox 1">
            <a:extLst>
              <a:ext uri="{FF2B5EF4-FFF2-40B4-BE49-F238E27FC236}">
                <a16:creationId xmlns:a16="http://schemas.microsoft.com/office/drawing/2014/main" id="{1B7EC497-5EA9-C86C-08D0-4A9FD4A96F6F}"/>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pic>
        <p:nvPicPr>
          <p:cNvPr id="3" name="Content Placeholder 6">
            <a:extLst>
              <a:ext uri="{FF2B5EF4-FFF2-40B4-BE49-F238E27FC236}">
                <a16:creationId xmlns:a16="http://schemas.microsoft.com/office/drawing/2014/main" id="{7B7EF02F-116E-DFA7-1655-EB471E87C7D7}"/>
              </a:ext>
            </a:extLst>
          </p:cNvPr>
          <p:cNvPicPr>
            <a:picLocks noChangeAspect="1"/>
          </p:cNvPicPr>
          <p:nvPr/>
        </p:nvPicPr>
        <p:blipFill>
          <a:blip r:embed="rId2">
            <a:extLst>
              <a:ext uri="{28A0092B-C50C-407E-A947-70E740481C1C}">
                <a14:useLocalDpi xmlns:a14="http://schemas.microsoft.com/office/drawing/2010/main" val="0"/>
              </a:ext>
            </a:extLst>
          </a:blip>
          <a:srcRect t="16826" r="68138" b="10577"/>
          <a:stretch/>
        </p:blipFill>
        <p:spPr>
          <a:xfrm>
            <a:off x="6629400" y="1067985"/>
            <a:ext cx="2043302" cy="1960299"/>
          </a:xfrm>
          <a:prstGeom prst="rect">
            <a:avLst/>
          </a:prstGeom>
        </p:spPr>
      </p:pic>
      <p:pic>
        <p:nvPicPr>
          <p:cNvPr id="8" name="Content Placeholder 6">
            <a:extLst>
              <a:ext uri="{FF2B5EF4-FFF2-40B4-BE49-F238E27FC236}">
                <a16:creationId xmlns:a16="http://schemas.microsoft.com/office/drawing/2014/main" id="{230D78CF-E3C6-1959-6548-AD71C823FE67}"/>
              </a:ext>
            </a:extLst>
          </p:cNvPr>
          <p:cNvPicPr>
            <a:picLocks noChangeAspect="1"/>
          </p:cNvPicPr>
          <p:nvPr/>
        </p:nvPicPr>
        <p:blipFill>
          <a:blip r:embed="rId2">
            <a:extLst>
              <a:ext uri="{28A0092B-C50C-407E-A947-70E740481C1C}">
                <a14:useLocalDpi xmlns:a14="http://schemas.microsoft.com/office/drawing/2010/main" val="0"/>
              </a:ext>
            </a:extLst>
          </a:blip>
          <a:srcRect l="32421" t="16826" r="33296" b="7955"/>
          <a:stretch/>
        </p:blipFill>
        <p:spPr>
          <a:xfrm>
            <a:off x="6705600" y="3149690"/>
            <a:ext cx="1905000" cy="1759827"/>
          </a:xfrm>
          <a:prstGeom prst="rect">
            <a:avLst/>
          </a:prstGeom>
        </p:spPr>
      </p:pic>
      <p:pic>
        <p:nvPicPr>
          <p:cNvPr id="9" name="Content Placeholder 6">
            <a:extLst>
              <a:ext uri="{FF2B5EF4-FFF2-40B4-BE49-F238E27FC236}">
                <a16:creationId xmlns:a16="http://schemas.microsoft.com/office/drawing/2014/main" id="{87EAFE18-1D28-8547-9E89-1CEB937B81DF}"/>
              </a:ext>
            </a:extLst>
          </p:cNvPr>
          <p:cNvPicPr>
            <a:picLocks noChangeAspect="1"/>
          </p:cNvPicPr>
          <p:nvPr/>
        </p:nvPicPr>
        <p:blipFill>
          <a:blip r:embed="rId2">
            <a:extLst>
              <a:ext uri="{28A0092B-C50C-407E-A947-70E740481C1C}">
                <a14:useLocalDpi xmlns:a14="http://schemas.microsoft.com/office/drawing/2010/main" val="0"/>
              </a:ext>
            </a:extLst>
          </a:blip>
          <a:srcRect l="67636" t="18162" b="3733"/>
          <a:stretch/>
        </p:blipFill>
        <p:spPr>
          <a:xfrm>
            <a:off x="6705600" y="4872037"/>
            <a:ext cx="1905000" cy="1935730"/>
          </a:xfrm>
          <a:prstGeom prst="rect">
            <a:avLst/>
          </a:prstGeom>
        </p:spPr>
      </p:pic>
    </p:spTree>
    <p:extLst>
      <p:ext uri="{BB962C8B-B14F-4D97-AF65-F5344CB8AC3E}">
        <p14:creationId xmlns:p14="http://schemas.microsoft.com/office/powerpoint/2010/main" val="177215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8E8B-FABD-779F-283E-DC81E0687560}"/>
              </a:ext>
            </a:extLst>
          </p:cNvPr>
          <p:cNvSpPr>
            <a:spLocks noGrp="1"/>
          </p:cNvSpPr>
          <p:nvPr>
            <p:ph type="title"/>
          </p:nvPr>
        </p:nvSpPr>
        <p:spPr>
          <a:xfrm>
            <a:off x="1981200" y="-76200"/>
            <a:ext cx="7010400" cy="914399"/>
          </a:xfrm>
        </p:spPr>
        <p:txBody>
          <a:bodyPr>
            <a:normAutofit/>
          </a:bodyPr>
          <a:lstStyle/>
          <a:p>
            <a:r>
              <a:rPr lang="en-US" sz="4000" b="1" dirty="0">
                <a:latin typeface="+mn-lt"/>
              </a:rPr>
              <a:t>Conditions with Hyperkalemia</a:t>
            </a:r>
            <a:endParaRPr lang="en-US" sz="4000" dirty="0"/>
          </a:p>
        </p:txBody>
      </p:sp>
      <p:sp>
        <p:nvSpPr>
          <p:cNvPr id="3" name="Content Placeholder 2">
            <a:extLst>
              <a:ext uri="{FF2B5EF4-FFF2-40B4-BE49-F238E27FC236}">
                <a16:creationId xmlns:a16="http://schemas.microsoft.com/office/drawing/2014/main" id="{479F8E15-88E6-8454-8D01-4B2ADDBDD294}"/>
              </a:ext>
            </a:extLst>
          </p:cNvPr>
          <p:cNvSpPr>
            <a:spLocks noGrp="1"/>
          </p:cNvSpPr>
          <p:nvPr>
            <p:ph sz="half" idx="1"/>
          </p:nvPr>
        </p:nvSpPr>
        <p:spPr>
          <a:xfrm>
            <a:off x="76200" y="1066800"/>
            <a:ext cx="4495800" cy="5410200"/>
          </a:xfrm>
        </p:spPr>
        <p:txBody>
          <a:bodyPr>
            <a:normAutofit fontScale="92500"/>
          </a:bodyPr>
          <a:lstStyle/>
          <a:p>
            <a:r>
              <a:rPr lang="en-US" b="1" dirty="0">
                <a:solidFill>
                  <a:srgbClr val="0070C0"/>
                </a:solidFill>
              </a:rPr>
              <a:t>7. </a:t>
            </a:r>
            <a:r>
              <a:rPr lang="en-US" b="1" u="sng" dirty="0">
                <a:solidFill>
                  <a:srgbClr val="0070C0"/>
                </a:solidFill>
              </a:rPr>
              <a:t>Metabolic acidosis: </a:t>
            </a:r>
            <a:r>
              <a:rPr lang="en-US" b="1" dirty="0"/>
              <a:t>H+ ions displace K</a:t>
            </a:r>
            <a:r>
              <a:rPr lang="en-US" b="1" baseline="30000" dirty="0"/>
              <a:t>+</a:t>
            </a:r>
            <a:r>
              <a:rPr lang="en-US" b="1" dirty="0"/>
              <a:t> ions from cells</a:t>
            </a:r>
          </a:p>
          <a:p>
            <a:endParaRPr lang="en-US" b="1" dirty="0">
              <a:solidFill>
                <a:srgbClr val="0070C0"/>
              </a:solidFill>
            </a:endParaRPr>
          </a:p>
          <a:p>
            <a:r>
              <a:rPr lang="en-US" b="1" dirty="0">
                <a:solidFill>
                  <a:srgbClr val="0070C0"/>
                </a:solidFill>
              </a:rPr>
              <a:t>8. </a:t>
            </a:r>
            <a:r>
              <a:rPr lang="en-US" b="1" u="sng" dirty="0" err="1">
                <a:solidFill>
                  <a:srgbClr val="0070C0"/>
                </a:solidFill>
              </a:rPr>
              <a:t>Pseudohyperkalemia</a:t>
            </a:r>
            <a:r>
              <a:rPr lang="en-US" b="1" dirty="0">
                <a:solidFill>
                  <a:srgbClr val="0070C0"/>
                </a:solidFill>
              </a:rPr>
              <a:t>: </a:t>
            </a:r>
            <a:r>
              <a:rPr lang="en-US" b="1" dirty="0"/>
              <a:t>This is brought about by a </a:t>
            </a:r>
            <a:r>
              <a:rPr lang="en-US" b="1" dirty="0">
                <a:solidFill>
                  <a:srgbClr val="7030A0"/>
                </a:solidFill>
              </a:rPr>
              <a:t>movement of K</a:t>
            </a:r>
            <a:r>
              <a:rPr lang="en-US" b="1" baseline="30000" dirty="0">
                <a:solidFill>
                  <a:srgbClr val="7030A0"/>
                </a:solidFill>
              </a:rPr>
              <a:t>+</a:t>
            </a:r>
            <a:r>
              <a:rPr lang="en-US" b="1" dirty="0">
                <a:solidFill>
                  <a:srgbClr val="7030A0"/>
                </a:solidFill>
              </a:rPr>
              <a:t> ions from RBCs to the plasma </a:t>
            </a:r>
            <a:r>
              <a:rPr lang="en-US" b="1" dirty="0"/>
              <a:t>during </a:t>
            </a:r>
            <a:r>
              <a:rPr lang="en-US" b="1" dirty="0">
                <a:solidFill>
                  <a:srgbClr val="7030A0"/>
                </a:solidFill>
              </a:rPr>
              <a:t>drawing blood </a:t>
            </a:r>
            <a:r>
              <a:rPr lang="en-US" b="1" dirty="0"/>
              <a:t>of patient; it occurs due to prolonged use of a </a:t>
            </a:r>
            <a:r>
              <a:rPr lang="en-US" b="1" dirty="0">
                <a:solidFill>
                  <a:srgbClr val="7030A0"/>
                </a:solidFill>
              </a:rPr>
              <a:t>tourniquet</a:t>
            </a:r>
            <a:r>
              <a:rPr lang="en-US" b="1" dirty="0"/>
              <a:t>, with or without repeated </a:t>
            </a:r>
            <a:r>
              <a:rPr lang="en-US" b="1" dirty="0">
                <a:solidFill>
                  <a:srgbClr val="7030A0"/>
                </a:solidFill>
              </a:rPr>
              <a:t>fist clinching</a:t>
            </a:r>
            <a:r>
              <a:rPr lang="en-US" b="1" dirty="0"/>
              <a:t>, hemolysis and by marked leukocytosis and thrombocytosis.</a:t>
            </a:r>
          </a:p>
          <a:p>
            <a:endParaRPr lang="en-US" b="1" u="sng" dirty="0">
              <a:solidFill>
                <a:srgbClr val="0070C0"/>
              </a:solidFill>
            </a:endParaRPr>
          </a:p>
          <a:p>
            <a:r>
              <a:rPr lang="en-US" b="1" dirty="0">
                <a:solidFill>
                  <a:srgbClr val="0070C0"/>
                </a:solidFill>
              </a:rPr>
              <a:t>9. </a:t>
            </a:r>
            <a:r>
              <a:rPr lang="en-US" b="1" u="sng" dirty="0">
                <a:solidFill>
                  <a:srgbClr val="0070C0"/>
                </a:solidFill>
              </a:rPr>
              <a:t>Hyperkalemic periodic paralysis</a:t>
            </a:r>
            <a:r>
              <a:rPr lang="en-US" b="1" dirty="0"/>
              <a:t>: It is a </a:t>
            </a:r>
            <a:r>
              <a:rPr lang="en-US" b="1" dirty="0">
                <a:solidFill>
                  <a:srgbClr val="7030A0"/>
                </a:solidFill>
              </a:rPr>
              <a:t>genetic disorder </a:t>
            </a:r>
            <a:r>
              <a:rPr lang="en-US" b="1" dirty="0"/>
              <a:t>in which there is a </a:t>
            </a:r>
            <a:r>
              <a:rPr lang="en-US" b="1" dirty="0">
                <a:solidFill>
                  <a:srgbClr val="7030A0"/>
                </a:solidFill>
              </a:rPr>
              <a:t>mutation</a:t>
            </a:r>
            <a:r>
              <a:rPr lang="en-US" b="1" dirty="0"/>
              <a:t> in the gene for the </a:t>
            </a:r>
            <a:r>
              <a:rPr lang="en-US" b="1" dirty="0">
                <a:solidFill>
                  <a:srgbClr val="7030A0"/>
                </a:solidFill>
              </a:rPr>
              <a:t>skeletal muscle Na channel </a:t>
            </a:r>
            <a:r>
              <a:rPr lang="en-US" b="1" dirty="0"/>
              <a:t>and </a:t>
            </a:r>
            <a:r>
              <a:rPr lang="en-US" b="1" dirty="0">
                <a:solidFill>
                  <a:srgbClr val="7030A0"/>
                </a:solidFill>
              </a:rPr>
              <a:t>hyperkalemia </a:t>
            </a:r>
            <a:r>
              <a:rPr lang="en-US" b="1" dirty="0"/>
              <a:t>may occur by stimuli that normally produce only a slight hyperkalemia.</a:t>
            </a:r>
          </a:p>
        </p:txBody>
      </p:sp>
      <p:pic>
        <p:nvPicPr>
          <p:cNvPr id="1026" name="Picture 2" descr="Image">
            <a:extLst>
              <a:ext uri="{FF2B5EF4-FFF2-40B4-BE49-F238E27FC236}">
                <a16:creationId xmlns:a16="http://schemas.microsoft.com/office/drawing/2014/main" id="{7DE4C3F8-D870-D0C3-0DC1-CC3A1C270851}"/>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65822" y="1447801"/>
            <a:ext cx="4578178"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D355B4-D001-4761-6833-FFE74104EBD4}"/>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spTree>
    <p:extLst>
      <p:ext uri="{BB962C8B-B14F-4D97-AF65-F5344CB8AC3E}">
        <p14:creationId xmlns:p14="http://schemas.microsoft.com/office/powerpoint/2010/main" val="3718519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72B2-1BD1-F983-5B61-5CA6F9623752}"/>
              </a:ext>
            </a:extLst>
          </p:cNvPr>
          <p:cNvSpPr>
            <a:spLocks noGrp="1"/>
          </p:cNvSpPr>
          <p:nvPr>
            <p:ph type="title"/>
          </p:nvPr>
        </p:nvSpPr>
        <p:spPr>
          <a:xfrm>
            <a:off x="2819400" y="76200"/>
            <a:ext cx="5562600" cy="685800"/>
          </a:xfrm>
        </p:spPr>
        <p:txBody>
          <a:bodyPr>
            <a:normAutofit fontScale="90000"/>
          </a:bodyPr>
          <a:lstStyle/>
          <a:p>
            <a:r>
              <a:rPr lang="en-US" sz="4400" b="1" dirty="0">
                <a:latin typeface="+mn-lt"/>
              </a:rPr>
              <a:t>Hyperkalemia</a:t>
            </a:r>
            <a:endParaRPr lang="en-US" sz="4000" dirty="0"/>
          </a:p>
        </p:txBody>
      </p:sp>
      <p:sp>
        <p:nvSpPr>
          <p:cNvPr id="3" name="Content Placeholder 2">
            <a:extLst>
              <a:ext uri="{FF2B5EF4-FFF2-40B4-BE49-F238E27FC236}">
                <a16:creationId xmlns:a16="http://schemas.microsoft.com/office/drawing/2014/main" id="{A2564AFF-82EF-5DBF-155B-6CE4D9E47296}"/>
              </a:ext>
            </a:extLst>
          </p:cNvPr>
          <p:cNvSpPr>
            <a:spLocks noGrp="1"/>
          </p:cNvSpPr>
          <p:nvPr>
            <p:ph sz="half" idx="1"/>
          </p:nvPr>
        </p:nvSpPr>
        <p:spPr>
          <a:xfrm>
            <a:off x="76199" y="935656"/>
            <a:ext cx="5410201" cy="5388944"/>
          </a:xfrm>
        </p:spPr>
        <p:txBody>
          <a:bodyPr>
            <a:normAutofit/>
          </a:bodyPr>
          <a:lstStyle/>
          <a:p>
            <a:pPr marL="0" indent="0">
              <a:buNone/>
            </a:pPr>
            <a:r>
              <a:rPr lang="en-US" b="1" u="sng" dirty="0">
                <a:solidFill>
                  <a:srgbClr val="0070C0"/>
                </a:solidFill>
              </a:rPr>
              <a:t>SYMPTOMS: </a:t>
            </a:r>
          </a:p>
          <a:p>
            <a:r>
              <a:rPr lang="en-US" b="1" dirty="0"/>
              <a:t>Nervous symptoms include mental confusion, weakness of muscles and </a:t>
            </a:r>
            <a:r>
              <a:rPr lang="en-US" b="1" dirty="0">
                <a:solidFill>
                  <a:srgbClr val="0070C0"/>
                </a:solidFill>
              </a:rPr>
              <a:t>numbness and tingling </a:t>
            </a:r>
            <a:r>
              <a:rPr lang="en-US" b="1" dirty="0"/>
              <a:t>sensations</a:t>
            </a:r>
            <a:r>
              <a:rPr lang="en-US" b="1" dirty="0">
                <a:solidFill>
                  <a:srgbClr val="0070C0"/>
                </a:solidFill>
              </a:rPr>
              <a:t> </a:t>
            </a:r>
            <a:r>
              <a:rPr lang="en-US" b="1" dirty="0"/>
              <a:t>in  extremities.</a:t>
            </a:r>
            <a:endParaRPr lang="en-US" dirty="0"/>
          </a:p>
          <a:p>
            <a:pPr marL="0" indent="0">
              <a:buNone/>
            </a:pPr>
            <a:r>
              <a:rPr lang="en-US" b="1" u="sng" dirty="0">
                <a:solidFill>
                  <a:srgbClr val="0070C0"/>
                </a:solidFill>
              </a:rPr>
              <a:t>TREATMENT:</a:t>
            </a:r>
          </a:p>
          <a:p>
            <a:r>
              <a:rPr lang="en-US" b="1" dirty="0"/>
              <a:t>Hyperkalemia is treated by </a:t>
            </a:r>
            <a:r>
              <a:rPr lang="en-US" b="1" dirty="0">
                <a:solidFill>
                  <a:srgbClr val="0070C0"/>
                </a:solidFill>
              </a:rPr>
              <a:t>removing the primary cause</a:t>
            </a:r>
            <a:r>
              <a:rPr lang="en-US" b="1" dirty="0"/>
              <a:t> if possible. </a:t>
            </a:r>
          </a:p>
          <a:p>
            <a:r>
              <a:rPr lang="en-US" b="1" dirty="0">
                <a:solidFill>
                  <a:srgbClr val="0070C0"/>
                </a:solidFill>
              </a:rPr>
              <a:t>Acidosis + salt or water deprivation is corrected.</a:t>
            </a:r>
          </a:p>
          <a:p>
            <a:r>
              <a:rPr lang="en-US" b="1" dirty="0">
                <a:solidFill>
                  <a:srgbClr val="0070C0"/>
                </a:solidFill>
              </a:rPr>
              <a:t>Insulin with glucose </a:t>
            </a:r>
            <a:r>
              <a:rPr lang="en-US" b="1" dirty="0"/>
              <a:t>may be given to shift plasma K</a:t>
            </a:r>
            <a:r>
              <a:rPr lang="en-US" b="1" baseline="30000" dirty="0"/>
              <a:t>+</a:t>
            </a:r>
            <a:r>
              <a:rPr lang="en-US" b="1" dirty="0"/>
              <a:t> into cells.</a:t>
            </a:r>
          </a:p>
          <a:p>
            <a:r>
              <a:rPr lang="en-US" b="1" dirty="0"/>
              <a:t>Suitable </a:t>
            </a:r>
            <a:r>
              <a:rPr lang="en-US" b="1" dirty="0">
                <a:solidFill>
                  <a:srgbClr val="0070C0"/>
                </a:solidFill>
              </a:rPr>
              <a:t>ion exchange resins </a:t>
            </a:r>
            <a:r>
              <a:rPr lang="en-US" b="1" dirty="0"/>
              <a:t>are administered to withdraw K</a:t>
            </a:r>
            <a:r>
              <a:rPr lang="en-US" b="1" baseline="30000" dirty="0"/>
              <a:t>+</a:t>
            </a:r>
            <a:r>
              <a:rPr lang="en-US" b="1" dirty="0"/>
              <a:t> ions from plasma into gut</a:t>
            </a:r>
          </a:p>
          <a:p>
            <a:r>
              <a:rPr lang="en-US" b="1" dirty="0">
                <a:solidFill>
                  <a:srgbClr val="0070C0"/>
                </a:solidFill>
              </a:rPr>
              <a:t>Peritoneal dialysis</a:t>
            </a:r>
          </a:p>
          <a:p>
            <a:r>
              <a:rPr lang="en-US" b="1" dirty="0">
                <a:solidFill>
                  <a:srgbClr val="0070C0"/>
                </a:solidFill>
              </a:rPr>
              <a:t>Hemodialysis</a:t>
            </a:r>
            <a:endParaRPr lang="en-US" dirty="0">
              <a:solidFill>
                <a:srgbClr val="0070C0"/>
              </a:solidFill>
            </a:endParaRPr>
          </a:p>
          <a:p>
            <a:pPr marL="0" indent="0" algn="just">
              <a:buNone/>
            </a:pPr>
            <a:endParaRPr lang="en-US" b="1" dirty="0"/>
          </a:p>
        </p:txBody>
      </p:sp>
      <p:pic>
        <p:nvPicPr>
          <p:cNvPr id="7" name="Content Placeholder 6">
            <a:extLst>
              <a:ext uri="{FF2B5EF4-FFF2-40B4-BE49-F238E27FC236}">
                <a16:creationId xmlns:a16="http://schemas.microsoft.com/office/drawing/2014/main" id="{F0FD2E9E-A207-659B-E212-F417CC49595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9737" r="1"/>
          <a:stretch/>
        </p:blipFill>
        <p:spPr>
          <a:xfrm>
            <a:off x="5486400" y="1524000"/>
            <a:ext cx="3581401" cy="3081898"/>
          </a:xfrm>
        </p:spPr>
      </p:pic>
      <p:sp>
        <p:nvSpPr>
          <p:cNvPr id="5" name="TextBox 4">
            <a:extLst>
              <a:ext uri="{FF2B5EF4-FFF2-40B4-BE49-F238E27FC236}">
                <a16:creationId xmlns:a16="http://schemas.microsoft.com/office/drawing/2014/main" id="{DF9C33E1-303F-CFA6-0181-2612B1C26BF9}"/>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spTree>
    <p:extLst>
      <p:ext uri="{BB962C8B-B14F-4D97-AF65-F5344CB8AC3E}">
        <p14:creationId xmlns:p14="http://schemas.microsoft.com/office/powerpoint/2010/main" val="2239515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E6EC-DA24-2526-187A-89C825324096}"/>
              </a:ext>
            </a:extLst>
          </p:cNvPr>
          <p:cNvSpPr>
            <a:spLocks noGrp="1"/>
          </p:cNvSpPr>
          <p:nvPr>
            <p:ph type="title"/>
          </p:nvPr>
        </p:nvSpPr>
        <p:spPr>
          <a:xfrm>
            <a:off x="2971800" y="0"/>
            <a:ext cx="3733800" cy="685800"/>
          </a:xfrm>
        </p:spPr>
        <p:txBody>
          <a:bodyPr/>
          <a:lstStyle/>
          <a:p>
            <a:r>
              <a:rPr lang="en-US" sz="3600" b="1" dirty="0">
                <a:latin typeface="+mn-lt"/>
              </a:rPr>
              <a:t>Hyperkalemia</a:t>
            </a:r>
            <a:endParaRPr lang="en-US" dirty="0"/>
          </a:p>
        </p:txBody>
      </p:sp>
      <p:sp>
        <p:nvSpPr>
          <p:cNvPr id="3" name="Content Placeholder 2">
            <a:extLst>
              <a:ext uri="{FF2B5EF4-FFF2-40B4-BE49-F238E27FC236}">
                <a16:creationId xmlns:a16="http://schemas.microsoft.com/office/drawing/2014/main" id="{EC96697F-EDE2-B88E-C425-1BE6A06C655A}"/>
              </a:ext>
            </a:extLst>
          </p:cNvPr>
          <p:cNvSpPr>
            <a:spLocks noGrp="1"/>
          </p:cNvSpPr>
          <p:nvPr>
            <p:ph sz="half" idx="1"/>
          </p:nvPr>
        </p:nvSpPr>
        <p:spPr>
          <a:xfrm>
            <a:off x="133743" y="990600"/>
            <a:ext cx="4057257" cy="5486400"/>
          </a:xfrm>
        </p:spPr>
        <p:txBody>
          <a:bodyPr>
            <a:normAutofit/>
          </a:bodyPr>
          <a:lstStyle/>
          <a:p>
            <a:r>
              <a:rPr lang="en-US" b="1" dirty="0"/>
              <a:t>Hyperkalemia exerts its chief effects on </a:t>
            </a:r>
            <a:r>
              <a:rPr lang="en-US" b="1" dirty="0">
                <a:solidFill>
                  <a:srgbClr val="0070C0"/>
                </a:solidFill>
              </a:rPr>
              <a:t>heart</a:t>
            </a:r>
            <a:r>
              <a:rPr lang="en-US" b="1" dirty="0"/>
              <a:t>. The ECG changes are characteristic, the </a:t>
            </a:r>
            <a:r>
              <a:rPr lang="en-US" b="1" dirty="0">
                <a:solidFill>
                  <a:srgbClr val="0070C0"/>
                </a:solidFill>
              </a:rPr>
              <a:t>T wave </a:t>
            </a:r>
            <a:r>
              <a:rPr lang="en-US" b="1" dirty="0"/>
              <a:t>become high and peaked tall and tented , </a:t>
            </a:r>
            <a:r>
              <a:rPr lang="en-US" b="1" dirty="0">
                <a:solidFill>
                  <a:srgbClr val="0070C0"/>
                </a:solidFill>
              </a:rPr>
              <a:t>P wave </a:t>
            </a:r>
            <a:r>
              <a:rPr lang="en-US" b="1" dirty="0"/>
              <a:t>disappears and </a:t>
            </a:r>
            <a:r>
              <a:rPr lang="en-US" b="1" dirty="0">
                <a:solidFill>
                  <a:srgbClr val="0070C0"/>
                </a:solidFill>
              </a:rPr>
              <a:t>QRS</a:t>
            </a:r>
            <a:r>
              <a:rPr lang="en-US" b="1" dirty="0"/>
              <a:t> complex become broad. </a:t>
            </a:r>
          </a:p>
          <a:p>
            <a:pPr marL="0" indent="0">
              <a:buNone/>
            </a:pPr>
            <a:endParaRPr lang="en-US" dirty="0"/>
          </a:p>
          <a:p>
            <a:r>
              <a:rPr lang="en-US" b="1" dirty="0">
                <a:solidFill>
                  <a:srgbClr val="0070C0"/>
                </a:solidFill>
              </a:rPr>
              <a:t>Widespread intra cardiac blocks</a:t>
            </a:r>
            <a:r>
              <a:rPr lang="en-US" b="1" dirty="0"/>
              <a:t> appear first in atria, then at  AV node and finally in ventricle. </a:t>
            </a:r>
            <a:r>
              <a:rPr lang="en-US" b="1" dirty="0">
                <a:solidFill>
                  <a:srgbClr val="0070C0"/>
                </a:solidFill>
              </a:rPr>
              <a:t>Bradycardia</a:t>
            </a:r>
            <a:r>
              <a:rPr lang="en-US" b="1" dirty="0"/>
              <a:t> and </a:t>
            </a:r>
            <a:r>
              <a:rPr lang="en-US" b="1" dirty="0">
                <a:solidFill>
                  <a:srgbClr val="0070C0"/>
                </a:solidFill>
              </a:rPr>
              <a:t>arrhythmias</a:t>
            </a:r>
            <a:r>
              <a:rPr lang="en-US" b="1" dirty="0"/>
              <a:t> appear, there may be sudden </a:t>
            </a:r>
            <a:r>
              <a:rPr lang="en-US" b="1" dirty="0">
                <a:solidFill>
                  <a:srgbClr val="0070C0"/>
                </a:solidFill>
              </a:rPr>
              <a:t>cardiac arrest </a:t>
            </a:r>
            <a:r>
              <a:rPr lang="en-US" b="1" dirty="0"/>
              <a:t>in diastole. </a:t>
            </a:r>
            <a:endParaRPr lang="en-US" dirty="0"/>
          </a:p>
          <a:p>
            <a:endParaRPr lang="en-US" dirty="0"/>
          </a:p>
          <a:p>
            <a:endParaRPr lang="en-US" dirty="0"/>
          </a:p>
        </p:txBody>
      </p:sp>
      <p:pic>
        <p:nvPicPr>
          <p:cNvPr id="8194" name="Picture 2">
            <a:extLst>
              <a:ext uri="{FF2B5EF4-FFF2-40B4-BE49-F238E27FC236}">
                <a16:creationId xmlns:a16="http://schemas.microsoft.com/office/drawing/2014/main" id="{CE858490-49DB-58C1-A97E-D92E6442890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67028" y="3499790"/>
            <a:ext cx="4514457" cy="32820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9ED0F4-41F8-2723-B091-8422ECF1DF19}"/>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pic>
        <p:nvPicPr>
          <p:cNvPr id="6" name="Picture 2">
            <a:extLst>
              <a:ext uri="{FF2B5EF4-FFF2-40B4-BE49-F238E27FC236}">
                <a16:creationId xmlns:a16="http://schemas.microsoft.com/office/drawing/2014/main" id="{EBAF0F82-991D-0CE8-C07C-0F6C554641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38257" y="609600"/>
            <a:ext cx="4572000" cy="292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63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11549-7993-447C-576E-8DB093648189}"/>
              </a:ext>
            </a:extLst>
          </p:cNvPr>
          <p:cNvSpPr>
            <a:spLocks noGrp="1"/>
          </p:cNvSpPr>
          <p:nvPr>
            <p:ph type="title"/>
          </p:nvPr>
        </p:nvSpPr>
        <p:spPr>
          <a:xfrm>
            <a:off x="2933700" y="0"/>
            <a:ext cx="4152900" cy="838200"/>
          </a:xfrm>
        </p:spPr>
        <p:txBody>
          <a:bodyPr>
            <a:normAutofit/>
          </a:bodyPr>
          <a:lstStyle/>
          <a:p>
            <a:r>
              <a:rPr lang="en-US" sz="4000" b="1" dirty="0">
                <a:latin typeface="+mn-lt"/>
              </a:rPr>
              <a:t>Hypokalemia</a:t>
            </a:r>
          </a:p>
        </p:txBody>
      </p:sp>
      <p:sp>
        <p:nvSpPr>
          <p:cNvPr id="3" name="Content Placeholder 2">
            <a:extLst>
              <a:ext uri="{FF2B5EF4-FFF2-40B4-BE49-F238E27FC236}">
                <a16:creationId xmlns:a16="http://schemas.microsoft.com/office/drawing/2014/main" id="{50A5CD08-455E-1015-2D64-0A1BC4FBE1CB}"/>
              </a:ext>
            </a:extLst>
          </p:cNvPr>
          <p:cNvSpPr>
            <a:spLocks noGrp="1"/>
          </p:cNvSpPr>
          <p:nvPr>
            <p:ph sz="half" idx="1"/>
          </p:nvPr>
        </p:nvSpPr>
        <p:spPr>
          <a:xfrm>
            <a:off x="533400" y="4535163"/>
            <a:ext cx="8229600" cy="1941837"/>
          </a:xfrm>
        </p:spPr>
        <p:txBody>
          <a:bodyPr>
            <a:normAutofit/>
          </a:bodyPr>
          <a:lstStyle/>
          <a:p>
            <a:pPr algn="l"/>
            <a:r>
              <a:rPr lang="en-US" sz="2400" b="1" i="0" dirty="0">
                <a:solidFill>
                  <a:srgbClr val="323232"/>
                </a:solidFill>
                <a:effectLst/>
                <a:latin typeface="Droid Serif"/>
              </a:rPr>
              <a:t>Hypokalemia (Decreased concentration of the K</a:t>
            </a:r>
            <a:r>
              <a:rPr lang="en-US" sz="2400" b="1" i="0" baseline="30000" dirty="0">
                <a:solidFill>
                  <a:srgbClr val="323232"/>
                </a:solidFill>
                <a:effectLst/>
                <a:latin typeface="Droid Serif"/>
              </a:rPr>
              <a:t>+</a:t>
            </a:r>
            <a:r>
              <a:rPr lang="en-US" sz="2400" b="1" i="0" dirty="0">
                <a:solidFill>
                  <a:srgbClr val="323232"/>
                </a:solidFill>
                <a:effectLst/>
                <a:latin typeface="Droid Serif"/>
              </a:rPr>
              <a:t> in the blood):</a:t>
            </a:r>
            <a:endParaRPr lang="en-US" sz="2400" b="0" i="0" dirty="0">
              <a:solidFill>
                <a:srgbClr val="323232"/>
              </a:solidFill>
              <a:effectLst/>
              <a:latin typeface="Droid Serif"/>
            </a:endParaRPr>
          </a:p>
          <a:p>
            <a:pPr algn="l">
              <a:buFont typeface="+mj-lt"/>
              <a:buAutoNum type="arabicPeriod"/>
            </a:pPr>
            <a:r>
              <a:rPr lang="en-US" sz="2400" b="0" i="0" dirty="0">
                <a:solidFill>
                  <a:srgbClr val="323232"/>
                </a:solidFill>
                <a:effectLst/>
                <a:latin typeface="Droid Serif"/>
              </a:rPr>
              <a:t> This is due to potassium loss in vomiting, diarrhea, GIT fistula, and diuretics.</a:t>
            </a:r>
          </a:p>
          <a:p>
            <a:pPr algn="l">
              <a:buFont typeface="+mj-lt"/>
              <a:buAutoNum type="arabicPeriod"/>
            </a:pPr>
            <a:r>
              <a:rPr lang="en-US" sz="2400" b="0" i="0" dirty="0">
                <a:solidFill>
                  <a:srgbClr val="323232"/>
                </a:solidFill>
                <a:effectLst/>
                <a:latin typeface="Droid Serif"/>
              </a:rPr>
              <a:t> Aldosterone increase leads to a decrease in potassium.</a:t>
            </a:r>
          </a:p>
        </p:txBody>
      </p:sp>
      <p:pic>
        <p:nvPicPr>
          <p:cNvPr id="5122" name="Picture 2">
            <a:extLst>
              <a:ext uri="{FF2B5EF4-FFF2-40B4-BE49-F238E27FC236}">
                <a16:creationId xmlns:a16="http://schemas.microsoft.com/office/drawing/2014/main" id="{7B9ABBD9-2F43-CEC2-92B0-12861FEEB6D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2400" y="953763"/>
            <a:ext cx="8932569" cy="3465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A9452D-CEDA-D16C-B45A-74BA34E3B3D1}"/>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spTree>
    <p:extLst>
      <p:ext uri="{BB962C8B-B14F-4D97-AF65-F5344CB8AC3E}">
        <p14:creationId xmlns:p14="http://schemas.microsoft.com/office/powerpoint/2010/main" val="1747205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a:solidFill>
                  <a:srgbClr val="7030A0"/>
                </a:solidFill>
                <a:effectLst>
                  <a:outerShdw blurRad="38100" dist="38100" dir="2700000" algn="tl">
                    <a:srgbClr val="000000">
                      <a:alpha val="43137"/>
                    </a:srgbClr>
                  </a:outerShdw>
                </a:effectLst>
                <a:cs typeface="Times New Roman" pitchFamily="18" charset="0"/>
              </a:rPr>
              <a:t>Vision;</a:t>
            </a:r>
            <a:r>
              <a:rPr lang="en-US" sz="3600" b="1" dirty="0"/>
              <a:t> </a:t>
            </a:r>
            <a:r>
              <a:rPr lang="en-US" sz="3600" b="1" dirty="0">
                <a:solidFill>
                  <a:srgbClr val="7030A0"/>
                </a:solidFill>
                <a:effectLst>
                  <a:outerShdw blurRad="38100" dist="38100" dir="2700000" algn="tl">
                    <a:srgbClr val="000000">
                      <a:alpha val="43137"/>
                    </a:srgbClr>
                  </a:outerShdw>
                </a:effectLst>
                <a:cs typeface="Times New Roman" pitchFamily="18" charset="0"/>
              </a:rPr>
              <a:t>The Dream/Tomorrow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3" name="Content Placeholder 12"/>
          <p:cNvSpPr>
            <a:spLocks noGrp="1"/>
          </p:cNvSpPr>
          <p:nvPr>
            <p:ph sz="quarter" idx="4"/>
          </p:nvPr>
        </p:nvSpPr>
        <p:spPr>
          <a:xfrm>
            <a:off x="4645025" y="1676400"/>
            <a:ext cx="4041775" cy="4449763"/>
          </a:xfrm>
        </p:spPr>
        <p:txBody>
          <a:bodyPr>
            <a:normAutofit/>
          </a:bodyPr>
          <a:lstStyle/>
          <a:p>
            <a:pPr lvl="0"/>
            <a:endParaRPr lang="en-US" sz="2400" dirty="0"/>
          </a:p>
          <a:p>
            <a:pPr lvl="0"/>
            <a:r>
              <a:rPr lang="en-US" sz="2400" dirty="0"/>
              <a:t>To impart evidence based research oriented medical education</a:t>
            </a:r>
          </a:p>
          <a:p>
            <a:pPr lvl="0"/>
            <a:r>
              <a:rPr lang="en-US" sz="2400" dirty="0"/>
              <a:t>To provide best possible patient care</a:t>
            </a:r>
          </a:p>
          <a:p>
            <a:pPr lvl="0"/>
            <a:r>
              <a:rPr lang="en-US" sz="2400" dirty="0"/>
              <a:t>To inculcate the values of mutual respect and ethical practice of medicine</a:t>
            </a:r>
          </a:p>
          <a:p>
            <a:endParaRPr lang="en-US" sz="2400" dirty="0"/>
          </a:p>
        </p:txBody>
      </p:sp>
      <p:pic>
        <p:nvPicPr>
          <p:cNvPr id="2" name="Picture 1">
            <a:extLst>
              <a:ext uri="{FF2B5EF4-FFF2-40B4-BE49-F238E27FC236}">
                <a16:creationId xmlns:a16="http://schemas.microsoft.com/office/drawing/2014/main" id="{AA9C1605-4BD8-AB35-4CBD-18A147F12C8D}"/>
              </a:ext>
            </a:extLst>
          </p:cNvPr>
          <p:cNvPicPr>
            <a:picLocks noChangeAspect="1"/>
          </p:cNvPicPr>
          <p:nvPr/>
        </p:nvPicPr>
        <p:blipFill>
          <a:blip r:embed="rId2"/>
          <a:stretch>
            <a:fillRect/>
          </a:stretch>
        </p:blipFill>
        <p:spPr>
          <a:xfrm>
            <a:off x="304800" y="1249491"/>
            <a:ext cx="3810000" cy="48129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FAF59-28DE-3E67-D74E-8BFA9E2CD8AC}"/>
              </a:ext>
            </a:extLst>
          </p:cNvPr>
          <p:cNvSpPr>
            <a:spLocks noGrp="1"/>
          </p:cNvSpPr>
          <p:nvPr>
            <p:ph type="title"/>
          </p:nvPr>
        </p:nvSpPr>
        <p:spPr>
          <a:xfrm>
            <a:off x="2743200" y="152400"/>
            <a:ext cx="4572000" cy="685800"/>
          </a:xfrm>
        </p:spPr>
        <p:txBody>
          <a:bodyPr>
            <a:normAutofit/>
          </a:bodyPr>
          <a:lstStyle/>
          <a:p>
            <a:r>
              <a:rPr lang="en-US" sz="4000" b="1" dirty="0">
                <a:latin typeface="+mn-lt"/>
              </a:rPr>
              <a:t>Hypokalemia</a:t>
            </a:r>
            <a:endParaRPr lang="en-US" sz="3600" dirty="0"/>
          </a:p>
        </p:txBody>
      </p:sp>
      <p:sp>
        <p:nvSpPr>
          <p:cNvPr id="3" name="Content Placeholder 2">
            <a:extLst>
              <a:ext uri="{FF2B5EF4-FFF2-40B4-BE49-F238E27FC236}">
                <a16:creationId xmlns:a16="http://schemas.microsoft.com/office/drawing/2014/main" id="{4B835C49-A3C3-109F-F806-2C0C8078F9FF}"/>
              </a:ext>
            </a:extLst>
          </p:cNvPr>
          <p:cNvSpPr>
            <a:spLocks noGrp="1"/>
          </p:cNvSpPr>
          <p:nvPr>
            <p:ph idx="1"/>
          </p:nvPr>
        </p:nvSpPr>
        <p:spPr>
          <a:xfrm>
            <a:off x="381000" y="838200"/>
            <a:ext cx="8534400" cy="5791200"/>
          </a:xfrm>
        </p:spPr>
        <p:txBody>
          <a:bodyPr>
            <a:normAutofit lnSpcReduction="10000"/>
          </a:bodyPr>
          <a:lstStyle/>
          <a:p>
            <a:r>
              <a:rPr lang="en-US" sz="2400" b="1" dirty="0"/>
              <a:t>Hypokalemia is seen in the following circumstances:</a:t>
            </a:r>
          </a:p>
          <a:p>
            <a:pPr marL="0" indent="0">
              <a:buNone/>
            </a:pPr>
            <a:endParaRPr lang="en-US" sz="2400" b="1" dirty="0"/>
          </a:p>
          <a:p>
            <a:r>
              <a:rPr lang="en-US" sz="2400" b="1" dirty="0">
                <a:solidFill>
                  <a:srgbClr val="0070C0"/>
                </a:solidFill>
              </a:rPr>
              <a:t>1. </a:t>
            </a:r>
            <a:r>
              <a:rPr lang="en-US" sz="2400" b="1" u="sng" dirty="0">
                <a:solidFill>
                  <a:srgbClr val="0070C0"/>
                </a:solidFill>
              </a:rPr>
              <a:t>Decreased K</a:t>
            </a:r>
            <a:r>
              <a:rPr lang="en-US" sz="2400" b="1" u="sng" baseline="30000" dirty="0">
                <a:solidFill>
                  <a:srgbClr val="0070C0"/>
                </a:solidFill>
              </a:rPr>
              <a:t>+</a:t>
            </a:r>
            <a:r>
              <a:rPr lang="en-US" sz="2400" b="1" u="sng" dirty="0">
                <a:solidFill>
                  <a:srgbClr val="0070C0"/>
                </a:solidFill>
              </a:rPr>
              <a:t> Intake </a:t>
            </a:r>
            <a:r>
              <a:rPr lang="en-US" sz="2400" b="1" dirty="0"/>
              <a:t>as in starvation and when K</a:t>
            </a:r>
            <a:r>
              <a:rPr lang="en-US" sz="2400" b="1" baseline="30000" dirty="0"/>
              <a:t>+</a:t>
            </a:r>
            <a:r>
              <a:rPr lang="en-US" sz="2400" b="1" dirty="0"/>
              <a:t>  free fluids are given I/V for prolonged period </a:t>
            </a:r>
            <a:r>
              <a:rPr lang="en-US" sz="2400" b="1" dirty="0">
                <a:solidFill>
                  <a:srgbClr val="0070C0"/>
                </a:solidFill>
              </a:rPr>
              <a:t>(total parenteral nutrition), old age, kwashiorkor.</a:t>
            </a:r>
          </a:p>
          <a:p>
            <a:pPr marL="0" indent="0">
              <a:buNone/>
            </a:pPr>
            <a:endParaRPr lang="en-US" sz="2400" dirty="0">
              <a:solidFill>
                <a:srgbClr val="0070C0"/>
              </a:solidFill>
            </a:endParaRPr>
          </a:p>
          <a:p>
            <a:r>
              <a:rPr lang="en-US" sz="2400" b="1" dirty="0">
                <a:solidFill>
                  <a:srgbClr val="0070C0"/>
                </a:solidFill>
              </a:rPr>
              <a:t>2. </a:t>
            </a:r>
            <a:r>
              <a:rPr lang="en-US" sz="2400" b="1" u="sng" dirty="0">
                <a:solidFill>
                  <a:srgbClr val="0070C0"/>
                </a:solidFill>
              </a:rPr>
              <a:t>Excessive Renal Loss </a:t>
            </a:r>
            <a:r>
              <a:rPr lang="en-US" sz="2400" b="1" dirty="0"/>
              <a:t>as occurs in diuresis and diuretic (acting </a:t>
            </a:r>
            <a:r>
              <a:rPr lang="en-US" sz="2400" b="1" dirty="0">
                <a:solidFill>
                  <a:srgbClr val="0070C0"/>
                </a:solidFill>
              </a:rPr>
              <a:t>proximal to Collecting Ducts-furosemide and thiazides</a:t>
            </a:r>
            <a:r>
              <a:rPr lang="en-US" sz="2400" b="1" dirty="0"/>
              <a:t>)-these drugs result in bringing more Na+ ions to DCTs, this leads to  a greater exchange of  K</a:t>
            </a:r>
            <a:r>
              <a:rPr lang="en-US" sz="2400" b="1" baseline="30000" dirty="0"/>
              <a:t>+</a:t>
            </a:r>
            <a:r>
              <a:rPr lang="en-US" sz="2400" b="1" dirty="0"/>
              <a:t>  ions which are lost in urine.</a:t>
            </a:r>
          </a:p>
          <a:p>
            <a:endParaRPr lang="en-US" sz="2400" b="1" dirty="0"/>
          </a:p>
          <a:p>
            <a:r>
              <a:rPr lang="en-US" sz="2400" b="1" dirty="0">
                <a:solidFill>
                  <a:srgbClr val="0070C0"/>
                </a:solidFill>
              </a:rPr>
              <a:t>3. Loss From GIT:  </a:t>
            </a:r>
            <a:r>
              <a:rPr lang="en-US" sz="2400" b="1" dirty="0"/>
              <a:t>as in vomiting, diarrhea, suctional drainage, laxative abuse and gastrointestinal fistulas. </a:t>
            </a:r>
            <a:endParaRPr lang="en-US" sz="2400" dirty="0"/>
          </a:p>
          <a:p>
            <a:endParaRPr lang="en-US" sz="2400" b="1" dirty="0">
              <a:solidFill>
                <a:srgbClr val="0070C0"/>
              </a:solidFill>
            </a:endParaRPr>
          </a:p>
          <a:p>
            <a:r>
              <a:rPr lang="en-US" sz="2300" b="1" dirty="0">
                <a:solidFill>
                  <a:srgbClr val="0070C0"/>
                </a:solidFill>
              </a:rPr>
              <a:t>4. Excessive Transfer To Cells: </a:t>
            </a:r>
            <a:r>
              <a:rPr lang="en-US" sz="2300" b="1" dirty="0"/>
              <a:t>This is seen in the following conditions:</a:t>
            </a:r>
            <a:endParaRPr lang="en-US" sz="2400" b="1" dirty="0"/>
          </a:p>
          <a:p>
            <a:endParaRPr lang="en-US" sz="800" dirty="0"/>
          </a:p>
        </p:txBody>
      </p:sp>
      <p:sp>
        <p:nvSpPr>
          <p:cNvPr id="4" name="TextBox 3">
            <a:extLst>
              <a:ext uri="{FF2B5EF4-FFF2-40B4-BE49-F238E27FC236}">
                <a16:creationId xmlns:a16="http://schemas.microsoft.com/office/drawing/2014/main" id="{9B9D1893-0FC2-1D69-F289-CE51E7E8693F}"/>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spTree>
    <p:extLst>
      <p:ext uri="{BB962C8B-B14F-4D97-AF65-F5344CB8AC3E}">
        <p14:creationId xmlns:p14="http://schemas.microsoft.com/office/powerpoint/2010/main" val="292449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6FC15-7C39-C553-6B8D-56912AB115B6}"/>
              </a:ext>
            </a:extLst>
          </p:cNvPr>
          <p:cNvSpPr>
            <a:spLocks noGrp="1"/>
          </p:cNvSpPr>
          <p:nvPr>
            <p:ph type="title"/>
          </p:nvPr>
        </p:nvSpPr>
        <p:spPr>
          <a:xfrm>
            <a:off x="3200400" y="0"/>
            <a:ext cx="4114800" cy="914400"/>
          </a:xfrm>
        </p:spPr>
        <p:txBody>
          <a:bodyPr>
            <a:normAutofit/>
          </a:bodyPr>
          <a:lstStyle/>
          <a:p>
            <a:r>
              <a:rPr lang="en-US" sz="4000" b="1" dirty="0">
                <a:latin typeface="+mn-lt"/>
              </a:rPr>
              <a:t>Hypokalemia</a:t>
            </a:r>
            <a:endParaRPr lang="en-US" sz="3600" dirty="0"/>
          </a:p>
        </p:txBody>
      </p:sp>
      <p:sp>
        <p:nvSpPr>
          <p:cNvPr id="3" name="Content Placeholder 2">
            <a:extLst>
              <a:ext uri="{FF2B5EF4-FFF2-40B4-BE49-F238E27FC236}">
                <a16:creationId xmlns:a16="http://schemas.microsoft.com/office/drawing/2014/main" id="{3AA8BF02-E17A-6FA8-4C0A-3B987FB5ADA1}"/>
              </a:ext>
            </a:extLst>
          </p:cNvPr>
          <p:cNvSpPr>
            <a:spLocks noGrp="1"/>
          </p:cNvSpPr>
          <p:nvPr>
            <p:ph idx="1"/>
          </p:nvPr>
        </p:nvSpPr>
        <p:spPr>
          <a:xfrm>
            <a:off x="457200" y="1143000"/>
            <a:ext cx="8534400" cy="5334000"/>
          </a:xfrm>
        </p:spPr>
        <p:txBody>
          <a:bodyPr>
            <a:normAutofit/>
          </a:bodyPr>
          <a:lstStyle/>
          <a:p>
            <a:r>
              <a:rPr lang="en-US" sz="2800" b="1" dirty="0">
                <a:solidFill>
                  <a:srgbClr val="0070C0"/>
                </a:solidFill>
              </a:rPr>
              <a:t>Symptoms</a:t>
            </a:r>
            <a:r>
              <a:rPr lang="en-US" sz="2400" b="1" dirty="0"/>
              <a:t> include:</a:t>
            </a:r>
          </a:p>
          <a:p>
            <a:r>
              <a:rPr lang="en-US" sz="2400" b="1" dirty="0"/>
              <a:t>Anorexia, nausea, muscle weakness and mental depression and confusion. </a:t>
            </a:r>
          </a:p>
          <a:p>
            <a:r>
              <a:rPr lang="en-US" sz="2400" b="1" dirty="0"/>
              <a:t>There may be paralytic ileus</a:t>
            </a:r>
            <a:r>
              <a:rPr lang="en-US" sz="2400" dirty="0"/>
              <a:t>(</a:t>
            </a:r>
            <a:r>
              <a:rPr lang="en-US" sz="2400" b="1" dirty="0"/>
              <a:t>muscle contractions that move food through the intestines are temporarily paralyzed</a:t>
            </a:r>
            <a:r>
              <a:rPr lang="en-US" sz="2400" dirty="0"/>
              <a:t>).</a:t>
            </a:r>
            <a:endParaRPr lang="en-US" sz="2400" b="1" dirty="0"/>
          </a:p>
          <a:p>
            <a:r>
              <a:rPr lang="en-US" sz="2400" b="1" dirty="0">
                <a:solidFill>
                  <a:srgbClr val="0070C0"/>
                </a:solidFill>
              </a:rPr>
              <a:t>Cardiovascular signs </a:t>
            </a:r>
            <a:r>
              <a:rPr lang="en-US" sz="2400" b="1" dirty="0"/>
              <a:t>are irregular  pulse and fall in BP. </a:t>
            </a:r>
          </a:p>
          <a:p>
            <a:r>
              <a:rPr lang="en-US" sz="2400" b="1" dirty="0">
                <a:sym typeface="Wingdings" panose="05000000000000000000" pitchFamily="2" charset="2"/>
              </a:rPr>
              <a:t>Hypokalemia </a:t>
            </a:r>
            <a:r>
              <a:rPr lang="en-US" sz="2400" b="1" dirty="0">
                <a:solidFill>
                  <a:srgbClr val="0070C0"/>
                </a:solidFill>
                <a:sym typeface="Wingdings" panose="05000000000000000000" pitchFamily="2" charset="2"/>
              </a:rPr>
              <a:t>low insulin secretion </a:t>
            </a:r>
            <a:r>
              <a:rPr lang="en-US" sz="2400" b="1" dirty="0">
                <a:sym typeface="Wingdings" panose="05000000000000000000" pitchFamily="2" charset="2"/>
              </a:rPr>
              <a:t></a:t>
            </a:r>
            <a:r>
              <a:rPr lang="en-US" sz="2400" b="1" dirty="0">
                <a:solidFill>
                  <a:srgbClr val="0070C0"/>
                </a:solidFill>
                <a:sym typeface="Wingdings" panose="05000000000000000000" pitchFamily="2" charset="2"/>
              </a:rPr>
              <a:t>hyperglycemia</a:t>
            </a:r>
            <a:r>
              <a:rPr lang="en-US" sz="2400" b="1" dirty="0">
                <a:sym typeface="Wingdings" panose="05000000000000000000" pitchFamily="2" charset="2"/>
              </a:rPr>
              <a:t>.</a:t>
            </a:r>
          </a:p>
          <a:p>
            <a:r>
              <a:rPr lang="en-US" sz="2400" b="1" dirty="0"/>
              <a:t>These changes are not specific but may pose a potentially </a:t>
            </a:r>
            <a:r>
              <a:rPr lang="en-US" sz="2400" b="1" dirty="0">
                <a:solidFill>
                  <a:srgbClr val="0070C0"/>
                </a:solidFill>
              </a:rPr>
              <a:t>fatal</a:t>
            </a:r>
            <a:r>
              <a:rPr lang="en-US" sz="2400" b="1" dirty="0"/>
              <a:t> problem (with </a:t>
            </a:r>
            <a:r>
              <a:rPr lang="en-US" sz="2800" b="1" dirty="0"/>
              <a:t>K</a:t>
            </a:r>
            <a:r>
              <a:rPr lang="en-US" sz="2800" b="1" baseline="30000" dirty="0"/>
              <a:t>+</a:t>
            </a:r>
            <a:r>
              <a:rPr lang="en-US" sz="2400" b="1" dirty="0"/>
              <a:t> levels less than 1.5 mmol /L)</a:t>
            </a:r>
            <a:endParaRPr lang="en-US" sz="2400" dirty="0"/>
          </a:p>
          <a:p>
            <a:pPr marL="0" indent="0">
              <a:buNone/>
            </a:pPr>
            <a:endParaRPr lang="en-US" sz="2400" dirty="0"/>
          </a:p>
        </p:txBody>
      </p:sp>
      <p:sp>
        <p:nvSpPr>
          <p:cNvPr id="6" name="TextBox 5">
            <a:extLst>
              <a:ext uri="{FF2B5EF4-FFF2-40B4-BE49-F238E27FC236}">
                <a16:creationId xmlns:a16="http://schemas.microsoft.com/office/drawing/2014/main" id="{5CFFAEE3-3E59-8EDF-DB34-D6C68B984ACA}"/>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spTree>
    <p:extLst>
      <p:ext uri="{BB962C8B-B14F-4D97-AF65-F5344CB8AC3E}">
        <p14:creationId xmlns:p14="http://schemas.microsoft.com/office/powerpoint/2010/main" val="229362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FBE17-664C-C889-492E-7A1B4C1D85B6}"/>
              </a:ext>
            </a:extLst>
          </p:cNvPr>
          <p:cNvSpPr>
            <a:spLocks noGrp="1"/>
          </p:cNvSpPr>
          <p:nvPr>
            <p:ph type="title"/>
          </p:nvPr>
        </p:nvSpPr>
        <p:spPr>
          <a:xfrm>
            <a:off x="2667000" y="0"/>
            <a:ext cx="4572000" cy="762000"/>
          </a:xfrm>
        </p:spPr>
        <p:txBody>
          <a:bodyPr>
            <a:normAutofit/>
          </a:bodyPr>
          <a:lstStyle/>
          <a:p>
            <a:r>
              <a:rPr lang="en-US" sz="4000" b="1" dirty="0">
                <a:latin typeface="+mn-lt"/>
              </a:rPr>
              <a:t>Hypokalemia</a:t>
            </a:r>
            <a:endParaRPr lang="en-US" sz="3600" dirty="0"/>
          </a:p>
        </p:txBody>
      </p:sp>
      <p:sp>
        <p:nvSpPr>
          <p:cNvPr id="5" name="Content Placeholder 4">
            <a:extLst>
              <a:ext uri="{FF2B5EF4-FFF2-40B4-BE49-F238E27FC236}">
                <a16:creationId xmlns:a16="http://schemas.microsoft.com/office/drawing/2014/main" id="{1CE77D00-90D2-844C-5F9B-6DA5CA83ED6E}"/>
              </a:ext>
            </a:extLst>
          </p:cNvPr>
          <p:cNvSpPr>
            <a:spLocks noGrp="1"/>
          </p:cNvSpPr>
          <p:nvPr>
            <p:ph sz="half" idx="1"/>
          </p:nvPr>
        </p:nvSpPr>
        <p:spPr>
          <a:xfrm>
            <a:off x="139073" y="990600"/>
            <a:ext cx="4509127" cy="5334000"/>
          </a:xfrm>
        </p:spPr>
        <p:txBody>
          <a:bodyPr>
            <a:normAutofit/>
          </a:bodyPr>
          <a:lstStyle/>
          <a:p>
            <a:pPr algn="l"/>
            <a:r>
              <a:rPr lang="en-US" sz="2400" dirty="0"/>
              <a:t>Changes In ECG In Hypokalemia are the Following :</a:t>
            </a:r>
          </a:p>
          <a:p>
            <a:pPr>
              <a:buFont typeface="+mj-lt"/>
              <a:buAutoNum type="arabicPeriod"/>
            </a:pPr>
            <a:r>
              <a:rPr lang="en-US" sz="2400" dirty="0"/>
              <a:t>T – waves are depressed/inverted due to delayed vent repolarization </a:t>
            </a:r>
          </a:p>
          <a:p>
            <a:pPr algn="l">
              <a:buFont typeface="+mj-lt"/>
              <a:buAutoNum type="arabicPeriod"/>
            </a:pPr>
            <a:r>
              <a:rPr lang="en-US" sz="2400" dirty="0"/>
              <a:t>P – wave has peaked.</a:t>
            </a:r>
          </a:p>
          <a:p>
            <a:pPr algn="l">
              <a:buFont typeface="+mj-lt"/>
              <a:buAutoNum type="arabicPeriod"/>
            </a:pPr>
            <a:r>
              <a:rPr lang="en-US" sz="2400" dirty="0"/>
              <a:t>ST – depression.</a:t>
            </a:r>
          </a:p>
          <a:p>
            <a:pPr>
              <a:buFont typeface="+mj-lt"/>
              <a:buAutoNum type="arabicPeriod"/>
            </a:pPr>
            <a:r>
              <a:rPr lang="en-US" sz="2400" dirty="0"/>
              <a:t>U- appearance prominence of U wave.</a:t>
            </a:r>
          </a:p>
          <a:p>
            <a:endParaRPr lang="en-US" sz="2400" dirty="0"/>
          </a:p>
          <a:p>
            <a:r>
              <a:rPr lang="en-US" sz="2400" dirty="0"/>
              <a:t>Severe hypokalemia </a:t>
            </a:r>
            <a:r>
              <a:rPr lang="en-US" sz="2400" dirty="0">
                <a:sym typeface="Wingdings" panose="05000000000000000000" pitchFamily="2" charset="2"/>
              </a:rPr>
              <a:t>prolonged PR interval, decreased voltage and ventricular arrhythmias</a:t>
            </a:r>
            <a:r>
              <a:rPr lang="en-US" sz="2400" dirty="0"/>
              <a:t> </a:t>
            </a:r>
            <a:br>
              <a:rPr lang="en-US" sz="1200" dirty="0"/>
            </a:br>
            <a:endParaRPr lang="en-US" sz="1200" dirty="0"/>
          </a:p>
        </p:txBody>
      </p:sp>
      <p:pic>
        <p:nvPicPr>
          <p:cNvPr id="9218" name="Picture 2">
            <a:extLst>
              <a:ext uri="{FF2B5EF4-FFF2-40B4-BE49-F238E27FC236}">
                <a16:creationId xmlns:a16="http://schemas.microsoft.com/office/drawing/2014/main" id="{D85812E3-4505-4267-6EAB-6A689E9EAD2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37730" y="685800"/>
            <a:ext cx="4343398" cy="29825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C44318-6F0B-9862-2539-ED252359429C}"/>
              </a:ext>
            </a:extLst>
          </p:cNvPr>
          <p:cNvSpPr txBox="1"/>
          <p:nvPr/>
        </p:nvSpPr>
        <p:spPr>
          <a:xfrm>
            <a:off x="76200" y="0"/>
            <a:ext cx="1981200" cy="369332"/>
          </a:xfrm>
          <a:prstGeom prst="rect">
            <a:avLst/>
          </a:prstGeom>
          <a:noFill/>
        </p:spPr>
        <p:txBody>
          <a:bodyPr wrap="square">
            <a:spAutoFit/>
          </a:bodyPr>
          <a:lstStyle/>
          <a:p>
            <a:pPr algn="ctr"/>
            <a:r>
              <a:rPr lang="en-US" sz="1800" dirty="0"/>
              <a:t>Vertical Integration</a:t>
            </a:r>
          </a:p>
        </p:txBody>
      </p:sp>
      <p:pic>
        <p:nvPicPr>
          <p:cNvPr id="3" name="Picture 4">
            <a:extLst>
              <a:ext uri="{FF2B5EF4-FFF2-40B4-BE49-F238E27FC236}">
                <a16:creationId xmlns:a16="http://schemas.microsoft.com/office/drawing/2014/main" id="{862ADC15-77D7-A573-3740-9F9A3E4DF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164" y="3813007"/>
            <a:ext cx="4188436" cy="304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7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4712-AA03-AA71-4199-6B8E7351179A}"/>
              </a:ext>
            </a:extLst>
          </p:cNvPr>
          <p:cNvSpPr>
            <a:spLocks noGrp="1"/>
          </p:cNvSpPr>
          <p:nvPr>
            <p:ph type="title"/>
          </p:nvPr>
        </p:nvSpPr>
        <p:spPr>
          <a:xfrm>
            <a:off x="3048000" y="76200"/>
            <a:ext cx="5334000" cy="838200"/>
          </a:xfrm>
        </p:spPr>
        <p:txBody>
          <a:bodyPr>
            <a:normAutofit/>
          </a:bodyPr>
          <a:lstStyle/>
          <a:p>
            <a:r>
              <a:rPr lang="en-US" sz="4000" b="1" dirty="0">
                <a:latin typeface="+mn-lt"/>
              </a:rPr>
              <a:t>Bicarbonate</a:t>
            </a:r>
          </a:p>
        </p:txBody>
      </p:sp>
      <p:sp>
        <p:nvSpPr>
          <p:cNvPr id="3" name="Content Placeholder 2">
            <a:extLst>
              <a:ext uri="{FF2B5EF4-FFF2-40B4-BE49-F238E27FC236}">
                <a16:creationId xmlns:a16="http://schemas.microsoft.com/office/drawing/2014/main" id="{E3F2321B-0DC2-493C-8FB9-074CF7F2C451}"/>
              </a:ext>
            </a:extLst>
          </p:cNvPr>
          <p:cNvSpPr>
            <a:spLocks noGrp="1"/>
          </p:cNvSpPr>
          <p:nvPr>
            <p:ph sz="half" idx="1"/>
          </p:nvPr>
        </p:nvSpPr>
        <p:spPr>
          <a:xfrm>
            <a:off x="228600" y="1066800"/>
            <a:ext cx="4286250" cy="5110163"/>
          </a:xfrm>
        </p:spPr>
        <p:txBody>
          <a:bodyPr>
            <a:normAutofit/>
          </a:bodyPr>
          <a:lstStyle/>
          <a:p>
            <a:r>
              <a:rPr lang="en-US" sz="2400" dirty="0"/>
              <a:t>Second most abundant anion (after chloride) in the ECF</a:t>
            </a:r>
          </a:p>
          <a:p>
            <a:r>
              <a:rPr lang="en-US" sz="2400" dirty="0"/>
              <a:t>Total CO2 comprises the </a:t>
            </a:r>
            <a:r>
              <a:rPr lang="en-US" sz="2400" b="1" dirty="0">
                <a:solidFill>
                  <a:srgbClr val="002060"/>
                </a:solidFill>
              </a:rPr>
              <a:t>bicarbonate ion (HCO3 </a:t>
            </a:r>
            <a:r>
              <a:rPr lang="en-US" sz="2400" b="1" dirty="0"/>
              <a:t>), </a:t>
            </a:r>
            <a:r>
              <a:rPr lang="en-US" sz="2400" b="1" dirty="0">
                <a:solidFill>
                  <a:srgbClr val="002060"/>
                </a:solidFill>
              </a:rPr>
              <a:t>carbonic acid (H2CO3), </a:t>
            </a:r>
            <a:r>
              <a:rPr lang="en-US" sz="2400" dirty="0"/>
              <a:t>and </a:t>
            </a:r>
            <a:r>
              <a:rPr lang="en-US" sz="2400" b="1" dirty="0">
                <a:solidFill>
                  <a:srgbClr val="002060"/>
                </a:solidFill>
              </a:rPr>
              <a:t>dissolved CO2</a:t>
            </a:r>
            <a:r>
              <a:rPr lang="en-US" sz="2400" dirty="0">
                <a:solidFill>
                  <a:srgbClr val="002060"/>
                </a:solidFill>
              </a:rPr>
              <a:t>,</a:t>
            </a:r>
            <a:r>
              <a:rPr lang="en-US" sz="2400" dirty="0"/>
              <a:t> with HCO3 accounting for more than 90% of the total CO2 at physiologic </a:t>
            </a:r>
            <a:r>
              <a:rPr lang="en-US" sz="2400" dirty="0" err="1"/>
              <a:t>pH.</a:t>
            </a:r>
            <a:endParaRPr lang="en-US" sz="2400" dirty="0"/>
          </a:p>
          <a:p>
            <a:r>
              <a:rPr lang="en-US" sz="2400" dirty="0"/>
              <a:t> Because </a:t>
            </a:r>
            <a:r>
              <a:rPr lang="en-US" sz="2400" u="sng" dirty="0">
                <a:solidFill>
                  <a:srgbClr val="0070C0"/>
                </a:solidFill>
              </a:rPr>
              <a:t>HCO3 composes the largest fraction of total CO2, total CO2 measurement is indicative of HCO3 measurement</a:t>
            </a:r>
            <a:r>
              <a:rPr lang="en-US" sz="2400" dirty="0"/>
              <a:t>.</a:t>
            </a:r>
          </a:p>
          <a:p>
            <a:endParaRPr lang="en-US" dirty="0"/>
          </a:p>
        </p:txBody>
      </p:sp>
      <p:pic>
        <p:nvPicPr>
          <p:cNvPr id="10242" name="Picture 2">
            <a:extLst>
              <a:ext uri="{FF2B5EF4-FFF2-40B4-BE49-F238E27FC236}">
                <a16:creationId xmlns:a16="http://schemas.microsoft.com/office/drawing/2014/main" id="{34C60CF3-B6F4-CE84-4E28-8C2E547CD0C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29152" y="1643826"/>
            <a:ext cx="4452532" cy="3584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64EE6F-195C-EA79-06EA-569D8A1819FD}"/>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2985562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C4E3-F243-F398-16EB-870639E37995}"/>
              </a:ext>
            </a:extLst>
          </p:cNvPr>
          <p:cNvSpPr>
            <a:spLocks noGrp="1"/>
          </p:cNvSpPr>
          <p:nvPr>
            <p:ph type="title"/>
          </p:nvPr>
        </p:nvSpPr>
        <p:spPr>
          <a:xfrm>
            <a:off x="2514600" y="0"/>
            <a:ext cx="5334000" cy="833437"/>
          </a:xfrm>
        </p:spPr>
        <p:txBody>
          <a:bodyPr>
            <a:normAutofit/>
          </a:bodyPr>
          <a:lstStyle/>
          <a:p>
            <a:r>
              <a:rPr lang="en-US" sz="4000" b="1" dirty="0">
                <a:latin typeface="+mn-lt"/>
              </a:rPr>
              <a:t>Bicarbonate as Buffer</a:t>
            </a:r>
          </a:p>
        </p:txBody>
      </p:sp>
      <p:sp>
        <p:nvSpPr>
          <p:cNvPr id="3" name="Content Placeholder 2">
            <a:extLst>
              <a:ext uri="{FF2B5EF4-FFF2-40B4-BE49-F238E27FC236}">
                <a16:creationId xmlns:a16="http://schemas.microsoft.com/office/drawing/2014/main" id="{DEA69E33-B254-FD03-4603-D1D7F53DEC75}"/>
              </a:ext>
            </a:extLst>
          </p:cNvPr>
          <p:cNvSpPr>
            <a:spLocks noGrp="1"/>
          </p:cNvSpPr>
          <p:nvPr>
            <p:ph sz="half" idx="1"/>
          </p:nvPr>
        </p:nvSpPr>
        <p:spPr>
          <a:xfrm>
            <a:off x="0" y="1290636"/>
            <a:ext cx="3352800" cy="4886327"/>
          </a:xfrm>
        </p:spPr>
        <p:txBody>
          <a:bodyPr>
            <a:normAutofit lnSpcReduction="10000"/>
          </a:bodyPr>
          <a:lstStyle/>
          <a:p>
            <a:r>
              <a:rPr lang="en-US" dirty="0"/>
              <a:t>HCO3 is the major component of the buffering system in the blood. </a:t>
            </a:r>
          </a:p>
          <a:p>
            <a:r>
              <a:rPr lang="en-US" dirty="0">
                <a:solidFill>
                  <a:srgbClr val="0070C0"/>
                </a:solidFill>
              </a:rPr>
              <a:t>Carbonic anhydrase </a:t>
            </a:r>
            <a:r>
              <a:rPr lang="en-US" dirty="0"/>
              <a:t>in RBCs converts CO2 and H2O to carbonic acid, which dissociates into H+ and HCO3 . </a:t>
            </a:r>
          </a:p>
          <a:p>
            <a:r>
              <a:rPr lang="en-US" dirty="0"/>
              <a:t>CO2 + H2O ←⎯CA→ H2CO3 ←⎯CA→ H+ HCO3    CA, carbonic anhydrase</a:t>
            </a:r>
          </a:p>
          <a:p>
            <a:r>
              <a:rPr lang="en-US" dirty="0"/>
              <a:t>HCO3 diffuses out of the cell </a:t>
            </a:r>
            <a:r>
              <a:rPr lang="en-US" dirty="0">
                <a:solidFill>
                  <a:srgbClr val="0070C0"/>
                </a:solidFill>
              </a:rPr>
              <a:t>in exchange for Cl </a:t>
            </a:r>
            <a:r>
              <a:rPr lang="en-US" dirty="0"/>
              <a:t>to maintain ionic charge neutrality within the cell </a:t>
            </a:r>
            <a:r>
              <a:rPr lang="en-US" dirty="0">
                <a:solidFill>
                  <a:srgbClr val="0070C0"/>
                </a:solidFill>
              </a:rPr>
              <a:t>(chloride shift)</a:t>
            </a:r>
          </a:p>
          <a:p>
            <a:pPr marL="0" indent="0">
              <a:buNone/>
            </a:pPr>
            <a:endParaRPr lang="en-US" dirty="0"/>
          </a:p>
        </p:txBody>
      </p:sp>
      <p:pic>
        <p:nvPicPr>
          <p:cNvPr id="6" name="Content Placeholder 5">
            <a:extLst>
              <a:ext uri="{FF2B5EF4-FFF2-40B4-BE49-F238E27FC236}">
                <a16:creationId xmlns:a16="http://schemas.microsoft.com/office/drawing/2014/main" id="{CD75FD8F-50B4-2F7E-EF80-09840348C0C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424" t="32791" r="24918" b="18665"/>
          <a:stretch/>
        </p:blipFill>
        <p:spPr>
          <a:xfrm>
            <a:off x="3352800" y="1371600"/>
            <a:ext cx="5715000" cy="3581400"/>
          </a:xfrm>
        </p:spPr>
      </p:pic>
      <p:sp>
        <p:nvSpPr>
          <p:cNvPr id="5" name="TextBox 4">
            <a:extLst>
              <a:ext uri="{FF2B5EF4-FFF2-40B4-BE49-F238E27FC236}">
                <a16:creationId xmlns:a16="http://schemas.microsoft.com/office/drawing/2014/main" id="{503EE611-51FC-C6F8-E9B7-992B9832D082}"/>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3366731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BFD5-DD36-171B-9B94-0AFB4D51989C}"/>
              </a:ext>
            </a:extLst>
          </p:cNvPr>
          <p:cNvSpPr>
            <a:spLocks noGrp="1"/>
          </p:cNvSpPr>
          <p:nvPr>
            <p:ph type="title"/>
          </p:nvPr>
        </p:nvSpPr>
        <p:spPr>
          <a:xfrm>
            <a:off x="381000" y="0"/>
            <a:ext cx="8686800" cy="1235074"/>
          </a:xfrm>
        </p:spPr>
        <p:txBody>
          <a:bodyPr>
            <a:normAutofit/>
          </a:bodyPr>
          <a:lstStyle/>
          <a:p>
            <a:r>
              <a:rPr lang="en-US" sz="4000" b="1" dirty="0">
                <a:latin typeface="+mn-lt"/>
              </a:rPr>
              <a:t>Bicarbonate Metabolism &amp; Absorption</a:t>
            </a:r>
            <a:endParaRPr lang="en-US" sz="4000" b="1" dirty="0"/>
          </a:p>
        </p:txBody>
      </p:sp>
      <p:pic>
        <p:nvPicPr>
          <p:cNvPr id="27650" name="Picture 2">
            <a:extLst>
              <a:ext uri="{FF2B5EF4-FFF2-40B4-BE49-F238E27FC236}">
                <a16:creationId xmlns:a16="http://schemas.microsoft.com/office/drawing/2014/main" id="{059965D1-242A-EF9E-6AD7-484F86CF0D4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057400" y="1079484"/>
            <a:ext cx="5029200" cy="56261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97D328-0586-3059-B195-41CEEE8B98FE}"/>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329335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B378-2F71-A6EB-BE8D-A49042EF3EB9}"/>
              </a:ext>
            </a:extLst>
          </p:cNvPr>
          <p:cNvSpPr>
            <a:spLocks noGrp="1"/>
          </p:cNvSpPr>
          <p:nvPr>
            <p:ph type="title"/>
          </p:nvPr>
        </p:nvSpPr>
        <p:spPr>
          <a:xfrm>
            <a:off x="381000" y="0"/>
            <a:ext cx="8991600" cy="1371600"/>
          </a:xfrm>
        </p:spPr>
        <p:txBody>
          <a:bodyPr>
            <a:normAutofit/>
          </a:bodyPr>
          <a:lstStyle/>
          <a:p>
            <a:r>
              <a:rPr lang="en-US" sz="4000" b="1" dirty="0">
                <a:latin typeface="+mn-lt"/>
              </a:rPr>
              <a:t>Bicarbonate Metabolism &amp; Absorption</a:t>
            </a:r>
            <a:endParaRPr lang="en-US" sz="4000" dirty="0">
              <a:latin typeface="+mn-lt"/>
            </a:endParaRPr>
          </a:p>
        </p:txBody>
      </p:sp>
      <p:pic>
        <p:nvPicPr>
          <p:cNvPr id="28674" name="Picture 2">
            <a:extLst>
              <a:ext uri="{FF2B5EF4-FFF2-40B4-BE49-F238E27FC236}">
                <a16:creationId xmlns:a16="http://schemas.microsoft.com/office/drawing/2014/main" id="{BFE5263B-F89D-51C4-B5DE-49D2D64EF3E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3468" y="1447800"/>
            <a:ext cx="9070532" cy="3068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34BE5F-C4DC-5CE7-F9AE-9BC846EFE109}"/>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814020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F84F-E3DA-00CC-0E0E-3EDB591B3032}"/>
              </a:ext>
            </a:extLst>
          </p:cNvPr>
          <p:cNvSpPr>
            <a:spLocks noGrp="1"/>
          </p:cNvSpPr>
          <p:nvPr>
            <p:ph type="title"/>
          </p:nvPr>
        </p:nvSpPr>
        <p:spPr>
          <a:xfrm>
            <a:off x="1981200" y="152400"/>
            <a:ext cx="6172200" cy="762001"/>
          </a:xfrm>
        </p:spPr>
        <p:txBody>
          <a:bodyPr>
            <a:normAutofit/>
          </a:bodyPr>
          <a:lstStyle/>
          <a:p>
            <a:r>
              <a:rPr lang="en-US" sz="4000" b="1" dirty="0">
                <a:latin typeface="+mn-lt"/>
              </a:rPr>
              <a:t>Bicarbonate Metabolism </a:t>
            </a:r>
            <a:endParaRPr lang="en-US" sz="3600" dirty="0">
              <a:latin typeface="+mn-lt"/>
            </a:endParaRPr>
          </a:p>
        </p:txBody>
      </p:sp>
      <p:pic>
        <p:nvPicPr>
          <p:cNvPr id="16386" name="Picture 2">
            <a:extLst>
              <a:ext uri="{FF2B5EF4-FFF2-40B4-BE49-F238E27FC236}">
                <a16:creationId xmlns:a16="http://schemas.microsoft.com/office/drawing/2014/main" id="{69EA9C05-CDDA-10B5-9A8D-8137A492DE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919353"/>
            <a:ext cx="7086600" cy="5633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6841BA-459E-61F4-CC92-6A584DCCF81F}"/>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4234992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36FB12-E29B-7581-3B3C-D624C6444C32}"/>
              </a:ext>
            </a:extLst>
          </p:cNvPr>
          <p:cNvSpPr>
            <a:spLocks noGrp="1"/>
          </p:cNvSpPr>
          <p:nvPr>
            <p:ph type="title"/>
          </p:nvPr>
        </p:nvSpPr>
        <p:spPr>
          <a:xfrm>
            <a:off x="373680" y="228601"/>
            <a:ext cx="8541720" cy="1066800"/>
          </a:xfrm>
        </p:spPr>
        <p:txBody>
          <a:bodyPr>
            <a:noAutofit/>
          </a:bodyPr>
          <a:lstStyle/>
          <a:p>
            <a:r>
              <a:rPr lang="en-US" sz="3600" b="1" i="0" dirty="0">
                <a:solidFill>
                  <a:srgbClr val="16192B"/>
                </a:solidFill>
                <a:effectLst/>
                <a:latin typeface="haas grot text web"/>
              </a:rPr>
              <a:t>Secretion and Reabsorption in the Nephron</a:t>
            </a:r>
            <a:endParaRPr lang="en-US" sz="3600" dirty="0"/>
          </a:p>
        </p:txBody>
      </p:sp>
      <p:sp>
        <p:nvSpPr>
          <p:cNvPr id="5" name="Content Placeholder 4">
            <a:extLst>
              <a:ext uri="{FF2B5EF4-FFF2-40B4-BE49-F238E27FC236}">
                <a16:creationId xmlns:a16="http://schemas.microsoft.com/office/drawing/2014/main" id="{00B5B30B-63B7-AF30-C721-DDBA5F9289E6}"/>
              </a:ext>
            </a:extLst>
          </p:cNvPr>
          <p:cNvSpPr>
            <a:spLocks noGrp="1"/>
          </p:cNvSpPr>
          <p:nvPr>
            <p:ph sz="half" idx="1"/>
          </p:nvPr>
        </p:nvSpPr>
        <p:spPr>
          <a:xfrm>
            <a:off x="304800" y="1371600"/>
            <a:ext cx="3733800" cy="4805363"/>
          </a:xfrm>
        </p:spPr>
        <p:txBody>
          <a:bodyPr>
            <a:normAutofit/>
          </a:bodyPr>
          <a:lstStyle/>
          <a:p>
            <a:r>
              <a:rPr lang="en-US" sz="2400" b="1" i="0" dirty="0">
                <a:solidFill>
                  <a:srgbClr val="16192B"/>
                </a:solidFill>
                <a:effectLst/>
                <a:latin typeface="haas grot text web"/>
              </a:rPr>
              <a:t> Locations of Secretion and Reabsorption in the Nephron. </a:t>
            </a:r>
          </a:p>
          <a:p>
            <a:r>
              <a:rPr lang="en-US" sz="2400" b="1" i="0" dirty="0">
                <a:solidFill>
                  <a:srgbClr val="16192B"/>
                </a:solidFill>
                <a:effectLst/>
                <a:latin typeface="haas grot text web"/>
              </a:rPr>
              <a:t>Arrows pointing away from the tubule indicate substances that are returning to the blood.  </a:t>
            </a:r>
          </a:p>
          <a:p>
            <a:r>
              <a:rPr lang="en-US" sz="2400" b="1" i="0" dirty="0">
                <a:solidFill>
                  <a:srgbClr val="16192B"/>
                </a:solidFill>
                <a:effectLst/>
                <a:latin typeface="haas grot text web"/>
              </a:rPr>
              <a:t>Arrows pointing towards the tubule indicate additional substances being removed from the blood and moved into the filtrate.</a:t>
            </a:r>
            <a:endParaRPr lang="en-US" sz="2400" dirty="0"/>
          </a:p>
        </p:txBody>
      </p:sp>
      <p:pic>
        <p:nvPicPr>
          <p:cNvPr id="8" name="Content Placeholder 7">
            <a:extLst>
              <a:ext uri="{FF2B5EF4-FFF2-40B4-BE49-F238E27FC236}">
                <a16:creationId xmlns:a16="http://schemas.microsoft.com/office/drawing/2014/main" id="{4F43AB37-DED0-00BE-C96E-15A0B5F5831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62" t="10457" r="28922" b="5882"/>
          <a:stretch/>
        </p:blipFill>
        <p:spPr>
          <a:xfrm>
            <a:off x="3878880" y="1295400"/>
            <a:ext cx="5188920" cy="5091111"/>
          </a:xfrm>
        </p:spPr>
      </p:pic>
      <p:sp>
        <p:nvSpPr>
          <p:cNvPr id="2" name="TextBox 1">
            <a:extLst>
              <a:ext uri="{FF2B5EF4-FFF2-40B4-BE49-F238E27FC236}">
                <a16:creationId xmlns:a16="http://schemas.microsoft.com/office/drawing/2014/main" id="{28024AD6-584A-182D-0AF9-A29D5B9BE08A}"/>
              </a:ext>
            </a:extLst>
          </p:cNvPr>
          <p:cNvSpPr txBox="1"/>
          <p:nvPr/>
        </p:nvSpPr>
        <p:spPr>
          <a:xfrm>
            <a:off x="76200" y="0"/>
            <a:ext cx="2362200" cy="369332"/>
          </a:xfrm>
          <a:prstGeom prst="rect">
            <a:avLst/>
          </a:prstGeom>
          <a:noFill/>
        </p:spPr>
        <p:txBody>
          <a:bodyPr wrap="square">
            <a:spAutoFit/>
          </a:bodyPr>
          <a:lstStyle/>
          <a:p>
            <a:pPr>
              <a:defRPr/>
            </a:pPr>
            <a:r>
              <a:rPr lang="en-US" dirty="0"/>
              <a:t>Horizontal Integration</a:t>
            </a:r>
          </a:p>
        </p:txBody>
      </p:sp>
    </p:spTree>
    <p:extLst>
      <p:ext uri="{BB962C8B-B14F-4D97-AF65-F5344CB8AC3E}">
        <p14:creationId xmlns:p14="http://schemas.microsoft.com/office/powerpoint/2010/main" val="2680266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1FEF2-4074-438F-D080-B4EF984924DC}"/>
              </a:ext>
            </a:extLst>
          </p:cNvPr>
          <p:cNvSpPr>
            <a:spLocks noGrp="1"/>
          </p:cNvSpPr>
          <p:nvPr>
            <p:ph type="title"/>
          </p:nvPr>
        </p:nvSpPr>
        <p:spPr>
          <a:xfrm>
            <a:off x="-42918" y="668477"/>
            <a:ext cx="4462518" cy="550723"/>
          </a:xfrm>
        </p:spPr>
        <p:txBody>
          <a:bodyPr>
            <a:normAutofit/>
          </a:bodyPr>
          <a:lstStyle/>
          <a:p>
            <a:r>
              <a:rPr lang="en-US" sz="3200" b="1" dirty="0">
                <a:latin typeface="+mn-lt"/>
              </a:rPr>
              <a:t>Bicarbonate as a Buffer</a:t>
            </a:r>
            <a:endParaRPr lang="en-US" sz="2800" dirty="0"/>
          </a:p>
        </p:txBody>
      </p:sp>
      <p:sp>
        <p:nvSpPr>
          <p:cNvPr id="3" name="Content Placeholder 2">
            <a:extLst>
              <a:ext uri="{FF2B5EF4-FFF2-40B4-BE49-F238E27FC236}">
                <a16:creationId xmlns:a16="http://schemas.microsoft.com/office/drawing/2014/main" id="{E9C2076F-CAA6-B0E5-C401-A25A36EA27A6}"/>
              </a:ext>
            </a:extLst>
          </p:cNvPr>
          <p:cNvSpPr>
            <a:spLocks noGrp="1"/>
          </p:cNvSpPr>
          <p:nvPr>
            <p:ph sz="half" idx="1"/>
          </p:nvPr>
        </p:nvSpPr>
        <p:spPr>
          <a:xfrm>
            <a:off x="76199" y="1138237"/>
            <a:ext cx="2776483" cy="5186363"/>
          </a:xfrm>
        </p:spPr>
        <p:txBody>
          <a:bodyPr>
            <a:normAutofit fontScale="92500"/>
          </a:bodyPr>
          <a:lstStyle/>
          <a:p>
            <a:r>
              <a:rPr lang="en-US" sz="2400" dirty="0"/>
              <a:t>Converts potentially toxic CO2 in the plasma to an effective buffer: HCO3 .</a:t>
            </a:r>
          </a:p>
          <a:p>
            <a:r>
              <a:rPr lang="en-US" sz="2400" dirty="0"/>
              <a:t>In </a:t>
            </a:r>
            <a:r>
              <a:rPr lang="en-US" sz="2400" dirty="0">
                <a:solidFill>
                  <a:srgbClr val="0070C0"/>
                </a:solidFill>
              </a:rPr>
              <a:t>alkalosis</a:t>
            </a:r>
            <a:r>
              <a:rPr lang="en-US" sz="2400" dirty="0"/>
              <a:t>, with a relative increase in HCO3 compared to CO2, the </a:t>
            </a:r>
            <a:r>
              <a:rPr lang="en-US" sz="2400" dirty="0">
                <a:solidFill>
                  <a:srgbClr val="0070C0"/>
                </a:solidFill>
              </a:rPr>
              <a:t>kidneys increase excretion of HCO3 </a:t>
            </a:r>
            <a:r>
              <a:rPr lang="en-US" sz="2400" dirty="0"/>
              <a:t>into the urine, carrying along a cation such as </a:t>
            </a:r>
            <a:r>
              <a:rPr lang="en-US" sz="2400" dirty="0">
                <a:solidFill>
                  <a:srgbClr val="002060"/>
                </a:solidFill>
              </a:rPr>
              <a:t>Na</a:t>
            </a:r>
            <a:r>
              <a:rPr lang="en-US" sz="2400" dirty="0"/>
              <a:t>.</a:t>
            </a:r>
          </a:p>
          <a:p>
            <a:r>
              <a:rPr lang="en-US" sz="2400" dirty="0"/>
              <a:t> This loss of HCO3 from the body helps correct pH</a:t>
            </a:r>
          </a:p>
        </p:txBody>
      </p:sp>
      <p:pic>
        <p:nvPicPr>
          <p:cNvPr id="6" name="Picture 2">
            <a:extLst>
              <a:ext uri="{FF2B5EF4-FFF2-40B4-BE49-F238E27FC236}">
                <a16:creationId xmlns:a16="http://schemas.microsoft.com/office/drawing/2014/main" id="{9B57D269-EED3-215E-D058-6B39D647D16D}"/>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852683" y="1143000"/>
            <a:ext cx="6291317" cy="3124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68F4E6A-D60B-AB3C-8E67-D23D688D6B83}"/>
              </a:ext>
            </a:extLst>
          </p:cNvPr>
          <p:cNvSpPr txBox="1"/>
          <p:nvPr/>
        </p:nvSpPr>
        <p:spPr>
          <a:xfrm>
            <a:off x="-76200" y="0"/>
            <a:ext cx="2133600" cy="369332"/>
          </a:xfrm>
          <a:prstGeom prst="rect">
            <a:avLst/>
          </a:prstGeom>
          <a:noFill/>
        </p:spPr>
        <p:txBody>
          <a:bodyPr wrap="square">
            <a:spAutoFit/>
          </a:bodyPr>
          <a:lstStyle/>
          <a:p>
            <a:pPr algn="ctr"/>
            <a:r>
              <a:rPr lang="en-US" sz="1800" dirty="0"/>
              <a:t>Vertical Integration</a:t>
            </a:r>
          </a:p>
        </p:txBody>
      </p:sp>
      <p:sp>
        <p:nvSpPr>
          <p:cNvPr id="13" name="TextBox 12">
            <a:extLst>
              <a:ext uri="{FF2B5EF4-FFF2-40B4-BE49-F238E27FC236}">
                <a16:creationId xmlns:a16="http://schemas.microsoft.com/office/drawing/2014/main" id="{34D9378B-5D31-982D-875A-73A90B3BCA28}"/>
              </a:ext>
            </a:extLst>
          </p:cNvPr>
          <p:cNvSpPr txBox="1"/>
          <p:nvPr/>
        </p:nvSpPr>
        <p:spPr>
          <a:xfrm>
            <a:off x="3886200" y="4572000"/>
            <a:ext cx="4608576" cy="1938992"/>
          </a:xfrm>
          <a:prstGeom prst="rect">
            <a:avLst/>
          </a:prstGeom>
          <a:noFill/>
        </p:spPr>
        <p:txBody>
          <a:bodyPr wrap="square">
            <a:spAutoFit/>
          </a:bodyPr>
          <a:lstStyle/>
          <a:p>
            <a:r>
              <a:rPr lang="en-US" sz="2400" dirty="0"/>
              <a:t>HCO3 buffers excess H by combining with acid, then eventually dissociating into H2O and CO2 in the lungs where the acidic gas CO2 is eliminated.</a:t>
            </a:r>
          </a:p>
        </p:txBody>
      </p:sp>
      <p:sp>
        <p:nvSpPr>
          <p:cNvPr id="15" name="TextBox 14">
            <a:extLst>
              <a:ext uri="{FF2B5EF4-FFF2-40B4-BE49-F238E27FC236}">
                <a16:creationId xmlns:a16="http://schemas.microsoft.com/office/drawing/2014/main" id="{A922216E-2880-B0D6-4077-7A1FEFADACCF}"/>
              </a:ext>
            </a:extLst>
          </p:cNvPr>
          <p:cNvSpPr txBox="1"/>
          <p:nvPr/>
        </p:nvSpPr>
        <p:spPr>
          <a:xfrm>
            <a:off x="2868168" y="-22086"/>
            <a:ext cx="4675632" cy="707886"/>
          </a:xfrm>
          <a:prstGeom prst="rect">
            <a:avLst/>
          </a:prstGeom>
          <a:noFill/>
        </p:spPr>
        <p:txBody>
          <a:bodyPr wrap="square">
            <a:spAutoFit/>
          </a:bodyPr>
          <a:lstStyle/>
          <a:p>
            <a:r>
              <a:rPr lang="en-US" sz="4000" b="1" dirty="0">
                <a:latin typeface="+mn-lt"/>
              </a:rPr>
              <a:t>Clinical Correlates</a:t>
            </a:r>
            <a:endParaRPr lang="en-US" sz="4000" dirty="0"/>
          </a:p>
        </p:txBody>
      </p:sp>
    </p:spTree>
    <p:extLst>
      <p:ext uri="{BB962C8B-B14F-4D97-AF65-F5344CB8AC3E}">
        <p14:creationId xmlns:p14="http://schemas.microsoft.com/office/powerpoint/2010/main" val="473646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090C3-E213-8FC4-353A-C94143FE3D10}"/>
              </a:ext>
            </a:extLst>
          </p:cNvPr>
          <p:cNvSpPr>
            <a:spLocks noGrp="1"/>
          </p:cNvSpPr>
          <p:nvPr>
            <p:ph idx="1"/>
          </p:nvPr>
        </p:nvSpPr>
        <p:spPr/>
        <p:txBody>
          <a:bodyPr>
            <a:normAutofit/>
          </a:bodyPr>
          <a:lstStyle/>
          <a:p>
            <a:pPr marL="0" indent="0" algn="ctr">
              <a:buNone/>
            </a:pPr>
            <a:r>
              <a:rPr lang="en-US" sz="3600" b="1" dirty="0">
                <a:cs typeface="Times New Roman" pitchFamily="18" charset="0"/>
              </a:rPr>
              <a:t>Renal Module</a:t>
            </a:r>
            <a:br>
              <a:rPr lang="en-US" sz="3600" u="sng" dirty="0">
                <a:cs typeface="Times New Roman" pitchFamily="18" charset="0"/>
              </a:rPr>
            </a:br>
            <a:r>
              <a:rPr lang="en-US" sz="3600" dirty="0">
                <a:cs typeface="Times New Roman" pitchFamily="18" charset="0"/>
              </a:rPr>
              <a:t>2</a:t>
            </a:r>
            <a:r>
              <a:rPr lang="en-US" sz="2800" baseline="30000" dirty="0">
                <a:cs typeface="Times New Roman" pitchFamily="18" charset="0"/>
              </a:rPr>
              <a:t>nd</a:t>
            </a:r>
            <a:r>
              <a:rPr lang="en-US" sz="2800" dirty="0">
                <a:cs typeface="Times New Roman" pitchFamily="18" charset="0"/>
              </a:rPr>
              <a:t> Year MBBS (LGIS)</a:t>
            </a:r>
            <a:endParaRPr lang="en-US" sz="3600" u="sng" dirty="0">
              <a:cs typeface="Times New Roman" pitchFamily="18" charset="0"/>
            </a:endParaRPr>
          </a:p>
          <a:p>
            <a:pPr marL="0" indent="0" algn="ctr">
              <a:buNone/>
            </a:pPr>
            <a:r>
              <a:rPr lang="en-US" sz="3200" b="1" u="sng" dirty="0">
                <a:cs typeface="Times New Roman" pitchFamily="18" charset="0"/>
              </a:rPr>
              <a:t>Potassium &amp; Bicarbonate Metabolism - 2</a:t>
            </a:r>
            <a:endParaRPr lang="en-US" sz="3200" dirty="0"/>
          </a:p>
          <a:p>
            <a:pPr marL="0" indent="0">
              <a:buNone/>
            </a:pPr>
            <a:endParaRPr lang="en-US" sz="3200" dirty="0"/>
          </a:p>
        </p:txBody>
      </p:sp>
      <p:pic>
        <p:nvPicPr>
          <p:cNvPr id="4" name="Picture 3">
            <a:extLst>
              <a:ext uri="{FF2B5EF4-FFF2-40B4-BE49-F238E27FC236}">
                <a16:creationId xmlns:a16="http://schemas.microsoft.com/office/drawing/2014/main" id="{35353485-C020-C152-20AC-6166FA15F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110990"/>
            <a:ext cx="2438399" cy="1451610"/>
          </a:xfrm>
          <a:prstGeom prst="rect">
            <a:avLst/>
          </a:prstGeom>
        </p:spPr>
      </p:pic>
      <p:sp>
        <p:nvSpPr>
          <p:cNvPr id="6" name="TextBox 5">
            <a:extLst>
              <a:ext uri="{FF2B5EF4-FFF2-40B4-BE49-F238E27FC236}">
                <a16:creationId xmlns:a16="http://schemas.microsoft.com/office/drawing/2014/main" id="{9D95A716-EEA0-74AA-C431-A98BF144427C}"/>
              </a:ext>
            </a:extLst>
          </p:cNvPr>
          <p:cNvSpPr txBox="1"/>
          <p:nvPr/>
        </p:nvSpPr>
        <p:spPr>
          <a:xfrm>
            <a:off x="457200" y="5735360"/>
            <a:ext cx="8686800" cy="1046440"/>
          </a:xfrm>
          <a:prstGeom prst="rect">
            <a:avLst/>
          </a:prstGeom>
          <a:noFill/>
        </p:spPr>
        <p:txBody>
          <a:bodyPr wrap="square">
            <a:spAutoFit/>
          </a:bodyPr>
          <a:lstStyle/>
          <a:p>
            <a:pPr algn="l"/>
            <a:r>
              <a:rPr lang="en-US" sz="1800" b="1" dirty="0">
                <a:cs typeface="Times New Roman" pitchFamily="18" charset="0"/>
              </a:rPr>
              <a:t>Presenter: Dr Nayab Ramzan				                   Date: </a:t>
            </a:r>
            <a:r>
              <a:rPr lang="en-US" b="1" dirty="0">
                <a:cs typeface="Times New Roman" pitchFamily="18" charset="0"/>
              </a:rPr>
              <a:t>13</a:t>
            </a:r>
            <a:r>
              <a:rPr lang="en-US" sz="1800" b="1" dirty="0">
                <a:cs typeface="Times New Roman" pitchFamily="18" charset="0"/>
              </a:rPr>
              <a:t>-02-25</a:t>
            </a:r>
          </a:p>
          <a:p>
            <a:pPr algn="l"/>
            <a:r>
              <a:rPr lang="en-US" sz="1800" b="1" dirty="0">
                <a:cs typeface="Times New Roman" pitchFamily="18" charset="0"/>
              </a:rPr>
              <a:t>    </a:t>
            </a:r>
            <a:r>
              <a:rPr lang="en-US" sz="1800" b="1" dirty="0" err="1">
                <a:cs typeface="Times New Roman" pitchFamily="18" charset="0"/>
              </a:rPr>
              <a:t>Deptt</a:t>
            </a:r>
            <a:r>
              <a:rPr lang="en-US" sz="1800" b="1" dirty="0">
                <a:cs typeface="Times New Roman" pitchFamily="18" charset="0"/>
              </a:rPr>
              <a:t> of Biochemistry</a:t>
            </a:r>
          </a:p>
          <a:p>
            <a:pPr algn="l"/>
            <a:r>
              <a:rPr lang="en-US" sz="1800" b="1" dirty="0">
                <a:cs typeface="Times New Roman" pitchFamily="18" charset="0"/>
              </a:rPr>
              <a:t>               RMU                                         			</a:t>
            </a:r>
            <a:r>
              <a:rPr lang="en-US" sz="900" b="1" dirty="0">
                <a:cs typeface="Times New Roman" pitchFamily="18" charset="0"/>
              </a:rPr>
              <a:t>			</a:t>
            </a:r>
            <a:r>
              <a:rPr lang="en-US" sz="800" b="1" dirty="0">
                <a:cs typeface="Times New Roman" pitchFamily="18" charset="0"/>
              </a:rPr>
              <a:t>		</a:t>
            </a:r>
            <a:endParaRPr lang="en-US" sz="800" b="1" dirty="0"/>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ED15812D-E807-2C29-F56B-D5FF725331D4}"/>
              </a:ext>
            </a:extLst>
          </p:cNvPr>
          <p:cNvPicPr>
            <a:picLocks noChangeAspect="1" noChangeArrowheads="1"/>
          </p:cNvPicPr>
          <p:nvPr/>
        </p:nvPicPr>
        <p:blipFill>
          <a:blip r:embed="rId3" cstate="print"/>
          <a:srcRect l="4787" t="7561" r="11351" b="8025"/>
          <a:stretch>
            <a:fillRect/>
          </a:stretch>
        </p:blipFill>
        <p:spPr bwMode="auto">
          <a:xfrm>
            <a:off x="369581" y="104775"/>
            <a:ext cx="1459219" cy="1470048"/>
          </a:xfrm>
          <a:prstGeom prst="rect">
            <a:avLst/>
          </a:prstGeom>
          <a:noFill/>
          <a:ln w="9525">
            <a:noFill/>
            <a:miter lim="800000"/>
            <a:headEnd/>
            <a:tailEnd/>
          </a:ln>
        </p:spPr>
      </p:pic>
      <p:pic>
        <p:nvPicPr>
          <p:cNvPr id="10"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4F167D72-08D1-DE1F-8FEE-31A465F2DF92}"/>
              </a:ext>
            </a:extLst>
          </p:cNvPr>
          <p:cNvPicPr>
            <a:picLocks noChangeAspect="1" noChangeArrowheads="1"/>
          </p:cNvPicPr>
          <p:nvPr/>
        </p:nvPicPr>
        <p:blipFill>
          <a:blip r:embed="rId3" cstate="print"/>
          <a:srcRect l="4787" t="7561" r="11351" b="8025"/>
          <a:stretch>
            <a:fillRect/>
          </a:stretch>
        </p:blipFill>
        <p:spPr bwMode="auto">
          <a:xfrm>
            <a:off x="369581" y="104775"/>
            <a:ext cx="1459219" cy="1470048"/>
          </a:xfrm>
          <a:prstGeom prst="rect">
            <a:avLst/>
          </a:prstGeom>
          <a:noFill/>
          <a:ln w="9525">
            <a:noFill/>
            <a:miter lim="800000"/>
            <a:headEnd/>
            <a:tailEnd/>
          </a:ln>
        </p:spPr>
      </p:pic>
      <p:pic>
        <p:nvPicPr>
          <p:cNvPr id="11" name="Picture 10">
            <a:extLst>
              <a:ext uri="{FF2B5EF4-FFF2-40B4-BE49-F238E27FC236}">
                <a16:creationId xmlns:a16="http://schemas.microsoft.com/office/drawing/2014/main" id="{E305EEB9-EDB1-6551-EFE5-2E9E15EB9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820" y="152400"/>
            <a:ext cx="1371600" cy="1295400"/>
          </a:xfrm>
          <a:prstGeom prst="rect">
            <a:avLst/>
          </a:prstGeom>
        </p:spPr>
      </p:pic>
    </p:spTree>
    <p:extLst>
      <p:ext uri="{BB962C8B-B14F-4D97-AF65-F5344CB8AC3E}">
        <p14:creationId xmlns:p14="http://schemas.microsoft.com/office/powerpoint/2010/main" val="2779947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35EE-FABD-6BE2-BA5A-301E179E3BCA}"/>
              </a:ext>
            </a:extLst>
          </p:cNvPr>
          <p:cNvSpPr>
            <a:spLocks noGrp="1"/>
          </p:cNvSpPr>
          <p:nvPr>
            <p:ph type="title"/>
          </p:nvPr>
        </p:nvSpPr>
        <p:spPr>
          <a:xfrm>
            <a:off x="76200" y="533400"/>
            <a:ext cx="5334000" cy="838200"/>
          </a:xfrm>
        </p:spPr>
        <p:txBody>
          <a:bodyPr>
            <a:normAutofit/>
          </a:bodyPr>
          <a:lstStyle/>
          <a:p>
            <a:r>
              <a:rPr lang="en-US" sz="3200" b="1" dirty="0">
                <a:latin typeface="+mn-lt"/>
              </a:rPr>
              <a:t>Bicarbonate as a Buffer</a:t>
            </a:r>
            <a:endParaRPr lang="en-US" sz="2800" b="1" dirty="0"/>
          </a:p>
        </p:txBody>
      </p:sp>
      <p:sp>
        <p:nvSpPr>
          <p:cNvPr id="3" name="Content Placeholder 2">
            <a:extLst>
              <a:ext uri="{FF2B5EF4-FFF2-40B4-BE49-F238E27FC236}">
                <a16:creationId xmlns:a16="http://schemas.microsoft.com/office/drawing/2014/main" id="{32ACB7EA-C799-8E4A-CFB6-2705E018C094}"/>
              </a:ext>
            </a:extLst>
          </p:cNvPr>
          <p:cNvSpPr>
            <a:spLocks noGrp="1"/>
          </p:cNvSpPr>
          <p:nvPr>
            <p:ph sz="half" idx="1"/>
          </p:nvPr>
        </p:nvSpPr>
        <p:spPr>
          <a:xfrm>
            <a:off x="76200" y="1143000"/>
            <a:ext cx="2931542" cy="5181599"/>
          </a:xfrm>
        </p:spPr>
        <p:txBody>
          <a:bodyPr>
            <a:normAutofit/>
          </a:bodyPr>
          <a:lstStyle/>
          <a:p>
            <a:r>
              <a:rPr lang="en-US" sz="2400" dirty="0"/>
              <a:t>Among the responses of the body to </a:t>
            </a:r>
            <a:r>
              <a:rPr lang="en-US" sz="2400" b="1" dirty="0">
                <a:solidFill>
                  <a:srgbClr val="0070C0"/>
                </a:solidFill>
              </a:rPr>
              <a:t>acidosis</a:t>
            </a:r>
            <a:r>
              <a:rPr lang="en-US" sz="2400" dirty="0"/>
              <a:t> is an </a:t>
            </a:r>
            <a:r>
              <a:rPr lang="en-US" sz="2400" dirty="0">
                <a:solidFill>
                  <a:srgbClr val="0070C0"/>
                </a:solidFill>
              </a:rPr>
              <a:t>increased excretion of H into the urine</a:t>
            </a:r>
            <a:r>
              <a:rPr lang="en-US" sz="2400" dirty="0"/>
              <a:t>. </a:t>
            </a:r>
          </a:p>
          <a:p>
            <a:r>
              <a:rPr lang="en-US" sz="2400" dirty="0"/>
              <a:t>In addition, </a:t>
            </a:r>
            <a:r>
              <a:rPr lang="en-US" sz="2400" dirty="0">
                <a:solidFill>
                  <a:srgbClr val="0070C0"/>
                </a:solidFill>
              </a:rPr>
              <a:t>HCO3 reabsorption is virtually complete</a:t>
            </a:r>
            <a:r>
              <a:rPr lang="en-US" sz="2400" dirty="0"/>
              <a:t>, with 90% of  the filtered HCO3 reabsorbed in the proximal tubule and the remainder in the distal tubule</a:t>
            </a:r>
          </a:p>
          <a:p>
            <a:endParaRPr lang="en-US" sz="2400" dirty="0"/>
          </a:p>
        </p:txBody>
      </p:sp>
      <p:pic>
        <p:nvPicPr>
          <p:cNvPr id="6" name="Picture 2">
            <a:extLst>
              <a:ext uri="{FF2B5EF4-FFF2-40B4-BE49-F238E27FC236}">
                <a16:creationId xmlns:a16="http://schemas.microsoft.com/office/drawing/2014/main" id="{663017AE-D6D6-75EA-EB97-D93B1D48B3BB}"/>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007742" y="1447800"/>
            <a:ext cx="6060058" cy="40299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BF0CF5-1812-DF6D-AF6D-D06404FF6986}"/>
              </a:ext>
            </a:extLst>
          </p:cNvPr>
          <p:cNvSpPr txBox="1"/>
          <p:nvPr/>
        </p:nvSpPr>
        <p:spPr>
          <a:xfrm>
            <a:off x="-304800" y="45522"/>
            <a:ext cx="2743200" cy="369332"/>
          </a:xfrm>
          <a:prstGeom prst="rect">
            <a:avLst/>
          </a:prstGeom>
          <a:noFill/>
        </p:spPr>
        <p:txBody>
          <a:bodyPr wrap="square">
            <a:spAutoFit/>
          </a:bodyPr>
          <a:lstStyle/>
          <a:p>
            <a:pPr algn="ctr"/>
            <a:r>
              <a:rPr lang="en-US" sz="1800" dirty="0"/>
              <a:t>Vertical Integration</a:t>
            </a:r>
          </a:p>
        </p:txBody>
      </p:sp>
      <p:sp>
        <p:nvSpPr>
          <p:cNvPr id="11" name="TextBox 10">
            <a:extLst>
              <a:ext uri="{FF2B5EF4-FFF2-40B4-BE49-F238E27FC236}">
                <a16:creationId xmlns:a16="http://schemas.microsoft.com/office/drawing/2014/main" id="{8470DBD7-7171-0107-836C-DE5E1D74DEE5}"/>
              </a:ext>
            </a:extLst>
          </p:cNvPr>
          <p:cNvSpPr txBox="1"/>
          <p:nvPr/>
        </p:nvSpPr>
        <p:spPr>
          <a:xfrm>
            <a:off x="2743200" y="0"/>
            <a:ext cx="4724400" cy="707886"/>
          </a:xfrm>
          <a:prstGeom prst="rect">
            <a:avLst/>
          </a:prstGeom>
          <a:noFill/>
        </p:spPr>
        <p:txBody>
          <a:bodyPr wrap="square">
            <a:spAutoFit/>
          </a:bodyPr>
          <a:lstStyle/>
          <a:p>
            <a:r>
              <a:rPr lang="en-US" sz="4000" b="1" dirty="0">
                <a:latin typeface="+mn-lt"/>
              </a:rPr>
              <a:t>Clinical Correlates</a:t>
            </a:r>
            <a:endParaRPr lang="en-US" sz="4000" dirty="0"/>
          </a:p>
        </p:txBody>
      </p:sp>
    </p:spTree>
    <p:extLst>
      <p:ext uri="{BB962C8B-B14F-4D97-AF65-F5344CB8AC3E}">
        <p14:creationId xmlns:p14="http://schemas.microsoft.com/office/powerpoint/2010/main" val="1972727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54C2-2705-5523-A1C3-D02C8206D5AE}"/>
              </a:ext>
            </a:extLst>
          </p:cNvPr>
          <p:cNvSpPr>
            <a:spLocks noGrp="1"/>
          </p:cNvSpPr>
          <p:nvPr>
            <p:ph type="title"/>
          </p:nvPr>
        </p:nvSpPr>
        <p:spPr>
          <a:xfrm>
            <a:off x="2667000" y="76200"/>
            <a:ext cx="5867400" cy="685800"/>
          </a:xfrm>
        </p:spPr>
        <p:txBody>
          <a:bodyPr>
            <a:normAutofit/>
          </a:bodyPr>
          <a:lstStyle/>
          <a:p>
            <a:r>
              <a:rPr lang="en-US" sz="4000" b="1" dirty="0">
                <a:latin typeface="+mn-lt"/>
              </a:rPr>
              <a:t>Clinical Correlates</a:t>
            </a:r>
          </a:p>
        </p:txBody>
      </p:sp>
      <p:sp>
        <p:nvSpPr>
          <p:cNvPr id="3" name="Content Placeholder 2">
            <a:extLst>
              <a:ext uri="{FF2B5EF4-FFF2-40B4-BE49-F238E27FC236}">
                <a16:creationId xmlns:a16="http://schemas.microsoft.com/office/drawing/2014/main" id="{DD4BF213-000B-4DD6-F3BD-9F61D3B3788F}"/>
              </a:ext>
            </a:extLst>
          </p:cNvPr>
          <p:cNvSpPr>
            <a:spLocks noGrp="1"/>
          </p:cNvSpPr>
          <p:nvPr>
            <p:ph sz="half" idx="1"/>
          </p:nvPr>
        </p:nvSpPr>
        <p:spPr>
          <a:xfrm>
            <a:off x="152400" y="1295400"/>
            <a:ext cx="3312298" cy="4343400"/>
          </a:xfrm>
        </p:spPr>
        <p:txBody>
          <a:bodyPr>
            <a:normAutofit/>
          </a:bodyPr>
          <a:lstStyle/>
          <a:p>
            <a:r>
              <a:rPr lang="en-US" dirty="0"/>
              <a:t>Acid-base imbalances cause changes in HCO3 and CO2 levels. </a:t>
            </a:r>
          </a:p>
          <a:p>
            <a:r>
              <a:rPr lang="en-US" dirty="0"/>
              <a:t>A </a:t>
            </a:r>
            <a:r>
              <a:rPr lang="en-US" b="1" dirty="0">
                <a:solidFill>
                  <a:srgbClr val="0070C0"/>
                </a:solidFill>
              </a:rPr>
              <a:t>decreased HCO3</a:t>
            </a:r>
            <a:r>
              <a:rPr lang="en-US" dirty="0">
                <a:solidFill>
                  <a:srgbClr val="0070C0"/>
                </a:solidFill>
              </a:rPr>
              <a:t> </a:t>
            </a:r>
            <a:r>
              <a:rPr lang="en-US" dirty="0"/>
              <a:t>may occur from </a:t>
            </a:r>
            <a:r>
              <a:rPr lang="en-US" b="1" dirty="0">
                <a:solidFill>
                  <a:srgbClr val="0070C0"/>
                </a:solidFill>
              </a:rPr>
              <a:t>metabolic acidosis </a:t>
            </a:r>
            <a:r>
              <a:rPr lang="en-US" dirty="0"/>
              <a:t>as HCO3 combines with H to produce CO2, which is exhaled by the lungs. </a:t>
            </a:r>
          </a:p>
          <a:p>
            <a:r>
              <a:rPr lang="en-US" dirty="0"/>
              <a:t>The typical response to </a:t>
            </a:r>
            <a:r>
              <a:rPr lang="en-US" b="1" dirty="0">
                <a:solidFill>
                  <a:srgbClr val="0070C0"/>
                </a:solidFill>
              </a:rPr>
              <a:t>metabolic acidosis </a:t>
            </a:r>
            <a:r>
              <a:rPr lang="en-US" dirty="0"/>
              <a:t>is compensation by hyperventilation, which lowers pCO2. </a:t>
            </a:r>
          </a:p>
          <a:p>
            <a:endParaRPr lang="en-US" dirty="0"/>
          </a:p>
        </p:txBody>
      </p:sp>
      <p:pic>
        <p:nvPicPr>
          <p:cNvPr id="6" name="Picture 2">
            <a:extLst>
              <a:ext uri="{FF2B5EF4-FFF2-40B4-BE49-F238E27FC236}">
                <a16:creationId xmlns:a16="http://schemas.microsoft.com/office/drawing/2014/main" id="{BE782DA4-25C8-6354-DF08-7972EEC3448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464698" y="1427086"/>
            <a:ext cx="5646086" cy="3297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6898D1-684D-F4C6-9DC6-B6DAA59D811A}"/>
              </a:ext>
            </a:extLst>
          </p:cNvPr>
          <p:cNvSpPr txBox="1"/>
          <p:nvPr/>
        </p:nvSpPr>
        <p:spPr>
          <a:xfrm>
            <a:off x="0" y="87868"/>
            <a:ext cx="2286000" cy="369332"/>
          </a:xfrm>
          <a:prstGeom prst="rect">
            <a:avLst/>
          </a:prstGeom>
          <a:noFill/>
        </p:spPr>
        <p:txBody>
          <a:bodyPr wrap="square">
            <a:spAutoFit/>
          </a:bodyPr>
          <a:lstStyle/>
          <a:p>
            <a:pPr algn="ctr"/>
            <a:r>
              <a:rPr lang="en-US" sz="1800" dirty="0"/>
              <a:t>Vertical Integration</a:t>
            </a:r>
          </a:p>
        </p:txBody>
      </p:sp>
      <p:sp>
        <p:nvSpPr>
          <p:cNvPr id="9" name="TextBox 8">
            <a:extLst>
              <a:ext uri="{FF2B5EF4-FFF2-40B4-BE49-F238E27FC236}">
                <a16:creationId xmlns:a16="http://schemas.microsoft.com/office/drawing/2014/main" id="{17B97F1B-6390-9FA2-5638-80551E4B7DC2}"/>
              </a:ext>
            </a:extLst>
          </p:cNvPr>
          <p:cNvSpPr txBox="1"/>
          <p:nvPr/>
        </p:nvSpPr>
        <p:spPr>
          <a:xfrm>
            <a:off x="76200" y="685800"/>
            <a:ext cx="4572000" cy="523220"/>
          </a:xfrm>
          <a:prstGeom prst="rect">
            <a:avLst/>
          </a:prstGeom>
          <a:noFill/>
        </p:spPr>
        <p:txBody>
          <a:bodyPr wrap="square">
            <a:spAutoFit/>
          </a:bodyPr>
          <a:lstStyle/>
          <a:p>
            <a:r>
              <a:rPr lang="en-US" sz="2800" b="1" dirty="0">
                <a:latin typeface="+mn-lt"/>
              </a:rPr>
              <a:t>Bicarbonate Buffer System</a:t>
            </a:r>
            <a:endParaRPr lang="en-US" sz="2800" dirty="0"/>
          </a:p>
        </p:txBody>
      </p:sp>
    </p:spTree>
    <p:extLst>
      <p:ext uri="{BB962C8B-B14F-4D97-AF65-F5344CB8AC3E}">
        <p14:creationId xmlns:p14="http://schemas.microsoft.com/office/powerpoint/2010/main" val="738612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BA3E-53D9-2D3C-B8DC-73BC9AFD648C}"/>
              </a:ext>
            </a:extLst>
          </p:cNvPr>
          <p:cNvSpPr>
            <a:spLocks noGrp="1"/>
          </p:cNvSpPr>
          <p:nvPr>
            <p:ph type="title"/>
          </p:nvPr>
        </p:nvSpPr>
        <p:spPr>
          <a:xfrm>
            <a:off x="304800" y="892314"/>
            <a:ext cx="6019800" cy="707886"/>
          </a:xfrm>
        </p:spPr>
        <p:txBody>
          <a:bodyPr>
            <a:normAutofit/>
          </a:bodyPr>
          <a:lstStyle/>
          <a:p>
            <a:r>
              <a:rPr lang="en-US" sz="3200" b="1" dirty="0">
                <a:latin typeface="+mn-lt"/>
              </a:rPr>
              <a:t>Bicarbonate Buffer System</a:t>
            </a:r>
          </a:p>
        </p:txBody>
      </p:sp>
      <p:sp>
        <p:nvSpPr>
          <p:cNvPr id="3" name="Content Placeholder 2">
            <a:extLst>
              <a:ext uri="{FF2B5EF4-FFF2-40B4-BE49-F238E27FC236}">
                <a16:creationId xmlns:a16="http://schemas.microsoft.com/office/drawing/2014/main" id="{9948CAB5-97CB-33AC-93F0-E012966FE0C0}"/>
              </a:ext>
            </a:extLst>
          </p:cNvPr>
          <p:cNvSpPr>
            <a:spLocks noGrp="1"/>
          </p:cNvSpPr>
          <p:nvPr>
            <p:ph sz="half" idx="1"/>
          </p:nvPr>
        </p:nvSpPr>
        <p:spPr>
          <a:xfrm>
            <a:off x="152400" y="1676400"/>
            <a:ext cx="2895600" cy="4500563"/>
          </a:xfrm>
        </p:spPr>
        <p:txBody>
          <a:bodyPr>
            <a:normAutofit/>
          </a:bodyPr>
          <a:lstStyle/>
          <a:p>
            <a:r>
              <a:rPr lang="en-US" dirty="0"/>
              <a:t>Elevated total CO2 concentrations occur in </a:t>
            </a:r>
            <a:r>
              <a:rPr lang="en-US" b="1" dirty="0">
                <a:solidFill>
                  <a:srgbClr val="0070C0"/>
                </a:solidFill>
              </a:rPr>
              <a:t>metabolic alkalosis </a:t>
            </a:r>
            <a:r>
              <a:rPr lang="en-US" dirty="0"/>
              <a:t>as HCO3 is retained, often with increased pCO2 as a result of compensation by hypoventilation. Typical causes of </a:t>
            </a:r>
            <a:r>
              <a:rPr lang="en-US" b="1" dirty="0">
                <a:solidFill>
                  <a:srgbClr val="0070C0"/>
                </a:solidFill>
              </a:rPr>
              <a:t>metabolic alkalosis </a:t>
            </a:r>
            <a:r>
              <a:rPr lang="en-US" dirty="0"/>
              <a:t>include severe vomiting, hypokalemia, and excessive alkali intake</a:t>
            </a:r>
          </a:p>
          <a:p>
            <a:endParaRPr lang="en-US" dirty="0"/>
          </a:p>
        </p:txBody>
      </p:sp>
      <p:pic>
        <p:nvPicPr>
          <p:cNvPr id="5" name="Picture 2">
            <a:extLst>
              <a:ext uri="{FF2B5EF4-FFF2-40B4-BE49-F238E27FC236}">
                <a16:creationId xmlns:a16="http://schemas.microsoft.com/office/drawing/2014/main" id="{DA0D67AE-1C55-5E1F-D70E-E03BF0E8669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48127" y="1905000"/>
            <a:ext cx="5920740"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BB1238-30A7-B476-B84C-1C0D5D861C74}"/>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
        <p:nvSpPr>
          <p:cNvPr id="8" name="TextBox 7">
            <a:extLst>
              <a:ext uri="{FF2B5EF4-FFF2-40B4-BE49-F238E27FC236}">
                <a16:creationId xmlns:a16="http://schemas.microsoft.com/office/drawing/2014/main" id="{EB806043-8F72-EAFF-BE20-2A7826057E57}"/>
              </a:ext>
            </a:extLst>
          </p:cNvPr>
          <p:cNvSpPr txBox="1"/>
          <p:nvPr/>
        </p:nvSpPr>
        <p:spPr>
          <a:xfrm>
            <a:off x="2426208" y="76200"/>
            <a:ext cx="4584192" cy="707886"/>
          </a:xfrm>
          <a:prstGeom prst="rect">
            <a:avLst/>
          </a:prstGeom>
          <a:noFill/>
        </p:spPr>
        <p:txBody>
          <a:bodyPr wrap="square">
            <a:spAutoFit/>
          </a:bodyPr>
          <a:lstStyle/>
          <a:p>
            <a:r>
              <a:rPr lang="en-US" sz="4000" b="1" dirty="0">
                <a:latin typeface="+mn-lt"/>
              </a:rPr>
              <a:t>Clinical Correlates</a:t>
            </a:r>
            <a:endParaRPr lang="en-US" sz="4000" dirty="0"/>
          </a:p>
        </p:txBody>
      </p:sp>
    </p:spTree>
    <p:extLst>
      <p:ext uri="{BB962C8B-B14F-4D97-AF65-F5344CB8AC3E}">
        <p14:creationId xmlns:p14="http://schemas.microsoft.com/office/powerpoint/2010/main" val="2243901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89A4-F0B6-D32D-3A5E-4E50DDE57563}"/>
              </a:ext>
            </a:extLst>
          </p:cNvPr>
          <p:cNvSpPr>
            <a:spLocks noGrp="1"/>
          </p:cNvSpPr>
          <p:nvPr>
            <p:ph type="title"/>
          </p:nvPr>
        </p:nvSpPr>
        <p:spPr>
          <a:xfrm>
            <a:off x="762000" y="365127"/>
            <a:ext cx="8077200" cy="701673"/>
          </a:xfrm>
        </p:spPr>
        <p:txBody>
          <a:bodyPr>
            <a:normAutofit/>
          </a:bodyPr>
          <a:lstStyle/>
          <a:p>
            <a:r>
              <a:rPr lang="en-US" sz="4000" b="1" dirty="0">
                <a:latin typeface="+mn-lt"/>
              </a:rPr>
              <a:t>Management of Metabolic Alkalosis</a:t>
            </a:r>
            <a:endParaRPr lang="en-US" sz="4000" dirty="0"/>
          </a:p>
        </p:txBody>
      </p:sp>
      <p:sp>
        <p:nvSpPr>
          <p:cNvPr id="4" name="Round Same Side Corner Rectangle 4">
            <a:extLst>
              <a:ext uri="{FF2B5EF4-FFF2-40B4-BE49-F238E27FC236}">
                <a16:creationId xmlns:a16="http://schemas.microsoft.com/office/drawing/2014/main" id="{721D6842-0673-D2A6-AC6C-F32DFEE6A283}"/>
              </a:ext>
            </a:extLst>
          </p:cNvPr>
          <p:cNvSpPr/>
          <p:nvPr/>
        </p:nvSpPr>
        <p:spPr>
          <a:xfrm>
            <a:off x="6553200" y="-21771"/>
            <a:ext cx="2590800"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Family Medicine</a:t>
            </a:r>
            <a:endParaRPr lang="en-GB" sz="2300" kern="1200" dirty="0">
              <a:solidFill>
                <a:schemeClr val="tx1"/>
              </a:solidFill>
            </a:endParaRPr>
          </a:p>
        </p:txBody>
      </p:sp>
      <p:sp>
        <p:nvSpPr>
          <p:cNvPr id="5" name="Footer Placeholder 3">
            <a:extLst>
              <a:ext uri="{FF2B5EF4-FFF2-40B4-BE49-F238E27FC236}">
                <a16:creationId xmlns:a16="http://schemas.microsoft.com/office/drawing/2014/main" id="{A52B6299-7421-2F32-9B3D-9E739FE67A15}"/>
              </a:ext>
            </a:extLst>
          </p:cNvPr>
          <p:cNvSpPr txBox="1">
            <a:spLocks/>
          </p:cNvSpPr>
          <p:nvPr/>
        </p:nvSpPr>
        <p:spPr>
          <a:xfrm>
            <a:off x="12192" y="0"/>
            <a:ext cx="1981200" cy="35041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dirty="0">
                <a:solidFill>
                  <a:schemeClr val="tx1"/>
                </a:solidFill>
              </a:rPr>
              <a:t>Spiral Integration</a:t>
            </a:r>
          </a:p>
        </p:txBody>
      </p:sp>
      <p:sp>
        <p:nvSpPr>
          <p:cNvPr id="8" name="Rectangle 3">
            <a:extLst>
              <a:ext uri="{FF2B5EF4-FFF2-40B4-BE49-F238E27FC236}">
                <a16:creationId xmlns:a16="http://schemas.microsoft.com/office/drawing/2014/main" id="{8142E5FF-DD2F-4C70-83D1-48E2018BD621}"/>
              </a:ext>
            </a:extLst>
          </p:cNvPr>
          <p:cNvSpPr>
            <a:spLocks noGrp="1" noChangeArrowheads="1"/>
          </p:cNvSpPr>
          <p:nvPr>
            <p:ph idx="1"/>
          </p:nvPr>
        </p:nvSpPr>
        <p:spPr bwMode="auto">
          <a:xfrm>
            <a:off x="381000" y="1234621"/>
            <a:ext cx="8763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Correct underlying cause</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Identify and treat the cause (e.g., vomiting, diuretic use, or electrolyte imbalances).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Restore fluid and electrolyte balance</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Administer intravenous fluids (e.g., normal saline) to correct dehydration and electrolyte abnormalities, especially low potassium or chloride.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Acidifying agents</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In severe cases, administer medications like hydrochloric acid or acetazolamide to help lower the </a:t>
            </a:r>
            <a:r>
              <a:rPr kumimoji="0" lang="en-US" altLang="en-US" sz="2000" b="0" i="0" u="none" strike="noStrike" cap="none" normalizeH="0" baseline="0" dirty="0" err="1">
                <a:ln>
                  <a:noFill/>
                </a:ln>
                <a:solidFill>
                  <a:schemeClr val="tx1"/>
                </a:solidFill>
                <a:effectLst/>
                <a:latin typeface="Arial" panose="020B0604020202020204" pitchFamily="34" charset="0"/>
              </a:rPr>
              <a:t>pH.</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Discontinue causative drugs</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panose="020B0604020202020204" pitchFamily="34" charset="0"/>
              </a:rPr>
              <a:t>If diuretics or antacids are causing alkalosis, stop or adjust them as necessary.</a:t>
            </a:r>
          </a:p>
        </p:txBody>
      </p:sp>
    </p:spTree>
    <p:extLst>
      <p:ext uri="{BB962C8B-B14F-4D97-AF65-F5344CB8AC3E}">
        <p14:creationId xmlns:p14="http://schemas.microsoft.com/office/powerpoint/2010/main" val="2761210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1518-ACC8-4291-AED7-DF45E9950C8D}"/>
              </a:ext>
            </a:extLst>
          </p:cNvPr>
          <p:cNvSpPr>
            <a:spLocks noGrp="1"/>
          </p:cNvSpPr>
          <p:nvPr>
            <p:ph type="title"/>
          </p:nvPr>
        </p:nvSpPr>
        <p:spPr>
          <a:xfrm>
            <a:off x="628650" y="365127"/>
            <a:ext cx="8503158" cy="1082674"/>
          </a:xfrm>
        </p:spPr>
        <p:txBody>
          <a:bodyPr>
            <a:normAutofit fontScale="90000"/>
          </a:bodyPr>
          <a:lstStyle/>
          <a:p>
            <a:r>
              <a:rPr lang="en-US" sz="4000" b="1" dirty="0">
                <a:latin typeface="+mn-lt"/>
              </a:rPr>
              <a:t>Role of AI in Management of Hypertension</a:t>
            </a:r>
            <a:endParaRPr lang="en-US" sz="4000" dirty="0"/>
          </a:p>
        </p:txBody>
      </p:sp>
      <p:sp>
        <p:nvSpPr>
          <p:cNvPr id="3" name="Content Placeholder 2">
            <a:extLst>
              <a:ext uri="{FF2B5EF4-FFF2-40B4-BE49-F238E27FC236}">
                <a16:creationId xmlns:a16="http://schemas.microsoft.com/office/drawing/2014/main" id="{836B2E5D-B3A3-30A2-E116-0D8D3D7B406F}"/>
              </a:ext>
            </a:extLst>
          </p:cNvPr>
          <p:cNvSpPr>
            <a:spLocks noGrp="1"/>
          </p:cNvSpPr>
          <p:nvPr>
            <p:ph idx="1"/>
          </p:nvPr>
        </p:nvSpPr>
        <p:spPr/>
        <p:txBody>
          <a:bodyPr/>
          <a:lstStyle/>
          <a:p>
            <a:pPr marL="457200" indent="-457200" fontAlgn="base">
              <a:buFont typeface="Arial" panose="020B0604020202020204" pitchFamily="34" charset="0"/>
              <a:buChar char="•"/>
            </a:pPr>
            <a:r>
              <a:rPr lang="en-US" sz="2400" dirty="0">
                <a:solidFill>
                  <a:srgbClr val="0D0D0D"/>
                </a:solidFill>
              </a:rPr>
              <a:t>AI can potentially aid in </a:t>
            </a:r>
            <a:r>
              <a:rPr lang="en-US" sz="2400" b="1" dirty="0">
                <a:solidFill>
                  <a:srgbClr val="0D0D0D"/>
                </a:solidFill>
              </a:rPr>
              <a:t>enhancing diagnostic accuracy and efficiency. </a:t>
            </a:r>
          </a:p>
          <a:p>
            <a:pPr marL="457200" indent="-457200" fontAlgn="base">
              <a:buFont typeface="Arial" panose="020B0604020202020204" pitchFamily="34" charset="0"/>
              <a:buChar char="•"/>
            </a:pPr>
            <a:endParaRPr lang="en-US" sz="2400" dirty="0">
              <a:solidFill>
                <a:srgbClr val="0D0D0D"/>
              </a:solidFill>
            </a:endParaRPr>
          </a:p>
          <a:p>
            <a:pPr marL="457200" indent="-457200" fontAlgn="base">
              <a:buFont typeface="Arial" panose="020B0604020202020204" pitchFamily="34" charset="0"/>
              <a:buChar char="•"/>
            </a:pPr>
            <a:r>
              <a:rPr lang="en-US" sz="2400" dirty="0">
                <a:solidFill>
                  <a:srgbClr val="0D0D0D"/>
                </a:solidFill>
              </a:rPr>
              <a:t>AI-powered decision support systems can also help clinicians in </a:t>
            </a:r>
            <a:r>
              <a:rPr lang="en-US" sz="2400" b="1" dirty="0">
                <a:solidFill>
                  <a:srgbClr val="0D0D0D"/>
                </a:solidFill>
              </a:rPr>
              <a:t>selecting appropriate treatment modalities</a:t>
            </a:r>
          </a:p>
          <a:p>
            <a:pPr marL="457200" indent="-457200" fontAlgn="base">
              <a:buFont typeface="Arial" panose="020B0604020202020204" pitchFamily="34" charset="0"/>
              <a:buChar char="•"/>
            </a:pPr>
            <a:endParaRPr lang="en-US" sz="2400" dirty="0">
              <a:solidFill>
                <a:srgbClr val="0D0D0D"/>
              </a:solidFill>
            </a:endParaRPr>
          </a:p>
          <a:p>
            <a:pPr marL="457200" indent="-457200" fontAlgn="base">
              <a:buFont typeface="Arial" panose="020B0604020202020204" pitchFamily="34" charset="0"/>
              <a:buChar char="•"/>
            </a:pPr>
            <a:r>
              <a:rPr lang="en-US" sz="2400" dirty="0">
                <a:solidFill>
                  <a:srgbClr val="0D0D0D"/>
                </a:solidFill>
              </a:rPr>
              <a:t>AI-driven predictive models may help </a:t>
            </a:r>
            <a:r>
              <a:rPr lang="en-US" sz="2400" b="1" dirty="0">
                <a:solidFill>
                  <a:srgbClr val="0D0D0D"/>
                </a:solidFill>
              </a:rPr>
              <a:t>anticipate the risk of complications of the Disease</a:t>
            </a:r>
            <a:r>
              <a:rPr lang="en-US" sz="2400" dirty="0">
                <a:solidFill>
                  <a:srgbClr val="0D0D0D"/>
                </a:solidFill>
              </a:rPr>
              <a:t> in susceptible populations</a:t>
            </a:r>
            <a:endParaRPr lang="en-US" sz="2400" dirty="0"/>
          </a:p>
        </p:txBody>
      </p:sp>
      <p:sp>
        <p:nvSpPr>
          <p:cNvPr id="4" name="TextBox 3">
            <a:extLst>
              <a:ext uri="{FF2B5EF4-FFF2-40B4-BE49-F238E27FC236}">
                <a16:creationId xmlns:a16="http://schemas.microsoft.com/office/drawing/2014/main" id="{9FFE14C4-33C8-6D53-6895-7731A7427E30}"/>
              </a:ext>
            </a:extLst>
          </p:cNvPr>
          <p:cNvSpPr txBox="1"/>
          <p:nvPr/>
        </p:nvSpPr>
        <p:spPr>
          <a:xfrm>
            <a:off x="5791200" y="55605"/>
            <a:ext cx="3377184" cy="369332"/>
          </a:xfrm>
          <a:prstGeom prst="rect">
            <a:avLst/>
          </a:prstGeom>
          <a:noFill/>
        </p:spPr>
        <p:txBody>
          <a:bodyPr wrap="square">
            <a:spAutoFit/>
          </a:bodyPr>
          <a:lstStyle/>
          <a:p>
            <a:pPr lvl="0" algn="ctr" defTabSz="1022350">
              <a:lnSpc>
                <a:spcPct val="90000"/>
              </a:lnSpc>
              <a:spcBef>
                <a:spcPct val="0"/>
              </a:spcBef>
              <a:spcAft>
                <a:spcPct val="35000"/>
              </a:spcAft>
            </a:pPr>
            <a:r>
              <a:rPr lang="en-GB" sz="2000" b="1" dirty="0">
                <a:solidFill>
                  <a:schemeClr val="tx1"/>
                </a:solidFill>
                <a:latin typeface="Segoe UI" panose="020B0502040204020203" pitchFamily="34" charset="0"/>
                <a:cs typeface="Segoe UI" panose="020B0502040204020203" pitchFamily="34" charset="0"/>
              </a:rPr>
              <a:t>Artificial Intelligence</a:t>
            </a:r>
            <a:endParaRPr lang="en-GB" sz="2000" kern="1200" dirty="0">
              <a:solidFill>
                <a:schemeClr val="tx1"/>
              </a:solidFill>
            </a:endParaRPr>
          </a:p>
        </p:txBody>
      </p:sp>
      <p:sp>
        <p:nvSpPr>
          <p:cNvPr id="5" name="Footer Placeholder 3">
            <a:extLst>
              <a:ext uri="{FF2B5EF4-FFF2-40B4-BE49-F238E27FC236}">
                <a16:creationId xmlns:a16="http://schemas.microsoft.com/office/drawing/2014/main" id="{35E40DF2-FD42-697F-4988-497EAF2133BF}"/>
              </a:ext>
            </a:extLst>
          </p:cNvPr>
          <p:cNvSpPr txBox="1">
            <a:spLocks/>
          </p:cNvSpPr>
          <p:nvPr/>
        </p:nvSpPr>
        <p:spPr>
          <a:xfrm>
            <a:off x="12192" y="-1"/>
            <a:ext cx="2426208" cy="369331"/>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solidFill>
                  <a:schemeClr val="tx1"/>
                </a:solidFill>
              </a:rPr>
              <a:t>Spiral Integration</a:t>
            </a:r>
          </a:p>
        </p:txBody>
      </p:sp>
    </p:spTree>
    <p:extLst>
      <p:ext uri="{BB962C8B-B14F-4D97-AF65-F5344CB8AC3E}">
        <p14:creationId xmlns:p14="http://schemas.microsoft.com/office/powerpoint/2010/main" val="2213013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CCBB-E1D7-3CC5-7B02-9D85E4E331C6}"/>
              </a:ext>
            </a:extLst>
          </p:cNvPr>
          <p:cNvSpPr>
            <a:spLocks noGrp="1"/>
          </p:cNvSpPr>
          <p:nvPr>
            <p:ph type="title"/>
          </p:nvPr>
        </p:nvSpPr>
        <p:spPr>
          <a:xfrm>
            <a:off x="2381250" y="212726"/>
            <a:ext cx="6153150" cy="854074"/>
          </a:xfrm>
        </p:spPr>
        <p:txBody>
          <a:bodyPr>
            <a:normAutofit/>
          </a:bodyPr>
          <a:lstStyle/>
          <a:p>
            <a:r>
              <a:rPr lang="en-US" sz="4000" b="1" dirty="0">
                <a:latin typeface="+mn-lt"/>
              </a:rPr>
              <a:t>Ethical Considerations</a:t>
            </a:r>
          </a:p>
        </p:txBody>
      </p:sp>
      <p:sp>
        <p:nvSpPr>
          <p:cNvPr id="3" name="Content Placeholder 2">
            <a:extLst>
              <a:ext uri="{FF2B5EF4-FFF2-40B4-BE49-F238E27FC236}">
                <a16:creationId xmlns:a16="http://schemas.microsoft.com/office/drawing/2014/main" id="{B89BCCFF-C74F-B582-2926-9DB8A2D513A1}"/>
              </a:ext>
            </a:extLst>
          </p:cNvPr>
          <p:cNvSpPr>
            <a:spLocks noGrp="1"/>
          </p:cNvSpPr>
          <p:nvPr>
            <p:ph idx="1"/>
          </p:nvPr>
        </p:nvSpPr>
        <p:spPr>
          <a:xfrm>
            <a:off x="628650" y="1439862"/>
            <a:ext cx="7886700" cy="4351338"/>
          </a:xfrm>
        </p:spPr>
        <p:txBody>
          <a:bodyPr>
            <a:normAutofit/>
          </a:bodyPr>
          <a:lstStyle/>
          <a:p>
            <a:pPr algn="just"/>
            <a:r>
              <a:rPr lang="en-US" sz="2400" dirty="0">
                <a:solidFill>
                  <a:srgbClr val="0D0D0D"/>
                </a:solidFill>
              </a:rPr>
              <a:t>From an ethical standpoint, the scenario raises considerations regarding </a:t>
            </a:r>
            <a:r>
              <a:rPr lang="en-US" sz="2400" b="1" dirty="0">
                <a:solidFill>
                  <a:srgbClr val="0D0D0D"/>
                </a:solidFill>
              </a:rPr>
              <a:t>patient autonomy</a:t>
            </a:r>
            <a:r>
              <a:rPr lang="en-US" sz="2400" dirty="0">
                <a:solidFill>
                  <a:srgbClr val="0D0D0D"/>
                </a:solidFill>
              </a:rPr>
              <a:t>, </a:t>
            </a:r>
            <a:r>
              <a:rPr lang="en-US" sz="2400" b="1" dirty="0">
                <a:solidFill>
                  <a:srgbClr val="0D0D0D"/>
                </a:solidFill>
              </a:rPr>
              <a:t>informed consent</a:t>
            </a:r>
            <a:r>
              <a:rPr lang="en-US" sz="2400" dirty="0">
                <a:solidFill>
                  <a:srgbClr val="0D0D0D"/>
                </a:solidFill>
              </a:rPr>
              <a:t>, and </a:t>
            </a:r>
            <a:r>
              <a:rPr lang="en-US" sz="2400" b="1" dirty="0">
                <a:solidFill>
                  <a:srgbClr val="0D0D0D"/>
                </a:solidFill>
              </a:rPr>
              <a:t>confidentiality</a:t>
            </a:r>
            <a:r>
              <a:rPr lang="en-US" sz="2400" dirty="0">
                <a:solidFill>
                  <a:srgbClr val="0D0D0D"/>
                </a:solidFill>
              </a:rPr>
              <a:t> </a:t>
            </a:r>
          </a:p>
          <a:p>
            <a:pPr algn="just"/>
            <a:r>
              <a:rPr lang="en-US" sz="2400" dirty="0">
                <a:solidFill>
                  <a:srgbClr val="0D0D0D"/>
                </a:solidFill>
              </a:rPr>
              <a:t>The physician must ensure that patient fully understands her diagnosis, treatment options, and potential implications </a:t>
            </a:r>
          </a:p>
          <a:p>
            <a:pPr algn="just"/>
            <a:r>
              <a:rPr lang="en-US" sz="2400" dirty="0">
                <a:solidFill>
                  <a:srgbClr val="0D0D0D"/>
                </a:solidFill>
              </a:rPr>
              <a:t>Discuss the necessity of a healthy lifestyle </a:t>
            </a:r>
            <a:r>
              <a:rPr lang="en-US" sz="3200" dirty="0">
                <a:solidFill>
                  <a:srgbClr val="0D0D0D"/>
                </a:solidFill>
              </a:rPr>
              <a:t> </a:t>
            </a:r>
            <a:r>
              <a:rPr lang="en-US" sz="2400" dirty="0"/>
              <a:t>&amp; treatment plan. This requires clear communication and understanding of risks and benefits.</a:t>
            </a:r>
            <a:endParaRPr lang="en-US" sz="3200" dirty="0">
              <a:solidFill>
                <a:srgbClr val="0D0D0D"/>
              </a:solidFill>
            </a:endParaRPr>
          </a:p>
          <a:p>
            <a:pPr algn="just"/>
            <a:r>
              <a:rPr lang="en-US" sz="2400" dirty="0">
                <a:solidFill>
                  <a:srgbClr val="0D0D0D"/>
                </a:solidFill>
              </a:rPr>
              <a:t>Additionally, the physician must respect patient’s privacy and confidentiality throughout the diagnostic and treatment process</a:t>
            </a:r>
            <a:endParaRPr lang="en-US" sz="2400" dirty="0"/>
          </a:p>
          <a:p>
            <a:pPr marL="0" indent="0">
              <a:buNone/>
            </a:pPr>
            <a:endParaRPr lang="en-US" sz="2400" dirty="0"/>
          </a:p>
        </p:txBody>
      </p:sp>
      <p:sp>
        <p:nvSpPr>
          <p:cNvPr id="4" name="Footer Placeholder 3">
            <a:extLst>
              <a:ext uri="{FF2B5EF4-FFF2-40B4-BE49-F238E27FC236}">
                <a16:creationId xmlns:a16="http://schemas.microsoft.com/office/drawing/2014/main" id="{448C14F4-44F0-77E3-4A49-EC9E3DA66756}"/>
              </a:ext>
            </a:extLst>
          </p:cNvPr>
          <p:cNvSpPr txBox="1">
            <a:spLocks/>
          </p:cNvSpPr>
          <p:nvPr/>
        </p:nvSpPr>
        <p:spPr>
          <a:xfrm>
            <a:off x="12192" y="-1"/>
            <a:ext cx="2426208" cy="369331"/>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solidFill>
                  <a:schemeClr val="tx1"/>
                </a:solidFill>
              </a:rPr>
              <a:t>Spiral Integration</a:t>
            </a:r>
          </a:p>
        </p:txBody>
      </p:sp>
      <p:sp>
        <p:nvSpPr>
          <p:cNvPr id="5" name="Footer Placeholder 3">
            <a:extLst>
              <a:ext uri="{FF2B5EF4-FFF2-40B4-BE49-F238E27FC236}">
                <a16:creationId xmlns:a16="http://schemas.microsoft.com/office/drawing/2014/main" id="{878DE70C-B641-718C-9CBA-E85890A2AEDF}"/>
              </a:ext>
            </a:extLst>
          </p:cNvPr>
          <p:cNvSpPr txBox="1">
            <a:spLocks/>
          </p:cNvSpPr>
          <p:nvPr/>
        </p:nvSpPr>
        <p:spPr>
          <a:xfrm>
            <a:off x="7636002" y="0"/>
            <a:ext cx="1584198"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t>Bioethics</a:t>
            </a:r>
          </a:p>
        </p:txBody>
      </p:sp>
    </p:spTree>
    <p:extLst>
      <p:ext uri="{BB962C8B-B14F-4D97-AF65-F5344CB8AC3E}">
        <p14:creationId xmlns:p14="http://schemas.microsoft.com/office/powerpoint/2010/main" val="850360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5D60-3ED7-5746-A073-8BA88A9E733C}"/>
              </a:ext>
            </a:extLst>
          </p:cNvPr>
          <p:cNvSpPr>
            <a:spLocks noGrp="1"/>
          </p:cNvSpPr>
          <p:nvPr>
            <p:ph type="title"/>
          </p:nvPr>
        </p:nvSpPr>
        <p:spPr>
          <a:xfrm>
            <a:off x="1600200" y="228600"/>
            <a:ext cx="6762750" cy="854073"/>
          </a:xfrm>
        </p:spPr>
        <p:txBody>
          <a:bodyPr>
            <a:normAutofit/>
          </a:bodyPr>
          <a:lstStyle/>
          <a:p>
            <a:r>
              <a:rPr lang="en-US" sz="4000" b="1" dirty="0">
                <a:latin typeface="Calibri" panose="020F0502020204030204" pitchFamily="34" charset="0"/>
                <a:ea typeface="Calibri" panose="020F0502020204030204" pitchFamily="34" charset="0"/>
                <a:cs typeface="Calibri" panose="020F0502020204030204" pitchFamily="34" charset="0"/>
              </a:rPr>
              <a:t>Suggested Research Article</a:t>
            </a:r>
            <a:endParaRPr lang="en-US" sz="4000" dirty="0"/>
          </a:p>
        </p:txBody>
      </p:sp>
      <p:sp>
        <p:nvSpPr>
          <p:cNvPr id="6" name="Content Placeholder 5">
            <a:extLst>
              <a:ext uri="{FF2B5EF4-FFF2-40B4-BE49-F238E27FC236}">
                <a16:creationId xmlns:a16="http://schemas.microsoft.com/office/drawing/2014/main" id="{6AE8A8D9-AAC9-893F-9C09-2A0E84D22A4B}"/>
              </a:ext>
            </a:extLst>
          </p:cNvPr>
          <p:cNvSpPr>
            <a:spLocks noGrp="1"/>
          </p:cNvSpPr>
          <p:nvPr>
            <p:ph sz="half" idx="1"/>
          </p:nvPr>
        </p:nvSpPr>
        <p:spPr>
          <a:xfrm>
            <a:off x="228600" y="990600"/>
            <a:ext cx="4191000" cy="5638800"/>
          </a:xfrm>
        </p:spPr>
        <p:txBody>
          <a:bodyPr>
            <a:normAutofit lnSpcReduction="10000"/>
          </a:bodyPr>
          <a:lstStyle/>
          <a:p>
            <a:pPr marL="0" indent="0">
              <a:buNone/>
            </a:pPr>
            <a:r>
              <a:rPr lang="en-US" sz="2000" b="1" dirty="0"/>
              <a:t>Link:</a:t>
            </a:r>
          </a:p>
          <a:p>
            <a:pPr marL="0" indent="0">
              <a:buNone/>
            </a:pPr>
            <a:r>
              <a:rPr lang="en-US" sz="2000" b="1" dirty="0">
                <a:hlinkClick r:id="rId2"/>
              </a:rPr>
              <a:t>https://www.ncbi.nlm.nih.gov/books/NBK482291/</a:t>
            </a:r>
            <a:endParaRPr lang="en-US" sz="2000" b="1" dirty="0"/>
          </a:p>
          <a:p>
            <a:pPr marL="0" indent="0">
              <a:buNone/>
            </a:pPr>
            <a:endParaRPr lang="en-US" sz="2000" b="1" dirty="0"/>
          </a:p>
          <a:p>
            <a:pPr marL="0" indent="0">
              <a:buNone/>
            </a:pPr>
            <a:r>
              <a:rPr lang="en-US" sz="2000" b="1" dirty="0"/>
              <a:t>Journal Name: </a:t>
            </a:r>
            <a:r>
              <a:rPr lang="en-US" sz="2000" dirty="0" err="1"/>
              <a:t>StatPearls</a:t>
            </a:r>
            <a:r>
              <a:rPr lang="en-US" sz="2000" dirty="0"/>
              <a:t> [Internet]. 2023 July.</a:t>
            </a:r>
            <a:endParaRPr lang="en-US" sz="2000" b="1" dirty="0"/>
          </a:p>
          <a:p>
            <a:pPr marL="0" indent="0" algn="l">
              <a:buNone/>
            </a:pPr>
            <a:endParaRPr lang="en-US" sz="2000" b="1" dirty="0"/>
          </a:p>
          <a:p>
            <a:pPr marL="0" indent="0">
              <a:buNone/>
            </a:pPr>
            <a:r>
              <a:rPr lang="en-US" sz="2000" b="1" dirty="0"/>
              <a:t>Title:</a:t>
            </a:r>
          </a:p>
          <a:p>
            <a:pPr marL="0" indent="0">
              <a:buNone/>
            </a:pPr>
            <a:r>
              <a:rPr lang="en-US" sz="1800" b="1" i="0" dirty="0">
                <a:solidFill>
                  <a:srgbClr val="000000"/>
                </a:solidFill>
                <a:effectLst/>
                <a:latin typeface="arial" panose="020B0604020202020204" pitchFamily="34" charset="0"/>
              </a:rPr>
              <a:t>Physiology, Metabolic Alkalosis</a:t>
            </a:r>
          </a:p>
          <a:p>
            <a:pPr marL="0" indent="0">
              <a:buNone/>
            </a:pPr>
            <a:endParaRPr lang="en-US" sz="2000" b="1" dirty="0"/>
          </a:p>
          <a:p>
            <a:pPr marL="0" indent="0">
              <a:buNone/>
            </a:pPr>
            <a:r>
              <a:rPr lang="en-US" sz="2000" b="1" dirty="0"/>
              <a:t>Author Names: </a:t>
            </a:r>
          </a:p>
          <a:p>
            <a:r>
              <a:rPr lang="en-US" sz="1600" b="0" i="0" dirty="0">
                <a:solidFill>
                  <a:srgbClr val="000000"/>
                </a:solidFill>
                <a:effectLst/>
                <a:latin typeface="arial" panose="020B0604020202020204" pitchFamily="34" charset="0"/>
              </a:rPr>
              <a:t>Joshua E. Brinkman; </a:t>
            </a:r>
          </a:p>
          <a:p>
            <a:r>
              <a:rPr lang="en-US" sz="1600" b="0" i="0" dirty="0">
                <a:solidFill>
                  <a:srgbClr val="000000"/>
                </a:solidFill>
                <a:effectLst/>
                <a:latin typeface="arial" panose="020B0604020202020204" pitchFamily="34" charset="0"/>
              </a:rPr>
              <a:t>Sandeep Sharma</a:t>
            </a:r>
            <a:endParaRPr lang="en-US" sz="2000" dirty="0"/>
          </a:p>
        </p:txBody>
      </p:sp>
      <p:sp>
        <p:nvSpPr>
          <p:cNvPr id="7" name="Content Placeholder 6">
            <a:extLst>
              <a:ext uri="{FF2B5EF4-FFF2-40B4-BE49-F238E27FC236}">
                <a16:creationId xmlns:a16="http://schemas.microsoft.com/office/drawing/2014/main" id="{FA02A5DC-8B5C-6580-E0CC-4130612387FE}"/>
              </a:ext>
            </a:extLst>
          </p:cNvPr>
          <p:cNvSpPr>
            <a:spLocks noGrp="1"/>
          </p:cNvSpPr>
          <p:nvPr>
            <p:ph sz="half" idx="2"/>
          </p:nvPr>
        </p:nvSpPr>
        <p:spPr>
          <a:xfrm>
            <a:off x="4572000" y="1082673"/>
            <a:ext cx="4343400" cy="5775327"/>
          </a:xfrm>
        </p:spPr>
        <p:txBody>
          <a:bodyPr>
            <a:normAutofit lnSpcReduction="10000"/>
          </a:bodyPr>
          <a:lstStyle/>
          <a:p>
            <a:pPr marL="0" indent="0">
              <a:buNone/>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Abstract:</a:t>
            </a:r>
          </a:p>
          <a:p>
            <a:pPr algn="l"/>
            <a:r>
              <a:rPr lang="en-US" sz="1600" b="0" i="0" dirty="0">
                <a:solidFill>
                  <a:srgbClr val="000000"/>
                </a:solidFill>
                <a:effectLst/>
                <a:latin typeface="Times New Roman" panose="02020603050405020304" pitchFamily="18" charset="0"/>
              </a:rPr>
              <a:t>Normal human physiological pH is 7.35 to 7.45. A decrease in pH below this range is acidosis, an increase over this range is alkalosis. Metabolic alkalosis is defined as a disease state where the body’s pH is elevated to greater than 7.45 secondary to some metabolic process. Before going into details about pathology and this disease process, some background information about the physiological pH buffering process is important. The primary pH buffer system in the human body is the bicarbonate (HCO3)/carbon dioxide (CO2) chemical equilibrium system. Where:</a:t>
            </a:r>
          </a:p>
          <a:p>
            <a:pPr algn="l">
              <a:buFont typeface="Arial" panose="020B0604020202020204" pitchFamily="34" charset="0"/>
              <a:buChar char="•"/>
            </a:pPr>
            <a:r>
              <a:rPr lang="en-US" sz="1600" b="0" i="0" dirty="0">
                <a:solidFill>
                  <a:srgbClr val="000000"/>
                </a:solidFill>
                <a:effectLst/>
                <a:latin typeface="Times New Roman" panose="02020603050405020304" pitchFamily="18" charset="0"/>
              </a:rPr>
              <a:t>H + HCO3 &lt;--&gt; H2CO3 &lt;--&gt; CO2 + H2O</a:t>
            </a:r>
          </a:p>
          <a:p>
            <a:pPr algn="l"/>
            <a:r>
              <a:rPr lang="en-US" sz="1600" b="0" i="0" dirty="0">
                <a:solidFill>
                  <a:srgbClr val="000000"/>
                </a:solidFill>
                <a:effectLst/>
                <a:latin typeface="Times New Roman" panose="02020603050405020304" pitchFamily="18" charset="0"/>
              </a:rPr>
              <a:t>HCO3 functions as an alkalotic substance. CO2 functions as an acidic substance. Therefore, increases in HCO3 or decreases in CO2 will make blood more alkalotic. The opposite is also true where decreases in HCO3 or an increase in CO2 will make blood more acidic. CO2 levels are physiologically regulated by the pulmonary system through respiration, whereas the HCO3 levels are regulated through the renal system with reabsorption rates. Therefore, metabolic alkalosis is an increase in serum HCO3</a:t>
            </a:r>
          </a:p>
        </p:txBody>
      </p:sp>
      <p:sp>
        <p:nvSpPr>
          <p:cNvPr id="4" name="Footer Placeholder 3">
            <a:extLst>
              <a:ext uri="{FF2B5EF4-FFF2-40B4-BE49-F238E27FC236}">
                <a16:creationId xmlns:a16="http://schemas.microsoft.com/office/drawing/2014/main" id="{44DC701A-DF01-F7DD-F293-57BFD74DFFD7}"/>
              </a:ext>
            </a:extLst>
          </p:cNvPr>
          <p:cNvSpPr txBox="1">
            <a:spLocks/>
          </p:cNvSpPr>
          <p:nvPr/>
        </p:nvSpPr>
        <p:spPr>
          <a:xfrm>
            <a:off x="12192" y="-76200"/>
            <a:ext cx="2197608" cy="3416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t>Spiral Integration</a:t>
            </a:r>
          </a:p>
        </p:txBody>
      </p:sp>
      <p:sp>
        <p:nvSpPr>
          <p:cNvPr id="5" name="TextBox 4">
            <a:extLst>
              <a:ext uri="{FF2B5EF4-FFF2-40B4-BE49-F238E27FC236}">
                <a16:creationId xmlns:a16="http://schemas.microsoft.com/office/drawing/2014/main" id="{D3AE4852-D746-D6FD-0BB9-657E774F0243}"/>
              </a:ext>
            </a:extLst>
          </p:cNvPr>
          <p:cNvSpPr txBox="1"/>
          <p:nvPr/>
        </p:nvSpPr>
        <p:spPr>
          <a:xfrm>
            <a:off x="6705600" y="0"/>
            <a:ext cx="2514600" cy="341632"/>
          </a:xfrm>
          <a:prstGeom prst="rect">
            <a:avLst/>
          </a:prstGeom>
          <a:noFill/>
        </p:spPr>
        <p:txBody>
          <a:bodyPr wrap="square">
            <a:spAutoFit/>
          </a:bodyPr>
          <a:lstStyle/>
          <a:p>
            <a:pPr lvl="0" algn="ctr" defTabSz="1022350">
              <a:lnSpc>
                <a:spcPct val="90000"/>
              </a:lnSpc>
              <a:spcBef>
                <a:spcPct val="0"/>
              </a:spcBef>
              <a:spcAft>
                <a:spcPct val="35000"/>
              </a:spcAft>
            </a:pPr>
            <a:r>
              <a:rPr lang="en-GB" b="1" dirty="0">
                <a:solidFill>
                  <a:schemeClr val="tx1"/>
                </a:solidFill>
                <a:latin typeface="Segoe UI" panose="020B0502040204020203" pitchFamily="34" charset="0"/>
                <a:cs typeface="Segoe UI" panose="020B0502040204020203" pitchFamily="34" charset="0"/>
              </a:rPr>
              <a:t>Research Article</a:t>
            </a:r>
            <a:endParaRPr lang="en-GB" kern="1200" dirty="0">
              <a:solidFill>
                <a:schemeClr val="tx1"/>
              </a:solidFill>
            </a:endParaRPr>
          </a:p>
        </p:txBody>
      </p:sp>
    </p:spTree>
    <p:extLst>
      <p:ext uri="{BB962C8B-B14F-4D97-AF65-F5344CB8AC3E}">
        <p14:creationId xmlns:p14="http://schemas.microsoft.com/office/powerpoint/2010/main" val="4134755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50A71-9DDA-07D6-48F6-0847CBD746F3}"/>
              </a:ext>
            </a:extLst>
          </p:cNvPr>
          <p:cNvSpPr>
            <a:spLocks noGrp="1"/>
          </p:cNvSpPr>
          <p:nvPr>
            <p:ph type="title"/>
          </p:nvPr>
        </p:nvSpPr>
        <p:spPr>
          <a:xfrm>
            <a:off x="2381250" y="152400"/>
            <a:ext cx="5086350" cy="930274"/>
          </a:xfrm>
        </p:spPr>
        <p:txBody>
          <a:bodyPr>
            <a:normAutofit/>
          </a:bodyPr>
          <a:lstStyle/>
          <a:p>
            <a:r>
              <a:rPr lang="en-US" sz="4000" b="1" dirty="0">
                <a:latin typeface="+mn-lt"/>
              </a:rPr>
              <a:t>Learning Resources</a:t>
            </a:r>
            <a:endParaRPr lang="en-US" sz="3600" dirty="0"/>
          </a:p>
        </p:txBody>
      </p:sp>
      <p:sp>
        <p:nvSpPr>
          <p:cNvPr id="3" name="Content Placeholder 2">
            <a:extLst>
              <a:ext uri="{FF2B5EF4-FFF2-40B4-BE49-F238E27FC236}">
                <a16:creationId xmlns:a16="http://schemas.microsoft.com/office/drawing/2014/main" id="{6DD27482-AC4E-9DEE-8526-504E93228D72}"/>
              </a:ext>
            </a:extLst>
          </p:cNvPr>
          <p:cNvSpPr>
            <a:spLocks noGrp="1"/>
          </p:cNvSpPr>
          <p:nvPr>
            <p:ph idx="1"/>
          </p:nvPr>
        </p:nvSpPr>
        <p:spPr/>
        <p:txBody>
          <a:bodyPr>
            <a:normAutofit/>
          </a:bodyPr>
          <a:lstStyle/>
          <a:p>
            <a:r>
              <a:rPr lang="en-US" sz="2400" dirty="0"/>
              <a:t>Essentials of Medical Biochemistry by Mushtaq Ahmed. Ninth edition, Vol 2, chapter 13, pages 201-205.</a:t>
            </a:r>
          </a:p>
          <a:p>
            <a:r>
              <a:rPr lang="en-US" sz="2400" dirty="0"/>
              <a:t>BIOCHEMISTRY Lippincott Illustrated Reviews, Eighth Edition, Page 448</a:t>
            </a:r>
          </a:p>
          <a:p>
            <a:pPr>
              <a:lnSpc>
                <a:spcPct val="150000"/>
              </a:lnSpc>
            </a:pPr>
            <a:r>
              <a:rPr lang="en-US" sz="2400" dirty="0"/>
              <a:t>Harper’s Illustrated Biochemistry 32</a:t>
            </a:r>
            <a:r>
              <a:rPr lang="en-US" sz="2400" baseline="30000" dirty="0"/>
              <a:t>nd</a:t>
            </a:r>
            <a:r>
              <a:rPr lang="en-US" sz="2400" dirty="0"/>
              <a:t> Edition</a:t>
            </a:r>
          </a:p>
          <a:p>
            <a:pPr>
              <a:lnSpc>
                <a:spcPct val="150000"/>
              </a:lnSpc>
            </a:pPr>
            <a:r>
              <a:rPr lang="en-US" sz="2400" dirty="0"/>
              <a:t>Google Scholar</a:t>
            </a:r>
          </a:p>
          <a:p>
            <a:pPr>
              <a:lnSpc>
                <a:spcPct val="150000"/>
              </a:lnSpc>
            </a:pPr>
            <a:r>
              <a:rPr lang="en-US" sz="2400" dirty="0"/>
              <a:t>Google Images   </a:t>
            </a:r>
          </a:p>
        </p:txBody>
      </p:sp>
    </p:spTree>
    <p:extLst>
      <p:ext uri="{BB962C8B-B14F-4D97-AF65-F5344CB8AC3E}">
        <p14:creationId xmlns:p14="http://schemas.microsoft.com/office/powerpoint/2010/main" val="1707899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B1C8-12B7-1FF6-AC48-FDD9DC255B2F}"/>
              </a:ext>
            </a:extLst>
          </p:cNvPr>
          <p:cNvSpPr>
            <a:spLocks noGrp="1"/>
          </p:cNvSpPr>
          <p:nvPr>
            <p:ph type="title"/>
          </p:nvPr>
        </p:nvSpPr>
        <p:spPr>
          <a:xfrm>
            <a:off x="1143000" y="152400"/>
            <a:ext cx="7391400" cy="838200"/>
          </a:xfrm>
        </p:spPr>
        <p:txBody>
          <a:bodyPr>
            <a:normAutofit/>
          </a:bodyPr>
          <a:lstStyle/>
          <a:p>
            <a:r>
              <a:rPr lang="en-US" sz="4000" b="1" dirty="0">
                <a:latin typeface="Calibri" pitchFamily="34" charset="0"/>
              </a:rPr>
              <a:t>How To Access Digital Library</a:t>
            </a:r>
            <a:endParaRPr lang="en-US" sz="4000" dirty="0"/>
          </a:p>
        </p:txBody>
      </p:sp>
      <p:sp>
        <p:nvSpPr>
          <p:cNvPr id="3" name="Content Placeholder 2">
            <a:extLst>
              <a:ext uri="{FF2B5EF4-FFF2-40B4-BE49-F238E27FC236}">
                <a16:creationId xmlns:a16="http://schemas.microsoft.com/office/drawing/2014/main" id="{0E04A17E-177D-DB21-27CC-AF62960A7281}"/>
              </a:ext>
            </a:extLst>
          </p:cNvPr>
          <p:cNvSpPr>
            <a:spLocks noGrp="1"/>
          </p:cNvSpPr>
          <p:nvPr>
            <p:ph idx="1"/>
          </p:nvPr>
        </p:nvSpPr>
        <p:spPr>
          <a:xfrm>
            <a:off x="457200" y="1295400"/>
            <a:ext cx="8229600" cy="4830763"/>
          </a:xfrm>
        </p:spPr>
        <p:txBody>
          <a:bodyPr>
            <a:normAutofit fontScale="55000" lnSpcReduction="20000"/>
          </a:bodyPr>
          <a:lstStyle/>
          <a:p>
            <a:pPr marL="514350" indent="-514350">
              <a:buFont typeface="+mj-lt"/>
              <a:buAutoNum type="arabicPeriod"/>
            </a:pPr>
            <a:r>
              <a:rPr lang="en-US" sz="3200" b="1" dirty="0">
                <a:solidFill>
                  <a:srgbClr val="202124"/>
                </a:solidFill>
                <a:latin typeface="+mj-lt"/>
              </a:rPr>
              <a:t>Steps to Access HEC Digital Library</a:t>
            </a:r>
          </a:p>
          <a:p>
            <a:pPr marL="514350" indent="-514350">
              <a:buFont typeface="+mj-lt"/>
              <a:buAutoNum type="arabicPeriod"/>
            </a:pPr>
            <a:endParaRPr lang="en-US" sz="3200" dirty="0">
              <a:solidFill>
                <a:srgbClr val="202124"/>
              </a:solidFill>
              <a:latin typeface="+mj-lt"/>
            </a:endParaRPr>
          </a:p>
          <a:p>
            <a:pPr>
              <a:buFont typeface="+mj-lt"/>
              <a:buAutoNum type="arabicPeriod"/>
            </a:pPr>
            <a:r>
              <a:rPr lang="en-US" sz="3200" dirty="0">
                <a:solidFill>
                  <a:srgbClr val="202124"/>
                </a:solidFill>
                <a:latin typeface="Calibri" pitchFamily="34" charset="0"/>
              </a:rPr>
              <a:t>       Go to the website of HEC National Digital Library.</a:t>
            </a:r>
          </a:p>
          <a:p>
            <a:pPr marL="514350" indent="-514350">
              <a:buFont typeface="+mj-lt"/>
              <a:buAutoNum type="arabicPeriod"/>
            </a:pPr>
            <a:endParaRPr lang="en-US" sz="3200" dirty="0">
              <a:solidFill>
                <a:srgbClr val="202124"/>
              </a:solidFill>
              <a:latin typeface="Calibri" pitchFamily="34" charset="0"/>
            </a:endParaRPr>
          </a:p>
          <a:p>
            <a:pPr>
              <a:buFont typeface="+mj-lt"/>
              <a:buAutoNum type="arabicPeriod"/>
            </a:pPr>
            <a:r>
              <a:rPr lang="en-US" sz="3200" dirty="0">
                <a:solidFill>
                  <a:srgbClr val="202124"/>
                </a:solidFill>
                <a:latin typeface="Calibri" pitchFamily="34" charset="0"/>
              </a:rPr>
              <a:t>       On Home Page, click on the INSTITUTES.</a:t>
            </a:r>
          </a:p>
          <a:p>
            <a:pPr marL="514350" indent="-514350">
              <a:buFont typeface="+mj-lt"/>
              <a:buAutoNum type="arabicPeriod"/>
            </a:pPr>
            <a:endParaRPr lang="en-US" sz="3200" dirty="0">
              <a:solidFill>
                <a:srgbClr val="202124"/>
              </a:solidFill>
              <a:latin typeface="Calibri" pitchFamily="34" charset="0"/>
            </a:endParaRPr>
          </a:p>
          <a:p>
            <a:pPr>
              <a:buFont typeface="+mj-lt"/>
              <a:buAutoNum type="arabicPeriod"/>
            </a:pPr>
            <a:r>
              <a:rPr lang="en-US" sz="3200" dirty="0">
                <a:solidFill>
                  <a:srgbClr val="202124"/>
                </a:solidFill>
                <a:latin typeface="Calibri" pitchFamily="34" charset="0"/>
              </a:rPr>
              <a:t>       A page will appear showing the universities from Public and Private Sector and other Institutes which have access to HEC National Digital Library HNDL.</a:t>
            </a:r>
          </a:p>
          <a:p>
            <a:pPr marL="514350" indent="-514350">
              <a:buFont typeface="+mj-lt"/>
              <a:buAutoNum type="arabicPeriod"/>
            </a:pPr>
            <a:endParaRPr lang="en-US" sz="3200" dirty="0">
              <a:solidFill>
                <a:srgbClr val="202124"/>
              </a:solidFill>
              <a:latin typeface="Calibri" pitchFamily="34" charset="0"/>
            </a:endParaRPr>
          </a:p>
          <a:p>
            <a:pPr>
              <a:buFont typeface="+mj-lt"/>
              <a:buAutoNum type="arabicPeriod"/>
            </a:pPr>
            <a:r>
              <a:rPr lang="en-US" sz="3200" dirty="0">
                <a:solidFill>
                  <a:srgbClr val="202124"/>
                </a:solidFill>
                <a:latin typeface="Calibri" pitchFamily="34" charset="0"/>
              </a:rPr>
              <a:t>       Select your desired Institute.</a:t>
            </a:r>
          </a:p>
          <a:p>
            <a:pPr marL="514350" indent="-514350">
              <a:buFont typeface="+mj-lt"/>
              <a:buAutoNum type="arabicPeriod"/>
            </a:pPr>
            <a:endParaRPr lang="en-US" sz="3200" dirty="0">
              <a:solidFill>
                <a:srgbClr val="202124"/>
              </a:solidFill>
              <a:latin typeface="Calibri" pitchFamily="34" charset="0"/>
            </a:endParaRPr>
          </a:p>
          <a:p>
            <a:pPr marL="514350" indent="-514350">
              <a:buFont typeface="+mj-lt"/>
              <a:buAutoNum type="arabicPeriod"/>
            </a:pPr>
            <a:r>
              <a:rPr lang="en-US" sz="3200" dirty="0">
                <a:solidFill>
                  <a:srgbClr val="000000"/>
                </a:solidFill>
                <a:latin typeface="Calibri" pitchFamily="34" charset="0"/>
              </a:rPr>
              <a:t>A page will appear showing the resources of the institution</a:t>
            </a:r>
          </a:p>
          <a:p>
            <a:pPr marL="514350" indent="-514350">
              <a:buFont typeface="+mj-lt"/>
              <a:buAutoNum type="arabicPeriod"/>
            </a:pPr>
            <a:endParaRPr lang="en-US" sz="3200" dirty="0">
              <a:solidFill>
                <a:srgbClr val="000000"/>
              </a:solidFill>
              <a:latin typeface="Calibri" pitchFamily="34" charset="0"/>
            </a:endParaRPr>
          </a:p>
          <a:p>
            <a:pPr marL="514350" indent="-514350">
              <a:buFont typeface="+mj-lt"/>
              <a:buAutoNum type="arabicPeriod"/>
            </a:pPr>
            <a:r>
              <a:rPr lang="en-US" sz="3200" dirty="0">
                <a:solidFill>
                  <a:srgbClr val="000000"/>
                </a:solidFill>
                <a:latin typeface="Calibri" pitchFamily="34" charset="0"/>
              </a:rPr>
              <a:t>Journals and Researches will appear</a:t>
            </a:r>
          </a:p>
          <a:p>
            <a:pPr marL="514350" indent="-514350">
              <a:buFont typeface="+mj-lt"/>
              <a:buAutoNum type="arabicPeriod"/>
            </a:pPr>
            <a:endParaRPr lang="en-US" sz="3200" dirty="0">
              <a:solidFill>
                <a:srgbClr val="000000"/>
              </a:solidFill>
              <a:latin typeface="Calibri" pitchFamily="34" charset="0"/>
            </a:endParaRPr>
          </a:p>
          <a:p>
            <a:pPr marL="514350" indent="-514350">
              <a:buFont typeface="+mj-lt"/>
              <a:buAutoNum type="arabicPeriod"/>
            </a:pPr>
            <a:r>
              <a:rPr lang="en-US" sz="3200" dirty="0">
                <a:solidFill>
                  <a:srgbClr val="000000"/>
                </a:solidFill>
                <a:latin typeface="Calibri" pitchFamily="34" charset="0"/>
              </a:rPr>
              <a:t>You can find a Journal by clicking on JOURNALS AND DATABASE and enter a keyword to search for your desired journal.</a:t>
            </a:r>
            <a:endParaRPr lang="en-US" sz="3200" dirty="0">
              <a:latin typeface="Calibri" pitchFamily="34" charset="0"/>
            </a:endParaRPr>
          </a:p>
          <a:p>
            <a:endParaRPr lang="en-US" dirty="0"/>
          </a:p>
        </p:txBody>
      </p:sp>
    </p:spTree>
    <p:extLst>
      <p:ext uri="{BB962C8B-B14F-4D97-AF65-F5344CB8AC3E}">
        <p14:creationId xmlns:p14="http://schemas.microsoft.com/office/powerpoint/2010/main" val="1034325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1682246" y="1676400"/>
            <a:ext cx="5632954" cy="3559943"/>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D610-A93A-C8ED-51B5-17368E9DBAD7}"/>
              </a:ext>
            </a:extLst>
          </p:cNvPr>
          <p:cNvSpPr>
            <a:spLocks noGrp="1"/>
          </p:cNvSpPr>
          <p:nvPr>
            <p:ph type="title"/>
          </p:nvPr>
        </p:nvSpPr>
        <p:spPr>
          <a:xfrm>
            <a:off x="1255888" y="304800"/>
            <a:ext cx="7735712" cy="779484"/>
          </a:xfrm>
        </p:spPr>
        <p:txBody>
          <a:bodyPr>
            <a:normAutofit/>
          </a:bodyPr>
          <a:lstStyle/>
          <a:p>
            <a:r>
              <a:rPr lang="en-US" sz="3200" b="1" spc="-75" dirty="0">
                <a:latin typeface="+mn-lt"/>
              </a:rPr>
              <a:t>Professor Umar Model of  Integrated Lecture </a:t>
            </a:r>
            <a:endParaRPr lang="en-US" sz="3200" dirty="0"/>
          </a:p>
        </p:txBody>
      </p:sp>
      <p:pic>
        <p:nvPicPr>
          <p:cNvPr id="4" name="Picture 2">
            <a:extLst>
              <a:ext uri="{FF2B5EF4-FFF2-40B4-BE49-F238E27FC236}">
                <a16:creationId xmlns:a16="http://schemas.microsoft.com/office/drawing/2014/main" id="{F25298A9-FDE3-74CC-9A89-4E32399D5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267" y="1447800"/>
            <a:ext cx="880533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32EF18B-B69F-9086-5984-2CF5627CA1CE}"/>
              </a:ext>
            </a:extLst>
          </p:cNvPr>
          <p:cNvPicPr>
            <a:picLocks noChangeAspect="1"/>
          </p:cNvPicPr>
          <p:nvPr/>
        </p:nvPicPr>
        <p:blipFill>
          <a:blip r:embed="rId3"/>
          <a:stretch>
            <a:fillRect/>
          </a:stretch>
        </p:blipFill>
        <p:spPr>
          <a:xfrm>
            <a:off x="0" y="152400"/>
            <a:ext cx="1065368" cy="992210"/>
          </a:xfrm>
          <a:prstGeom prst="rect">
            <a:avLst/>
          </a:prstGeom>
        </p:spPr>
      </p:pic>
    </p:spTree>
    <p:extLst>
      <p:ext uri="{BB962C8B-B14F-4D97-AF65-F5344CB8AC3E}">
        <p14:creationId xmlns:p14="http://schemas.microsoft.com/office/powerpoint/2010/main" val="1803317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434" y="228600"/>
            <a:ext cx="8625625" cy="5681998"/>
          </a:xfrm>
          <a:prstGeom prst="rect">
            <a:avLst/>
          </a:prstGeom>
        </p:spPr>
        <p:txBody>
          <a:bodyPr>
            <a:normAutofit/>
          </a:bodyPr>
          <a:lstStyle/>
          <a:p>
            <a:pPr marL="0" indent="0">
              <a:buNone/>
            </a:pPr>
            <a:endParaRPr lang="en-US" sz="2700" b="1" dirty="0">
              <a:solidFill>
                <a:srgbClr val="C00000"/>
              </a:solidFill>
            </a:endParaRPr>
          </a:p>
          <a:p>
            <a:pPr marL="0" indent="0">
              <a:buNone/>
            </a:pPr>
            <a:r>
              <a:rPr lang="en-US" sz="3600" b="1" dirty="0"/>
              <a:t>Learning Objectives</a:t>
            </a:r>
          </a:p>
          <a:p>
            <a:pPr marL="0" indent="0">
              <a:buNone/>
            </a:pPr>
            <a:endParaRPr lang="en-US" sz="1800" dirty="0"/>
          </a:p>
          <a:p>
            <a:pPr marL="0" indent="0">
              <a:buNone/>
            </a:pPr>
            <a:r>
              <a:rPr lang="en-US" sz="2400" dirty="0"/>
              <a:t>At the end of the lecture, students will</a:t>
            </a:r>
          </a:p>
          <a:p>
            <a:pPr marL="0" indent="0">
              <a:buNone/>
            </a:pPr>
            <a:r>
              <a:rPr lang="en-US" sz="2400" dirty="0"/>
              <a:t> be able to:</a:t>
            </a:r>
          </a:p>
          <a:p>
            <a:r>
              <a:rPr lang="en-US" sz="2400" dirty="0"/>
              <a:t>Explain the daily requirements, </a:t>
            </a:r>
          </a:p>
          <a:p>
            <a:pPr marL="0" indent="0">
              <a:buNone/>
            </a:pPr>
            <a:r>
              <a:rPr lang="en-US" sz="2400" dirty="0"/>
              <a:t>   sources and functions of Potassium.</a:t>
            </a:r>
          </a:p>
          <a:p>
            <a:r>
              <a:rPr lang="en-US" sz="2400" dirty="0"/>
              <a:t>Describe causes and effects of hypokalemia and hyperkalemia</a:t>
            </a:r>
          </a:p>
          <a:p>
            <a:r>
              <a:rPr lang="en-US" sz="2400" dirty="0"/>
              <a:t>Explain the sources,  functions, daily requirements of bicarbonate along with it’s deficiency and toxic effects on body.</a:t>
            </a:r>
          </a:p>
          <a:p>
            <a:r>
              <a:rPr lang="en-US" sz="2400" dirty="0">
                <a:latin typeface="Calibri" panose="020F0502020204030204" pitchFamily="34" charset="0"/>
                <a:ea typeface="Times New Roman" panose="02020603050405020304" pitchFamily="18" charset="0"/>
                <a:cs typeface="Calibri" panose="020F0502020204030204" pitchFamily="34" charset="0"/>
              </a:rPr>
              <a:t>Practice the principles of bioethics &amp; apply strategic use of A.I in the related clinical condition. </a:t>
            </a:r>
          </a:p>
          <a:p>
            <a:r>
              <a:rPr lang="en-US" sz="2400" dirty="0">
                <a:latin typeface="Calibri" panose="020F0502020204030204" pitchFamily="34" charset="0"/>
                <a:ea typeface="Times New Roman" panose="02020603050405020304" pitchFamily="18" charset="0"/>
                <a:cs typeface="Calibri" panose="020F0502020204030204" pitchFamily="34" charset="0"/>
              </a:rPr>
              <a:t>Read relevant research articles related to the  Core Knowledge.</a:t>
            </a:r>
          </a:p>
          <a:p>
            <a:endParaRPr lang="en-US" sz="2400" dirty="0"/>
          </a:p>
        </p:txBody>
      </p:sp>
      <p:pic>
        <p:nvPicPr>
          <p:cNvPr id="2" name="Picture 1"/>
          <p:cNvPicPr>
            <a:picLocks noChangeAspect="1"/>
          </p:cNvPicPr>
          <p:nvPr/>
        </p:nvPicPr>
        <p:blipFill rotWithShape="1">
          <a:blip r:embed="rId2"/>
          <a:srcRect l="22531" t="7436" r="20910" b="11437"/>
          <a:stretch/>
        </p:blipFill>
        <p:spPr>
          <a:xfrm>
            <a:off x="5562600" y="533400"/>
            <a:ext cx="2846230" cy="2356834"/>
          </a:xfrm>
          <a:prstGeom prst="rect">
            <a:avLst/>
          </a:prstGeom>
        </p:spPr>
      </p:pic>
    </p:spTree>
    <p:extLst>
      <p:ext uri="{BB962C8B-B14F-4D97-AF65-F5344CB8AC3E}">
        <p14:creationId xmlns:p14="http://schemas.microsoft.com/office/powerpoint/2010/main" val="399885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AB64-1A76-4F6B-B34D-3770636E0A19}"/>
              </a:ext>
            </a:extLst>
          </p:cNvPr>
          <p:cNvSpPr>
            <a:spLocks noGrp="1"/>
          </p:cNvSpPr>
          <p:nvPr>
            <p:ph type="title"/>
          </p:nvPr>
        </p:nvSpPr>
        <p:spPr>
          <a:xfrm>
            <a:off x="2209800" y="-76200"/>
            <a:ext cx="5867400" cy="838200"/>
          </a:xfrm>
        </p:spPr>
        <p:txBody>
          <a:bodyPr>
            <a:normAutofit/>
          </a:bodyPr>
          <a:lstStyle/>
          <a:p>
            <a:r>
              <a:rPr lang="en-US" sz="5400" b="1" dirty="0">
                <a:latin typeface="+mn-lt"/>
              </a:rPr>
              <a:t> </a:t>
            </a:r>
            <a:r>
              <a:rPr lang="en-US" sz="4000" b="1" dirty="0">
                <a:latin typeface="+mn-lt"/>
              </a:rPr>
              <a:t>Potassium Metabolism </a:t>
            </a:r>
            <a:endParaRPr lang="en-US" sz="3600" b="1" dirty="0">
              <a:latin typeface="+mn-lt"/>
            </a:endParaRPr>
          </a:p>
        </p:txBody>
      </p:sp>
      <p:sp>
        <p:nvSpPr>
          <p:cNvPr id="3" name="Content Placeholder 2">
            <a:extLst>
              <a:ext uri="{FF2B5EF4-FFF2-40B4-BE49-F238E27FC236}">
                <a16:creationId xmlns:a16="http://schemas.microsoft.com/office/drawing/2014/main" id="{8B0F93F6-5292-A993-9DA0-8702174F2698}"/>
              </a:ext>
            </a:extLst>
          </p:cNvPr>
          <p:cNvSpPr>
            <a:spLocks noGrp="1"/>
          </p:cNvSpPr>
          <p:nvPr>
            <p:ph sz="half" idx="1"/>
          </p:nvPr>
        </p:nvSpPr>
        <p:spPr>
          <a:xfrm>
            <a:off x="228600" y="914400"/>
            <a:ext cx="4724400" cy="5410200"/>
          </a:xfrm>
        </p:spPr>
        <p:txBody>
          <a:bodyPr>
            <a:normAutofit/>
          </a:bodyPr>
          <a:lstStyle/>
          <a:p>
            <a:r>
              <a:rPr lang="en-US" sz="2400" b="1" dirty="0"/>
              <a:t>Principal </a:t>
            </a:r>
            <a:r>
              <a:rPr lang="en-US" sz="2400" b="1" u="sng" dirty="0">
                <a:solidFill>
                  <a:srgbClr val="0070C0"/>
                </a:solidFill>
              </a:rPr>
              <a:t>Cation</a:t>
            </a:r>
            <a:r>
              <a:rPr lang="en-US" sz="2400" b="1" dirty="0"/>
              <a:t> of </a:t>
            </a:r>
            <a:r>
              <a:rPr lang="en-US" sz="2400" b="1" u="sng" dirty="0">
                <a:solidFill>
                  <a:srgbClr val="0070C0"/>
                </a:solidFill>
              </a:rPr>
              <a:t>Intracellular fluid </a:t>
            </a:r>
          </a:p>
          <a:p>
            <a:r>
              <a:rPr lang="en-US" sz="2400" b="1" dirty="0"/>
              <a:t>Normal </a:t>
            </a:r>
            <a:r>
              <a:rPr lang="en-US" sz="2400" b="1" dirty="0">
                <a:solidFill>
                  <a:srgbClr val="0070C0"/>
                </a:solidFill>
              </a:rPr>
              <a:t>daily requirement</a:t>
            </a:r>
            <a:r>
              <a:rPr lang="en-US" sz="2400" b="1" dirty="0"/>
              <a:t> of K</a:t>
            </a:r>
            <a:r>
              <a:rPr lang="en-US" sz="2400" b="1" baseline="30000" dirty="0"/>
              <a:t>+</a:t>
            </a:r>
            <a:r>
              <a:rPr lang="en-US" sz="2400" b="1" dirty="0"/>
              <a:t> is </a:t>
            </a:r>
            <a:r>
              <a:rPr lang="en-US" sz="2400" b="1" dirty="0">
                <a:solidFill>
                  <a:srgbClr val="0070C0"/>
                </a:solidFill>
              </a:rPr>
              <a:t>1.5-4.5 gram </a:t>
            </a:r>
            <a:r>
              <a:rPr lang="en-US" sz="2400" b="1" dirty="0"/>
              <a:t>but average diet contains 4-8 grams of K</a:t>
            </a:r>
            <a:r>
              <a:rPr lang="en-US" sz="2400" b="1" baseline="30000" dirty="0"/>
              <a:t>+</a:t>
            </a:r>
            <a:r>
              <a:rPr lang="en-US" sz="2400" b="1" dirty="0"/>
              <a:t>.</a:t>
            </a:r>
          </a:p>
          <a:p>
            <a:endParaRPr lang="en-US" sz="2400" b="1" dirty="0"/>
          </a:p>
          <a:p>
            <a:r>
              <a:rPr lang="en-US" sz="2400" b="1" dirty="0"/>
              <a:t>Average person takes in about 4 gram K</a:t>
            </a:r>
            <a:r>
              <a:rPr lang="en-US" sz="2400" b="1" baseline="30000" dirty="0"/>
              <a:t>+</a:t>
            </a:r>
            <a:r>
              <a:rPr lang="en-US" sz="2400" b="1" dirty="0"/>
              <a:t> daily of which 90% is absorbed from the GIT.</a:t>
            </a:r>
          </a:p>
          <a:p>
            <a:pPr marL="0" indent="0">
              <a:buNone/>
            </a:pPr>
            <a:endParaRPr lang="en-US" sz="2400" b="1" dirty="0"/>
          </a:p>
          <a:p>
            <a:r>
              <a:rPr lang="en-US" sz="2400" b="1" u="sng" dirty="0"/>
              <a:t>Sources</a:t>
            </a:r>
            <a:r>
              <a:rPr lang="en-US" sz="2400" b="1" dirty="0"/>
              <a:t> being </a:t>
            </a:r>
            <a:r>
              <a:rPr lang="en-US" sz="2400" b="1" dirty="0">
                <a:solidFill>
                  <a:srgbClr val="0070C0"/>
                </a:solidFill>
              </a:rPr>
              <a:t>dates, tomatoes, fruits and fruit juices, potato, fish, milk, spinach, melons, banana, beans and beef</a:t>
            </a:r>
          </a:p>
          <a:p>
            <a:endParaRPr lang="en-US" sz="2400" dirty="0"/>
          </a:p>
        </p:txBody>
      </p:sp>
      <p:sp>
        <p:nvSpPr>
          <p:cNvPr id="4" name="TextBox 3">
            <a:extLst>
              <a:ext uri="{FF2B5EF4-FFF2-40B4-BE49-F238E27FC236}">
                <a16:creationId xmlns:a16="http://schemas.microsoft.com/office/drawing/2014/main" id="{50B06B06-8B7A-3A53-4190-53D1D61DBA5E}"/>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pic>
        <p:nvPicPr>
          <p:cNvPr id="9" name="Picture 4">
            <a:extLst>
              <a:ext uri="{FF2B5EF4-FFF2-40B4-BE49-F238E27FC236}">
                <a16:creationId xmlns:a16="http://schemas.microsoft.com/office/drawing/2014/main" id="{A1E6CF1B-ED42-E766-11F8-87E3E3F46C7E}"/>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48250" y="1219200"/>
            <a:ext cx="3911356" cy="35593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DFB16A0-8A03-F317-0F2E-9F37F2319A03}"/>
              </a:ext>
            </a:extLst>
          </p:cNvPr>
          <p:cNvSpPr txBox="1"/>
          <p:nvPr/>
        </p:nvSpPr>
        <p:spPr>
          <a:xfrm>
            <a:off x="5029200" y="4876800"/>
            <a:ext cx="4038600" cy="954107"/>
          </a:xfrm>
          <a:prstGeom prst="rect">
            <a:avLst/>
          </a:prstGeom>
          <a:noFill/>
        </p:spPr>
        <p:txBody>
          <a:bodyPr wrap="square">
            <a:spAutoFit/>
          </a:bodyPr>
          <a:lstStyle/>
          <a:p>
            <a:pPr algn="ctr"/>
            <a:r>
              <a:rPr lang="en-US" sz="2800" b="1" dirty="0">
                <a:solidFill>
                  <a:srgbClr val="FF0000"/>
                </a:solidFill>
              </a:rPr>
              <a:t>Normal serum K</a:t>
            </a:r>
            <a:r>
              <a:rPr lang="en-US" sz="2800" b="1" baseline="30000" dirty="0">
                <a:solidFill>
                  <a:srgbClr val="FF0000"/>
                </a:solidFill>
              </a:rPr>
              <a:t>+</a:t>
            </a:r>
            <a:r>
              <a:rPr lang="en-US" sz="2800" b="1" dirty="0">
                <a:solidFill>
                  <a:srgbClr val="FF0000"/>
                </a:solidFill>
              </a:rPr>
              <a:t> levels: 3.5-5 </a:t>
            </a:r>
            <a:r>
              <a:rPr lang="en-US" sz="2800" b="1" dirty="0" err="1">
                <a:solidFill>
                  <a:srgbClr val="FF0000"/>
                </a:solidFill>
              </a:rPr>
              <a:t>mEq</a:t>
            </a:r>
            <a:r>
              <a:rPr lang="en-US" sz="2800" b="1" dirty="0">
                <a:solidFill>
                  <a:srgbClr val="FF0000"/>
                </a:solidFill>
              </a:rPr>
              <a:t>/l</a:t>
            </a:r>
            <a:endParaRPr lang="en-US" sz="2800" dirty="0">
              <a:solidFill>
                <a:srgbClr val="FF0000"/>
              </a:solidFill>
            </a:endParaRPr>
          </a:p>
        </p:txBody>
      </p:sp>
    </p:spTree>
    <p:extLst>
      <p:ext uri="{BB962C8B-B14F-4D97-AF65-F5344CB8AC3E}">
        <p14:creationId xmlns:p14="http://schemas.microsoft.com/office/powerpoint/2010/main" val="648243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ECD547-30B1-D135-9951-350DF7D49D78}"/>
              </a:ext>
            </a:extLst>
          </p:cNvPr>
          <p:cNvSpPr>
            <a:spLocks noGrp="1"/>
          </p:cNvSpPr>
          <p:nvPr>
            <p:ph type="title"/>
          </p:nvPr>
        </p:nvSpPr>
        <p:spPr>
          <a:xfrm>
            <a:off x="2133600" y="-19442"/>
            <a:ext cx="5638800" cy="1010042"/>
          </a:xfrm>
        </p:spPr>
        <p:txBody>
          <a:bodyPr>
            <a:noAutofit/>
          </a:bodyPr>
          <a:lstStyle/>
          <a:p>
            <a:r>
              <a:rPr lang="en-US" sz="5400" b="1" dirty="0">
                <a:latin typeface="+mn-lt"/>
              </a:rPr>
              <a:t> </a:t>
            </a:r>
            <a:r>
              <a:rPr lang="en-US" sz="4000" b="1" dirty="0">
                <a:latin typeface="+mn-lt"/>
              </a:rPr>
              <a:t>Potassium Metabolism </a:t>
            </a:r>
            <a:endParaRPr lang="en-US" sz="2800" b="1" dirty="0"/>
          </a:p>
        </p:txBody>
      </p:sp>
      <p:sp>
        <p:nvSpPr>
          <p:cNvPr id="4" name="Content Placeholder 3">
            <a:extLst>
              <a:ext uri="{FF2B5EF4-FFF2-40B4-BE49-F238E27FC236}">
                <a16:creationId xmlns:a16="http://schemas.microsoft.com/office/drawing/2014/main" id="{0953FC3C-5D32-0337-E64E-6F8F46CA53F9}"/>
              </a:ext>
            </a:extLst>
          </p:cNvPr>
          <p:cNvSpPr>
            <a:spLocks noGrp="1"/>
          </p:cNvSpPr>
          <p:nvPr>
            <p:ph sz="half" idx="1"/>
          </p:nvPr>
        </p:nvSpPr>
        <p:spPr>
          <a:xfrm>
            <a:off x="149240" y="990600"/>
            <a:ext cx="3279760" cy="5186363"/>
          </a:xfrm>
        </p:spPr>
        <p:txBody>
          <a:bodyPr>
            <a:normAutofit lnSpcReduction="10000"/>
          </a:bodyPr>
          <a:lstStyle/>
          <a:p>
            <a:r>
              <a:rPr lang="en-US" b="1" dirty="0"/>
              <a:t>K</a:t>
            </a:r>
            <a:r>
              <a:rPr lang="en-US" b="1" baseline="30000" dirty="0"/>
              <a:t>+</a:t>
            </a:r>
            <a:r>
              <a:rPr lang="en-US" b="1" dirty="0"/>
              <a:t> is reabsorbed  in </a:t>
            </a:r>
            <a:r>
              <a:rPr lang="en-US" b="1" dirty="0">
                <a:solidFill>
                  <a:srgbClr val="0070C0"/>
                </a:solidFill>
              </a:rPr>
              <a:t>PCT</a:t>
            </a:r>
            <a:r>
              <a:rPr lang="en-US" b="1" dirty="0"/>
              <a:t> and lesser extent in ascending limbs of loop of Henle.</a:t>
            </a:r>
          </a:p>
          <a:p>
            <a:pPr marL="0" indent="0">
              <a:buNone/>
            </a:pPr>
            <a:endParaRPr lang="en-US" b="1" dirty="0"/>
          </a:p>
          <a:p>
            <a:r>
              <a:rPr lang="en-US" b="1" dirty="0"/>
              <a:t>The remaining unabsorbed K</a:t>
            </a:r>
            <a:r>
              <a:rPr lang="en-US" b="1" baseline="30000" dirty="0"/>
              <a:t>+</a:t>
            </a:r>
            <a:r>
              <a:rPr lang="en-US" b="1" dirty="0"/>
              <a:t> is secreted into the tubular lumen in </a:t>
            </a:r>
            <a:r>
              <a:rPr lang="en-US" b="1" dirty="0">
                <a:solidFill>
                  <a:srgbClr val="0070C0"/>
                </a:solidFill>
              </a:rPr>
              <a:t>DCT</a:t>
            </a:r>
            <a:r>
              <a:rPr lang="en-US" b="1" dirty="0"/>
              <a:t> and </a:t>
            </a:r>
            <a:r>
              <a:rPr lang="en-US" b="1" dirty="0">
                <a:solidFill>
                  <a:srgbClr val="0070C0"/>
                </a:solidFill>
              </a:rPr>
              <a:t>collecting ducts </a:t>
            </a:r>
            <a:r>
              <a:rPr lang="en-US" b="1" dirty="0">
                <a:sym typeface="Wingdings" panose="05000000000000000000" pitchFamily="2" charset="2"/>
              </a:rPr>
              <a:t> excreted</a:t>
            </a:r>
          </a:p>
          <a:p>
            <a:pPr marL="0" indent="0">
              <a:buNone/>
            </a:pPr>
            <a:endParaRPr lang="en-US" b="1" dirty="0">
              <a:sym typeface="Wingdings" panose="05000000000000000000" pitchFamily="2" charset="2"/>
            </a:endParaRPr>
          </a:p>
          <a:p>
            <a:r>
              <a:rPr lang="en-US" b="1" dirty="0">
                <a:sym typeface="Wingdings" panose="05000000000000000000" pitchFamily="2" charset="2"/>
              </a:rPr>
              <a:t>Distal nephron regulates </a:t>
            </a:r>
            <a:r>
              <a:rPr lang="en-US" b="1" dirty="0"/>
              <a:t>K</a:t>
            </a:r>
            <a:r>
              <a:rPr lang="en-US" b="1" baseline="30000" dirty="0"/>
              <a:t>+</a:t>
            </a:r>
            <a:r>
              <a:rPr lang="en-US" b="1" dirty="0">
                <a:sym typeface="Wingdings" panose="05000000000000000000" pitchFamily="2" charset="2"/>
              </a:rPr>
              <a:t> through</a:t>
            </a:r>
          </a:p>
          <a:p>
            <a:pPr marL="0" indent="0">
              <a:buNone/>
            </a:pPr>
            <a:r>
              <a:rPr lang="en-US" b="1" dirty="0">
                <a:sym typeface="Wingdings" panose="05000000000000000000" pitchFamily="2" charset="2"/>
              </a:rPr>
              <a:t> </a:t>
            </a:r>
            <a:r>
              <a:rPr lang="en-US" b="1" dirty="0">
                <a:solidFill>
                  <a:srgbClr val="0070C0"/>
                </a:solidFill>
                <a:sym typeface="Wingdings" panose="05000000000000000000" pitchFamily="2" charset="2"/>
              </a:rPr>
              <a:t>1. Aldosterone </a:t>
            </a:r>
          </a:p>
          <a:p>
            <a:pPr marL="0" indent="0">
              <a:buNone/>
            </a:pPr>
            <a:r>
              <a:rPr lang="en-US" b="1" dirty="0">
                <a:solidFill>
                  <a:srgbClr val="0070C0"/>
                </a:solidFill>
                <a:sym typeface="Wingdings" panose="05000000000000000000" pitchFamily="2" charset="2"/>
              </a:rPr>
              <a:t> 2. Greater </a:t>
            </a:r>
            <a:r>
              <a:rPr lang="en-US" b="1" dirty="0">
                <a:solidFill>
                  <a:srgbClr val="0070C0"/>
                </a:solidFill>
              </a:rPr>
              <a:t>K</a:t>
            </a:r>
            <a:r>
              <a:rPr lang="en-US" b="1" baseline="30000" dirty="0">
                <a:solidFill>
                  <a:srgbClr val="0070C0"/>
                </a:solidFill>
              </a:rPr>
              <a:t>+</a:t>
            </a:r>
            <a:r>
              <a:rPr lang="en-US" b="1" dirty="0">
                <a:solidFill>
                  <a:srgbClr val="0070C0"/>
                </a:solidFill>
                <a:sym typeface="Wingdings" panose="05000000000000000000" pitchFamily="2" charset="2"/>
              </a:rPr>
              <a:t> excreted if hyperkalemia is present</a:t>
            </a:r>
            <a:endParaRPr lang="en-US" dirty="0">
              <a:solidFill>
                <a:srgbClr val="0070C0"/>
              </a:solidFill>
            </a:endParaRPr>
          </a:p>
          <a:p>
            <a:endParaRPr lang="en-US" dirty="0"/>
          </a:p>
        </p:txBody>
      </p:sp>
      <p:pic>
        <p:nvPicPr>
          <p:cNvPr id="5" name="Content Placeholder 5">
            <a:extLst>
              <a:ext uri="{FF2B5EF4-FFF2-40B4-BE49-F238E27FC236}">
                <a16:creationId xmlns:a16="http://schemas.microsoft.com/office/drawing/2014/main" id="{E02169F1-1903-323B-63D0-495EB6DA865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177" t="10875" r="42216" b="40132"/>
          <a:stretch/>
        </p:blipFill>
        <p:spPr>
          <a:xfrm>
            <a:off x="3352800" y="1524000"/>
            <a:ext cx="5641960" cy="3736974"/>
          </a:xfrm>
        </p:spPr>
      </p:pic>
      <p:sp>
        <p:nvSpPr>
          <p:cNvPr id="3" name="TextBox 2">
            <a:extLst>
              <a:ext uri="{FF2B5EF4-FFF2-40B4-BE49-F238E27FC236}">
                <a16:creationId xmlns:a16="http://schemas.microsoft.com/office/drawing/2014/main" id="{225CC471-69F8-498B-BEDE-6D0B57605BFC}"/>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231803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68A6B31-3521-21BC-FCAE-BC08FEA6AC8C}"/>
              </a:ext>
            </a:extLst>
          </p:cNvPr>
          <p:cNvSpPr>
            <a:spLocks noGrp="1"/>
          </p:cNvSpPr>
          <p:nvPr>
            <p:ph type="title"/>
          </p:nvPr>
        </p:nvSpPr>
        <p:spPr>
          <a:xfrm>
            <a:off x="1916800" y="-76200"/>
            <a:ext cx="6084200" cy="761999"/>
          </a:xfrm>
        </p:spPr>
        <p:txBody>
          <a:bodyPr>
            <a:noAutofit/>
          </a:bodyPr>
          <a:lstStyle/>
          <a:p>
            <a:r>
              <a:rPr lang="en-US" sz="5400" b="1" dirty="0">
                <a:latin typeface="+mn-lt"/>
              </a:rPr>
              <a:t> </a:t>
            </a:r>
            <a:r>
              <a:rPr lang="en-US" sz="4000" b="1" dirty="0">
                <a:latin typeface="+mn-lt"/>
              </a:rPr>
              <a:t>Potassium Metabolism </a:t>
            </a:r>
            <a:endParaRPr lang="en-US" sz="3600" b="1" dirty="0">
              <a:latin typeface="+mn-lt"/>
            </a:endParaRPr>
          </a:p>
        </p:txBody>
      </p:sp>
      <p:sp>
        <p:nvSpPr>
          <p:cNvPr id="14" name="Content Placeholder 13">
            <a:extLst>
              <a:ext uri="{FF2B5EF4-FFF2-40B4-BE49-F238E27FC236}">
                <a16:creationId xmlns:a16="http://schemas.microsoft.com/office/drawing/2014/main" id="{425D1406-0F76-EC5E-BA3B-4B303A29F4BE}"/>
              </a:ext>
            </a:extLst>
          </p:cNvPr>
          <p:cNvSpPr>
            <a:spLocks noGrp="1"/>
          </p:cNvSpPr>
          <p:nvPr>
            <p:ph sz="half" idx="1"/>
          </p:nvPr>
        </p:nvSpPr>
        <p:spPr>
          <a:xfrm>
            <a:off x="304800" y="5089526"/>
            <a:ext cx="8534399" cy="1463674"/>
          </a:xfrm>
        </p:spPr>
        <p:txBody>
          <a:bodyPr/>
          <a:lstStyle/>
          <a:p>
            <a:r>
              <a:rPr lang="en-US" sz="2400" b="1" dirty="0"/>
              <a:t>K</a:t>
            </a:r>
            <a:r>
              <a:rPr lang="en-US" sz="2400" b="1" baseline="30000" dirty="0"/>
              <a:t>+ </a:t>
            </a:r>
            <a:r>
              <a:rPr lang="en-US" sz="2400" b="1" dirty="0"/>
              <a:t>readily absorbed in the small intestine (absorbed K</a:t>
            </a:r>
            <a:r>
              <a:rPr lang="en-US" sz="2400" b="1" baseline="30000" dirty="0"/>
              <a:t>+</a:t>
            </a:r>
            <a:r>
              <a:rPr lang="en-US" sz="2400" b="1" dirty="0"/>
              <a:t> is made to enter cells by </a:t>
            </a:r>
            <a:r>
              <a:rPr lang="en-US" sz="2400" b="1" dirty="0">
                <a:solidFill>
                  <a:srgbClr val="0070C0"/>
                </a:solidFill>
              </a:rPr>
              <a:t>insulin</a:t>
            </a:r>
            <a:r>
              <a:rPr lang="en-US" sz="2400" b="1" dirty="0"/>
              <a:t> released on food and by basal levels of plasma </a:t>
            </a:r>
            <a:r>
              <a:rPr lang="en-US" sz="2400" b="1" dirty="0">
                <a:solidFill>
                  <a:srgbClr val="0070C0"/>
                </a:solidFill>
              </a:rPr>
              <a:t>catecholamines</a:t>
            </a:r>
            <a:r>
              <a:rPr lang="en-US" sz="2400" b="1" dirty="0"/>
              <a:t>, this prevents </a:t>
            </a:r>
            <a:r>
              <a:rPr lang="en-US" sz="2400" b="1" dirty="0">
                <a:solidFill>
                  <a:srgbClr val="0070C0"/>
                </a:solidFill>
              </a:rPr>
              <a:t>post prandial hyperkalemia</a:t>
            </a:r>
            <a:r>
              <a:rPr lang="en-US" sz="2400" b="1" dirty="0"/>
              <a:t>). </a:t>
            </a:r>
          </a:p>
          <a:p>
            <a:pPr marL="0" indent="0">
              <a:buNone/>
            </a:pPr>
            <a:endParaRPr lang="en-US" dirty="0"/>
          </a:p>
        </p:txBody>
      </p:sp>
      <p:pic>
        <p:nvPicPr>
          <p:cNvPr id="12" name="Content Placeholder 7">
            <a:extLst>
              <a:ext uri="{FF2B5EF4-FFF2-40B4-BE49-F238E27FC236}">
                <a16:creationId xmlns:a16="http://schemas.microsoft.com/office/drawing/2014/main" id="{20BEA960-B0BA-0574-E79D-8F5FA6615E9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220" t="29848" r="27824" b="18019"/>
          <a:stretch/>
        </p:blipFill>
        <p:spPr>
          <a:xfrm>
            <a:off x="681867" y="762000"/>
            <a:ext cx="7852533" cy="4348418"/>
          </a:xfrm>
        </p:spPr>
      </p:pic>
      <p:sp>
        <p:nvSpPr>
          <p:cNvPr id="2" name="TextBox 1">
            <a:extLst>
              <a:ext uri="{FF2B5EF4-FFF2-40B4-BE49-F238E27FC236}">
                <a16:creationId xmlns:a16="http://schemas.microsoft.com/office/drawing/2014/main" id="{C06D3576-93DB-98E6-B7A3-28962F579CE3}"/>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815784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2B27-8FB3-854C-E775-5C610EB3C196}"/>
              </a:ext>
            </a:extLst>
          </p:cNvPr>
          <p:cNvSpPr>
            <a:spLocks noGrp="1"/>
          </p:cNvSpPr>
          <p:nvPr>
            <p:ph type="title"/>
          </p:nvPr>
        </p:nvSpPr>
        <p:spPr>
          <a:xfrm>
            <a:off x="2077984" y="152400"/>
            <a:ext cx="5770615" cy="838201"/>
          </a:xfrm>
        </p:spPr>
        <p:txBody>
          <a:bodyPr>
            <a:normAutofit fontScale="90000"/>
          </a:bodyPr>
          <a:lstStyle/>
          <a:p>
            <a:r>
              <a:rPr lang="en-US" sz="6600" b="1" dirty="0">
                <a:latin typeface="+mn-lt"/>
              </a:rPr>
              <a:t> </a:t>
            </a:r>
            <a:r>
              <a:rPr lang="en-US" sz="4800" b="1" dirty="0">
                <a:latin typeface="+mn-lt"/>
              </a:rPr>
              <a:t>Potassium Metabolism </a:t>
            </a:r>
            <a:endParaRPr lang="en-US" dirty="0"/>
          </a:p>
        </p:txBody>
      </p:sp>
      <p:sp>
        <p:nvSpPr>
          <p:cNvPr id="3" name="Content Placeholder 2">
            <a:extLst>
              <a:ext uri="{FF2B5EF4-FFF2-40B4-BE49-F238E27FC236}">
                <a16:creationId xmlns:a16="http://schemas.microsoft.com/office/drawing/2014/main" id="{527B0003-DFA8-106F-4F27-6185C4CB934E}"/>
              </a:ext>
            </a:extLst>
          </p:cNvPr>
          <p:cNvSpPr>
            <a:spLocks noGrp="1"/>
          </p:cNvSpPr>
          <p:nvPr>
            <p:ph sz="half" idx="1"/>
          </p:nvPr>
        </p:nvSpPr>
        <p:spPr>
          <a:xfrm>
            <a:off x="76199" y="990601"/>
            <a:ext cx="3276599" cy="5410199"/>
          </a:xfrm>
        </p:spPr>
        <p:txBody>
          <a:bodyPr>
            <a:normAutofit fontScale="92500" lnSpcReduction="10000"/>
          </a:bodyPr>
          <a:lstStyle/>
          <a:p>
            <a:r>
              <a:rPr lang="en-US" sz="2400" b="1" dirty="0"/>
              <a:t>The kidney cannot preserve K</a:t>
            </a:r>
            <a:r>
              <a:rPr lang="en-US" sz="2400" b="1" baseline="30000" dirty="0"/>
              <a:t>+</a:t>
            </a:r>
            <a:r>
              <a:rPr lang="en-US" sz="2400" b="1" dirty="0"/>
              <a:t> so effectively as it can Na</a:t>
            </a:r>
            <a:r>
              <a:rPr lang="en-US" sz="2400" b="1" baseline="30000" dirty="0"/>
              <a:t>+</a:t>
            </a:r>
            <a:r>
              <a:rPr lang="en-US" sz="2400" b="1" dirty="0"/>
              <a:t>  and </a:t>
            </a:r>
            <a:r>
              <a:rPr lang="en-US" sz="2400" b="1" dirty="0">
                <a:solidFill>
                  <a:srgbClr val="0070C0"/>
                </a:solidFill>
              </a:rPr>
              <a:t>conservation of Na</a:t>
            </a:r>
            <a:r>
              <a:rPr lang="en-US" sz="2400" b="1" baseline="30000" dirty="0">
                <a:solidFill>
                  <a:srgbClr val="0070C0"/>
                </a:solidFill>
              </a:rPr>
              <a:t>+</a:t>
            </a:r>
            <a:r>
              <a:rPr lang="en-US" sz="2400" b="1" dirty="0">
                <a:solidFill>
                  <a:srgbClr val="0070C0"/>
                </a:solidFill>
              </a:rPr>
              <a:t>  is at the expense of K</a:t>
            </a:r>
            <a:r>
              <a:rPr lang="en-US" sz="2400" b="1" baseline="30000" dirty="0">
                <a:solidFill>
                  <a:srgbClr val="0070C0"/>
                </a:solidFill>
              </a:rPr>
              <a:t>+</a:t>
            </a:r>
            <a:r>
              <a:rPr lang="en-US" sz="2400" b="1" dirty="0">
                <a:solidFill>
                  <a:srgbClr val="0070C0"/>
                </a:solidFill>
              </a:rPr>
              <a:t>, </a:t>
            </a:r>
            <a:r>
              <a:rPr lang="en-US" sz="2400" b="1" dirty="0"/>
              <a:t>so there is some obligatory K</a:t>
            </a:r>
            <a:r>
              <a:rPr lang="en-US" sz="2400" b="1" baseline="30000" dirty="0"/>
              <a:t>+</a:t>
            </a:r>
            <a:r>
              <a:rPr lang="en-US" sz="2400" b="1" dirty="0"/>
              <a:t>  loss in urine which amounts to about 40 </a:t>
            </a:r>
            <a:r>
              <a:rPr lang="en-US" sz="2400" b="1" dirty="0" err="1"/>
              <a:t>mEq</a:t>
            </a:r>
            <a:r>
              <a:rPr lang="en-US" sz="2400" b="1" dirty="0"/>
              <a:t> or 160 mg/day. </a:t>
            </a:r>
          </a:p>
          <a:p>
            <a:pPr marL="0" indent="0">
              <a:buNone/>
            </a:pPr>
            <a:endParaRPr lang="en-US" sz="2400" b="1" dirty="0"/>
          </a:p>
          <a:p>
            <a:r>
              <a:rPr lang="en-US" sz="2400" b="1" dirty="0"/>
              <a:t>When </a:t>
            </a:r>
            <a:r>
              <a:rPr lang="en-US" sz="2400" b="1" dirty="0">
                <a:solidFill>
                  <a:srgbClr val="0070C0"/>
                </a:solidFill>
              </a:rPr>
              <a:t>K</a:t>
            </a:r>
            <a:r>
              <a:rPr lang="en-US" sz="2400" b="1" baseline="30000" dirty="0">
                <a:solidFill>
                  <a:srgbClr val="0070C0"/>
                </a:solidFill>
              </a:rPr>
              <a:t>+</a:t>
            </a:r>
            <a:r>
              <a:rPr lang="en-US" sz="2400" b="1" dirty="0">
                <a:solidFill>
                  <a:srgbClr val="0070C0"/>
                </a:solidFill>
              </a:rPr>
              <a:t>  intake falls </a:t>
            </a:r>
            <a:r>
              <a:rPr lang="en-US" sz="2400" b="1" dirty="0"/>
              <a:t>below the minimal requirement, serum K</a:t>
            </a:r>
            <a:r>
              <a:rPr lang="en-US" sz="2400" b="1" baseline="30000" dirty="0"/>
              <a:t>+</a:t>
            </a:r>
            <a:r>
              <a:rPr lang="en-US" sz="2400" b="1" dirty="0"/>
              <a:t> concentration drops and </a:t>
            </a:r>
            <a:r>
              <a:rPr lang="en-US" sz="2400" b="1" dirty="0">
                <a:solidFill>
                  <a:srgbClr val="0070C0"/>
                </a:solidFill>
              </a:rPr>
              <a:t>cells begin to utilize H</a:t>
            </a:r>
            <a:r>
              <a:rPr lang="en-US" sz="2400" b="1" baseline="30000" dirty="0">
                <a:solidFill>
                  <a:srgbClr val="0070C0"/>
                </a:solidFill>
              </a:rPr>
              <a:t>+</a:t>
            </a:r>
            <a:r>
              <a:rPr lang="en-US" sz="2400" b="1" dirty="0">
                <a:solidFill>
                  <a:srgbClr val="0070C0"/>
                </a:solidFill>
              </a:rPr>
              <a:t> </a:t>
            </a:r>
            <a:r>
              <a:rPr lang="en-US" sz="2400" b="1" dirty="0"/>
              <a:t>in place of K</a:t>
            </a:r>
            <a:r>
              <a:rPr lang="en-US" sz="2400" b="1" baseline="30000" dirty="0"/>
              <a:t>+</a:t>
            </a:r>
            <a:r>
              <a:rPr lang="en-US" sz="2400" b="1" dirty="0"/>
              <a:t> resulting in </a:t>
            </a:r>
            <a:r>
              <a:rPr lang="en-US" sz="2400" b="1" dirty="0">
                <a:solidFill>
                  <a:srgbClr val="0070C0"/>
                </a:solidFill>
              </a:rPr>
              <a:t>intracellular acidosis and extra cellular alkalosis</a:t>
            </a:r>
            <a:r>
              <a:rPr lang="en-US" sz="2400" b="1" dirty="0"/>
              <a:t>.</a:t>
            </a:r>
          </a:p>
          <a:p>
            <a:endParaRPr lang="en-US" dirty="0"/>
          </a:p>
        </p:txBody>
      </p:sp>
      <p:pic>
        <p:nvPicPr>
          <p:cNvPr id="6" name="Content Placeholder 5">
            <a:extLst>
              <a:ext uri="{FF2B5EF4-FFF2-40B4-BE49-F238E27FC236}">
                <a16:creationId xmlns:a16="http://schemas.microsoft.com/office/drawing/2014/main" id="{F7AB35A8-8C81-D415-C727-A868A4E9BA2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878" t="24401" r="29215" b="14960"/>
          <a:stretch/>
        </p:blipFill>
        <p:spPr>
          <a:xfrm>
            <a:off x="3352799" y="1219200"/>
            <a:ext cx="5770615" cy="4227810"/>
          </a:xfrm>
        </p:spPr>
      </p:pic>
      <p:sp>
        <p:nvSpPr>
          <p:cNvPr id="4" name="TextBox 3">
            <a:extLst>
              <a:ext uri="{FF2B5EF4-FFF2-40B4-BE49-F238E27FC236}">
                <a16:creationId xmlns:a16="http://schemas.microsoft.com/office/drawing/2014/main" id="{D0899B15-1F7B-08B4-41CA-FC786414B6E0}"/>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775399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IS - (2025) Template" id="{AB6BB62E-AA40-41DA-B15A-494CA4C8890A}" vid="{8DE9588D-9B0D-4778-8053-796DBC14756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GIS - (2025) Template" id="{AB6BB62E-AA40-41DA-B15A-494CA4C8890A}" vid="{61836767-67B5-4C24-9779-A2035DEDDE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LGIS - (2025) Template</Template>
  <TotalTime>8253</TotalTime>
  <Words>2535</Words>
  <Application>Microsoft Office PowerPoint</Application>
  <PresentationFormat>On-screen Show (4:3)</PresentationFormat>
  <Paragraphs>267</Paragraphs>
  <Slides>39</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Arial</vt:lpstr>
      <vt:lpstr>Arial</vt:lpstr>
      <vt:lpstr>Calibri</vt:lpstr>
      <vt:lpstr>Calibri Light</vt:lpstr>
      <vt:lpstr>Droid Serif</vt:lpstr>
      <vt:lpstr>haas grot text web</vt:lpstr>
      <vt:lpstr>Segoe UI</vt:lpstr>
      <vt:lpstr>Times New Roman</vt:lpstr>
      <vt:lpstr>Wingdings</vt:lpstr>
      <vt:lpstr>Office Theme</vt:lpstr>
      <vt:lpstr>1_Office Theme</vt:lpstr>
      <vt:lpstr>PowerPoint Presentation</vt:lpstr>
      <vt:lpstr>Motto  Vision; The Dream/Tomorrow</vt:lpstr>
      <vt:lpstr>PowerPoint Presentation</vt:lpstr>
      <vt:lpstr>Professor Umar Model of  Integrated Lecture </vt:lpstr>
      <vt:lpstr>PowerPoint Presentation</vt:lpstr>
      <vt:lpstr> Potassium Metabolism </vt:lpstr>
      <vt:lpstr> Potassium Metabolism </vt:lpstr>
      <vt:lpstr> Potassium Metabolism </vt:lpstr>
      <vt:lpstr> Potassium Metabolism </vt:lpstr>
      <vt:lpstr>Functions of Potassium</vt:lpstr>
      <vt:lpstr>Functions of Potassium</vt:lpstr>
      <vt:lpstr>Functions of Potassium</vt:lpstr>
      <vt:lpstr>Hyperkalemia</vt:lpstr>
      <vt:lpstr>Conditions with Hyperkalemia</vt:lpstr>
      <vt:lpstr>Conditions with Hyperkalemia</vt:lpstr>
      <vt:lpstr>Conditions with Hyperkalemia</vt:lpstr>
      <vt:lpstr>Hyperkalemia</vt:lpstr>
      <vt:lpstr>Hyperkalemia</vt:lpstr>
      <vt:lpstr>Hypokalemia</vt:lpstr>
      <vt:lpstr>Hypokalemia</vt:lpstr>
      <vt:lpstr>Hypokalemia</vt:lpstr>
      <vt:lpstr>Hypokalemia</vt:lpstr>
      <vt:lpstr>Bicarbonate</vt:lpstr>
      <vt:lpstr>Bicarbonate as Buffer</vt:lpstr>
      <vt:lpstr>Bicarbonate Metabolism &amp; Absorption</vt:lpstr>
      <vt:lpstr>Bicarbonate Metabolism &amp; Absorption</vt:lpstr>
      <vt:lpstr>Bicarbonate Metabolism </vt:lpstr>
      <vt:lpstr>Secretion and Reabsorption in the Nephron</vt:lpstr>
      <vt:lpstr>Bicarbonate as a Buffer</vt:lpstr>
      <vt:lpstr>Bicarbonate as a Buffer</vt:lpstr>
      <vt:lpstr>Clinical Correlates</vt:lpstr>
      <vt:lpstr>Bicarbonate Buffer System</vt:lpstr>
      <vt:lpstr>Management of Metabolic Alkalosis</vt:lpstr>
      <vt:lpstr>Role of AI in Management of Hypertension</vt:lpstr>
      <vt:lpstr>Ethical Considerations</vt:lpstr>
      <vt:lpstr>Suggested Research Article</vt:lpstr>
      <vt:lpstr>Learning Resources</vt:lpstr>
      <vt:lpstr>How To Access Digital Library</vt:lpstr>
      <vt:lpstr>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nayab shaban</cp:lastModifiedBy>
  <cp:revision>345</cp:revision>
  <dcterms:created xsi:type="dcterms:W3CDTF">2019-11-22T16:50:55Z</dcterms:created>
  <dcterms:modified xsi:type="dcterms:W3CDTF">2025-02-13T08:00:58Z</dcterms:modified>
</cp:coreProperties>
</file>