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30"/>
  </p:notesMasterIdLst>
  <p:sldIdLst>
    <p:sldId id="318" r:id="rId3"/>
    <p:sldId id="317" r:id="rId4"/>
    <p:sldId id="297" r:id="rId5"/>
    <p:sldId id="296" r:id="rId6"/>
    <p:sldId id="258" r:id="rId7"/>
    <p:sldId id="319" r:id="rId8"/>
    <p:sldId id="345" r:id="rId9"/>
    <p:sldId id="347" r:id="rId10"/>
    <p:sldId id="34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7"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ma Zafar" initials="U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66" autoAdjust="0"/>
    <p:restoredTop sz="94364" autoAdjust="0"/>
  </p:normalViewPr>
  <p:slideViewPr>
    <p:cSldViewPr showGuides="1">
      <p:cViewPr varScale="1">
        <p:scale>
          <a:sx n="51" d="100"/>
          <a:sy n="51" d="100"/>
        </p:scale>
        <p:origin x="52" y="312"/>
      </p:cViewPr>
      <p:guideLst>
        <p:guide orient="horz" pos="2159"/>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5T18:07:33.356" idx="1">
    <p:pos x="10" y="10"/>
    <p:text/>
  </p:cm>
</p:cmLst>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ubmed.ncbi.nlm.nih.gov/3476854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dirty="0">
                <a:solidFill>
                  <a:schemeClr val="tx1"/>
                </a:solidFill>
              </a:rPr>
              <a:t>Pyruvate Reduction to Lactate (cont.)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10</a:t>
            </a:fld>
            <a:endParaRPr lang="en-US" dirty="0"/>
          </a:p>
        </p:txBody>
      </p:sp>
      <p:sp>
        <p:nvSpPr>
          <p:cNvPr id="3" name="Text Box 2"/>
          <p:cNvSpPr txBox="1"/>
          <p:nvPr/>
        </p:nvSpPr>
        <p:spPr>
          <a:xfrm>
            <a:off x="2286000" y="3198495"/>
            <a:ext cx="4572000" cy="460375"/>
          </a:xfrm>
          <a:prstGeom prst="rect">
            <a:avLst/>
          </a:prstGeom>
          <a:noFill/>
        </p:spPr>
        <p:txBody>
          <a:bodyPr wrap="square" rtlCol="0" anchor="t">
            <a:spAutoFit/>
          </a:bodyPr>
          <a:lstStyle/>
          <a:p>
            <a:r>
              <a:rPr lang="en-US" sz="2400" dirty="0">
                <a:sym typeface="+mn-ea"/>
              </a:rPr>
              <a:t>Core Knowledge</a:t>
            </a:r>
          </a:p>
        </p:txBody>
      </p:sp>
      <p:sp>
        <p:nvSpPr>
          <p:cNvPr id="6" name="Text Box 5"/>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pic>
        <p:nvPicPr>
          <p:cNvPr id="9" name="Content Placeholder 8">
            <a:extLst>
              <a:ext uri="{FF2B5EF4-FFF2-40B4-BE49-F238E27FC236}">
                <a16:creationId xmlns:a16="http://schemas.microsoft.com/office/drawing/2014/main" id="{E800CE1B-4DC9-460D-9FB0-C4F7606DFF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485107"/>
            <a:ext cx="5302352" cy="4793250"/>
          </a:xfrm>
        </p:spPr>
      </p:pic>
      <p:sp>
        <p:nvSpPr>
          <p:cNvPr id="11" name="TextBox 10">
            <a:extLst>
              <a:ext uri="{FF2B5EF4-FFF2-40B4-BE49-F238E27FC236}">
                <a16:creationId xmlns:a16="http://schemas.microsoft.com/office/drawing/2014/main" id="{A18A9961-7553-447E-8FD3-95FA5EA05EC0}"/>
              </a:ext>
            </a:extLst>
          </p:cNvPr>
          <p:cNvSpPr txBox="1"/>
          <p:nvPr/>
        </p:nvSpPr>
        <p:spPr>
          <a:xfrm>
            <a:off x="6858000" y="2514600"/>
            <a:ext cx="1981200" cy="1754326"/>
          </a:xfrm>
          <a:prstGeom prst="rect">
            <a:avLst/>
          </a:prstGeom>
          <a:noFill/>
        </p:spPr>
        <p:txBody>
          <a:bodyPr wrap="square" rtlCol="0">
            <a:spAutoFit/>
          </a:bodyPr>
          <a:lstStyle/>
          <a:p>
            <a:r>
              <a:rPr lang="en-US" dirty="0"/>
              <a:t>Interconversion of pyruvate and lactate by lactate dehydrogenase (LDH)</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rPr>
              <a:t>Lactate Formation in Muscle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11</a:t>
            </a:fld>
            <a:endParaRPr lang="en-US" dirty="0"/>
          </a:p>
        </p:txBody>
      </p:sp>
      <p:sp>
        <p:nvSpPr>
          <p:cNvPr id="6" name="Content Placeholder 5"/>
          <p:cNvSpPr>
            <a:spLocks noGrp="1"/>
          </p:cNvSpPr>
          <p:nvPr>
            <p:ph idx="1"/>
          </p:nvPr>
        </p:nvSpPr>
        <p:spPr>
          <a:xfrm>
            <a:off x="381000" y="1371600"/>
            <a:ext cx="8229600" cy="4525963"/>
          </a:xfrm>
        </p:spPr>
        <p:txBody>
          <a:bodyPr>
            <a:normAutofit/>
          </a:bodyPr>
          <a:lstStyle/>
          <a:p>
            <a:r>
              <a:rPr lang="en-US" sz="2400" dirty="0"/>
              <a:t>In exercising skeletal muscle, NADH production exceeds the oxidative capacity of the ETC. This results in an elevated NADH/NAD+ ratio, favoring reduction of pyruvate to lactate by LDH.</a:t>
            </a:r>
          </a:p>
          <a:p>
            <a:r>
              <a:rPr lang="en-US" sz="2400" dirty="0"/>
              <a:t>Therefore, during intense exercise, lactate accumulates in muscle, causing a drop in the intracellular pH, potentially resulting in cramps. Much of this lactate eventually diffuses into the bloodstream and can be used by the liver to make glucose.</a:t>
            </a:r>
          </a:p>
        </p:txBody>
      </p:sp>
      <p:sp>
        <p:nvSpPr>
          <p:cNvPr id="7" name="Text Box 6"/>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rPr>
              <a:t>Lactate Utilization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12</a:t>
            </a:fld>
            <a:endParaRPr lang="en-US" dirty="0"/>
          </a:p>
        </p:txBody>
      </p:sp>
      <p:sp>
        <p:nvSpPr>
          <p:cNvPr id="6" name="Text Box 5"/>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
        <p:nvSpPr>
          <p:cNvPr id="9" name="Content Placeholder 8">
            <a:extLst>
              <a:ext uri="{FF2B5EF4-FFF2-40B4-BE49-F238E27FC236}">
                <a16:creationId xmlns:a16="http://schemas.microsoft.com/office/drawing/2014/main" id="{38870B88-B6FA-400C-801F-03606252DC05}"/>
              </a:ext>
            </a:extLst>
          </p:cNvPr>
          <p:cNvSpPr>
            <a:spLocks noGrp="1"/>
          </p:cNvSpPr>
          <p:nvPr>
            <p:ph idx="1"/>
          </p:nvPr>
        </p:nvSpPr>
        <p:spPr>
          <a:xfrm>
            <a:off x="628650" y="1825625"/>
            <a:ext cx="7600950" cy="4690268"/>
          </a:xfrm>
        </p:spPr>
        <p:txBody>
          <a:bodyPr/>
          <a:lstStyle/>
          <a:p>
            <a:r>
              <a:rPr lang="en-US" sz="2400" dirty="0"/>
              <a:t>The direction of the LDH reaction depends on the relative intracellular concentrations of pyruvate and lactate and on the ratio of NADH/NAD+. </a:t>
            </a:r>
          </a:p>
          <a:p>
            <a:r>
              <a:rPr lang="en-US" sz="2400" dirty="0"/>
              <a:t>In the liver and heart, this ratio is lower than in exercising muscles.  Liver converts pyruvate to glucose by gluconeogenesis or converted to acetyl CoA that is oxidized in the TCA cycle. </a:t>
            </a:r>
          </a:p>
          <a:p>
            <a:r>
              <a:rPr lang="en-US" sz="2400" dirty="0"/>
              <a:t>Heart muscle exclusively oxidizes lactate to carbon dioxide and water via the TCA cycle.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fontScale="90000"/>
          </a:bodyPr>
          <a:lstStyle/>
          <a:p>
            <a:pPr algn="ctr"/>
            <a:r>
              <a:rPr lang="en-US" sz="4000" b="1" dirty="0">
                <a:solidFill>
                  <a:schemeClr val="tx1"/>
                </a:solidFill>
              </a:rPr>
              <a:t>2) Oxidative Decarboxylation to Acetyl CoA</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13</a:t>
            </a:fld>
            <a:endParaRPr lang="en-US" dirty="0"/>
          </a:p>
        </p:txBody>
      </p:sp>
      <p:sp>
        <p:nvSpPr>
          <p:cNvPr id="6" name="Content Placeholder 5"/>
          <p:cNvSpPr>
            <a:spLocks noGrp="1"/>
          </p:cNvSpPr>
          <p:nvPr>
            <p:ph idx="1"/>
          </p:nvPr>
        </p:nvSpPr>
        <p:spPr>
          <a:xfrm>
            <a:off x="381000" y="1371600"/>
            <a:ext cx="8229600" cy="4525963"/>
          </a:xfrm>
        </p:spPr>
        <p:txBody>
          <a:bodyPr>
            <a:noAutofit/>
          </a:bodyPr>
          <a:lstStyle/>
          <a:p>
            <a:r>
              <a:rPr lang="en-US" sz="2400" dirty="0"/>
              <a:t>Oxidative decarboxylation of pyruvate by the PDHC is an important pathway in tissues with a high oxidative capacity such as cardiac muscle. </a:t>
            </a:r>
          </a:p>
          <a:p>
            <a:r>
              <a:rPr lang="en-US" sz="2400" dirty="0"/>
              <a:t>PDHC irreversibly converts pyruvate, the end product of aerobic glycolysis, into acetyl CoA, a TCA cycle substrate and the carbon source for fatty acid synthesis.</a:t>
            </a:r>
          </a:p>
        </p:txBody>
      </p:sp>
      <p:sp>
        <p:nvSpPr>
          <p:cNvPr id="7" name="Text Box 6"/>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pic>
        <p:nvPicPr>
          <p:cNvPr id="8" name="Picture 7">
            <a:extLst>
              <a:ext uri="{FF2B5EF4-FFF2-40B4-BE49-F238E27FC236}">
                <a16:creationId xmlns:a16="http://schemas.microsoft.com/office/drawing/2014/main" id="{D1218F22-2629-42A6-8731-1104078B9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8" y="3854622"/>
            <a:ext cx="8744211" cy="221835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rPr>
              <a:t>Acetyl CoA Production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14</a:t>
            </a:fld>
            <a:endParaRPr lang="en-US" dirty="0"/>
          </a:p>
        </p:txBody>
      </p:sp>
      <p:pic>
        <p:nvPicPr>
          <p:cNvPr id="8" name="Content Placeholder 7">
            <a:extLst>
              <a:ext uri="{FF2B5EF4-FFF2-40B4-BE49-F238E27FC236}">
                <a16:creationId xmlns:a16="http://schemas.microsoft.com/office/drawing/2014/main" id="{F295A87D-3348-4199-A78F-782CD13F4D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183920"/>
            <a:ext cx="8382000" cy="5073875"/>
          </a:xfrm>
        </p:spPr>
      </p:pic>
      <p:sp>
        <p:nvSpPr>
          <p:cNvPr id="7" name="Text Box 6"/>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449"/>
            <a:ext cx="8229600" cy="1143000"/>
          </a:xfrm>
        </p:spPr>
        <p:txBody>
          <a:bodyPr>
            <a:normAutofit fontScale="90000"/>
          </a:bodyPr>
          <a:lstStyle/>
          <a:p>
            <a:pPr algn="ctr"/>
            <a:r>
              <a:rPr lang="en-GB" sz="4000" b="1" dirty="0">
                <a:solidFill>
                  <a:schemeClr val="tx1"/>
                </a:solidFill>
              </a:rPr>
              <a:t>Regulation of Pyruvate Dehydrogenase (PDH) Complex</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15</a:t>
            </a:fld>
            <a:endParaRPr lang="en-US" dirty="0"/>
          </a:p>
        </p:txBody>
      </p:sp>
      <p:sp>
        <p:nvSpPr>
          <p:cNvPr id="3" name="Text Box 2"/>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pic>
        <p:nvPicPr>
          <p:cNvPr id="7" name="Content Placeholder 6">
            <a:extLst>
              <a:ext uri="{FF2B5EF4-FFF2-40B4-BE49-F238E27FC236}">
                <a16:creationId xmlns:a16="http://schemas.microsoft.com/office/drawing/2014/main" id="{DD6CE0E1-9CE0-45A9-9FC5-776E3A4334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244" y="1676400"/>
            <a:ext cx="4526472" cy="4725988"/>
          </a:xfrm>
        </p:spPr>
      </p:pic>
      <p:sp>
        <p:nvSpPr>
          <p:cNvPr id="9" name="TextBox 8">
            <a:extLst>
              <a:ext uri="{FF2B5EF4-FFF2-40B4-BE49-F238E27FC236}">
                <a16:creationId xmlns:a16="http://schemas.microsoft.com/office/drawing/2014/main" id="{832C0798-BB03-4C09-8512-4D052E70D662}"/>
              </a:ext>
            </a:extLst>
          </p:cNvPr>
          <p:cNvSpPr txBox="1"/>
          <p:nvPr/>
        </p:nvSpPr>
        <p:spPr>
          <a:xfrm>
            <a:off x="5486400" y="2895600"/>
            <a:ext cx="2895600" cy="1200329"/>
          </a:xfrm>
          <a:prstGeom prst="rect">
            <a:avLst/>
          </a:prstGeom>
          <a:noFill/>
        </p:spPr>
        <p:txBody>
          <a:bodyPr wrap="square" rtlCol="0">
            <a:spAutoFit/>
          </a:bodyPr>
          <a:lstStyle/>
          <a:p>
            <a:r>
              <a:rPr lang="en-US" dirty="0"/>
              <a:t>Regulation of pyruvate dehydrogenase (PDH) complex.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33400"/>
            <a:ext cx="8229600" cy="1143000"/>
          </a:xfrm>
        </p:spPr>
        <p:txBody>
          <a:bodyPr>
            <a:normAutofit/>
          </a:bodyPr>
          <a:lstStyle/>
          <a:p>
            <a:pPr algn="ctr"/>
            <a:r>
              <a:rPr lang="en-GB" sz="4000" b="1" dirty="0">
                <a:solidFill>
                  <a:schemeClr val="tx1"/>
                </a:solidFill>
              </a:rPr>
              <a:t>3) Carboxylation to Oxaloacetate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16</a:t>
            </a:fld>
            <a:endParaRPr lang="en-US" dirty="0"/>
          </a:p>
        </p:txBody>
      </p:sp>
      <p:sp>
        <p:nvSpPr>
          <p:cNvPr id="3" name="Text Box 2"/>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pic>
        <p:nvPicPr>
          <p:cNvPr id="6" name="Picture 5">
            <a:extLst>
              <a:ext uri="{FF2B5EF4-FFF2-40B4-BE49-F238E27FC236}">
                <a16:creationId xmlns:a16="http://schemas.microsoft.com/office/drawing/2014/main" id="{90541AC2-FDC2-4AD3-B9F3-29D1502B3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176" y="1371600"/>
            <a:ext cx="8563648" cy="529875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fontScale="90000"/>
          </a:bodyPr>
          <a:lstStyle/>
          <a:p>
            <a:pPr algn="ctr"/>
            <a:r>
              <a:rPr lang="en-GB" sz="4000" b="1" dirty="0">
                <a:solidFill>
                  <a:schemeClr val="tx1"/>
                </a:solidFill>
              </a:rPr>
              <a:t>4) Reduction to Ethanol (microorganisms)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17</a:t>
            </a:fld>
            <a:endParaRPr lang="en-US" dirty="0"/>
          </a:p>
        </p:txBody>
      </p:sp>
      <p:sp>
        <p:nvSpPr>
          <p:cNvPr id="3" name="Text Box 2"/>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
        <p:nvSpPr>
          <p:cNvPr id="6" name="Content Placeholder 5">
            <a:extLst>
              <a:ext uri="{FF2B5EF4-FFF2-40B4-BE49-F238E27FC236}">
                <a16:creationId xmlns:a16="http://schemas.microsoft.com/office/drawing/2014/main" id="{9612C33B-1D10-4782-B6FA-5106D6C7197C}"/>
              </a:ext>
            </a:extLst>
          </p:cNvPr>
          <p:cNvSpPr>
            <a:spLocks noGrp="1"/>
          </p:cNvSpPr>
          <p:nvPr>
            <p:ph idx="1"/>
          </p:nvPr>
        </p:nvSpPr>
        <p:spPr>
          <a:xfrm>
            <a:off x="628650" y="1825625"/>
            <a:ext cx="7886700" cy="4351338"/>
          </a:xfrm>
        </p:spPr>
        <p:txBody>
          <a:bodyPr/>
          <a:lstStyle/>
          <a:p>
            <a:r>
              <a:rPr lang="en-US" sz="2400" dirty="0"/>
              <a:t>The reduction of pyruvate to ethanol occurs as follow. The decarboxylation of pyruvate to acetaldehyde by thiamine-requiring pyruvate decarboxylase occurs in yeast and certain other microorganisms but not in humans</a:t>
            </a:r>
          </a:p>
          <a:p>
            <a:pPr marL="0" indent="0">
              <a:buNone/>
            </a:pPr>
            <a:endParaRPr lang="en-US" dirty="0"/>
          </a:p>
        </p:txBody>
      </p:sp>
      <p:pic>
        <p:nvPicPr>
          <p:cNvPr id="10" name="Picture 9">
            <a:extLst>
              <a:ext uri="{FF2B5EF4-FFF2-40B4-BE49-F238E27FC236}">
                <a16:creationId xmlns:a16="http://schemas.microsoft.com/office/drawing/2014/main" id="{84146856-6E1E-4FF1-8209-D49D0EFC0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581400"/>
            <a:ext cx="7162800" cy="2438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rPr>
              <a:t>Lactic Acidosis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18</a:t>
            </a:fld>
            <a:endParaRPr lang="en-US" dirty="0"/>
          </a:p>
        </p:txBody>
      </p:sp>
      <p:sp>
        <p:nvSpPr>
          <p:cNvPr id="12" name="TextBox 11"/>
          <p:cNvSpPr txBox="1"/>
          <p:nvPr/>
        </p:nvSpPr>
        <p:spPr>
          <a:xfrm>
            <a:off x="457200" y="1485108"/>
            <a:ext cx="8305800"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t>Lactic acidosis means elevated concentrations of lactate in the plasma. It is a type of metabolic acidosis</a:t>
            </a:r>
          </a:p>
          <a:p>
            <a:pPr marL="342900" indent="-342900">
              <a:buFont typeface="Arial" panose="020B0604020202020204" pitchFamily="34" charset="0"/>
              <a:buChar char="•"/>
            </a:pPr>
            <a:r>
              <a:rPr lang="en-US" sz="2400" dirty="0"/>
              <a:t>It occurs when there is a collapse of the circulatory system, such as with myocardial infarction, pulmonary embolism, and uncontrolled hemorrhage, or when an individual is in shock</a:t>
            </a:r>
          </a:p>
          <a:p>
            <a:pPr marL="342900" indent="-342900">
              <a:buFont typeface="Arial" panose="020B0604020202020204" pitchFamily="34" charset="0"/>
              <a:buChar char="•"/>
            </a:pPr>
            <a:r>
              <a:rPr lang="en-US" sz="2400" dirty="0"/>
              <a:t>The failure to bring adequate amounts of O2 to the tissues results in impaired oxidative phosphorylation and decreased ATP synthesis. </a:t>
            </a:r>
          </a:p>
          <a:p>
            <a:pPr marL="342900" indent="-342900">
              <a:buFont typeface="Arial" panose="020B0604020202020204" pitchFamily="34" charset="0"/>
              <a:buChar char="•"/>
            </a:pPr>
            <a:r>
              <a:rPr lang="en-US" sz="2400" dirty="0"/>
              <a:t>To survive, the cells rely on anaerobic glycolysis for generating ATP, producing lactic acid as the end product</a:t>
            </a:r>
          </a:p>
        </p:txBody>
      </p:sp>
      <p:sp>
        <p:nvSpPr>
          <p:cNvPr id="3" name="Text Box 2"/>
          <p:cNvSpPr txBox="1"/>
          <p:nvPr/>
        </p:nvSpPr>
        <p:spPr>
          <a:xfrm>
            <a:off x="76200" y="76200"/>
            <a:ext cx="4572000" cy="460375"/>
          </a:xfrm>
          <a:prstGeom prst="rect">
            <a:avLst/>
          </a:prstGeom>
          <a:noFill/>
        </p:spPr>
        <p:txBody>
          <a:bodyPr wrap="square" rtlCol="0" anchor="t">
            <a:spAutoFit/>
          </a:bodyPr>
          <a:lstStyle/>
          <a:p>
            <a:r>
              <a:rPr lang="en-US" sz="2400" dirty="0">
                <a:sym typeface="+mn-ea"/>
              </a:rPr>
              <a:t>Vertical Integration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rPr>
              <a:t>Lactic Acidosis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19</a:t>
            </a:fld>
            <a:endParaRPr lang="en-US" dirty="0"/>
          </a:p>
        </p:txBody>
      </p:sp>
      <p:sp>
        <p:nvSpPr>
          <p:cNvPr id="3" name="Text Box 2"/>
          <p:cNvSpPr txBox="1"/>
          <p:nvPr/>
        </p:nvSpPr>
        <p:spPr>
          <a:xfrm>
            <a:off x="15875" y="76200"/>
            <a:ext cx="4572000" cy="460375"/>
          </a:xfrm>
          <a:prstGeom prst="rect">
            <a:avLst/>
          </a:prstGeom>
          <a:noFill/>
        </p:spPr>
        <p:txBody>
          <a:bodyPr wrap="square" rtlCol="0" anchor="t">
            <a:spAutoFit/>
          </a:bodyPr>
          <a:lstStyle/>
          <a:p>
            <a:r>
              <a:rPr lang="en-US" sz="2400" dirty="0">
                <a:sym typeface="+mn-ea"/>
              </a:rPr>
              <a:t>Core Knowledge</a:t>
            </a:r>
          </a:p>
        </p:txBody>
      </p:sp>
      <p:pic>
        <p:nvPicPr>
          <p:cNvPr id="7" name="Picture 6">
            <a:extLst>
              <a:ext uri="{FF2B5EF4-FFF2-40B4-BE49-F238E27FC236}">
                <a16:creationId xmlns:a16="http://schemas.microsoft.com/office/drawing/2014/main" id="{31785773-ECC0-4299-A87C-EA5F83D30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3" y="1447130"/>
            <a:ext cx="9116697" cy="48012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dirty="0">
                <a:solidFill>
                  <a:schemeClr val="tx1"/>
                </a:solidFill>
                <a:sym typeface="+mn-ea"/>
              </a:rPr>
              <a:t>  </a:t>
            </a:r>
            <a:r>
              <a:rPr lang="en-GB" dirty="0">
                <a:solidFill>
                  <a:schemeClr val="tx1"/>
                </a:solidFill>
                <a:sym typeface="+mn-ea"/>
              </a:rPr>
              <a:t>Large Group</a:t>
            </a:r>
            <a:r>
              <a:rPr lang="en-US" dirty="0">
                <a:sym typeface="+mn-ea"/>
              </a:rPr>
              <a:t> Interactive Session (LGIS)</a:t>
            </a:r>
            <a:r>
              <a:rPr lang="en-US" dirty="0">
                <a:solidFill>
                  <a:schemeClr val="tx1"/>
                </a:solidFill>
                <a:sym typeface="+mn-ea"/>
              </a:rPr>
              <a:t> </a:t>
            </a:r>
            <a:br>
              <a:rPr lang="en-US" dirty="0">
                <a:solidFill>
                  <a:schemeClr val="tx1"/>
                </a:solidFill>
                <a:sym typeface="+mn-ea"/>
              </a:rPr>
            </a:br>
            <a:r>
              <a:rPr lang="en-US" dirty="0">
                <a:solidFill>
                  <a:schemeClr val="tx1"/>
                </a:solidFill>
                <a:sym typeface="+mn-ea"/>
              </a:rPr>
              <a:t>     Gastrointestinal tract Module</a:t>
            </a:r>
            <a:br>
              <a:rPr lang="en-US" dirty="0">
                <a:solidFill>
                  <a:schemeClr val="tx1"/>
                </a:solidFill>
                <a:sym typeface="+mn-ea"/>
              </a:rPr>
            </a:br>
            <a:r>
              <a:rPr lang="en-US" dirty="0">
                <a:solidFill>
                  <a:schemeClr val="tx1"/>
                </a:solidFill>
                <a:sym typeface="+mn-ea"/>
              </a:rPr>
              <a:t>Fates of Pyruvate </a:t>
            </a:r>
            <a:br>
              <a:rPr lang="en-GB" dirty="0">
                <a:solidFill>
                  <a:schemeClr val="tx1"/>
                </a:solidFill>
                <a:sym typeface="+mn-ea"/>
              </a:rPr>
            </a:br>
            <a:r>
              <a:rPr lang="en-US" altLang="en-GB" dirty="0">
                <a:solidFill>
                  <a:schemeClr val="tx1"/>
                </a:solidFill>
                <a:sym typeface="+mn-ea"/>
              </a:rPr>
              <a:t>                </a:t>
            </a:r>
            <a:endParaRPr lang="en-GB" dirty="0">
              <a:solidFill>
                <a:schemeClr val="tx1"/>
              </a:solidFill>
              <a:sym typeface="+mn-ea"/>
            </a:endParaRPr>
          </a:p>
        </p:txBody>
      </p:sp>
      <p:sp>
        <p:nvSpPr>
          <p:cNvPr id="3" name="Subtitle 2"/>
          <p:cNvSpPr>
            <a:spLocks noGrp="1"/>
          </p:cNvSpPr>
          <p:nvPr>
            <p:ph type="subTitle" idx="1"/>
          </p:nvPr>
        </p:nvSpPr>
        <p:spPr>
          <a:xfrm>
            <a:off x="513567" y="6020123"/>
            <a:ext cx="8534400" cy="762000"/>
          </a:xfrm>
        </p:spPr>
        <p:txBody>
          <a:bodyPr>
            <a:normAutofit fontScale="25000" lnSpcReduction="20000"/>
          </a:bodyPr>
          <a:lstStyle/>
          <a:p>
            <a:pPr algn="l"/>
            <a:r>
              <a:rPr lang="en-US" sz="7200" b="1" dirty="0">
                <a:cs typeface="Times New Roman" panose="02020603050405020304" pitchFamily="18" charset="0"/>
              </a:rPr>
              <a:t>Presenter: Dr. Uzma Zafar				Date: 23-01-25</a:t>
            </a:r>
          </a:p>
          <a:p>
            <a:pPr algn="l"/>
            <a:r>
              <a:rPr lang="en-US" sz="7200" b="1" dirty="0">
                <a:cs typeface="Times New Roman" panose="02020603050405020304" pitchFamily="18" charset="0"/>
              </a:rPr>
              <a:t>(Demonstrator)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1647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8077200" y="216478"/>
            <a:ext cx="990600" cy="933650"/>
          </a:xfrm>
          <a:prstGeom prst="rect">
            <a:avLst/>
          </a:prstGeom>
        </p:spPr>
      </p:pic>
      <p:sp>
        <p:nvSpPr>
          <p:cNvPr id="5" name="Text Box 4"/>
          <p:cNvSpPr txBox="1"/>
          <p:nvPr/>
        </p:nvSpPr>
        <p:spPr>
          <a:xfrm>
            <a:off x="2286000" y="2964841"/>
            <a:ext cx="4572000" cy="3169285"/>
          </a:xfrm>
          <a:prstGeom prst="rect">
            <a:avLst/>
          </a:prstGeom>
          <a:noFill/>
        </p:spPr>
        <p:txBody>
          <a:bodyPr wrap="square" rtlCol="0" anchor="t">
            <a:spAutoFit/>
          </a:bodyPr>
          <a:lstStyle/>
          <a:p>
            <a:r>
              <a:rPr lang="en-US" sz="3200" dirty="0">
                <a:solidFill>
                  <a:schemeClr val="bg1"/>
                </a:solidFill>
                <a:sym typeface="+mn-ea"/>
              </a:rPr>
              <a:t>2</a:t>
            </a:r>
            <a:r>
              <a:rPr lang="en-US" sz="3200" baseline="30000" dirty="0">
                <a:solidFill>
                  <a:schemeClr val="bg1"/>
                </a:solidFill>
                <a:sym typeface="+mn-ea"/>
              </a:rPr>
              <a:t>nd</a:t>
            </a:r>
            <a:r>
              <a:rPr lang="en-US" sz="3200" dirty="0">
                <a:solidFill>
                  <a:schemeClr val="bg1"/>
                </a:solidFill>
                <a:sym typeface="+mn-ea"/>
              </a:rPr>
              <a:t> Year MBBS </a:t>
            </a:r>
            <a:br>
              <a:rPr lang="en-US" sz="4000" dirty="0">
                <a:solidFill>
                  <a:schemeClr val="bg1"/>
                </a:solidFill>
                <a:sym typeface="+mn-ea"/>
              </a:rPr>
            </a:br>
            <a:r>
              <a:rPr lang="en-US" sz="4000" dirty="0">
                <a:solidFill>
                  <a:schemeClr val="bg1"/>
                </a:solidFill>
                <a:sym typeface="+mn-ea"/>
              </a:rPr>
              <a:t>     </a:t>
            </a:r>
            <a:r>
              <a:rPr lang="en-US" sz="3200" dirty="0">
                <a:solidFill>
                  <a:schemeClr val="bg1"/>
                </a:solidFill>
                <a:sym typeface="+mn-ea"/>
              </a:rPr>
              <a:t>Introduction to Carbohydrate Metabolism and Glycolysis</a:t>
            </a:r>
            <a:br>
              <a:rPr lang="en-GB" sz="3200" dirty="0">
                <a:solidFill>
                  <a:schemeClr val="bg1"/>
                </a:solidFill>
                <a:sym typeface="+mn-ea"/>
              </a:rPr>
            </a:br>
            <a:r>
              <a:rPr lang="en-GB" sz="3200" dirty="0">
                <a:solidFill>
                  <a:schemeClr val="bg1"/>
                </a:solidFill>
                <a:sym typeface="+mn-ea"/>
              </a:rPr>
              <a:t>Large Group Interactive Session (</a:t>
            </a:r>
            <a:r>
              <a:rPr lang="en-US" altLang="en-GB" sz="3200" dirty="0">
                <a:solidFill>
                  <a:schemeClr val="bg1"/>
                </a:solidFill>
                <a:sym typeface="+mn-ea"/>
              </a:rPr>
              <a:t>v</a:t>
            </a:r>
            <a:r>
              <a:rPr lang="en-GB" sz="3200" dirty="0">
                <a:solidFill>
                  <a:schemeClr val="bg1"/>
                </a:solidFill>
                <a:sym typeface="+mn-ea"/>
              </a:rPr>
              <a:t>LGIS)</a:t>
            </a:r>
          </a:p>
        </p:txBody>
      </p:sp>
      <p:pic>
        <p:nvPicPr>
          <p:cNvPr id="10" name="Picture 9">
            <a:extLst>
              <a:ext uri="{FF2B5EF4-FFF2-40B4-BE49-F238E27FC236}">
                <a16:creationId xmlns:a16="http://schemas.microsoft.com/office/drawing/2014/main" id="{4FA32D22-116C-4D41-8E8F-B632042D3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6203" y="3090136"/>
            <a:ext cx="4572000" cy="275879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b="1" dirty="0">
                <a:solidFill>
                  <a:schemeClr val="tx1"/>
                </a:solidFill>
              </a:rPr>
              <a:t>                      Family Medicine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20</a:t>
            </a:fld>
            <a:endParaRPr lang="en-US" dirty="0"/>
          </a:p>
        </p:txBody>
      </p:sp>
      <p:sp>
        <p:nvSpPr>
          <p:cNvPr id="3" name="Text Box 2"/>
          <p:cNvSpPr txBox="1"/>
          <p:nvPr/>
        </p:nvSpPr>
        <p:spPr>
          <a:xfrm>
            <a:off x="76200" y="149225"/>
            <a:ext cx="4572000" cy="460375"/>
          </a:xfrm>
          <a:prstGeom prst="rect">
            <a:avLst/>
          </a:prstGeom>
          <a:noFill/>
        </p:spPr>
        <p:txBody>
          <a:bodyPr wrap="square" rtlCol="0" anchor="t">
            <a:spAutoFit/>
          </a:bodyPr>
          <a:lstStyle/>
          <a:p>
            <a:r>
              <a:rPr lang="en-US" sz="2400" dirty="0">
                <a:sym typeface="+mn-ea"/>
              </a:rPr>
              <a:t>Spiral Integration</a:t>
            </a:r>
          </a:p>
        </p:txBody>
      </p:sp>
      <p:sp>
        <p:nvSpPr>
          <p:cNvPr id="4" name="TextBox 3">
            <a:extLst>
              <a:ext uri="{FF2B5EF4-FFF2-40B4-BE49-F238E27FC236}">
                <a16:creationId xmlns:a16="http://schemas.microsoft.com/office/drawing/2014/main" id="{C0B126FD-A4C5-418E-A23A-484AF02595DF}"/>
              </a:ext>
            </a:extLst>
          </p:cNvPr>
          <p:cNvSpPr txBox="1"/>
          <p:nvPr/>
        </p:nvSpPr>
        <p:spPr>
          <a:xfrm>
            <a:off x="228600" y="1752600"/>
            <a:ext cx="4343400" cy="3693319"/>
          </a:xfrm>
          <a:prstGeom prst="rect">
            <a:avLst/>
          </a:prstGeom>
          <a:noFill/>
        </p:spPr>
        <p:txBody>
          <a:bodyPr wrap="square" rtlCol="0">
            <a:spAutoFit/>
          </a:bodyPr>
          <a:lstStyle/>
          <a:p>
            <a:r>
              <a:rPr lang="en-US" sz="2400" dirty="0"/>
              <a:t>Family Medicine plays important role in following manner:</a:t>
            </a:r>
          </a:p>
          <a:p>
            <a:r>
              <a:rPr lang="en-US" sz="2400" dirty="0"/>
              <a:t>Address the underlying cause and stabilize the patient’s acid-base balance</a:t>
            </a:r>
          </a:p>
          <a:p>
            <a:r>
              <a:rPr lang="en-US" sz="2400" dirty="0"/>
              <a:t>Administer Sodium bicarbonate (IV) which acts as buffer</a:t>
            </a:r>
          </a:p>
          <a:p>
            <a:r>
              <a:rPr lang="en-US" sz="2400" dirty="0"/>
              <a:t>Refer to specialist if condition worsens</a:t>
            </a:r>
          </a:p>
          <a:p>
            <a:endParaRPr lang="en-US" dirty="0"/>
          </a:p>
        </p:txBody>
      </p:sp>
      <p:pic>
        <p:nvPicPr>
          <p:cNvPr id="9" name="Picture 8">
            <a:extLst>
              <a:ext uri="{FF2B5EF4-FFF2-40B4-BE49-F238E27FC236}">
                <a16:creationId xmlns:a16="http://schemas.microsoft.com/office/drawing/2014/main" id="{7D21FD24-495A-43B5-8513-6DE754F4A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903" y="1752600"/>
            <a:ext cx="3890897" cy="2418002"/>
          </a:xfrm>
          <a:prstGeom prst="rect">
            <a:avLst/>
          </a:prstGeom>
        </p:spPr>
      </p:pic>
      <p:pic>
        <p:nvPicPr>
          <p:cNvPr id="11" name="Picture 10">
            <a:extLst>
              <a:ext uri="{FF2B5EF4-FFF2-40B4-BE49-F238E27FC236}">
                <a16:creationId xmlns:a16="http://schemas.microsoft.com/office/drawing/2014/main" id="{DF851876-CEAA-4F6B-9A3A-4A34018BA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33" y="4394972"/>
            <a:ext cx="4829867" cy="179815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DA394D7-9785-4BE5-AFD5-4F918A689025}" type="slidenum">
              <a:rPr lang="en-US" smtClean="0"/>
              <a:t>21</a:t>
            </a:fld>
            <a:endParaRPr lang="en-US" dirty="0"/>
          </a:p>
        </p:txBody>
      </p:sp>
      <p:sp>
        <p:nvSpPr>
          <p:cNvPr id="2" name="Text Box 1"/>
          <p:cNvSpPr txBox="1"/>
          <p:nvPr/>
        </p:nvSpPr>
        <p:spPr>
          <a:xfrm>
            <a:off x="76200" y="76200"/>
            <a:ext cx="4572000" cy="460375"/>
          </a:xfrm>
          <a:prstGeom prst="rect">
            <a:avLst/>
          </a:prstGeom>
          <a:noFill/>
        </p:spPr>
        <p:txBody>
          <a:bodyPr wrap="square" rtlCol="0" anchor="t">
            <a:spAutoFit/>
          </a:bodyPr>
          <a:lstStyle/>
          <a:p>
            <a:r>
              <a:rPr lang="en-US" sz="2400" dirty="0">
                <a:sym typeface="+mn-ea"/>
              </a:rPr>
              <a:t>Spiral Integration</a:t>
            </a:r>
          </a:p>
        </p:txBody>
      </p:sp>
      <p:sp>
        <p:nvSpPr>
          <p:cNvPr id="4" name="Content Placeholder 3">
            <a:extLst>
              <a:ext uri="{FF2B5EF4-FFF2-40B4-BE49-F238E27FC236}">
                <a16:creationId xmlns:a16="http://schemas.microsoft.com/office/drawing/2014/main" id="{8DACA1F9-3C70-485C-8266-80C91456DF92}"/>
              </a:ext>
            </a:extLst>
          </p:cNvPr>
          <p:cNvSpPr>
            <a:spLocks noGrp="1"/>
          </p:cNvSpPr>
          <p:nvPr>
            <p:ph idx="1"/>
          </p:nvPr>
        </p:nvSpPr>
        <p:spPr>
          <a:xfrm>
            <a:off x="628650" y="1825625"/>
            <a:ext cx="7753350" cy="4351338"/>
          </a:xfrm>
        </p:spPr>
        <p:txBody>
          <a:bodyPr/>
          <a:lstStyle/>
          <a:p>
            <a:pPr marL="0" indent="0">
              <a:buNone/>
            </a:pPr>
            <a:r>
              <a:rPr lang="en-US" sz="2400" dirty="0"/>
              <a:t>Artificial Intelligence </a:t>
            </a:r>
            <a:r>
              <a:rPr lang="en-GB" sz="2400" dirty="0"/>
              <a:t>plays role </a:t>
            </a:r>
            <a:r>
              <a:rPr lang="en-US" sz="2400" dirty="0"/>
              <a:t>in following </a:t>
            </a:r>
            <a:r>
              <a:rPr lang="en-GB" sz="2400" dirty="0"/>
              <a:t>aspects:</a:t>
            </a:r>
          </a:p>
          <a:p>
            <a:pPr marL="0" indent="0">
              <a:buNone/>
            </a:pPr>
            <a:endParaRPr lang="en-US" sz="2400" dirty="0"/>
          </a:p>
          <a:p>
            <a:r>
              <a:rPr lang="en-US" sz="2400" dirty="0"/>
              <a:t>Data acquired from the population affected with Lactic acidosis is used to make ML (Machine Learning) tools. ML model is used to predict clinical trajectories for Lactic acidosis. Clinical analysis of model outputs can be used to prescribe precise medication </a:t>
            </a:r>
          </a:p>
          <a:p>
            <a:pPr marL="0" indent="0">
              <a:buNone/>
            </a:pPr>
            <a:endParaRPr lang="en-US" sz="2400" dirty="0"/>
          </a:p>
          <a:p>
            <a:r>
              <a:rPr lang="en-US" sz="2400" dirty="0"/>
              <a:t>AI can also be used to prescribe personalized food recommendations and help with drug development.</a:t>
            </a:r>
          </a:p>
          <a:p>
            <a:pPr marL="0" indent="0">
              <a:buNone/>
            </a:pPr>
            <a:endParaRPr lang="en-US" sz="2400" dirty="0"/>
          </a:p>
          <a:p>
            <a:endParaRPr lang="en-US" dirty="0"/>
          </a:p>
        </p:txBody>
      </p:sp>
      <p:sp>
        <p:nvSpPr>
          <p:cNvPr id="6" name="TextBox 5">
            <a:extLst>
              <a:ext uri="{FF2B5EF4-FFF2-40B4-BE49-F238E27FC236}">
                <a16:creationId xmlns:a16="http://schemas.microsoft.com/office/drawing/2014/main" id="{EA2F5A1F-8991-4874-919F-4BBF94A7D4F2}"/>
              </a:ext>
            </a:extLst>
          </p:cNvPr>
          <p:cNvSpPr txBox="1"/>
          <p:nvPr/>
        </p:nvSpPr>
        <p:spPr>
          <a:xfrm>
            <a:off x="1104900" y="681037"/>
            <a:ext cx="6934200" cy="707886"/>
          </a:xfrm>
          <a:prstGeom prst="rect">
            <a:avLst/>
          </a:prstGeom>
          <a:noFill/>
        </p:spPr>
        <p:txBody>
          <a:bodyPr wrap="square" rtlCol="0">
            <a:spAutoFit/>
          </a:bodyPr>
          <a:lstStyle/>
          <a:p>
            <a:r>
              <a:rPr lang="en-US" sz="4000" dirty="0"/>
              <a:t>         Artificial Intelligence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tx1"/>
                </a:solidFill>
              </a:rPr>
              <a:t>Suggested Research Article</a:t>
            </a:r>
          </a:p>
        </p:txBody>
      </p:sp>
      <p:sp>
        <p:nvSpPr>
          <p:cNvPr id="3" name="Text Box 2"/>
          <p:cNvSpPr txBox="1"/>
          <p:nvPr/>
        </p:nvSpPr>
        <p:spPr>
          <a:xfrm>
            <a:off x="0" y="76200"/>
            <a:ext cx="4572000" cy="460375"/>
          </a:xfrm>
          <a:prstGeom prst="rect">
            <a:avLst/>
          </a:prstGeom>
          <a:noFill/>
        </p:spPr>
        <p:txBody>
          <a:bodyPr wrap="square" rtlCol="0" anchor="t">
            <a:spAutoFit/>
          </a:bodyPr>
          <a:lstStyle/>
          <a:p>
            <a:r>
              <a:rPr lang="en-US" sz="2400" dirty="0">
                <a:sym typeface="+mn-ea"/>
              </a:rPr>
              <a:t>Spiral Integration</a:t>
            </a:r>
          </a:p>
        </p:txBody>
      </p:sp>
      <p:sp>
        <p:nvSpPr>
          <p:cNvPr id="5" name="Content Placeholder 4">
            <a:extLst>
              <a:ext uri="{FF2B5EF4-FFF2-40B4-BE49-F238E27FC236}">
                <a16:creationId xmlns:a16="http://schemas.microsoft.com/office/drawing/2014/main" id="{1CEE29E9-EE97-42AE-9701-490743CDF65B}"/>
              </a:ext>
            </a:extLst>
          </p:cNvPr>
          <p:cNvSpPr>
            <a:spLocks noGrp="1"/>
          </p:cNvSpPr>
          <p:nvPr>
            <p:ph idx="1"/>
          </p:nvPr>
        </p:nvSpPr>
        <p:spPr>
          <a:xfrm>
            <a:off x="628650" y="1825625"/>
            <a:ext cx="3615587" cy="4351338"/>
          </a:xfrm>
        </p:spPr>
        <p:txBody>
          <a:bodyPr/>
          <a:lstStyle/>
          <a:p>
            <a:pPr marL="0" indent="0">
              <a:buNone/>
            </a:pPr>
            <a:r>
              <a:rPr lang="en-US" sz="2000" b="1" dirty="0"/>
              <a:t>Link: </a:t>
            </a:r>
            <a:r>
              <a:rPr lang="en-US" sz="2000" dirty="0">
                <a:hlinkClick r:id="rId2"/>
              </a:rPr>
              <a:t>https://pubmed.ncbi.nlm.nih.gov/34768540/</a:t>
            </a:r>
            <a:r>
              <a:rPr lang="en-US" sz="2000" dirty="0"/>
              <a:t> </a:t>
            </a:r>
          </a:p>
          <a:p>
            <a:pPr marL="0" indent="0">
              <a:buNone/>
            </a:pPr>
            <a:r>
              <a:rPr lang="en-US" sz="2000" b="1" dirty="0"/>
              <a:t>Journal Name:  </a:t>
            </a:r>
            <a:r>
              <a:rPr lang="en-US" sz="2000" dirty="0"/>
              <a:t>PubMed</a:t>
            </a:r>
          </a:p>
          <a:p>
            <a:pPr marL="0" indent="0">
              <a:buNone/>
            </a:pPr>
            <a:r>
              <a:rPr lang="en-US" sz="2000" b="1" dirty="0"/>
              <a:t>Title:</a:t>
            </a:r>
          </a:p>
          <a:p>
            <a:pPr marL="0" indent="0">
              <a:buNone/>
            </a:pPr>
            <a:r>
              <a:rPr lang="en-US" sz="2000" dirty="0"/>
              <a:t>Machine Learning Prediction Models for Mortality in Intensive Care Unit Patients with Lactic Acidosis</a:t>
            </a:r>
          </a:p>
          <a:p>
            <a:pPr marL="0" indent="0">
              <a:buNone/>
            </a:pPr>
            <a:r>
              <a:rPr lang="en-US" sz="2000" b="1" dirty="0"/>
              <a:t>Author Name: </a:t>
            </a:r>
            <a:r>
              <a:rPr lang="en-US" sz="2000" dirty="0" err="1"/>
              <a:t>Pattharawin</a:t>
            </a:r>
            <a:r>
              <a:rPr lang="en-US" sz="2000" dirty="0"/>
              <a:t> et al.</a:t>
            </a:r>
          </a:p>
          <a:p>
            <a:endParaRPr lang="en-US" dirty="0"/>
          </a:p>
        </p:txBody>
      </p:sp>
      <p:pic>
        <p:nvPicPr>
          <p:cNvPr id="9" name="Picture 8">
            <a:extLst>
              <a:ext uri="{FF2B5EF4-FFF2-40B4-BE49-F238E27FC236}">
                <a16:creationId xmlns:a16="http://schemas.microsoft.com/office/drawing/2014/main" id="{9456FE02-0E17-4363-AF6B-D81D1EE83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524000"/>
            <a:ext cx="4473918" cy="437572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68"/>
            <a:ext cx="8229600" cy="1143000"/>
          </a:xfrm>
        </p:spPr>
        <p:txBody>
          <a:bodyPr>
            <a:normAutofit/>
          </a:bodyPr>
          <a:lstStyle/>
          <a:p>
            <a:pPr algn="ctr"/>
            <a:r>
              <a:rPr lang="en-US" sz="4000" b="1" dirty="0">
                <a:solidFill>
                  <a:schemeClr val="tx1"/>
                </a:solidFill>
              </a:rPr>
              <a:t>Bioethics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23</a:t>
            </a:fld>
            <a:endParaRPr lang="en-US" dirty="0"/>
          </a:p>
        </p:txBody>
      </p:sp>
      <p:sp>
        <p:nvSpPr>
          <p:cNvPr id="3" name="Text Box 2"/>
          <p:cNvSpPr txBox="1"/>
          <p:nvPr/>
        </p:nvSpPr>
        <p:spPr>
          <a:xfrm>
            <a:off x="-76200" y="0"/>
            <a:ext cx="4572000" cy="460375"/>
          </a:xfrm>
          <a:prstGeom prst="rect">
            <a:avLst/>
          </a:prstGeom>
          <a:noFill/>
        </p:spPr>
        <p:txBody>
          <a:bodyPr wrap="square" rtlCol="0" anchor="t">
            <a:spAutoFit/>
          </a:bodyPr>
          <a:lstStyle/>
          <a:p>
            <a:r>
              <a:rPr lang="en-US" sz="2400" dirty="0">
                <a:sym typeface="+mn-ea"/>
              </a:rPr>
              <a:t>Spiral Integration</a:t>
            </a:r>
          </a:p>
        </p:txBody>
      </p:sp>
      <p:sp>
        <p:nvSpPr>
          <p:cNvPr id="6" name="Content Placeholder 5">
            <a:extLst>
              <a:ext uri="{FF2B5EF4-FFF2-40B4-BE49-F238E27FC236}">
                <a16:creationId xmlns:a16="http://schemas.microsoft.com/office/drawing/2014/main" id="{7EE8E2B1-D8D8-4A5A-8A07-BAA8C5B3F282}"/>
              </a:ext>
            </a:extLst>
          </p:cNvPr>
          <p:cNvSpPr>
            <a:spLocks noGrp="1"/>
          </p:cNvSpPr>
          <p:nvPr>
            <p:ph idx="1"/>
          </p:nvPr>
        </p:nvSpPr>
        <p:spPr/>
        <p:txBody>
          <a:bodyPr/>
          <a:lstStyle/>
          <a:p>
            <a:r>
              <a:rPr lang="en-US" sz="2400" dirty="0"/>
              <a:t>Informed consent </a:t>
            </a:r>
          </a:p>
          <a:p>
            <a:r>
              <a:rPr lang="en-US" sz="2400" dirty="0"/>
              <a:t>Doctor-patient confidentiality</a:t>
            </a:r>
          </a:p>
          <a:p>
            <a:r>
              <a:rPr lang="en-US" sz="2400" dirty="0"/>
              <a:t>Proper explanation of the treatment options</a:t>
            </a:r>
          </a:p>
          <a:p>
            <a:r>
              <a:rPr lang="en-US" sz="2400" dirty="0"/>
              <a:t>Nutritional support </a:t>
            </a:r>
          </a:p>
          <a:p>
            <a:r>
              <a:rPr lang="en-US" sz="2400" dirty="0"/>
              <a:t>Access to health care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8229600" cy="1143000"/>
          </a:xfrm>
        </p:spPr>
        <p:txBody>
          <a:bodyPr>
            <a:normAutofit/>
          </a:bodyPr>
          <a:lstStyle/>
          <a:p>
            <a:r>
              <a:rPr lang="en-US" sz="4445" b="1" dirty="0">
                <a:solidFill>
                  <a:schemeClr val="tx1"/>
                </a:solidFill>
              </a:rPr>
              <a:t>How to Access Digital Library</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2600" b="1" dirty="0">
                <a:solidFill>
                  <a:srgbClr val="202124"/>
                </a:solidFill>
                <a:cs typeface="+mn-lt"/>
              </a:rPr>
              <a:t>Steps to Access HEC Digital Library</a:t>
            </a:r>
          </a:p>
          <a:p>
            <a:pPr marL="514350" indent="-514350">
              <a:buFont typeface="+mj-lt"/>
              <a:buAutoNum type="arabicPeriod"/>
            </a:pPr>
            <a:r>
              <a:rPr lang="en-US" sz="2600" dirty="0">
                <a:solidFill>
                  <a:srgbClr val="202124"/>
                </a:solidFill>
                <a:cs typeface="+mn-lt"/>
              </a:rPr>
              <a:t>Go to the website of HEC National Digital Library.</a:t>
            </a:r>
          </a:p>
          <a:p>
            <a:pPr marL="514350" indent="-514350">
              <a:buFont typeface="+mj-lt"/>
              <a:buAutoNum type="arabicPeriod"/>
            </a:pPr>
            <a:r>
              <a:rPr lang="en-US" sz="2600" dirty="0">
                <a:solidFill>
                  <a:srgbClr val="202124"/>
                </a:solidFill>
                <a:cs typeface="+mn-lt"/>
              </a:rPr>
              <a:t>On Home Page, click on the INSTITUTES.</a:t>
            </a:r>
          </a:p>
          <a:p>
            <a:pPr marL="514350" indent="-514350">
              <a:buFont typeface="+mj-lt"/>
              <a:buAutoNum type="arabicPeriod"/>
            </a:pPr>
            <a:r>
              <a:rPr lang="en-US" sz="2600" dirty="0">
                <a:solidFill>
                  <a:srgbClr val="202124"/>
                </a:solidFill>
                <a:cs typeface="+mn-lt"/>
              </a:rPr>
              <a:t>A page will appear showing the universities from Public and Private Sector and other Institutes which have access to HEC National Digital Library HNDL.</a:t>
            </a:r>
          </a:p>
          <a:p>
            <a:pPr marL="514350" indent="-514350">
              <a:buFont typeface="+mj-lt"/>
              <a:buAutoNum type="arabicPeriod"/>
            </a:pPr>
            <a:r>
              <a:rPr lang="en-US" sz="2600" dirty="0">
                <a:solidFill>
                  <a:srgbClr val="202124"/>
                </a:solidFill>
                <a:cs typeface="+mn-lt"/>
              </a:rPr>
              <a:t>Select your desired Institute.</a:t>
            </a:r>
          </a:p>
          <a:p>
            <a:pPr marL="514350" indent="-514350">
              <a:buFont typeface="+mj-lt"/>
              <a:buAutoNum type="arabicPeriod"/>
            </a:pPr>
            <a:r>
              <a:rPr lang="en-US" sz="2600" dirty="0">
                <a:solidFill>
                  <a:srgbClr val="000000"/>
                </a:solidFill>
                <a:cs typeface="+mn-lt"/>
              </a:rPr>
              <a:t>A page will appear showing the resources of the institution</a:t>
            </a:r>
          </a:p>
          <a:p>
            <a:pPr marL="514350" indent="-514350">
              <a:buFont typeface="+mj-lt"/>
              <a:buAutoNum type="arabicPeriod"/>
            </a:pPr>
            <a:r>
              <a:rPr lang="en-US" sz="2600" dirty="0">
                <a:solidFill>
                  <a:srgbClr val="000000"/>
                </a:solidFill>
                <a:cs typeface="+mn-lt"/>
              </a:rPr>
              <a:t> Journals and Researches will appear</a:t>
            </a:r>
          </a:p>
          <a:p>
            <a:pPr marL="514350" indent="-514350">
              <a:buFont typeface="+mj-lt"/>
              <a:buAutoNum type="arabicPeriod"/>
            </a:pPr>
            <a:r>
              <a:rPr lang="en-US" sz="2600" dirty="0">
                <a:solidFill>
                  <a:srgbClr val="000000"/>
                </a:solidFill>
                <a:cs typeface="+mn-lt"/>
              </a:rPr>
              <a:t>You can find a Journal by clicking on JOURNALS AND DATABASE and enter a keyword to search for your desired journal</a:t>
            </a:r>
            <a:r>
              <a:rPr lang="en-US" sz="2400" dirty="0">
                <a:solidFill>
                  <a:srgbClr val="000000"/>
                </a:solidFill>
                <a:cs typeface="+mn-lt"/>
              </a:rPr>
              <a:t>.</a:t>
            </a:r>
            <a:endParaRPr lang="en-US" sz="2400" dirty="0">
              <a:cs typeface="+mn-lt"/>
            </a:endParaRP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8951"/>
            <a:ext cx="7886700" cy="1325563"/>
          </a:xfrm>
        </p:spPr>
        <p:txBody>
          <a:bodyPr>
            <a:normAutofit/>
          </a:bodyPr>
          <a:lstStyle/>
          <a:p>
            <a:pPr algn="ctr"/>
            <a:r>
              <a:rPr lang="en-US" sz="4445" b="1" dirty="0">
                <a:solidFill>
                  <a:schemeClr val="tx1"/>
                </a:solidFill>
              </a:rPr>
              <a:t>Learning Resources</a:t>
            </a:r>
          </a:p>
        </p:txBody>
      </p:sp>
      <p:sp>
        <p:nvSpPr>
          <p:cNvPr id="3" name="Content Placeholder 2"/>
          <p:cNvSpPr>
            <a:spLocks noGrp="1"/>
          </p:cNvSpPr>
          <p:nvPr>
            <p:ph idx="1"/>
          </p:nvPr>
        </p:nvSpPr>
        <p:spPr/>
        <p:txBody>
          <a:bodyPr>
            <a:normAutofit/>
          </a:bodyPr>
          <a:lstStyle/>
          <a:p>
            <a:pPr>
              <a:lnSpc>
                <a:spcPct val="150000"/>
              </a:lnSpc>
            </a:pPr>
            <a:r>
              <a:rPr lang="en-US" sz="2400" dirty="0" err="1"/>
              <a:t>Tex</a:t>
            </a:r>
            <a:r>
              <a:rPr lang="en-GB" sz="2400" dirty="0"/>
              <a:t>tb</a:t>
            </a:r>
            <a:r>
              <a:rPr lang="en-US" sz="2400" dirty="0" err="1"/>
              <a:t>ook</a:t>
            </a:r>
            <a:r>
              <a:rPr lang="en-US" sz="2400" dirty="0"/>
              <a:t> of Biochemistry, Lippincott 8</a:t>
            </a:r>
            <a:r>
              <a:rPr lang="en-US" sz="2400" baseline="30000" dirty="0"/>
              <a:t>th</a:t>
            </a:r>
            <a:r>
              <a:rPr lang="en-US" sz="2400" dirty="0"/>
              <a:t> edition</a:t>
            </a:r>
            <a:r>
              <a:rPr lang="en-GB" sz="2400" dirty="0"/>
              <a:t>, chapter no. 8, page no. 115 to 116</a:t>
            </a:r>
          </a:p>
          <a:p>
            <a:pPr>
              <a:lnSpc>
                <a:spcPct val="150000"/>
              </a:lnSpc>
            </a:pPr>
            <a:r>
              <a:rPr lang="en-US" sz="2400" dirty="0" err="1"/>
              <a:t>Tex</a:t>
            </a:r>
            <a:r>
              <a:rPr lang="en-GB" sz="2400" dirty="0"/>
              <a:t>tb</a:t>
            </a:r>
            <a:r>
              <a:rPr lang="en-US" sz="2400" dirty="0" err="1"/>
              <a:t>ook</a:t>
            </a:r>
            <a:r>
              <a:rPr lang="en-US" sz="2400" dirty="0"/>
              <a:t> of Biochemistry, Lippincott 8</a:t>
            </a:r>
            <a:r>
              <a:rPr lang="en-US" sz="2400" baseline="30000" dirty="0"/>
              <a:t>th</a:t>
            </a:r>
            <a:r>
              <a:rPr lang="en-US" sz="2400" dirty="0"/>
              <a:t> edition</a:t>
            </a:r>
            <a:r>
              <a:rPr lang="en-GB" sz="2400" dirty="0"/>
              <a:t>, chapter no. 9,  page no. 120 to 121</a:t>
            </a:r>
            <a:endParaRPr lang="en-US" sz="2400" dirty="0"/>
          </a:p>
          <a:p>
            <a:pPr>
              <a:lnSpc>
                <a:spcPct val="150000"/>
              </a:lnSpc>
            </a:pPr>
            <a:r>
              <a:rPr lang="en-US" sz="2400" dirty="0"/>
              <a:t>Google scholar</a:t>
            </a:r>
          </a:p>
          <a:p>
            <a:pPr>
              <a:lnSpc>
                <a:spcPct val="150000"/>
              </a:lnSpc>
            </a:pPr>
            <a:r>
              <a:rPr lang="en-US" sz="2400" dirty="0"/>
              <a:t>Google images</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74638"/>
            <a:ext cx="8686800" cy="1183106"/>
          </a:xfrm>
        </p:spPr>
        <p:txBody>
          <a:bodyPr>
            <a:noAutofit/>
          </a:bodyPr>
          <a:lstStyle/>
          <a:p>
            <a:r>
              <a:rPr lang="en-US" sz="4000" b="1" dirty="0">
                <a:solidFill>
                  <a:schemeClr val="tx1"/>
                </a:solidFill>
              </a:rPr>
              <a:t>  Fate of Pyruvate</a:t>
            </a:r>
          </a:p>
        </p:txBody>
      </p:sp>
      <p:sp>
        <p:nvSpPr>
          <p:cNvPr id="8" name="Content Placeholder 7"/>
          <p:cNvSpPr>
            <a:spLocks noGrp="1"/>
          </p:cNvSpPr>
          <p:nvPr>
            <p:ph sz="half" idx="2"/>
          </p:nvPr>
        </p:nvSpPr>
        <p:spPr>
          <a:xfrm>
            <a:off x="0" y="3632200"/>
            <a:ext cx="9144000" cy="3378200"/>
          </a:xfrm>
        </p:spPr>
        <p:txBody>
          <a:bodyPr>
            <a:normAutofit/>
          </a:bodyPr>
          <a:lstStyle/>
          <a:p>
            <a:pPr marL="0" marR="0" indent="0" algn="ctr">
              <a:spcAft>
                <a:spcPts val="0"/>
              </a:spcAft>
              <a:buNone/>
            </a:pPr>
            <a:endParaRPr lang="en-US" sz="6400" dirty="0">
              <a:latin typeface="Times New Roman" panose="02020603050405020304" pitchFamily="18" charset="0"/>
              <a:ea typeface="Times New Roman" panose="02020603050405020304" pitchFamily="18" charset="0"/>
            </a:endParaRPr>
          </a:p>
          <a:p>
            <a:pPr marL="0" marR="0" indent="0">
              <a:spcAft>
                <a:spcPts val="0"/>
              </a:spcAft>
              <a:buNone/>
            </a:pP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96C833F8-1553-4993-90BA-6C2DE472A63A}"/>
              </a:ext>
            </a:extLst>
          </p:cNvPr>
          <p:cNvSpPr>
            <a:spLocks noGrp="1"/>
          </p:cNvSpPr>
          <p:nvPr>
            <p:ph sz="half"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buNone/>
            </a:pPr>
            <a:r>
              <a:rPr lang="en-US" sz="2400" dirty="0">
                <a:sym typeface="+mn-ea"/>
              </a:rPr>
              <a:t>At the end of the </a:t>
            </a:r>
            <a:r>
              <a:rPr lang="en-GB" sz="2400" dirty="0">
                <a:sym typeface="+mn-ea"/>
              </a:rPr>
              <a:t>lecture</a:t>
            </a:r>
            <a:r>
              <a:rPr lang="en-US" sz="2400" dirty="0">
                <a:sym typeface="+mn-ea"/>
              </a:rPr>
              <a:t>, students will be able to</a:t>
            </a:r>
            <a:r>
              <a:rPr lang="en-GB" sz="2400" dirty="0">
                <a:sym typeface="+mn-ea"/>
              </a:rPr>
              <a:t>:</a:t>
            </a:r>
            <a:endParaRPr lang="en-US" sz="2400" dirty="0"/>
          </a:p>
          <a:p>
            <a:pPr marL="0" indent="0">
              <a:buNone/>
            </a:pPr>
            <a:endParaRPr lang="en-US" sz="2400" dirty="0"/>
          </a:p>
          <a:p>
            <a:pPr marL="457200" indent="-457200">
              <a:buFont typeface="+mj-lt"/>
              <a:buAutoNum type="arabicPeriod"/>
            </a:pPr>
            <a:r>
              <a:rPr lang="en-US" sz="2400" dirty="0">
                <a:sym typeface="+mn-ea"/>
              </a:rPr>
              <a:t>Describe fates of pyruvate.</a:t>
            </a:r>
            <a:endParaRPr lang="en-US" sz="2400" dirty="0"/>
          </a:p>
          <a:p>
            <a:pPr marL="457200" indent="-457200">
              <a:buFont typeface="+mj-lt"/>
              <a:buAutoNum type="arabicPeriod"/>
            </a:pPr>
            <a:r>
              <a:rPr lang="en-US" sz="2400" dirty="0">
                <a:sym typeface="+mn-ea"/>
              </a:rPr>
              <a:t>Explain related clinical disorders.</a:t>
            </a:r>
            <a:endParaRPr lang="en-US" sz="2400" dirty="0"/>
          </a:p>
          <a:p>
            <a:pPr marL="0" indent="0">
              <a:buNone/>
            </a:pPr>
            <a:endParaRPr lang="en-US" sz="2400" dirty="0"/>
          </a:p>
          <a:p>
            <a:pPr marL="0" indent="0">
              <a:buNone/>
            </a:pPr>
            <a:endParaRPr lang="en-US" dirty="0"/>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lnSpcReduction="10000"/>
          </a:bodyPr>
          <a:lstStyle/>
          <a:p>
            <a:r>
              <a:rPr lang="en-US" sz="2400" i="1" dirty="0"/>
              <a:t>A junior physician at the hospital, presents a case during the morning round.</a:t>
            </a:r>
            <a:endParaRPr lang="en-US" sz="2400" dirty="0"/>
          </a:p>
          <a:p>
            <a:r>
              <a:rPr lang="en-US" sz="2400" i="1" dirty="0"/>
              <a:t>Case Presentation:</a:t>
            </a:r>
            <a:br>
              <a:rPr lang="en-US" sz="2400" dirty="0"/>
            </a:br>
            <a:r>
              <a:rPr lang="en-US" sz="2400" dirty="0"/>
              <a:t>"An 18-year-old male athlete was brought to the emergency department after intense exercise during a marathon. He complained of severe muscle cramps and fatigue. On examination, he had tachycardia and rapid breathing. Laboratory findings revealed the following:</a:t>
            </a:r>
          </a:p>
          <a:p>
            <a:r>
              <a:rPr lang="en-US" sz="2400" dirty="0"/>
              <a:t>Blood glucose: 90 mg/dL</a:t>
            </a:r>
          </a:p>
          <a:p>
            <a:r>
              <a:rPr lang="en-US" sz="2400" dirty="0"/>
              <a:t>Serum lactate: Elevated at 5 mmol/L (normal: 0.5–2.2 mmol/L)</a:t>
            </a:r>
          </a:p>
          <a:p>
            <a:r>
              <a:rPr lang="en-US" sz="2400" dirty="0"/>
              <a:t>Arterial blood pH: 7.25 (normal: 7.35–7.45)</a:t>
            </a:r>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dirty="0">
                <a:solidFill>
                  <a:schemeClr val="tx1"/>
                </a:solidFill>
              </a:rPr>
              <a:t>Fates of Pyruvate</a:t>
            </a:r>
          </a:p>
        </p:txBody>
      </p:sp>
      <p:sp>
        <p:nvSpPr>
          <p:cNvPr id="3" name="Content Placeholder 2"/>
          <p:cNvSpPr>
            <a:spLocks noGrp="1"/>
          </p:cNvSpPr>
          <p:nvPr>
            <p:ph idx="1"/>
          </p:nvPr>
        </p:nvSpPr>
        <p:spPr/>
        <p:txBody>
          <a:bodyPr>
            <a:normAutofit/>
          </a:bodyPr>
          <a:lstStyle/>
          <a:p>
            <a:pPr marL="0" indent="0">
              <a:buNone/>
            </a:pPr>
            <a:r>
              <a:rPr lang="en-US" sz="2400" dirty="0"/>
              <a:t>The presence or absence of oxygen determines the fates of the pyruvate produced in glycolysis.</a:t>
            </a:r>
          </a:p>
          <a:p>
            <a:pPr marL="457200" indent="-457200">
              <a:buFont typeface="+mj-lt"/>
              <a:buAutoNum type="arabicPeriod"/>
            </a:pPr>
            <a:r>
              <a:rPr lang="en-US" sz="2400" dirty="0"/>
              <a:t>When plenty of oxygen is available, pyruvate is first converted to acetyl-CoA.</a:t>
            </a:r>
          </a:p>
          <a:p>
            <a:pPr marL="457200" indent="-457200">
              <a:buFont typeface="+mj-lt"/>
              <a:buAutoNum type="arabicPeriod"/>
            </a:pPr>
            <a:r>
              <a:rPr lang="en-US" sz="2400" dirty="0"/>
              <a:t>In the absence of oxygen, the fate of pyruvate is different in different organisms. In vertebrates, pyruvate is converted to lactate.</a:t>
            </a:r>
          </a:p>
          <a:p>
            <a:pPr marL="457200" indent="-457200">
              <a:buFont typeface="+mj-lt"/>
              <a:buAutoNum type="arabicPeriod"/>
            </a:pPr>
            <a:r>
              <a:rPr lang="en-US" sz="2400" dirty="0"/>
              <a:t>In other organisms, such as yeast, convert pyruvate to ethanol and carbon dioxide.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7</a:t>
            </a:fld>
            <a:endParaRPr lang="en-US" dirty="0"/>
          </a:p>
        </p:txBody>
      </p:sp>
      <p:sp>
        <p:nvSpPr>
          <p:cNvPr id="6" name="Text Box 5"/>
          <p:cNvSpPr txBox="1"/>
          <p:nvPr/>
        </p:nvSpPr>
        <p:spPr>
          <a:xfrm>
            <a:off x="228600" y="152400"/>
            <a:ext cx="4572000" cy="460375"/>
          </a:xfrm>
          <a:prstGeom prst="rect">
            <a:avLst/>
          </a:prstGeom>
          <a:noFill/>
        </p:spPr>
        <p:txBody>
          <a:bodyPr wrap="square" rtlCol="0" anchor="t">
            <a:spAutoFit/>
          </a:bodyPr>
          <a:lstStyle/>
          <a:p>
            <a:r>
              <a:rPr lang="en-US" sz="2400" dirty="0">
                <a:sym typeface="+mn-ea"/>
              </a:rPr>
              <a:t>Core Knowledge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dirty="0">
                <a:solidFill>
                  <a:schemeClr val="tx1"/>
                </a:solidFill>
              </a:rPr>
              <a:t>Fates of Pyruvate (cont.)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8</a:t>
            </a:fld>
            <a:endParaRPr lang="en-US" dirty="0"/>
          </a:p>
        </p:txBody>
      </p:sp>
      <p:sp>
        <p:nvSpPr>
          <p:cNvPr id="3" name="Text Box 2"/>
          <p:cNvSpPr txBox="1"/>
          <p:nvPr/>
        </p:nvSpPr>
        <p:spPr>
          <a:xfrm>
            <a:off x="2286000" y="3198495"/>
            <a:ext cx="4572000" cy="460375"/>
          </a:xfrm>
          <a:prstGeom prst="rect">
            <a:avLst/>
          </a:prstGeom>
          <a:noFill/>
        </p:spPr>
        <p:txBody>
          <a:bodyPr wrap="square" rtlCol="0" anchor="t">
            <a:spAutoFit/>
          </a:bodyPr>
          <a:lstStyle/>
          <a:p>
            <a:r>
              <a:rPr lang="en-US" sz="2400" dirty="0">
                <a:sym typeface="+mn-ea"/>
              </a:rPr>
              <a:t>Core Knowledge</a:t>
            </a:r>
          </a:p>
        </p:txBody>
      </p:sp>
      <p:sp>
        <p:nvSpPr>
          <p:cNvPr id="6" name="Text Box 5"/>
          <p:cNvSpPr txBox="1"/>
          <p:nvPr/>
        </p:nvSpPr>
        <p:spPr>
          <a:xfrm>
            <a:off x="441542" y="-69713"/>
            <a:ext cx="4572000" cy="460375"/>
          </a:xfrm>
          <a:prstGeom prst="rect">
            <a:avLst/>
          </a:prstGeom>
          <a:noFill/>
        </p:spPr>
        <p:txBody>
          <a:bodyPr wrap="square" rtlCol="0" anchor="t">
            <a:spAutoFit/>
          </a:bodyPr>
          <a:lstStyle/>
          <a:p>
            <a:r>
              <a:rPr lang="en-US" sz="2400" dirty="0">
                <a:sym typeface="+mn-ea"/>
              </a:rPr>
              <a:t>Core Knowledge</a:t>
            </a:r>
          </a:p>
        </p:txBody>
      </p:sp>
      <p:pic>
        <p:nvPicPr>
          <p:cNvPr id="9" name="Content Placeholder 8">
            <a:extLst>
              <a:ext uri="{FF2B5EF4-FFF2-40B4-BE49-F238E27FC236}">
                <a16:creationId xmlns:a16="http://schemas.microsoft.com/office/drawing/2014/main" id="{7015C130-8752-4E2F-B403-D0DB03784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617" y="1485107"/>
            <a:ext cx="8411583" cy="518145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dirty="0">
                <a:solidFill>
                  <a:schemeClr val="tx1"/>
                </a:solidFill>
              </a:rPr>
              <a:t>1) Pyruvate Reduction to Lactate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9</a:t>
            </a:fld>
            <a:endParaRPr lang="en-US" dirty="0"/>
          </a:p>
        </p:txBody>
      </p:sp>
      <p:sp>
        <p:nvSpPr>
          <p:cNvPr id="11" name="TextBox 10"/>
          <p:cNvSpPr txBox="1"/>
          <p:nvPr/>
        </p:nvSpPr>
        <p:spPr>
          <a:xfrm>
            <a:off x="266700" y="1676400"/>
            <a:ext cx="8610600" cy="2677656"/>
          </a:xfrm>
          <a:prstGeom prst="rect">
            <a:avLst/>
          </a:prstGeom>
          <a:noFill/>
        </p:spPr>
        <p:txBody>
          <a:bodyPr wrap="square" rtlCol="0">
            <a:spAutoFit/>
          </a:bodyPr>
          <a:lstStyle/>
          <a:p>
            <a:r>
              <a:rPr lang="en-US" sz="2400" dirty="0"/>
              <a:t>Pyruvate is reduced to lactate in anaerobic conditions like in skeletal muscles during constant contraction and relaxation, brain cells, retina, RBCs, microbial cells, etc. </a:t>
            </a:r>
          </a:p>
          <a:p>
            <a:endParaRPr lang="en-US" sz="2400" dirty="0"/>
          </a:p>
          <a:p>
            <a:r>
              <a:rPr lang="en-US" sz="2400" dirty="0"/>
              <a:t>Lactate fermentation reaction is catalyzed by the enzyme “lactate dehydrogenase”. During this process, NADH is oxidized to NAD+, which facilitates the reduction of pyruvate to lactate.</a:t>
            </a:r>
          </a:p>
        </p:txBody>
      </p:sp>
      <p:sp>
        <p:nvSpPr>
          <p:cNvPr id="6" name="Text Box 5"/>
          <p:cNvSpPr txBox="1"/>
          <p:nvPr/>
        </p:nvSpPr>
        <p:spPr>
          <a:xfrm>
            <a:off x="76200" y="76200"/>
            <a:ext cx="4572000" cy="460375"/>
          </a:xfrm>
          <a:prstGeom prst="rect">
            <a:avLst/>
          </a:prstGeom>
          <a:noFill/>
        </p:spPr>
        <p:txBody>
          <a:bodyPr wrap="square" rtlCol="0" anchor="t">
            <a:spAutoFit/>
          </a:bodyPr>
          <a:lstStyle/>
          <a:p>
            <a:r>
              <a:rPr lang="en-US" sz="2400" dirty="0">
                <a:sym typeface="+mn-ea"/>
              </a:rPr>
              <a:t>Core Knowledge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1155</Words>
  <Application>Microsoft Office PowerPoint</Application>
  <PresentationFormat>On-screen Show (4:3)</PresentationFormat>
  <Paragraphs>140</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  Large Group Interactive Session (LGIS)       Gastrointestinal tract Module Fates of Pyruvate                  </vt:lpstr>
      <vt:lpstr>Motto, Vision, Dream</vt:lpstr>
      <vt:lpstr>PowerPoint Presentation</vt:lpstr>
      <vt:lpstr>PowerPoint Presentation</vt:lpstr>
      <vt:lpstr>Interactive Session </vt:lpstr>
      <vt:lpstr>Fates of Pyruvate</vt:lpstr>
      <vt:lpstr>Fates of Pyruvate (cont.)</vt:lpstr>
      <vt:lpstr>1) Pyruvate Reduction to Lactate</vt:lpstr>
      <vt:lpstr>Pyruvate Reduction to Lactate (cont.)</vt:lpstr>
      <vt:lpstr>Lactate Formation in Muscle</vt:lpstr>
      <vt:lpstr>Lactate Utilization</vt:lpstr>
      <vt:lpstr>2) Oxidative Decarboxylation to Acetyl CoA</vt:lpstr>
      <vt:lpstr>Acetyl CoA Production</vt:lpstr>
      <vt:lpstr>Regulation of Pyruvate Dehydrogenase (PDH) Complex</vt:lpstr>
      <vt:lpstr>3) Carboxylation to Oxaloacetate</vt:lpstr>
      <vt:lpstr>4) Reduction to Ethanol (microorganisms)</vt:lpstr>
      <vt:lpstr>Lactic Acidosis</vt:lpstr>
      <vt:lpstr>Lactic Acidosis</vt:lpstr>
      <vt:lpstr>                      Family Medicine</vt:lpstr>
      <vt:lpstr>PowerPoint Presentation</vt:lpstr>
      <vt:lpstr>Suggested Research Article</vt:lpstr>
      <vt:lpstr>Bioethics</vt:lpstr>
      <vt:lpstr>How to Access Digital Library</vt:lpstr>
      <vt:lpstr>Learning Resources</vt:lpstr>
      <vt:lpstr>  Fate of Pyruvate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Uzma Zafar</cp:lastModifiedBy>
  <cp:revision>121</cp:revision>
  <dcterms:created xsi:type="dcterms:W3CDTF">2006-08-16T00:00:00Z</dcterms:created>
  <dcterms:modified xsi:type="dcterms:W3CDTF">2025-02-06T05:59:39Z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B9D3B49B6BBD4DEA81177449D543470F_13</vt:lpwstr>
  </property>
  <property fmtid="{D5CDD505-2E9C-101B-9397-08002B2CF9AE}" pid="3" name="KSOProductBuildVer">
    <vt:lpwstr>1033-12.2.0.19805</vt:lpwstr>
  </property>
</Properties>
</file>