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1"/>
    <p:sldMasterId id="2147483737" r:id="rId2"/>
  </p:sldMasterIdLst>
  <p:notesMasterIdLst>
    <p:notesMasterId r:id="rId38"/>
  </p:notesMasterIdLst>
  <p:sldIdLst>
    <p:sldId id="318" r:id="rId3"/>
    <p:sldId id="317" r:id="rId4"/>
    <p:sldId id="297" r:id="rId5"/>
    <p:sldId id="296" r:id="rId6"/>
    <p:sldId id="258" r:id="rId7"/>
    <p:sldId id="260" r:id="rId8"/>
    <p:sldId id="261" r:id="rId9"/>
    <p:sldId id="262" r:id="rId10"/>
    <p:sldId id="263" r:id="rId11"/>
    <p:sldId id="280" r:id="rId12"/>
    <p:sldId id="306" r:id="rId13"/>
    <p:sldId id="307" r:id="rId14"/>
    <p:sldId id="266" r:id="rId15"/>
    <p:sldId id="264" r:id="rId16"/>
    <p:sldId id="265" r:id="rId17"/>
    <p:sldId id="268" r:id="rId18"/>
    <p:sldId id="270" r:id="rId19"/>
    <p:sldId id="271" r:id="rId20"/>
    <p:sldId id="273" r:id="rId21"/>
    <p:sldId id="321" r:id="rId22"/>
    <p:sldId id="326" r:id="rId23"/>
    <p:sldId id="327" r:id="rId24"/>
    <p:sldId id="328" r:id="rId25"/>
    <p:sldId id="322" r:id="rId26"/>
    <p:sldId id="323" r:id="rId27"/>
    <p:sldId id="320" r:id="rId28"/>
    <p:sldId id="274" r:id="rId29"/>
    <p:sldId id="291" r:id="rId30"/>
    <p:sldId id="308" r:id="rId31"/>
    <p:sldId id="288" r:id="rId32"/>
    <p:sldId id="289" r:id="rId33"/>
    <p:sldId id="319" r:id="rId34"/>
    <p:sldId id="314" r:id="rId35"/>
    <p:sldId id="315" r:id="rId36"/>
    <p:sldId id="275"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364" autoAdjust="0"/>
  </p:normalViewPr>
  <p:slideViewPr>
    <p:cSldViewPr>
      <p:cViewPr varScale="1">
        <p:scale>
          <a:sx n="63" d="100"/>
          <a:sy n="63" d="100"/>
        </p:scale>
        <p:origin x="82" y="389"/>
      </p:cViewPr>
      <p:guideLst>
        <p:guide orient="horz" pos="2160"/>
        <p:guide pos="2880"/>
      </p:guideLst>
    </p:cSldViewPr>
  </p:slideViewPr>
  <p:outlineViewPr>
    <p:cViewPr>
      <p:scale>
        <a:sx n="33" d="100"/>
        <a:sy n="33" d="100"/>
      </p:scale>
      <p:origin x="0" y="-13248"/>
    </p:cViewPr>
  </p:outlineViewPr>
  <p:notesTextViewPr>
    <p:cViewPr>
      <p:scale>
        <a:sx n="100" d="100"/>
        <a:sy n="100" d="100"/>
      </p:scale>
      <p:origin x="0" y="0"/>
    </p:cViewPr>
  </p:notesTextViewPr>
  <p:sorterViewPr>
    <p:cViewPr>
      <p:scale>
        <a:sx n="100" d="100"/>
        <a:sy n="100" d="100"/>
      </p:scale>
      <p:origin x="0" y="-80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custLinFactNeighborX="-2197" custLinFactNeighborY="-4465">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BCD04705-36DD-4DD8-975E-17A8A8823C24}" type="presOf" srcId="{399ACE2F-90C5-48B1-9E65-700A32562848}" destId="{9815588C-16D0-4475-B64C-847FC87C8C32}" srcOrd="3" destOrd="0" presId="urn:microsoft.com/office/officeart/2005/8/layout/gear1#1"/>
    <dgm:cxn modelId="{B329D811-2DC0-428C-93F9-EC295334CB59}" type="presOf" srcId="{663C1E13-76F9-4B70-A2F2-CA23180743CE}" destId="{4822A78E-EAEC-401F-941A-3A84E13E2357}" srcOrd="2" destOrd="0" presId="urn:microsoft.com/office/officeart/2005/8/layout/gear1#1"/>
    <dgm:cxn modelId="{2A55751B-D612-4B51-AEC3-36D2858B3260}" type="presOf" srcId="{DA82EADB-2721-42A0-95EA-F9B5521A38A6}" destId="{A09CEA93-9338-4361-A5E6-CF85B6019F5A}" srcOrd="0" destOrd="0" presId="urn:microsoft.com/office/officeart/2005/8/layout/gear1#1"/>
    <dgm:cxn modelId="{DFCB2425-075A-4C6C-929E-F6097E5A1C9D}" type="presOf" srcId="{663C1E13-76F9-4B70-A2F2-CA23180743CE}" destId="{B9330EE9-43E4-4FD4-8144-E92B1DD0FCDF}" srcOrd="1" destOrd="0" presId="urn:microsoft.com/office/officeart/2005/8/layout/gear1#1"/>
    <dgm:cxn modelId="{3BCD072C-25C9-4250-8652-87FBCF0DABA6}" type="presOf" srcId="{399ACE2F-90C5-48B1-9E65-700A32562848}" destId="{7D3EFDB4-E5D1-439A-86D8-1FCF80D959BA}"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27D5C237-BD22-44BF-9950-F9F1FA679CDF}" type="presOf" srcId="{DACAB5BA-B8B4-4D66-8B11-1D02259E020B}" destId="{B6B6B41B-120B-4968-AB6A-FC6E7C8EF3C0}" srcOrd="1" destOrd="0" presId="urn:microsoft.com/office/officeart/2005/8/layout/gear1#1"/>
    <dgm:cxn modelId="{B964FB53-399D-4617-9215-CDB272640224}" type="presOf" srcId="{DACAB5BA-B8B4-4D66-8B11-1D02259E020B}" destId="{8BC64EA7-2794-42B6-96C9-F39A52CB985A}" srcOrd="2" destOrd="0" presId="urn:microsoft.com/office/officeart/2005/8/layout/gear1#1"/>
    <dgm:cxn modelId="{3110AE78-D6EA-4A38-86A7-AC99150FD766}" type="presOf" srcId="{188C389E-9423-41DE-9C5E-D4A7E95C7E62}" destId="{6DF3A3A0-5919-4E69-80DD-61760D6340A0}" srcOrd="0" destOrd="0" presId="urn:microsoft.com/office/officeart/2005/8/layout/gear1#1"/>
    <dgm:cxn modelId="{7D746359-E4F7-44A1-8BA0-EBB9D3BEF975}" type="presOf" srcId="{DACAB5BA-B8B4-4D66-8B11-1D02259E020B}" destId="{87622A90-D0D8-4EA3-BC0D-D537801AF2B1}" srcOrd="0" destOrd="0" presId="urn:microsoft.com/office/officeart/2005/8/layout/gear1#1"/>
    <dgm:cxn modelId="{94829459-B61C-404A-9C90-E05469EA5CE2}" type="presOf" srcId="{23718C41-0A1F-40BF-86BE-8A5476EC271E}" destId="{398423B3-DD54-4226-99D7-017EFC1488DF}" srcOrd="0" destOrd="0" presId="urn:microsoft.com/office/officeart/2005/8/layout/gear1#1"/>
    <dgm:cxn modelId="{3478D7B4-2DD6-40FE-BD2F-3917309833F2}" type="presOf" srcId="{F9CEBA05-2F10-437E-89B2-54F4D9FAF478}" destId="{5ED88519-AC6C-4AA3-B76D-812B93A167E4}" srcOrd="0"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E2FB4CD3-3C8A-4FB6-A753-257CB4D01EB0}" type="presOf" srcId="{663C1E13-76F9-4B70-A2F2-CA23180743CE}" destId="{93300324-D62F-4E58-B882-734182BDB462}" srcOrd="0" destOrd="0" presId="urn:microsoft.com/office/officeart/2005/8/layout/gear1#1"/>
    <dgm:cxn modelId="{78EC88D6-53DA-4707-A7D4-048F9BCC3A61}" type="presOf" srcId="{399ACE2F-90C5-48B1-9E65-700A32562848}" destId="{59EDF28D-6C67-49D0-B5A1-DE5C3CBA2292}" srcOrd="0" destOrd="0" presId="urn:microsoft.com/office/officeart/2005/8/layout/gear1#1"/>
    <dgm:cxn modelId="{9B2D6BF4-A0B8-4492-A59C-6D2D11F48737}" type="presOf" srcId="{399ACE2F-90C5-48B1-9E65-700A32562848}" destId="{23DC08E4-3725-4448-BFFF-1CCEA2F2987E}" srcOrd="1" destOrd="0" presId="urn:microsoft.com/office/officeart/2005/8/layout/gear1#1"/>
    <dgm:cxn modelId="{97DE9217-CF77-49C2-B978-A30F014886D7}" type="presParOf" srcId="{5ED88519-AC6C-4AA3-B76D-812B93A167E4}" destId="{87622A90-D0D8-4EA3-BC0D-D537801AF2B1}" srcOrd="0" destOrd="0" presId="urn:microsoft.com/office/officeart/2005/8/layout/gear1#1"/>
    <dgm:cxn modelId="{C5CD7F30-6D45-4736-B9F0-4F4BBE0D07F9}" type="presParOf" srcId="{5ED88519-AC6C-4AA3-B76D-812B93A167E4}" destId="{B6B6B41B-120B-4968-AB6A-FC6E7C8EF3C0}" srcOrd="1" destOrd="0" presId="urn:microsoft.com/office/officeart/2005/8/layout/gear1#1"/>
    <dgm:cxn modelId="{6FC4BF47-CD4C-4970-BEA7-200A2F834F47}" type="presParOf" srcId="{5ED88519-AC6C-4AA3-B76D-812B93A167E4}" destId="{8BC64EA7-2794-42B6-96C9-F39A52CB985A}" srcOrd="2" destOrd="0" presId="urn:microsoft.com/office/officeart/2005/8/layout/gear1#1"/>
    <dgm:cxn modelId="{454D4536-798D-411A-8205-327FC6B608D6}" type="presParOf" srcId="{5ED88519-AC6C-4AA3-B76D-812B93A167E4}" destId="{93300324-D62F-4E58-B882-734182BDB462}" srcOrd="3" destOrd="0" presId="urn:microsoft.com/office/officeart/2005/8/layout/gear1#1"/>
    <dgm:cxn modelId="{93CFAD20-517D-4683-A063-CE048BC54429}" type="presParOf" srcId="{5ED88519-AC6C-4AA3-B76D-812B93A167E4}" destId="{B9330EE9-43E4-4FD4-8144-E92B1DD0FCDF}" srcOrd="4" destOrd="0" presId="urn:microsoft.com/office/officeart/2005/8/layout/gear1#1"/>
    <dgm:cxn modelId="{9047844E-5652-48B9-80E2-79089FBE630F}" type="presParOf" srcId="{5ED88519-AC6C-4AA3-B76D-812B93A167E4}" destId="{4822A78E-EAEC-401F-941A-3A84E13E2357}" srcOrd="5" destOrd="0" presId="urn:microsoft.com/office/officeart/2005/8/layout/gear1#1"/>
    <dgm:cxn modelId="{7503660B-C8BD-4A6E-9FC7-BC0BC4EDC9DA}" type="presParOf" srcId="{5ED88519-AC6C-4AA3-B76D-812B93A167E4}" destId="{59EDF28D-6C67-49D0-B5A1-DE5C3CBA2292}" srcOrd="6" destOrd="0" presId="urn:microsoft.com/office/officeart/2005/8/layout/gear1#1"/>
    <dgm:cxn modelId="{B5A766CE-302E-4E31-878F-3E0A34FD895B}" type="presParOf" srcId="{5ED88519-AC6C-4AA3-B76D-812B93A167E4}" destId="{23DC08E4-3725-4448-BFFF-1CCEA2F2987E}" srcOrd="7" destOrd="0" presId="urn:microsoft.com/office/officeart/2005/8/layout/gear1#1"/>
    <dgm:cxn modelId="{F0BC6F87-1060-4E66-A9B4-2374F32F25AF}" type="presParOf" srcId="{5ED88519-AC6C-4AA3-B76D-812B93A167E4}" destId="{7D3EFDB4-E5D1-439A-86D8-1FCF80D959BA}" srcOrd="8" destOrd="0" presId="urn:microsoft.com/office/officeart/2005/8/layout/gear1#1"/>
    <dgm:cxn modelId="{07DE065A-EC92-4C19-A543-1977EF598B36}" type="presParOf" srcId="{5ED88519-AC6C-4AA3-B76D-812B93A167E4}" destId="{9815588C-16D0-4475-B64C-847FC87C8C32}" srcOrd="9" destOrd="0" presId="urn:microsoft.com/office/officeart/2005/8/layout/gear1#1"/>
    <dgm:cxn modelId="{F9C97360-1013-4730-A7B7-5737EDF9F81E}" type="presParOf" srcId="{5ED88519-AC6C-4AA3-B76D-812B93A167E4}" destId="{398423B3-DD54-4226-99D7-017EFC1488DF}" srcOrd="10" destOrd="0" presId="urn:microsoft.com/office/officeart/2005/8/layout/gear1#1"/>
    <dgm:cxn modelId="{92E44D6A-76E9-4865-9D0E-3F3B1BC520E7}" type="presParOf" srcId="{5ED88519-AC6C-4AA3-B76D-812B93A167E4}" destId="{6DF3A3A0-5919-4E69-80DD-61760D6340A0}" srcOrd="11" destOrd="0" presId="urn:microsoft.com/office/officeart/2005/8/layout/gear1#1"/>
    <dgm:cxn modelId="{8F556FC8-E143-4D8F-86C6-B91C6832F4D9}"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467355" y="2008233"/>
          <a:ext cx="1798270" cy="1798270"/>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Wisdom</a:t>
          </a:r>
        </a:p>
      </dsp:txBody>
      <dsp:txXfrm>
        <a:off x="1828887" y="2429469"/>
        <a:ext cx="1075206" cy="924348"/>
      </dsp:txXfrm>
    </dsp:sp>
    <dsp:sp modelId="{93300324-D62F-4E58-B882-734182BDB462}">
      <dsp:nvSpPr>
        <dsp:cNvPr id="0" name=""/>
        <dsp:cNvSpPr/>
      </dsp:nvSpPr>
      <dsp:spPr>
        <a:xfrm>
          <a:off x="396312" y="1528749"/>
          <a:ext cx="1307832" cy="1307832"/>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Black" pitchFamily="34" charset="0"/>
            </a:rPr>
            <a:t>Truth</a:t>
          </a:r>
          <a:r>
            <a:rPr lang="en-US" sz="1200" kern="1200" dirty="0"/>
            <a:t> </a:t>
          </a:r>
        </a:p>
      </dsp:txBody>
      <dsp:txXfrm>
        <a:off x="725563" y="1859990"/>
        <a:ext cx="649330" cy="645350"/>
      </dsp:txXfrm>
    </dsp:sp>
    <dsp:sp modelId="{59EDF28D-6C67-49D0-B5A1-DE5C3CBA2292}">
      <dsp:nvSpPr>
        <dsp:cNvPr id="0" name=""/>
        <dsp:cNvSpPr/>
      </dsp:nvSpPr>
      <dsp:spPr>
        <a:xfrm rot="20700000">
          <a:off x="1157565" y="684873"/>
          <a:ext cx="1281409" cy="1281409"/>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Servic</a:t>
          </a:r>
          <a:r>
            <a:rPr lang="en-US" sz="1200" kern="1200">
              <a:latin typeface="Arial Black" pitchFamily="34" charset="0"/>
            </a:rPr>
            <a:t>e</a:t>
          </a:r>
          <a:r>
            <a:rPr lang="en-US" sz="1200" kern="1200"/>
            <a:t> </a:t>
          </a:r>
        </a:p>
      </dsp:txBody>
      <dsp:txXfrm rot="-20700000">
        <a:off x="1438616" y="965923"/>
        <a:ext cx="719308" cy="719308"/>
      </dsp:txXfrm>
    </dsp:sp>
    <dsp:sp modelId="{398423B3-DD54-4226-99D7-017EFC1488DF}">
      <dsp:nvSpPr>
        <dsp:cNvPr id="0" name=""/>
        <dsp:cNvSpPr/>
      </dsp:nvSpPr>
      <dsp:spPr>
        <a:xfrm>
          <a:off x="1323153" y="1746409"/>
          <a:ext cx="2301785" cy="2301785"/>
        </a:xfrm>
        <a:prstGeom prst="circularArrow">
          <a:avLst>
            <a:gd name="adj1" fmla="val 4687"/>
            <a:gd name="adj2" fmla="val 299029"/>
            <a:gd name="adj3" fmla="val 2489219"/>
            <a:gd name="adj4" fmla="val 15920595"/>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93430" y="1301738"/>
          <a:ext cx="1672391" cy="167239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861162" y="408164"/>
          <a:ext cx="1803174" cy="1803174"/>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830D8-62A4-407D-AB11-1592EF9A9D31}" type="datetimeFigureOut">
              <a:rPr lang="en-US" smtClean="0"/>
              <a:t>2/6/2025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E803A-9B28-45B3-A89D-B0C58AF25D99}" type="slidenum">
              <a:rPr lang="en-US" smtClean="0"/>
              <a:t>‹#›</a:t>
            </a:fld>
            <a:endParaRPr lang="en-US"/>
          </a:p>
        </p:txBody>
      </p:sp>
    </p:spTree>
    <p:extLst>
      <p:ext uri="{BB962C8B-B14F-4D97-AF65-F5344CB8AC3E}">
        <p14:creationId xmlns:p14="http://schemas.microsoft.com/office/powerpoint/2010/main" val="3428080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D0D0D"/>
                </a:solidFill>
              </a:rPr>
              <a:t>Thickening of the superficial layer of the epithelium due to increased keratinization.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D0D0D"/>
                </a:solidFill>
              </a:rPr>
              <a:t>Destruction or atrophy of the finger-like projections on the dorsal surface of the tongue.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D0D0D"/>
                </a:solidFill>
              </a:rPr>
              <a:t>Increased proliferation of epithelial cells in response to the inflammatory process.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D0D0D"/>
                </a:solidFill>
              </a:rPr>
              <a:t>Invasion of fungal elements, such as hyphae and spores, within the superficial layers of the epithelium</a:t>
            </a:r>
            <a:r>
              <a:rPr lang="en-US" sz="1200" dirty="0">
                <a:solidFill>
                  <a:srgbClr val="0D0D0D"/>
                </a:solidFill>
                <a:latin typeface="Söhne"/>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D0D0D"/>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D0D0D"/>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D0D0D"/>
              </a:solidFill>
            </a:endParaRPr>
          </a:p>
          <a:p>
            <a:endParaRPr lang="en-US" dirty="0"/>
          </a:p>
        </p:txBody>
      </p:sp>
      <p:sp>
        <p:nvSpPr>
          <p:cNvPr id="4" name="Slide Number Placeholder 3"/>
          <p:cNvSpPr>
            <a:spLocks noGrp="1"/>
          </p:cNvSpPr>
          <p:nvPr>
            <p:ph type="sldNum" sz="quarter" idx="5"/>
          </p:nvPr>
        </p:nvSpPr>
        <p:spPr/>
        <p:txBody>
          <a:bodyPr/>
          <a:lstStyle/>
          <a:p>
            <a:fld id="{50FE803A-9B28-45B3-A89D-B0C58AF25D99}" type="slidenum">
              <a:rPr lang="en-US" smtClean="0"/>
              <a:t>28</a:t>
            </a:fld>
            <a:endParaRPr lang="en-US"/>
          </a:p>
        </p:txBody>
      </p:sp>
    </p:spTree>
    <p:extLst>
      <p:ext uri="{BB962C8B-B14F-4D97-AF65-F5344CB8AC3E}">
        <p14:creationId xmlns:p14="http://schemas.microsoft.com/office/powerpoint/2010/main" val="3852049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D339B-1A0F-4DF1-B983-F5045D96488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9224E21-1EC0-4992-B383-396CA4E9DDA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a:extLst>
              <a:ext uri="{FF2B5EF4-FFF2-40B4-BE49-F238E27FC236}">
                <a16:creationId xmlns:a16="http://schemas.microsoft.com/office/drawing/2014/main" id="{0228A79A-0104-486C-BABB-AD47E2DC3D9C}"/>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39646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30FCE-1029-4286-A9B1-20E675F4F4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BF1AE6-7E4A-4CD3-A931-0BEF3435F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2EB9E-C9D4-4E0C-BA38-5477167C79AB}"/>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326B317-1D1C-44EF-90B1-59D42369E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B2743-622B-4376-B1C3-B2D9707C32E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9359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1A579C-298E-4186-ADFB-35382927262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ADD574-A4CB-4028-BBF8-DB26CE3E9A1F}"/>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0C697-2D1D-4BE7-ABA4-3FB39D5922B3}"/>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A10E6CC-1F03-4B53-A837-1D71242BCC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56AA1E-B6CE-4F81-AC77-6E80D1C5FDE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25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920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29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53056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6445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3354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6667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7760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1343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5269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25CD-6B15-4481-A70D-B3C0A31080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72CBDD-376F-43C6-874C-C003300609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FEB4810-4233-4C9A-AF6C-0E698013A9B8}"/>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1732445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4166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8809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5702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6145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DD0DA-8C8D-40C3-81A3-0FD4F8CFABE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F21A3D6-B0C8-4101-AB7E-1F2FECA4545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ACFBF271-4C8C-4C92-BCD2-73128F817D07}"/>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240962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9B71-8062-472A-AA84-60884DE282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7A111F-522C-429F-AF9F-169041294A99}"/>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A4AE87-C088-45A9-9D1B-3CA5B3C138F7}"/>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C6B131-9884-4401-808D-E49137FA77A8}"/>
              </a:ext>
            </a:extLst>
          </p:cNvPr>
          <p:cNvSpPr>
            <a:spLocks noGrp="1"/>
          </p:cNvSpPr>
          <p:nvPr>
            <p:ph type="dt" sz="half" idx="10"/>
          </p:nvPr>
        </p:nvSpPr>
        <p:spPr>
          <a:xfrm>
            <a:off x="628650" y="6356351"/>
            <a:ext cx="20574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71446E73-578E-44B4-870E-D34403BD3E3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9845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FB5F5-05A0-4725-9FFB-13C5E16F00F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41CF3A-E8B9-4FC3-A328-A4B5FECC98D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2E29D43E-BF9B-4E08-B150-D61FC59A0D6D}"/>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25A596-37FA-4645-8A28-53B1CBD917A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255CF2DD-9A80-47BE-9AB6-394A6BBC0CDD}"/>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87CF0D-D006-4121-AF66-7EAA45D52A08}"/>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9EB50719-FF02-4B5C-A2BD-6F9161E15F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D81457-CF38-4BF3-A83E-A45422BF75D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3436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4E945-7B58-414B-A22A-D052072443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9620FB-AFD7-4A13-9FC6-5198B2499F70}"/>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3367C7BD-2012-4ED5-8E80-921690C2A5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9FA745-F9CF-413F-9814-6983092EB8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4180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A5CFAB-1419-497B-BA4B-E1BAC92E8976}"/>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BCEB8459-21C6-4B02-9448-E21C815624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2F9980-1758-416C-9FEB-07778127234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1979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629F2-2149-49F4-B99E-AC437D62172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2A26C35-FC01-4EF8-B9E0-3DA76744EB2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898421-F48E-481D-9A23-71AF9319883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A15F0F8-DEB3-44DE-9CA5-EC67F37FBEB2}"/>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FBD38C0-112D-43DD-972B-0483913747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0F09AE-C087-49E2-A3A1-3D9916353F5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4599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7CE3-34F6-4A34-AEAF-20A9AB8A371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5467304-9ABF-4D55-8CB7-51A7D43CB8C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851C563-435A-4272-A7E2-EB976B48144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591702D-5572-4CF5-8A94-8866F636B18D}"/>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8B97477-8585-4545-84E9-3E52115A5C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CA439F-40D6-4F7E-A551-BDF2F1790F8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2036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A53D72-BF5F-4B63-B9E1-FA50183EBA7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7AEC91-12AC-400D-9E70-A85AEE3721D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2BC081B8-CDAD-4D4B-80CD-FB6D99ACB00E}"/>
              </a:ext>
            </a:extLst>
          </p:cNvPr>
          <p:cNvSpPr>
            <a:spLocks noGrp="1"/>
          </p:cNvSpPr>
          <p:nvPr>
            <p:ph type="sldNum" sz="quarter" idx="4"/>
          </p:nvPr>
        </p:nvSpPr>
        <p:spPr>
          <a:xfrm>
            <a:off x="8515350" y="6248400"/>
            <a:ext cx="552450" cy="609600"/>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9355153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Slide Number Placeholder 5">
            <a:extLst>
              <a:ext uri="{FF2B5EF4-FFF2-40B4-BE49-F238E27FC236}">
                <a16:creationId xmlns:a16="http://schemas.microsoft.com/office/drawing/2014/main" id="{AFEB4810-4233-4C9A-AF6C-0E698013A9B8}"/>
              </a:ext>
            </a:extLst>
          </p:cNvPr>
          <p:cNvSpPr>
            <a:spLocks noGrp="1"/>
          </p:cNvSpPr>
          <p:nvPr>
            <p:ph type="sldNum" sz="quarter" idx="4"/>
          </p:nvPr>
        </p:nvSpPr>
        <p:spPr>
          <a:xfrm>
            <a:off x="8591550" y="6324600"/>
            <a:ext cx="552450" cy="533400"/>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567885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my.clevelandclinic.org/health/diseases/14128-muscular-dystrophy" TargetMode="External"/><Relationship Id="rId2" Type="http://schemas.openxmlformats.org/officeDocument/2006/relationships/hyperlink" Target="https://my.clevelandclinic.org/health/diseases/9164-alzheimers-disease-an-overview" TargetMode="External"/><Relationship Id="rId1" Type="http://schemas.openxmlformats.org/officeDocument/2006/relationships/slideLayout" Target="../slideLayouts/slideLayout2.xml"/><Relationship Id="rId6" Type="http://schemas.openxmlformats.org/officeDocument/2006/relationships/hyperlink" Target="https://my.clevelandclinic.org/health/diseases/12194-cancer-overview" TargetMode="External"/><Relationship Id="rId5" Type="http://schemas.openxmlformats.org/officeDocument/2006/relationships/hyperlink" Target="https://my.clevelandclinic.org/health/diseases/7104-diabetes-mellitus-an-overview" TargetMode="External"/><Relationship Id="rId4" Type="http://schemas.openxmlformats.org/officeDocument/2006/relationships/hyperlink" Target="https://my.clevelandclinic.org/health/diseases/16729-amyotrophic-lateral-sclerosis-als"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s://www.researchgate.net/profile/Andrea-Rinaldi-7?_tp=eyJjb250ZXh0Ijp7ImZpcnN0UGFnZSI6Il9kaXJlY3QiLCJwYWdlIjoicHVibGljYXRpb24ifX0" TargetMode="External"/><Relationship Id="rId2" Type="http://schemas.openxmlformats.org/officeDocument/2006/relationships/hyperlink" Target="https://www.researchgate.net/publication/374280893_The_fountain_of_youth_of_mitochondrial_research_Research_is_targeting_mitochondrial_dysfunction_to_tackle_aging_and_much_more_but_hype_is_an_increasing_concern" TargetMode="Externa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58" t="9305" r="16271"/>
          <a:stretch/>
        </p:blipFill>
        <p:spPr bwMode="auto">
          <a:xfrm>
            <a:off x="-152400" y="-239305"/>
            <a:ext cx="9296400" cy="80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3677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4077" y="868362"/>
            <a:ext cx="4243124" cy="5380038"/>
          </a:xfrm>
        </p:spPr>
        <p:txBody>
          <a:bodyPr>
            <a:noAutofit/>
          </a:bodyPr>
          <a:lstStyle/>
          <a:p>
            <a:pPr marL="0" indent="0">
              <a:buNone/>
            </a:pPr>
            <a:r>
              <a:rPr lang="en-US" sz="2800" dirty="0"/>
              <a:t>The </a:t>
            </a:r>
            <a:r>
              <a:rPr lang="en-US" sz="2800" b="1" dirty="0">
                <a:solidFill>
                  <a:srgbClr val="7030A0"/>
                </a:solidFill>
              </a:rPr>
              <a:t>Goal</a:t>
            </a:r>
            <a:r>
              <a:rPr lang="en-US" sz="2800" dirty="0"/>
              <a:t> of </a:t>
            </a:r>
            <a:r>
              <a:rPr lang="en-US" sz="2800" b="1" dirty="0">
                <a:solidFill>
                  <a:srgbClr val="0070C0"/>
                </a:solidFill>
              </a:rPr>
              <a:t>Cell Fractionation </a:t>
            </a:r>
            <a:r>
              <a:rPr lang="en-US" sz="2800" dirty="0"/>
              <a:t>is to </a:t>
            </a:r>
            <a:r>
              <a:rPr lang="en-US" sz="2800" b="1" dirty="0">
                <a:solidFill>
                  <a:srgbClr val="7030A0"/>
                </a:solidFill>
              </a:rPr>
              <a:t>separate</a:t>
            </a:r>
            <a:r>
              <a:rPr lang="en-US" sz="2800" dirty="0"/>
              <a:t> the major organelles -  </a:t>
            </a:r>
            <a:r>
              <a:rPr lang="en-US" sz="2800" b="1" dirty="0">
                <a:solidFill>
                  <a:srgbClr val="7030A0"/>
                </a:solidFill>
              </a:rPr>
              <a:t>Individual cell function study </a:t>
            </a:r>
          </a:p>
          <a:p>
            <a:pPr lvl="1">
              <a:buFont typeface="Arial" panose="020B0604020202020204" pitchFamily="34" charset="0"/>
              <a:buChar char="•"/>
            </a:pPr>
            <a:r>
              <a:rPr lang="en-US" sz="2400" dirty="0"/>
              <a:t>Coarse filtration through gauze</a:t>
            </a:r>
          </a:p>
          <a:p>
            <a:pPr lvl="1">
              <a:buFont typeface="Arial" panose="020B0604020202020204" pitchFamily="34" charset="0"/>
              <a:buChar char="•"/>
            </a:pPr>
            <a:r>
              <a:rPr lang="en-US" sz="2400" dirty="0"/>
              <a:t>Differential</a:t>
            </a:r>
            <a:r>
              <a:rPr lang="en-US" sz="2400" dirty="0">
                <a:solidFill>
                  <a:srgbClr val="7030A0"/>
                </a:solidFill>
              </a:rPr>
              <a:t> Centrifugation</a:t>
            </a:r>
          </a:p>
          <a:p>
            <a:pPr lvl="1">
              <a:buFont typeface="Arial" panose="020B0604020202020204" pitchFamily="34" charset="0"/>
              <a:buChar char="•"/>
            </a:pPr>
            <a:r>
              <a:rPr lang="en-US" sz="2400" dirty="0"/>
              <a:t>Successive</a:t>
            </a:r>
            <a:r>
              <a:rPr lang="en-US" sz="2400" dirty="0">
                <a:solidFill>
                  <a:srgbClr val="7030A0"/>
                </a:solidFill>
              </a:rPr>
              <a:t> Sedimentation</a:t>
            </a:r>
          </a:p>
          <a:p>
            <a:pPr lvl="1">
              <a:buFont typeface="Arial" panose="020B0604020202020204" pitchFamily="34" charset="0"/>
              <a:buChar char="•"/>
            </a:pPr>
            <a:r>
              <a:rPr lang="en-US" sz="2400" dirty="0">
                <a:solidFill>
                  <a:srgbClr val="7030A0"/>
                </a:solidFill>
              </a:rPr>
              <a:t>Supernatant</a:t>
            </a:r>
            <a:r>
              <a:rPr lang="en-US" sz="2400" dirty="0"/>
              <a:t> from the last centrifugation contains cytosol with cell’s soluble components.</a:t>
            </a:r>
          </a:p>
        </p:txBody>
      </p:sp>
      <p:sp>
        <p:nvSpPr>
          <p:cNvPr id="6" name="Title 1"/>
          <p:cNvSpPr txBox="1">
            <a:spLocks/>
          </p:cNvSpPr>
          <p:nvPr/>
        </p:nvSpPr>
        <p:spPr>
          <a:xfrm>
            <a:off x="228600" y="1524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4400" b="1" dirty="0">
              <a:latin typeface="+mn-lt"/>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10</a:t>
            </a:fld>
            <a:endParaRPr lang="en-US"/>
          </a:p>
        </p:txBody>
      </p:sp>
      <p:sp>
        <p:nvSpPr>
          <p:cNvPr id="5" name="TextBox 4">
            <a:extLst>
              <a:ext uri="{FF2B5EF4-FFF2-40B4-BE49-F238E27FC236}">
                <a16:creationId xmlns:a16="http://schemas.microsoft.com/office/drawing/2014/main" id="{70CE8872-6261-DDFB-DFF3-93DAE5CC3FE1}"/>
              </a:ext>
            </a:extLst>
          </p:cNvPr>
          <p:cNvSpPr txBox="1"/>
          <p:nvPr/>
        </p:nvSpPr>
        <p:spPr>
          <a:xfrm>
            <a:off x="-76200" y="168748"/>
            <a:ext cx="2438400" cy="369332"/>
          </a:xfrm>
          <a:prstGeom prst="rect">
            <a:avLst/>
          </a:prstGeom>
          <a:noFill/>
        </p:spPr>
        <p:txBody>
          <a:bodyPr wrap="square">
            <a:spAutoFit/>
          </a:bodyPr>
          <a:lstStyle/>
          <a:p>
            <a:pPr lvl="0" algn="ctr" defTabSz="1022350">
              <a:lnSpc>
                <a:spcPct val="90000"/>
              </a:lnSpc>
              <a:spcBef>
                <a:spcPct val="0"/>
              </a:spcBef>
              <a:spcAft>
                <a:spcPct val="35000"/>
              </a:spcAft>
            </a:pPr>
            <a:r>
              <a:rPr lang="en-GB" sz="2000" b="1" kern="1200" dirty="0">
                <a:solidFill>
                  <a:schemeClr val="tx1"/>
                </a:solidFill>
                <a:latin typeface="Segoe UI" panose="020B0502040204020203" pitchFamily="34" charset="0"/>
                <a:cs typeface="Segoe UI" panose="020B0502040204020203" pitchFamily="34" charset="0"/>
              </a:rPr>
              <a:t>Core</a:t>
            </a:r>
            <a:r>
              <a:rPr lang="en-GB" sz="2000" b="1" kern="1200" dirty="0">
                <a:solidFill>
                  <a:schemeClr val="bg1"/>
                </a:solidFill>
                <a:latin typeface="Segoe UI" panose="020B0502040204020203" pitchFamily="34" charset="0"/>
                <a:cs typeface="Segoe UI" panose="020B0502040204020203" pitchFamily="34" charset="0"/>
              </a:rPr>
              <a:t> </a:t>
            </a:r>
            <a:r>
              <a:rPr lang="en-GB" sz="2000" b="1" dirty="0">
                <a:solidFill>
                  <a:schemeClr val="tx1"/>
                </a:solidFill>
                <a:latin typeface="Segoe UI" panose="020B0502040204020203" pitchFamily="34" charset="0"/>
                <a:cs typeface="Segoe UI" panose="020B0502040204020203" pitchFamily="34" charset="0"/>
              </a:rPr>
              <a:t>Knowledge</a:t>
            </a:r>
            <a:endParaRPr lang="en-GB" sz="2000" kern="1200" dirty="0">
              <a:solidFill>
                <a:schemeClr val="tx1"/>
              </a:solidFill>
            </a:endParaRPr>
          </a:p>
        </p:txBody>
      </p:sp>
      <p:pic>
        <p:nvPicPr>
          <p:cNvPr id="4" name="Picture 2" descr="Differential centrifugation - Wikipedia">
            <a:extLst>
              <a:ext uri="{FF2B5EF4-FFF2-40B4-BE49-F238E27FC236}">
                <a16:creationId xmlns:a16="http://schemas.microsoft.com/office/drawing/2014/main" id="{0F8C73F1-CD96-CDCC-4DBB-AA443F4238C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191000" y="2209800"/>
            <a:ext cx="4928923" cy="295735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744DFAA-A8D3-821F-89C7-FC7322A7FD83}"/>
              </a:ext>
            </a:extLst>
          </p:cNvPr>
          <p:cNvSpPr txBox="1"/>
          <p:nvPr/>
        </p:nvSpPr>
        <p:spPr>
          <a:xfrm>
            <a:off x="3124200" y="152400"/>
            <a:ext cx="4626864" cy="707886"/>
          </a:xfrm>
          <a:prstGeom prst="rect">
            <a:avLst/>
          </a:prstGeom>
          <a:noFill/>
        </p:spPr>
        <p:txBody>
          <a:bodyPr wrap="square">
            <a:spAutoFit/>
          </a:bodyPr>
          <a:lstStyle/>
          <a:p>
            <a:r>
              <a:rPr lang="en-US" sz="4000" b="1" dirty="0">
                <a:latin typeface="+mn-lt"/>
              </a:rPr>
              <a:t>Cell Fractionation</a:t>
            </a:r>
            <a:endParaRPr lang="en-US" sz="4000" dirty="0"/>
          </a:p>
        </p:txBody>
      </p:sp>
    </p:spTree>
    <p:extLst>
      <p:ext uri="{BB962C8B-B14F-4D97-AF65-F5344CB8AC3E}">
        <p14:creationId xmlns:p14="http://schemas.microsoft.com/office/powerpoint/2010/main" val="4014946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E9659D-C8E5-56AB-936E-CCFE84C6B01F}"/>
              </a:ext>
            </a:extLst>
          </p:cNvPr>
          <p:cNvSpPr>
            <a:spLocks noGrp="1"/>
          </p:cNvSpPr>
          <p:nvPr>
            <p:ph type="title"/>
          </p:nvPr>
        </p:nvSpPr>
        <p:spPr>
          <a:xfrm>
            <a:off x="1314450" y="365127"/>
            <a:ext cx="7219950" cy="721540"/>
          </a:xfrm>
        </p:spPr>
        <p:txBody>
          <a:bodyPr/>
          <a:lstStyle/>
          <a:p>
            <a:r>
              <a:rPr lang="en-US" sz="3600" b="1" dirty="0">
                <a:latin typeface="+mn-lt"/>
              </a:rPr>
              <a:t>Isolation of Various Cell Organelles</a:t>
            </a:r>
            <a:endParaRPr lang="en-US" dirty="0"/>
          </a:p>
        </p:txBody>
      </p:sp>
      <p:sp>
        <p:nvSpPr>
          <p:cNvPr id="12" name="Content Placeholder 11"/>
          <p:cNvSpPr>
            <a:spLocks noGrp="1"/>
          </p:cNvSpPr>
          <p:nvPr>
            <p:ph sz="half" idx="2"/>
          </p:nvPr>
        </p:nvSpPr>
        <p:spPr/>
        <p:txBody>
          <a:bodyPr>
            <a:normAutofit/>
          </a:bodyPr>
          <a:lstStyle/>
          <a:p>
            <a:pPr marL="342900" lvl="0" indent="-342900" fontAlgn="base">
              <a:lnSpc>
                <a:spcPct val="90000"/>
              </a:lnSpc>
              <a:spcBef>
                <a:spcPct val="20000"/>
              </a:spcBef>
              <a:spcAft>
                <a:spcPct val="0"/>
              </a:spcAft>
              <a:buClr>
                <a:srgbClr val="CCECFF"/>
              </a:buClr>
              <a:buSzPct val="115000"/>
              <a:buNone/>
            </a:pPr>
            <a:endParaRPr lang="en-US" sz="3000" kern="0" dirty="0">
              <a:solidFill>
                <a:srgbClr val="EAEAEA"/>
              </a:solidFill>
              <a:latin typeface="Calibri" pitchFamily="34" charset="0"/>
            </a:endParaRPr>
          </a:p>
          <a:p>
            <a:pPr marL="342900" lvl="0" indent="-342900" fontAlgn="base">
              <a:lnSpc>
                <a:spcPct val="90000"/>
              </a:lnSpc>
              <a:spcBef>
                <a:spcPct val="20000"/>
              </a:spcBef>
              <a:spcAft>
                <a:spcPct val="0"/>
              </a:spcAft>
              <a:buClr>
                <a:srgbClr val="CCECFF"/>
              </a:buClr>
              <a:buSzPct val="115000"/>
              <a:buNone/>
            </a:pPr>
            <a:r>
              <a:rPr lang="en-US" sz="3000" kern="0" dirty="0">
                <a:solidFill>
                  <a:srgbClr val="EAEAEA"/>
                </a:solidFill>
                <a:latin typeface="Calibri" pitchFamily="34" charset="0"/>
              </a:rPr>
              <a:t>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
        <p:nvSpPr>
          <p:cNvPr id="5" name="Round Same Side Corner Rectangle 4"/>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
        <p:nvSpPr>
          <p:cNvPr id="7" name="Title 2"/>
          <p:cNvSpPr txBox="1">
            <a:spLocks/>
          </p:cNvSpPr>
          <p:nvPr/>
        </p:nvSpPr>
        <p:spPr>
          <a:xfrm>
            <a:off x="723900" y="365126"/>
            <a:ext cx="7886700" cy="8540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4400" b="1" dirty="0">
              <a:latin typeface="+mn-lt"/>
            </a:endParaRPr>
          </a:p>
        </p:txBody>
      </p:sp>
      <p:sp>
        <p:nvSpPr>
          <p:cNvPr id="8" name="Content Placeholder 5"/>
          <p:cNvSpPr txBox="1">
            <a:spLocks/>
          </p:cNvSpPr>
          <p:nvPr/>
        </p:nvSpPr>
        <p:spPr>
          <a:xfrm>
            <a:off x="628650" y="1480580"/>
            <a:ext cx="4137479" cy="5148820"/>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just" fontAlgn="base">
              <a:spcBef>
                <a:spcPct val="20000"/>
              </a:spcBef>
              <a:spcAft>
                <a:spcPct val="0"/>
              </a:spcAft>
              <a:buClr>
                <a:srgbClr val="CCECFF"/>
              </a:buClr>
              <a:buSzPct val="115000"/>
              <a:buNone/>
            </a:pPr>
            <a:endParaRPr lang="en-US" sz="2800" kern="0" dirty="0">
              <a:latin typeface="Calibri" pitchFamily="34" charset="0"/>
            </a:endParaRPr>
          </a:p>
        </p:txBody>
      </p:sp>
      <p:pic>
        <p:nvPicPr>
          <p:cNvPr id="9" name="Picture 4" descr="The Cell The cell. - ppt download">
            <a:extLst>
              <a:ext uri="{FF2B5EF4-FFF2-40B4-BE49-F238E27FC236}">
                <a16:creationId xmlns:a16="http://schemas.microsoft.com/office/drawing/2014/main" id="{73DE4A92-C9A0-734F-F349-11D5F33E198E}"/>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2000" t="39279" r="2000" b="4264"/>
          <a:stretch/>
        </p:blipFill>
        <p:spPr bwMode="auto">
          <a:xfrm>
            <a:off x="0" y="2302692"/>
            <a:ext cx="9118516" cy="402190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7C78D74-DD6E-2CF2-C104-F7EF482FBEE0}"/>
              </a:ext>
            </a:extLst>
          </p:cNvPr>
          <p:cNvSpPr txBox="1"/>
          <p:nvPr/>
        </p:nvSpPr>
        <p:spPr>
          <a:xfrm>
            <a:off x="457200" y="1150203"/>
            <a:ext cx="8382000" cy="830997"/>
          </a:xfrm>
          <a:prstGeom prst="rect">
            <a:avLst/>
          </a:prstGeom>
          <a:noFill/>
        </p:spPr>
        <p:txBody>
          <a:bodyPr wrap="square">
            <a:spAutoFit/>
          </a:bodyPr>
          <a:lstStyle/>
          <a:p>
            <a:r>
              <a:rPr lang="en-US" sz="2400" dirty="0"/>
              <a:t>The </a:t>
            </a:r>
            <a:r>
              <a:rPr lang="en-US" sz="2400" b="1" dirty="0">
                <a:solidFill>
                  <a:srgbClr val="7030A0"/>
                </a:solidFill>
              </a:rPr>
              <a:t>Goal</a:t>
            </a:r>
            <a:r>
              <a:rPr lang="en-US" sz="2400" dirty="0"/>
              <a:t> of </a:t>
            </a:r>
            <a:r>
              <a:rPr lang="en-US" sz="2400" b="1" dirty="0">
                <a:solidFill>
                  <a:srgbClr val="0070C0"/>
                </a:solidFill>
              </a:rPr>
              <a:t>Cell Fractionation </a:t>
            </a:r>
            <a:r>
              <a:rPr lang="en-US" sz="2400" dirty="0"/>
              <a:t>is to </a:t>
            </a:r>
            <a:r>
              <a:rPr lang="en-US" sz="2400" b="1" dirty="0">
                <a:solidFill>
                  <a:srgbClr val="7030A0"/>
                </a:solidFill>
              </a:rPr>
              <a:t>separate</a:t>
            </a:r>
            <a:r>
              <a:rPr lang="en-US" sz="2400" dirty="0"/>
              <a:t> the major organelles of the cells so that their individual functions can be studied.</a:t>
            </a:r>
          </a:p>
        </p:txBody>
      </p:sp>
    </p:spTree>
    <p:extLst>
      <p:ext uri="{BB962C8B-B14F-4D97-AF65-F5344CB8AC3E}">
        <p14:creationId xmlns:p14="http://schemas.microsoft.com/office/powerpoint/2010/main" val="1572410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half" idx="2"/>
          </p:nvPr>
        </p:nvSpPr>
        <p:spPr>
          <a:xfrm>
            <a:off x="-3962400" y="1249163"/>
            <a:ext cx="4210050" cy="5257800"/>
          </a:xfrm>
        </p:spPr>
        <p:txBody>
          <a:bodyPr>
            <a:normAutofit/>
          </a:bodyPr>
          <a:lstStyle/>
          <a:p>
            <a:pPr marL="342900" lvl="0" indent="-342900" fontAlgn="base">
              <a:lnSpc>
                <a:spcPct val="90000"/>
              </a:lnSpc>
              <a:spcBef>
                <a:spcPct val="20000"/>
              </a:spcBef>
              <a:spcAft>
                <a:spcPct val="0"/>
              </a:spcAft>
              <a:buClr>
                <a:srgbClr val="CCECFF"/>
              </a:buClr>
              <a:buSzPct val="115000"/>
              <a:buNone/>
            </a:pPr>
            <a:endParaRPr lang="en-US" sz="3000" kern="0" dirty="0">
              <a:solidFill>
                <a:srgbClr val="EAEAEA"/>
              </a:solidFill>
              <a:latin typeface="Calibri" pitchFamily="34" charset="0"/>
            </a:endParaRPr>
          </a:p>
          <a:p>
            <a:pPr marL="342900" lvl="0" indent="-342900" fontAlgn="base">
              <a:lnSpc>
                <a:spcPct val="90000"/>
              </a:lnSpc>
              <a:spcBef>
                <a:spcPct val="20000"/>
              </a:spcBef>
              <a:spcAft>
                <a:spcPct val="0"/>
              </a:spcAft>
              <a:buClr>
                <a:srgbClr val="CCECFF"/>
              </a:buClr>
              <a:buSzPct val="115000"/>
              <a:buNone/>
            </a:pPr>
            <a:r>
              <a:rPr lang="en-US" sz="3000" kern="0" dirty="0">
                <a:solidFill>
                  <a:srgbClr val="EAEAEA"/>
                </a:solidFill>
                <a:latin typeface="Calibri" pitchFamily="34" charset="0"/>
              </a:rPr>
              <a:t>	</a:t>
            </a:r>
            <a:endParaRPr lang="en-US" dirty="0"/>
          </a:p>
        </p:txBody>
      </p:sp>
      <p:sp>
        <p:nvSpPr>
          <p:cNvPr id="5" name="Round Same Side Corner Rectangle 4"/>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
        <p:nvSpPr>
          <p:cNvPr id="7" name="Title 2"/>
          <p:cNvSpPr txBox="1">
            <a:spLocks/>
          </p:cNvSpPr>
          <p:nvPr/>
        </p:nvSpPr>
        <p:spPr>
          <a:xfrm>
            <a:off x="628650" y="365127"/>
            <a:ext cx="7886700" cy="8540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4000" b="1" dirty="0">
              <a:latin typeface="+mn-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
        <p:nvSpPr>
          <p:cNvPr id="2" name="Content Placeholder 1">
            <a:extLst>
              <a:ext uri="{FF2B5EF4-FFF2-40B4-BE49-F238E27FC236}">
                <a16:creationId xmlns:a16="http://schemas.microsoft.com/office/drawing/2014/main" id="{B66202DC-296B-CBFD-2EC4-D19CBF4771AC}"/>
              </a:ext>
            </a:extLst>
          </p:cNvPr>
          <p:cNvSpPr>
            <a:spLocks noGrp="1"/>
          </p:cNvSpPr>
          <p:nvPr>
            <p:ph sz="half" idx="1"/>
          </p:nvPr>
        </p:nvSpPr>
        <p:spPr>
          <a:xfrm>
            <a:off x="21183" y="821921"/>
            <a:ext cx="4093617" cy="5670952"/>
          </a:xfrm>
        </p:spPr>
        <p:txBody>
          <a:bodyPr>
            <a:normAutofit/>
          </a:bodyPr>
          <a:lstStyle/>
          <a:p>
            <a:r>
              <a:rPr lang="en-US" sz="2400" dirty="0"/>
              <a:t>Surrounded by </a:t>
            </a:r>
            <a:r>
              <a:rPr lang="en-US" sz="2400" b="1" dirty="0">
                <a:solidFill>
                  <a:srgbClr val="7030A0"/>
                </a:solidFill>
              </a:rPr>
              <a:t>Double Membrane </a:t>
            </a:r>
            <a:r>
              <a:rPr lang="en-US" sz="2400" dirty="0">
                <a:solidFill>
                  <a:srgbClr val="7030A0"/>
                </a:solidFill>
              </a:rPr>
              <a:t> </a:t>
            </a:r>
            <a:r>
              <a:rPr lang="en-US" sz="2400" b="1" dirty="0">
                <a:solidFill>
                  <a:srgbClr val="0070C0"/>
                </a:solidFill>
              </a:rPr>
              <a:t>Nuclear Envelope </a:t>
            </a:r>
            <a:r>
              <a:rPr lang="en-US" sz="2400" dirty="0"/>
              <a:t>separating it from rest of cell (the cytoplasm)</a:t>
            </a:r>
          </a:p>
          <a:p>
            <a:endParaRPr lang="en-US" sz="2400" b="1" dirty="0">
              <a:solidFill>
                <a:srgbClr val="0070C0"/>
              </a:solidFill>
            </a:endParaRPr>
          </a:p>
          <a:p>
            <a:r>
              <a:rPr lang="en-US" sz="2400" b="1" dirty="0">
                <a:solidFill>
                  <a:srgbClr val="0070C0"/>
                </a:solidFill>
              </a:rPr>
              <a:t>Outer membrane </a:t>
            </a:r>
            <a:r>
              <a:rPr lang="en-US" sz="2400" dirty="0"/>
              <a:t>of envelope is </a:t>
            </a:r>
            <a:r>
              <a:rPr lang="en-US" sz="2400" b="1" dirty="0"/>
              <a:t>continuous</a:t>
            </a:r>
            <a:r>
              <a:rPr lang="en-US" sz="2400" dirty="0"/>
              <a:t> with the </a:t>
            </a:r>
            <a:r>
              <a:rPr lang="en-US" sz="2400" b="1" dirty="0"/>
              <a:t>membrane of RER </a:t>
            </a:r>
          </a:p>
          <a:p>
            <a:endParaRPr lang="en-US" sz="2400" dirty="0"/>
          </a:p>
          <a:p>
            <a:r>
              <a:rPr lang="en-US" sz="2400" b="1" dirty="0">
                <a:solidFill>
                  <a:srgbClr val="0070C0"/>
                </a:solidFill>
              </a:rPr>
              <a:t>Pores </a:t>
            </a:r>
            <a:r>
              <a:rPr lang="en-US" sz="2400" dirty="0"/>
              <a:t>in both membranes allow communication b/w nuclear content and cytoplasm - </a:t>
            </a:r>
            <a:r>
              <a:rPr lang="en-US" sz="2400" b="1" dirty="0"/>
              <a:t>to control traffic of molecules</a:t>
            </a:r>
          </a:p>
        </p:txBody>
      </p:sp>
      <p:pic>
        <p:nvPicPr>
          <p:cNvPr id="3" name="Picture 2" descr="Nucleus and ribosomes (article) | Khan Academy">
            <a:extLst>
              <a:ext uri="{FF2B5EF4-FFF2-40B4-BE49-F238E27FC236}">
                <a16:creationId xmlns:a16="http://schemas.microsoft.com/office/drawing/2014/main" id="{F094E9C0-7D41-8EE5-ACBA-605257CFFB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2328" y="2471179"/>
            <a:ext cx="5101732" cy="354862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F32804E9-9FA0-F936-A0C3-E9C9728C2698}"/>
              </a:ext>
            </a:extLst>
          </p:cNvPr>
          <p:cNvSpPr/>
          <p:nvPr/>
        </p:nvSpPr>
        <p:spPr>
          <a:xfrm>
            <a:off x="5791200" y="914400"/>
            <a:ext cx="2209800" cy="1295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t>Largest cellular organelle in Eukaryotic cells </a:t>
            </a:r>
          </a:p>
        </p:txBody>
      </p:sp>
      <p:sp>
        <p:nvSpPr>
          <p:cNvPr id="10" name="TextBox 9">
            <a:extLst>
              <a:ext uri="{FF2B5EF4-FFF2-40B4-BE49-F238E27FC236}">
                <a16:creationId xmlns:a16="http://schemas.microsoft.com/office/drawing/2014/main" id="{31C0A16C-94A6-AA24-C5B3-1A649C34F888}"/>
              </a:ext>
            </a:extLst>
          </p:cNvPr>
          <p:cNvSpPr txBox="1"/>
          <p:nvPr/>
        </p:nvSpPr>
        <p:spPr>
          <a:xfrm>
            <a:off x="3424428" y="76200"/>
            <a:ext cx="3204972" cy="769441"/>
          </a:xfrm>
          <a:prstGeom prst="rect">
            <a:avLst/>
          </a:prstGeom>
          <a:noFill/>
        </p:spPr>
        <p:txBody>
          <a:bodyPr wrap="square">
            <a:spAutoFit/>
          </a:bodyPr>
          <a:lstStyle/>
          <a:p>
            <a:r>
              <a:rPr lang="en-US" sz="4400" b="1" dirty="0">
                <a:latin typeface="+mn-lt"/>
              </a:rPr>
              <a:t>Nucleus</a:t>
            </a:r>
            <a:endParaRPr lang="en-US" sz="4400" dirty="0"/>
          </a:p>
        </p:txBody>
      </p:sp>
    </p:spTree>
    <p:extLst>
      <p:ext uri="{BB962C8B-B14F-4D97-AF65-F5344CB8AC3E}">
        <p14:creationId xmlns:p14="http://schemas.microsoft.com/office/powerpoint/2010/main" val="2207468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br>
              <a:rPr lang="en-US" sz="4400" dirty="0"/>
            </a:br>
            <a:endParaRPr lang="en-US" dirty="0"/>
          </a:p>
        </p:txBody>
      </p:sp>
      <p:sp>
        <p:nvSpPr>
          <p:cNvPr id="5" name="Round Same Side Corner Rectangle 4"/>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
        <p:nvSpPr>
          <p:cNvPr id="7" name="Title 2"/>
          <p:cNvSpPr txBox="1">
            <a:spLocks/>
          </p:cNvSpPr>
          <p:nvPr/>
        </p:nvSpPr>
        <p:spPr>
          <a:xfrm>
            <a:off x="723900" y="228600"/>
            <a:ext cx="7886700" cy="8540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400" b="1" dirty="0">
                <a:latin typeface="+mn-lt"/>
              </a:rPr>
              <a:t>Nucleus</a:t>
            </a:r>
          </a:p>
        </p:txBody>
      </p:sp>
      <p:sp>
        <p:nvSpPr>
          <p:cNvPr id="8" name="Slide Number Placeholder 7"/>
          <p:cNvSpPr>
            <a:spLocks noGrp="1"/>
          </p:cNvSpPr>
          <p:nvPr>
            <p:ph type="sldNum" sz="quarter" idx="12"/>
          </p:nvPr>
        </p:nvSpPr>
        <p:spPr/>
        <p:txBody>
          <a:bodyPr/>
          <a:lstStyle/>
          <a:p>
            <a:fld id="{B6F15528-21DE-4FAA-801E-634DDDAF4B2B}" type="slidenum">
              <a:rPr lang="en-US" smtClean="0"/>
              <a:pPr/>
              <a:t>13</a:t>
            </a:fld>
            <a:endParaRPr lang="en-US"/>
          </a:p>
        </p:txBody>
      </p:sp>
      <p:sp>
        <p:nvSpPr>
          <p:cNvPr id="3" name="Content Placeholder 2">
            <a:extLst>
              <a:ext uri="{FF2B5EF4-FFF2-40B4-BE49-F238E27FC236}">
                <a16:creationId xmlns:a16="http://schemas.microsoft.com/office/drawing/2014/main" id="{A0A85165-7DD6-8BAE-8EFF-36F7900F4624}"/>
              </a:ext>
            </a:extLst>
          </p:cNvPr>
          <p:cNvSpPr>
            <a:spLocks noGrp="1"/>
          </p:cNvSpPr>
          <p:nvPr>
            <p:ph sz="half" idx="1"/>
          </p:nvPr>
        </p:nvSpPr>
        <p:spPr>
          <a:xfrm>
            <a:off x="51763" y="821918"/>
            <a:ext cx="3986837" cy="5670955"/>
          </a:xfrm>
        </p:spPr>
        <p:txBody>
          <a:bodyPr>
            <a:normAutofit fontScale="92500" lnSpcReduction="10000"/>
          </a:bodyPr>
          <a:lstStyle/>
          <a:p>
            <a:pPr marL="0" indent="0">
              <a:buNone/>
            </a:pPr>
            <a:r>
              <a:rPr lang="en-US" sz="2400" b="1" dirty="0">
                <a:solidFill>
                  <a:srgbClr val="0070C0"/>
                </a:solidFill>
              </a:rPr>
              <a:t>Nuclear Lamina</a:t>
            </a:r>
          </a:p>
          <a:p>
            <a:r>
              <a:rPr lang="en-US" sz="2400" dirty="0"/>
              <a:t>A layer of </a:t>
            </a:r>
            <a:r>
              <a:rPr lang="en-US" sz="2400" b="1" dirty="0">
                <a:solidFill>
                  <a:srgbClr val="7030A0"/>
                </a:solidFill>
              </a:rPr>
              <a:t>proteins</a:t>
            </a:r>
            <a:r>
              <a:rPr lang="en-US" sz="2400" dirty="0"/>
              <a:t> inside the nuclear membrane responsible for </a:t>
            </a:r>
            <a:r>
              <a:rPr lang="en-US" sz="2400" b="1" dirty="0">
                <a:solidFill>
                  <a:srgbClr val="7030A0"/>
                </a:solidFill>
              </a:rPr>
              <a:t>stabilizing</a:t>
            </a:r>
            <a:r>
              <a:rPr lang="en-US" sz="2400" dirty="0"/>
              <a:t> it</a:t>
            </a:r>
          </a:p>
          <a:p>
            <a:pPr marL="0" indent="0">
              <a:buNone/>
            </a:pPr>
            <a:endParaRPr lang="en-US" sz="2400" dirty="0"/>
          </a:p>
          <a:p>
            <a:pPr marL="0" indent="0">
              <a:buNone/>
            </a:pPr>
            <a:r>
              <a:rPr lang="en-US" sz="2400" b="1" dirty="0">
                <a:solidFill>
                  <a:srgbClr val="0070C0"/>
                </a:solidFill>
              </a:rPr>
              <a:t>Nucleolus</a:t>
            </a:r>
            <a:r>
              <a:rPr lang="en-US" sz="2400" dirty="0"/>
              <a:t> </a:t>
            </a:r>
          </a:p>
          <a:p>
            <a:r>
              <a:rPr lang="en-US" sz="2400" dirty="0"/>
              <a:t>Is closely associated with </a:t>
            </a:r>
            <a:r>
              <a:rPr lang="en-US" sz="2400" b="1" dirty="0">
                <a:solidFill>
                  <a:srgbClr val="7030A0"/>
                </a:solidFill>
              </a:rPr>
              <a:t>Inner Nuclear Membrane</a:t>
            </a:r>
            <a:r>
              <a:rPr lang="en-US" sz="2400" dirty="0"/>
              <a:t>. </a:t>
            </a:r>
          </a:p>
          <a:p>
            <a:r>
              <a:rPr lang="en-US" sz="2400" dirty="0"/>
              <a:t>It is rich in</a:t>
            </a:r>
            <a:r>
              <a:rPr lang="en-US" sz="2400" b="1" dirty="0">
                <a:solidFill>
                  <a:srgbClr val="7030A0"/>
                </a:solidFill>
              </a:rPr>
              <a:t> RNA </a:t>
            </a:r>
            <a:r>
              <a:rPr lang="en-US" sz="2400" dirty="0"/>
              <a:t>especially rRNA</a:t>
            </a:r>
            <a:r>
              <a:rPr lang="en-US" dirty="0"/>
              <a:t> (ribosomal RNA)</a:t>
            </a:r>
            <a:endParaRPr lang="en-US" sz="2400" dirty="0"/>
          </a:p>
          <a:p>
            <a:r>
              <a:rPr lang="en-US" sz="2400" dirty="0"/>
              <a:t>It provides a site for </a:t>
            </a:r>
            <a:r>
              <a:rPr lang="en-US" sz="2400" b="1" dirty="0">
                <a:solidFill>
                  <a:srgbClr val="7030A0"/>
                </a:solidFill>
              </a:rPr>
              <a:t>synthesis of ribosomes</a:t>
            </a:r>
          </a:p>
          <a:p>
            <a:endParaRPr lang="en-US" sz="2400" b="1" dirty="0">
              <a:solidFill>
                <a:srgbClr val="0070C0"/>
              </a:solidFill>
            </a:endParaRPr>
          </a:p>
          <a:p>
            <a:pPr marL="0" indent="0">
              <a:buNone/>
            </a:pPr>
            <a:r>
              <a:rPr lang="en-US" sz="2400" b="1" dirty="0">
                <a:solidFill>
                  <a:srgbClr val="0070C0"/>
                </a:solidFill>
              </a:rPr>
              <a:t>Nucleoplasm </a:t>
            </a:r>
          </a:p>
          <a:p>
            <a:r>
              <a:rPr lang="en-US" sz="2400" dirty="0"/>
              <a:t>Ground material of nucleus which is rich in </a:t>
            </a:r>
            <a:r>
              <a:rPr lang="en-US" sz="2400" dirty="0">
                <a:solidFill>
                  <a:srgbClr val="7030A0"/>
                </a:solidFill>
              </a:rPr>
              <a:t>Enzymes</a:t>
            </a:r>
          </a:p>
        </p:txBody>
      </p:sp>
      <p:pic>
        <p:nvPicPr>
          <p:cNvPr id="2" name="Content Placeholder 5">
            <a:extLst>
              <a:ext uri="{FF2B5EF4-FFF2-40B4-BE49-F238E27FC236}">
                <a16:creationId xmlns:a16="http://schemas.microsoft.com/office/drawing/2014/main" id="{85963FBA-23C9-65BE-4E9D-A9526C2D1D9D}"/>
              </a:ext>
            </a:extLst>
          </p:cNvPr>
          <p:cNvPicPr>
            <a:picLocks noGrp="1" noChangeAspect="1"/>
          </p:cNvPicPr>
          <p:nvPr>
            <p:ph sz="half" idx="2"/>
          </p:nvPr>
        </p:nvPicPr>
        <p:blipFill rotWithShape="1">
          <a:blip r:embed="rId2"/>
          <a:srcRect l="47072" t="30793" r="26574" b="22971"/>
          <a:stretch/>
        </p:blipFill>
        <p:spPr>
          <a:xfrm>
            <a:off x="4038600" y="1295400"/>
            <a:ext cx="5053637" cy="4984750"/>
          </a:xfrm>
          <a:prstGeom prst="rect">
            <a:avLst/>
          </a:prstGeom>
        </p:spPr>
      </p:pic>
    </p:spTree>
    <p:extLst>
      <p:ext uri="{BB962C8B-B14F-4D97-AF65-F5344CB8AC3E}">
        <p14:creationId xmlns:p14="http://schemas.microsoft.com/office/powerpoint/2010/main" val="663013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Same Side Corner Rectangle 4"/>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
        <p:nvSpPr>
          <p:cNvPr id="8" name="Title 2"/>
          <p:cNvSpPr txBox="1">
            <a:spLocks/>
          </p:cNvSpPr>
          <p:nvPr/>
        </p:nvSpPr>
        <p:spPr>
          <a:xfrm>
            <a:off x="2030724" y="385447"/>
            <a:ext cx="5082552" cy="540380"/>
          </a:xfrm>
          <a:prstGeom prst="rect">
            <a:avLst/>
          </a:prstGeom>
        </p:spPr>
        <p:txBody>
          <a:bodyPr vert="horz" lIns="91440" tIns="45720" rIns="91440" bIns="45720" rtlCol="0" anchor="ctr">
            <a:normAutofit fontScale="925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3600" b="1" dirty="0">
              <a:latin typeface="+mn-lt"/>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14</a:t>
            </a:fld>
            <a:endParaRPr lang="en-US"/>
          </a:p>
        </p:txBody>
      </p:sp>
      <p:pic>
        <p:nvPicPr>
          <p:cNvPr id="2" name="Picture 6" descr="Molecular Expressions Cell Biology: Chromatin and Chromosomes">
            <a:extLst>
              <a:ext uri="{FF2B5EF4-FFF2-40B4-BE49-F238E27FC236}">
                <a16:creationId xmlns:a16="http://schemas.microsoft.com/office/drawing/2014/main" id="{2E458C15-2431-4F3E-87CC-7607887FD6A1}"/>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3548"/>
          <a:stretch/>
        </p:blipFill>
        <p:spPr bwMode="auto">
          <a:xfrm>
            <a:off x="3505200" y="3328144"/>
            <a:ext cx="5647896" cy="28425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CEE9EB5C-6492-2C80-8D0C-9AD0722EAC6A}"/>
              </a:ext>
            </a:extLst>
          </p:cNvPr>
          <p:cNvSpPr/>
          <p:nvPr/>
        </p:nvSpPr>
        <p:spPr>
          <a:xfrm>
            <a:off x="5791200" y="868364"/>
            <a:ext cx="3200400" cy="210343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A Nucleosome is the basic structural unit of chromatin. It is made up of a coil of DNA wound around a histone core.</a:t>
            </a:r>
          </a:p>
        </p:txBody>
      </p:sp>
      <p:pic>
        <p:nvPicPr>
          <p:cNvPr id="10" name="Picture 10" descr="With the help of a suitable diagram describe the structure of a nucleosome.">
            <a:extLst>
              <a:ext uri="{FF2B5EF4-FFF2-40B4-BE49-F238E27FC236}">
                <a16:creationId xmlns:a16="http://schemas.microsoft.com/office/drawing/2014/main" id="{5230863F-6B33-AC07-5D32-E317185027A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833" t="10021" r="834" b="13769"/>
          <a:stretch/>
        </p:blipFill>
        <p:spPr bwMode="auto">
          <a:xfrm>
            <a:off x="3505199" y="880241"/>
            <a:ext cx="2133601" cy="2243959"/>
          </a:xfrm>
          <a:prstGeom prst="rect">
            <a:avLst/>
          </a:prstGeom>
          <a:noFill/>
          <a:extLst>
            <a:ext uri="{909E8E84-426E-40DD-AFC4-6F175D3DCCD1}">
              <a14:hiddenFill xmlns:a14="http://schemas.microsoft.com/office/drawing/2010/main">
                <a:solidFill>
                  <a:srgbClr val="FFFFFF"/>
                </a:solidFill>
              </a14:hiddenFill>
            </a:ext>
          </a:extLst>
        </p:spPr>
      </p:pic>
      <p:sp>
        <p:nvSpPr>
          <p:cNvPr id="11" name="Arrow: Curved Down 10">
            <a:extLst>
              <a:ext uri="{FF2B5EF4-FFF2-40B4-BE49-F238E27FC236}">
                <a16:creationId xmlns:a16="http://schemas.microsoft.com/office/drawing/2014/main" id="{F9F7F92B-5874-516B-5542-9BED392FFDED}"/>
              </a:ext>
            </a:extLst>
          </p:cNvPr>
          <p:cNvSpPr/>
          <p:nvPr/>
        </p:nvSpPr>
        <p:spPr>
          <a:xfrm>
            <a:off x="4953000" y="838200"/>
            <a:ext cx="838200" cy="418200"/>
          </a:xfrm>
          <a:prstGeom prst="curvedDown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45CD150C-6239-6B54-93DD-24F9A3EBE03D}"/>
              </a:ext>
            </a:extLst>
          </p:cNvPr>
          <p:cNvSpPr txBox="1"/>
          <p:nvPr/>
        </p:nvSpPr>
        <p:spPr>
          <a:xfrm>
            <a:off x="76200" y="533400"/>
            <a:ext cx="3428999" cy="5632311"/>
          </a:xfrm>
          <a:prstGeom prst="rect">
            <a:avLst/>
          </a:prstGeom>
          <a:noFill/>
        </p:spPr>
        <p:txBody>
          <a:bodyPr wrap="square">
            <a:spAutoFit/>
          </a:bodyPr>
          <a:lstStyle/>
          <a:p>
            <a:r>
              <a:rPr lang="en-US" sz="2000" dirty="0"/>
              <a:t>Genetic material is located inside </a:t>
            </a:r>
            <a:r>
              <a:rPr lang="en-US" sz="2000" b="1" dirty="0">
                <a:solidFill>
                  <a:srgbClr val="0070C0"/>
                </a:solidFill>
              </a:rPr>
              <a:t>Chromosomes</a:t>
            </a:r>
            <a:r>
              <a:rPr lang="en-US" sz="2000" dirty="0"/>
              <a:t>  (</a:t>
            </a:r>
            <a:r>
              <a:rPr lang="en-US" sz="2000" b="1" dirty="0">
                <a:solidFill>
                  <a:srgbClr val="7030A0"/>
                </a:solidFill>
              </a:rPr>
              <a:t>46- 23Pairs) </a:t>
            </a:r>
            <a:r>
              <a:rPr lang="en-US" sz="2000" dirty="0"/>
              <a:t>which are composed of numerous </a:t>
            </a:r>
            <a:r>
              <a:rPr lang="en-US" sz="2000" b="1" dirty="0">
                <a:solidFill>
                  <a:srgbClr val="7030A0"/>
                </a:solidFill>
              </a:rPr>
              <a:t>Chromatin Fibers </a:t>
            </a:r>
            <a:endParaRPr lang="en-US" sz="2000" dirty="0"/>
          </a:p>
          <a:p>
            <a:endParaRPr lang="en-US" sz="2000" b="1" dirty="0">
              <a:solidFill>
                <a:srgbClr val="0070C0"/>
              </a:solidFill>
            </a:endParaRPr>
          </a:p>
          <a:p>
            <a:r>
              <a:rPr lang="en-US" sz="2000" b="1" dirty="0">
                <a:solidFill>
                  <a:srgbClr val="0070C0"/>
                </a:solidFill>
              </a:rPr>
              <a:t>Chromatin fibers </a:t>
            </a:r>
            <a:r>
              <a:rPr lang="en-US" sz="2000" dirty="0"/>
              <a:t>of chromosomes are composed of assembly </a:t>
            </a:r>
          </a:p>
          <a:p>
            <a:pPr marL="0" indent="0">
              <a:buNone/>
            </a:pPr>
            <a:r>
              <a:rPr lang="en-US" sz="2000" dirty="0"/>
              <a:t>      of </a:t>
            </a:r>
            <a:r>
              <a:rPr lang="en-US" sz="2000" b="1" dirty="0">
                <a:solidFill>
                  <a:srgbClr val="7030A0"/>
                </a:solidFill>
              </a:rPr>
              <a:t>nucleosomes</a:t>
            </a:r>
          </a:p>
          <a:p>
            <a:endParaRPr lang="en-US" sz="2000" dirty="0"/>
          </a:p>
          <a:p>
            <a:r>
              <a:rPr lang="en-US" sz="2000" b="1" dirty="0">
                <a:solidFill>
                  <a:srgbClr val="0070C0"/>
                </a:solidFill>
              </a:rPr>
              <a:t>Nucleosome </a:t>
            </a:r>
            <a:r>
              <a:rPr lang="en-US" sz="2000" dirty="0"/>
              <a:t>formed by </a:t>
            </a:r>
            <a:r>
              <a:rPr lang="en-US" sz="2000" b="1" dirty="0">
                <a:solidFill>
                  <a:srgbClr val="7030A0"/>
                </a:solidFill>
              </a:rPr>
              <a:t>DNA </a:t>
            </a:r>
            <a:r>
              <a:rPr lang="en-US" sz="2000" dirty="0"/>
              <a:t>&amp; </a:t>
            </a:r>
            <a:r>
              <a:rPr lang="en-US" sz="2000" b="1" dirty="0">
                <a:solidFill>
                  <a:srgbClr val="7030A0"/>
                </a:solidFill>
              </a:rPr>
              <a:t>Basic Proteins </a:t>
            </a:r>
            <a:r>
              <a:rPr lang="en-US" sz="2000" dirty="0"/>
              <a:t>(Histones) in 1:1 ratio</a:t>
            </a:r>
          </a:p>
          <a:p>
            <a:endParaRPr lang="en-US" sz="2000" dirty="0"/>
          </a:p>
          <a:p>
            <a:r>
              <a:rPr lang="en-US" sz="2000" dirty="0"/>
              <a:t>A Single chromosome is composed of about a  million nucleosomes.</a:t>
            </a:r>
          </a:p>
          <a:p>
            <a:endParaRPr lang="en-US" sz="2000" dirty="0"/>
          </a:p>
        </p:txBody>
      </p:sp>
      <p:sp>
        <p:nvSpPr>
          <p:cNvPr id="15" name="Title 2">
            <a:extLst>
              <a:ext uri="{FF2B5EF4-FFF2-40B4-BE49-F238E27FC236}">
                <a16:creationId xmlns:a16="http://schemas.microsoft.com/office/drawing/2014/main" id="{DAC684F0-2C30-EE06-B05D-0093BA26FD5F}"/>
              </a:ext>
            </a:extLst>
          </p:cNvPr>
          <p:cNvSpPr txBox="1">
            <a:spLocks/>
          </p:cNvSpPr>
          <p:nvPr/>
        </p:nvSpPr>
        <p:spPr>
          <a:xfrm>
            <a:off x="1780940" y="-3139440"/>
            <a:ext cx="5082552" cy="540380"/>
          </a:xfrm>
          <a:prstGeom prst="rect">
            <a:avLst/>
          </a:prstGeom>
        </p:spPr>
        <p:txBody>
          <a:bodyPr vert="horz" lIns="91440" tIns="45720" rIns="91440" bIns="45720" rtlCol="0" anchor="ctr">
            <a:normAutofit fontScale="925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3600" b="1" dirty="0">
              <a:latin typeface="+mn-lt"/>
            </a:endParaRPr>
          </a:p>
        </p:txBody>
      </p:sp>
      <p:sp>
        <p:nvSpPr>
          <p:cNvPr id="18" name="Title 2">
            <a:extLst>
              <a:ext uri="{FF2B5EF4-FFF2-40B4-BE49-F238E27FC236}">
                <a16:creationId xmlns:a16="http://schemas.microsoft.com/office/drawing/2014/main" id="{411F3E6A-D319-31B6-12CE-2D599A1CA214}"/>
              </a:ext>
            </a:extLst>
          </p:cNvPr>
          <p:cNvSpPr txBox="1">
            <a:spLocks/>
          </p:cNvSpPr>
          <p:nvPr/>
        </p:nvSpPr>
        <p:spPr>
          <a:xfrm>
            <a:off x="5383519" y="-5331967"/>
            <a:ext cx="5082552" cy="265918"/>
          </a:xfrm>
          <a:prstGeom prst="rect">
            <a:avLst/>
          </a:prstGeom>
        </p:spPr>
        <p:txBody>
          <a:bodyPr vert="horz" lIns="91440" tIns="45720" rIns="91440" bIns="45720" rtlCol="0" anchor="ctr">
            <a:normAutofit fontScale="40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3600" b="1" dirty="0">
              <a:latin typeface="+mn-lt"/>
            </a:endParaRPr>
          </a:p>
        </p:txBody>
      </p:sp>
      <p:sp>
        <p:nvSpPr>
          <p:cNvPr id="5" name="TextBox 4">
            <a:extLst>
              <a:ext uri="{FF2B5EF4-FFF2-40B4-BE49-F238E27FC236}">
                <a16:creationId xmlns:a16="http://schemas.microsoft.com/office/drawing/2014/main" id="{0C9B299C-3836-6170-59B2-79E0E92282E8}"/>
              </a:ext>
            </a:extLst>
          </p:cNvPr>
          <p:cNvSpPr txBox="1"/>
          <p:nvPr/>
        </p:nvSpPr>
        <p:spPr>
          <a:xfrm>
            <a:off x="3505198" y="-76200"/>
            <a:ext cx="2133602" cy="769441"/>
          </a:xfrm>
          <a:prstGeom prst="rect">
            <a:avLst/>
          </a:prstGeom>
          <a:noFill/>
        </p:spPr>
        <p:txBody>
          <a:bodyPr wrap="square">
            <a:spAutoFit/>
          </a:bodyPr>
          <a:lstStyle/>
          <a:p>
            <a:r>
              <a:rPr lang="en-US" sz="4400" b="1" dirty="0">
                <a:latin typeface="+mn-lt"/>
              </a:rPr>
              <a:t>Nucleus</a:t>
            </a:r>
            <a:endParaRPr lang="en-US" sz="4400" dirty="0"/>
          </a:p>
        </p:txBody>
      </p:sp>
    </p:spTree>
    <p:extLst>
      <p:ext uri="{BB962C8B-B14F-4D97-AF65-F5344CB8AC3E}">
        <p14:creationId xmlns:p14="http://schemas.microsoft.com/office/powerpoint/2010/main" val="4261667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Same Side Corner Rectangle 4"/>
          <p:cNvSpPr/>
          <p:nvPr/>
        </p:nvSpPr>
        <p:spPr>
          <a:xfrm>
            <a:off x="-457200" y="0"/>
            <a:ext cx="2362200" cy="609600"/>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000" b="1" kern="1200" dirty="0">
                <a:solidFill>
                  <a:schemeClr val="tx1"/>
                </a:solidFill>
                <a:latin typeface="Segoe UI" panose="020B0502040204020203" pitchFamily="34" charset="0"/>
                <a:cs typeface="Segoe UI" panose="020B0502040204020203" pitchFamily="34" charset="0"/>
              </a:rPr>
              <a:t>Core</a:t>
            </a:r>
            <a:r>
              <a:rPr lang="en-GB" sz="2000" b="1" kern="1200" dirty="0">
                <a:solidFill>
                  <a:schemeClr val="bg1"/>
                </a:solidFill>
                <a:latin typeface="Segoe UI" panose="020B0502040204020203" pitchFamily="34" charset="0"/>
                <a:cs typeface="Segoe UI" panose="020B0502040204020203" pitchFamily="34" charset="0"/>
              </a:rPr>
              <a:t> </a:t>
            </a:r>
          </a:p>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Knowledge</a:t>
            </a:r>
            <a:endParaRPr lang="en-GB" sz="2000" kern="1200" dirty="0">
              <a:solidFill>
                <a:schemeClr val="tx1"/>
              </a:solidFill>
            </a:endParaRPr>
          </a:p>
        </p:txBody>
      </p:sp>
      <p:sp>
        <p:nvSpPr>
          <p:cNvPr id="2" name="Title 1">
            <a:extLst>
              <a:ext uri="{FF2B5EF4-FFF2-40B4-BE49-F238E27FC236}">
                <a16:creationId xmlns:a16="http://schemas.microsoft.com/office/drawing/2014/main" id="{89855C70-5C06-46D2-56FF-39C6D50D11F3}"/>
              </a:ext>
            </a:extLst>
          </p:cNvPr>
          <p:cNvSpPr>
            <a:spLocks noGrp="1"/>
          </p:cNvSpPr>
          <p:nvPr>
            <p:ph type="title"/>
          </p:nvPr>
        </p:nvSpPr>
        <p:spPr>
          <a:xfrm>
            <a:off x="2743200" y="152400"/>
            <a:ext cx="3886200" cy="762001"/>
          </a:xfrm>
        </p:spPr>
        <p:txBody>
          <a:bodyPr>
            <a:normAutofit/>
          </a:bodyPr>
          <a:lstStyle/>
          <a:p>
            <a:r>
              <a:rPr lang="en-US" sz="4400" b="1" dirty="0">
                <a:latin typeface="+mn-lt"/>
              </a:rPr>
              <a:t>Mitochondria</a:t>
            </a:r>
            <a:endParaRPr lang="en-US" sz="4400" dirty="0">
              <a:latin typeface="+mn-lt"/>
            </a:endParaRPr>
          </a:p>
        </p:txBody>
      </p:sp>
      <p:sp>
        <p:nvSpPr>
          <p:cNvPr id="3" name="Content Placeholder 2">
            <a:extLst>
              <a:ext uri="{FF2B5EF4-FFF2-40B4-BE49-F238E27FC236}">
                <a16:creationId xmlns:a16="http://schemas.microsoft.com/office/drawing/2014/main" id="{822A572B-3D29-A0EA-6909-F651F004BCE0}"/>
              </a:ext>
            </a:extLst>
          </p:cNvPr>
          <p:cNvSpPr>
            <a:spLocks noGrp="1"/>
          </p:cNvSpPr>
          <p:nvPr>
            <p:ph sz="half" idx="1"/>
          </p:nvPr>
        </p:nvSpPr>
        <p:spPr>
          <a:xfrm>
            <a:off x="304800" y="990600"/>
            <a:ext cx="4603660" cy="5562600"/>
          </a:xfrm>
        </p:spPr>
        <p:txBody>
          <a:bodyPr>
            <a:normAutofit fontScale="92500" lnSpcReduction="10000"/>
          </a:bodyPr>
          <a:lstStyle/>
          <a:p>
            <a:r>
              <a:rPr lang="en-US" sz="2400" dirty="0"/>
              <a:t>Produce most of chemical energy required by cell </a:t>
            </a:r>
          </a:p>
          <a:p>
            <a:endParaRPr lang="en-US" sz="2400" dirty="0"/>
          </a:p>
          <a:p>
            <a:r>
              <a:rPr lang="en-US" sz="2400" dirty="0"/>
              <a:t>Regarded as </a:t>
            </a:r>
            <a:r>
              <a:rPr lang="en-US" sz="2400" b="1" dirty="0">
                <a:solidFill>
                  <a:srgbClr val="0070C0"/>
                </a:solidFill>
              </a:rPr>
              <a:t>Power House </a:t>
            </a:r>
            <a:r>
              <a:rPr lang="en-US" sz="2400" dirty="0"/>
              <a:t>of cell</a:t>
            </a:r>
          </a:p>
          <a:p>
            <a:endParaRPr lang="en-US" sz="2400" dirty="0"/>
          </a:p>
          <a:p>
            <a:r>
              <a:rPr lang="en-US" sz="2400" dirty="0"/>
              <a:t>Centre for </a:t>
            </a:r>
            <a:r>
              <a:rPr lang="en-US" sz="2400" b="1" dirty="0">
                <a:solidFill>
                  <a:srgbClr val="0070C0"/>
                </a:solidFill>
              </a:rPr>
              <a:t>Cellular</a:t>
            </a:r>
            <a:r>
              <a:rPr lang="en-US" sz="2400" dirty="0"/>
              <a:t> </a:t>
            </a:r>
            <a:r>
              <a:rPr lang="en-US" sz="2400" b="1" dirty="0">
                <a:solidFill>
                  <a:srgbClr val="0070C0"/>
                </a:solidFill>
              </a:rPr>
              <a:t>Respiration</a:t>
            </a:r>
            <a:r>
              <a:rPr lang="en-US" sz="2400" dirty="0"/>
              <a:t> and </a:t>
            </a:r>
            <a:r>
              <a:rPr lang="en-US" sz="2400" b="1" dirty="0">
                <a:solidFill>
                  <a:srgbClr val="0070C0"/>
                </a:solidFill>
              </a:rPr>
              <a:t>Energy</a:t>
            </a:r>
            <a:r>
              <a:rPr lang="en-US" sz="2400" dirty="0"/>
              <a:t> </a:t>
            </a:r>
            <a:r>
              <a:rPr lang="en-US" sz="2400" b="1" dirty="0">
                <a:solidFill>
                  <a:srgbClr val="0070C0"/>
                </a:solidFill>
              </a:rPr>
              <a:t>Metabolism</a:t>
            </a:r>
          </a:p>
          <a:p>
            <a:endParaRPr lang="en-US" sz="2400" b="1" dirty="0">
              <a:solidFill>
                <a:srgbClr val="0070C0"/>
              </a:solidFill>
            </a:endParaRPr>
          </a:p>
          <a:p>
            <a:r>
              <a:rPr lang="en-US" sz="2400" b="1" dirty="0">
                <a:solidFill>
                  <a:srgbClr val="0070C0"/>
                </a:solidFill>
              </a:rPr>
              <a:t>Shape</a:t>
            </a:r>
            <a:r>
              <a:rPr lang="en-US" sz="2400" b="1" dirty="0"/>
              <a:t>:</a:t>
            </a:r>
            <a:r>
              <a:rPr lang="en-US" sz="2400" dirty="0"/>
              <a:t> Rod like or filamentous bodies but shape is not static</a:t>
            </a:r>
          </a:p>
          <a:p>
            <a:endParaRPr lang="en-US" sz="2400" b="1" dirty="0">
              <a:solidFill>
                <a:srgbClr val="0070C0"/>
              </a:solidFill>
            </a:endParaRPr>
          </a:p>
          <a:p>
            <a:r>
              <a:rPr lang="en-US" sz="2400" b="1" dirty="0">
                <a:solidFill>
                  <a:srgbClr val="0070C0"/>
                </a:solidFill>
              </a:rPr>
              <a:t>Size</a:t>
            </a:r>
            <a:r>
              <a:rPr lang="en-US" sz="2400" dirty="0"/>
              <a:t>: variable range-0.2-0.8μ in diameter, 0.5-1.0μm length</a:t>
            </a:r>
          </a:p>
          <a:p>
            <a:endParaRPr lang="en-US" sz="2400" b="1" dirty="0">
              <a:solidFill>
                <a:srgbClr val="0070C0"/>
              </a:solidFill>
            </a:endParaRPr>
          </a:p>
          <a:p>
            <a:r>
              <a:rPr lang="en-US" sz="2400" b="1" dirty="0">
                <a:solidFill>
                  <a:srgbClr val="0070C0"/>
                </a:solidFill>
              </a:rPr>
              <a:t>Number</a:t>
            </a:r>
            <a:r>
              <a:rPr lang="en-US" sz="2400" b="1" dirty="0"/>
              <a:t>: </a:t>
            </a:r>
            <a:r>
              <a:rPr lang="en-US" sz="2400" dirty="0"/>
              <a:t>About 2,000 mitochondria occupy 1/5</a:t>
            </a:r>
            <a:r>
              <a:rPr lang="en-US" sz="2400" baseline="30000" dirty="0"/>
              <a:t>th</a:t>
            </a:r>
            <a:r>
              <a:rPr lang="en-US" sz="2400" dirty="0"/>
              <a:t> of cell volume</a:t>
            </a:r>
          </a:p>
        </p:txBody>
      </p:sp>
      <p:sp>
        <p:nvSpPr>
          <p:cNvPr id="9" name="Slide Number Placeholder 8"/>
          <p:cNvSpPr>
            <a:spLocks noGrp="1"/>
          </p:cNvSpPr>
          <p:nvPr>
            <p:ph type="sldNum" sz="quarter" idx="12"/>
          </p:nvPr>
        </p:nvSpPr>
        <p:spPr/>
        <p:txBody>
          <a:bodyPr/>
          <a:lstStyle/>
          <a:p>
            <a:fld id="{B6F15528-21DE-4FAA-801E-634DDDAF4B2B}" type="slidenum">
              <a:rPr lang="en-US" smtClean="0"/>
              <a:pPr/>
              <a:t>15</a:t>
            </a:fld>
            <a:endParaRPr lang="en-US"/>
          </a:p>
        </p:txBody>
      </p:sp>
      <p:sp>
        <p:nvSpPr>
          <p:cNvPr id="10" name="Title 5">
            <a:extLst>
              <a:ext uri="{FF2B5EF4-FFF2-40B4-BE49-F238E27FC236}">
                <a16:creationId xmlns:a16="http://schemas.microsoft.com/office/drawing/2014/main" id="{AA5D7DE3-220A-9599-0788-3455B8D8987B}"/>
              </a:ext>
            </a:extLst>
          </p:cNvPr>
          <p:cNvSpPr txBox="1">
            <a:spLocks/>
          </p:cNvSpPr>
          <p:nvPr/>
        </p:nvSpPr>
        <p:spPr>
          <a:xfrm>
            <a:off x="2209800" y="-76200"/>
            <a:ext cx="6553200" cy="7620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3600" dirty="0"/>
          </a:p>
        </p:txBody>
      </p:sp>
      <p:pic>
        <p:nvPicPr>
          <p:cNvPr id="7" name="Picture 2" descr="How big are mitochondria?">
            <a:extLst>
              <a:ext uri="{FF2B5EF4-FFF2-40B4-BE49-F238E27FC236}">
                <a16:creationId xmlns:a16="http://schemas.microsoft.com/office/drawing/2014/main" id="{260E60CF-AC82-E264-6843-DFC186B40174}"/>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3362" t="66771" r="67546" b="356"/>
          <a:stretch/>
        </p:blipFill>
        <p:spPr bwMode="auto">
          <a:xfrm>
            <a:off x="4908460" y="1600200"/>
            <a:ext cx="4222491" cy="39624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BD3E6D8-3450-5DBB-CD45-FB3D0D1A3D0A}"/>
              </a:ext>
            </a:extLst>
          </p:cNvPr>
          <p:cNvSpPr txBox="1"/>
          <p:nvPr/>
        </p:nvSpPr>
        <p:spPr>
          <a:xfrm>
            <a:off x="4892040" y="1219201"/>
            <a:ext cx="1965960" cy="461665"/>
          </a:xfrm>
          <a:prstGeom prst="rect">
            <a:avLst/>
          </a:prstGeom>
          <a:noFill/>
        </p:spPr>
        <p:txBody>
          <a:bodyPr wrap="square">
            <a:spAutoFit/>
          </a:bodyPr>
          <a:lstStyle/>
          <a:p>
            <a:r>
              <a:rPr lang="en-US" sz="2400" dirty="0">
                <a:solidFill>
                  <a:srgbClr val="0070C0"/>
                </a:solidFill>
              </a:rPr>
              <a:t>Mitochondria</a:t>
            </a:r>
          </a:p>
        </p:txBody>
      </p:sp>
    </p:spTree>
    <p:extLst>
      <p:ext uri="{BB962C8B-B14F-4D97-AF65-F5344CB8AC3E}">
        <p14:creationId xmlns:p14="http://schemas.microsoft.com/office/powerpoint/2010/main" val="3827320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a:off x="-304800" y="76607"/>
            <a:ext cx="2057400" cy="5329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b="1" kern="1200" dirty="0">
                <a:solidFill>
                  <a:schemeClr val="tx1"/>
                </a:solidFill>
                <a:latin typeface="Segoe UI" panose="020B0502040204020203" pitchFamily="34" charset="0"/>
                <a:cs typeface="Segoe UI" panose="020B0502040204020203" pitchFamily="34" charset="0"/>
              </a:rPr>
              <a:t>Core</a:t>
            </a:r>
            <a:r>
              <a:rPr lang="en-GB" b="1" kern="1200" dirty="0">
                <a:solidFill>
                  <a:schemeClr val="bg1"/>
                </a:solidFill>
                <a:latin typeface="Segoe UI" panose="020B0502040204020203" pitchFamily="34" charset="0"/>
                <a:cs typeface="Segoe UI" panose="020B0502040204020203" pitchFamily="34" charset="0"/>
              </a:rPr>
              <a:t> </a:t>
            </a:r>
          </a:p>
          <a:p>
            <a:pPr lvl="0" algn="ctr" defTabSz="1022350">
              <a:lnSpc>
                <a:spcPct val="90000"/>
              </a:lnSpc>
              <a:spcBef>
                <a:spcPct val="0"/>
              </a:spcBef>
              <a:spcAft>
                <a:spcPct val="35000"/>
              </a:spcAft>
            </a:pPr>
            <a:r>
              <a:rPr lang="en-GB" b="1" dirty="0">
                <a:solidFill>
                  <a:schemeClr val="tx1"/>
                </a:solidFill>
                <a:latin typeface="Segoe UI" panose="020B0502040204020203" pitchFamily="34" charset="0"/>
                <a:cs typeface="Segoe UI" panose="020B0502040204020203" pitchFamily="34" charset="0"/>
              </a:rPr>
              <a:t>Knowledge</a:t>
            </a:r>
            <a:endParaRPr lang="en-GB" kern="1200" dirty="0">
              <a:solidFill>
                <a:schemeClr val="tx1"/>
              </a:solidFill>
            </a:endParaRPr>
          </a:p>
        </p:txBody>
      </p:sp>
      <p:sp>
        <p:nvSpPr>
          <p:cNvPr id="8" name="Title 2"/>
          <p:cNvSpPr txBox="1">
            <a:spLocks/>
          </p:cNvSpPr>
          <p:nvPr/>
        </p:nvSpPr>
        <p:spPr>
          <a:xfrm>
            <a:off x="1295400" y="0"/>
            <a:ext cx="70866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4000" b="1" dirty="0">
              <a:latin typeface="+mn-lt"/>
            </a:endParaRPr>
          </a:p>
        </p:txBody>
      </p:sp>
      <p:sp>
        <p:nvSpPr>
          <p:cNvPr id="6" name="Title 5">
            <a:extLst>
              <a:ext uri="{FF2B5EF4-FFF2-40B4-BE49-F238E27FC236}">
                <a16:creationId xmlns:a16="http://schemas.microsoft.com/office/drawing/2014/main" id="{FB920FB7-7C37-5F3F-0425-8544F32C14FE}"/>
              </a:ext>
            </a:extLst>
          </p:cNvPr>
          <p:cNvSpPr>
            <a:spLocks noGrp="1"/>
          </p:cNvSpPr>
          <p:nvPr>
            <p:ph type="title"/>
          </p:nvPr>
        </p:nvSpPr>
        <p:spPr>
          <a:xfrm>
            <a:off x="1981200" y="170688"/>
            <a:ext cx="6000750" cy="701674"/>
          </a:xfrm>
        </p:spPr>
        <p:txBody>
          <a:bodyPr>
            <a:normAutofit/>
          </a:bodyPr>
          <a:lstStyle/>
          <a:p>
            <a:r>
              <a:rPr lang="en-US" sz="4000" b="1" dirty="0">
                <a:latin typeface="+mn-lt"/>
              </a:rPr>
              <a:t>Structure of Mitochondria</a:t>
            </a:r>
          </a:p>
        </p:txBody>
      </p:sp>
      <p:sp>
        <p:nvSpPr>
          <p:cNvPr id="7" name="Content Placeholder 6">
            <a:extLst>
              <a:ext uri="{FF2B5EF4-FFF2-40B4-BE49-F238E27FC236}">
                <a16:creationId xmlns:a16="http://schemas.microsoft.com/office/drawing/2014/main" id="{172102C4-E5C7-B48B-E26A-5CB0BFF393A6}"/>
              </a:ext>
            </a:extLst>
          </p:cNvPr>
          <p:cNvSpPr>
            <a:spLocks noGrp="1"/>
          </p:cNvSpPr>
          <p:nvPr>
            <p:ph sz="half" idx="1"/>
          </p:nvPr>
        </p:nvSpPr>
        <p:spPr>
          <a:xfrm>
            <a:off x="152400" y="1078318"/>
            <a:ext cx="4362450" cy="5246282"/>
          </a:xfrm>
        </p:spPr>
        <p:txBody>
          <a:bodyPr>
            <a:normAutofit/>
          </a:bodyPr>
          <a:lstStyle/>
          <a:p>
            <a:pPr marL="0" indent="0">
              <a:buNone/>
            </a:pPr>
            <a:r>
              <a:rPr lang="en-US" sz="2400" b="1" dirty="0">
                <a:solidFill>
                  <a:srgbClr val="0070C0"/>
                </a:solidFill>
              </a:rPr>
              <a:t>Surrounding Envelope </a:t>
            </a:r>
            <a:r>
              <a:rPr lang="en-US" sz="2400" dirty="0"/>
              <a:t>-  composed of:</a:t>
            </a:r>
          </a:p>
          <a:p>
            <a:r>
              <a:rPr lang="en-US" sz="2400" dirty="0"/>
              <a:t>Outer membrane</a:t>
            </a:r>
          </a:p>
          <a:p>
            <a:r>
              <a:rPr lang="en-US" sz="2400" dirty="0"/>
              <a:t>Inner membrane </a:t>
            </a:r>
            <a:endParaRPr lang="en-US" sz="2400" b="1" dirty="0"/>
          </a:p>
          <a:p>
            <a:pPr marL="0" indent="0">
              <a:buNone/>
            </a:pPr>
            <a:r>
              <a:rPr lang="en-US" sz="2400" b="1" dirty="0">
                <a:solidFill>
                  <a:srgbClr val="0070C0"/>
                </a:solidFill>
              </a:rPr>
              <a:t>Outer membrane</a:t>
            </a:r>
          </a:p>
          <a:p>
            <a:r>
              <a:rPr lang="en-US" sz="2400" b="1" dirty="0">
                <a:solidFill>
                  <a:srgbClr val="7030A0"/>
                </a:solidFill>
              </a:rPr>
              <a:t>Smooth</a:t>
            </a:r>
            <a:r>
              <a:rPr lang="en-US" sz="2400" dirty="0"/>
              <a:t> and envelops the organelle</a:t>
            </a:r>
          </a:p>
          <a:p>
            <a:r>
              <a:rPr lang="en-US" sz="2400" dirty="0"/>
              <a:t>Consists of </a:t>
            </a:r>
            <a:r>
              <a:rPr lang="en-US" sz="2400" b="1" dirty="0">
                <a:solidFill>
                  <a:srgbClr val="7030A0"/>
                </a:solidFill>
              </a:rPr>
              <a:t>Phospholipids</a:t>
            </a:r>
            <a:r>
              <a:rPr lang="en-US" sz="2400" dirty="0"/>
              <a:t> &amp; contains a considerable amount of cholesterol</a:t>
            </a:r>
          </a:p>
          <a:p>
            <a:r>
              <a:rPr lang="en-US" sz="2400" dirty="0"/>
              <a:t>Also contains copies of Integral Protein called </a:t>
            </a:r>
            <a:r>
              <a:rPr lang="en-US" sz="2400" b="1" dirty="0">
                <a:solidFill>
                  <a:srgbClr val="7030A0"/>
                </a:solidFill>
              </a:rPr>
              <a:t>Porins</a:t>
            </a:r>
          </a:p>
        </p:txBody>
      </p:sp>
      <p:pic>
        <p:nvPicPr>
          <p:cNvPr id="4" name="Picture 4" descr="Molecular Expressions Cell Biology: Mitochondria">
            <a:extLst>
              <a:ext uri="{FF2B5EF4-FFF2-40B4-BE49-F238E27FC236}">
                <a16:creationId xmlns:a16="http://schemas.microsoft.com/office/drawing/2014/main" id="{4DED2E68-0F18-BB25-8FA3-B26483F2F1EB}"/>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tretch/>
        </p:blipFill>
        <p:spPr bwMode="auto">
          <a:xfrm>
            <a:off x="4341036" y="1043050"/>
            <a:ext cx="4726763" cy="49822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70926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95E477C-9FE8-D9DF-58C5-58DB013306FF}"/>
              </a:ext>
            </a:extLst>
          </p:cNvPr>
          <p:cNvSpPr>
            <a:spLocks noGrp="1"/>
          </p:cNvSpPr>
          <p:nvPr>
            <p:ph type="title"/>
          </p:nvPr>
        </p:nvSpPr>
        <p:spPr>
          <a:xfrm>
            <a:off x="1314450" y="304800"/>
            <a:ext cx="7219950" cy="854073"/>
          </a:xfrm>
        </p:spPr>
        <p:txBody>
          <a:bodyPr>
            <a:normAutofit/>
          </a:bodyPr>
          <a:lstStyle/>
          <a:p>
            <a:r>
              <a:rPr lang="en-US" sz="4000" b="1" dirty="0">
                <a:latin typeface="+mn-lt"/>
              </a:rPr>
              <a:t>Inner Mitochondrial Membrane</a:t>
            </a:r>
          </a:p>
        </p:txBody>
      </p:sp>
      <p:sp>
        <p:nvSpPr>
          <p:cNvPr id="8" name="Content Placeholder 7">
            <a:extLst>
              <a:ext uri="{FF2B5EF4-FFF2-40B4-BE49-F238E27FC236}">
                <a16:creationId xmlns:a16="http://schemas.microsoft.com/office/drawing/2014/main" id="{A9B6F644-4963-C4B1-8F89-3698AB1C6DBD}"/>
              </a:ext>
            </a:extLst>
          </p:cNvPr>
          <p:cNvSpPr>
            <a:spLocks noGrp="1"/>
          </p:cNvSpPr>
          <p:nvPr>
            <p:ph sz="half" idx="1"/>
          </p:nvPr>
        </p:nvSpPr>
        <p:spPr>
          <a:xfrm>
            <a:off x="76200" y="1158872"/>
            <a:ext cx="4286250" cy="5394327"/>
          </a:xfrm>
        </p:spPr>
        <p:txBody>
          <a:bodyPr>
            <a:normAutofit fontScale="92500" lnSpcReduction="20000"/>
          </a:bodyPr>
          <a:lstStyle/>
          <a:p>
            <a:pPr marL="0" indent="0">
              <a:buNone/>
            </a:pPr>
            <a:r>
              <a:rPr lang="en-US" sz="2400" b="1" dirty="0">
                <a:solidFill>
                  <a:srgbClr val="0070C0"/>
                </a:solidFill>
              </a:rPr>
              <a:t>Inner Membrane </a:t>
            </a:r>
          </a:p>
          <a:p>
            <a:r>
              <a:rPr lang="en-US" sz="2400" dirty="0"/>
              <a:t>Folded to form </a:t>
            </a:r>
            <a:r>
              <a:rPr lang="en-US" sz="2400" b="1" dirty="0">
                <a:solidFill>
                  <a:srgbClr val="7030A0"/>
                </a:solidFill>
              </a:rPr>
              <a:t>Cristae</a:t>
            </a:r>
            <a:r>
              <a:rPr lang="en-US" sz="2400" dirty="0"/>
              <a:t> which </a:t>
            </a:r>
          </a:p>
          <a:p>
            <a:pPr marL="0" indent="0">
              <a:buNone/>
            </a:pPr>
            <a:r>
              <a:rPr lang="en-US" sz="2400" dirty="0"/>
              <a:t>      occupy large surface area</a:t>
            </a:r>
          </a:p>
          <a:p>
            <a:endParaRPr lang="en-US" sz="2400" dirty="0"/>
          </a:p>
          <a:p>
            <a:r>
              <a:rPr lang="en-US" sz="2400" dirty="0"/>
              <a:t>Rich in </a:t>
            </a:r>
            <a:r>
              <a:rPr lang="en-US" sz="2400" b="1" dirty="0">
                <a:solidFill>
                  <a:srgbClr val="7030A0"/>
                </a:solidFill>
              </a:rPr>
              <a:t>Protein</a:t>
            </a:r>
            <a:r>
              <a:rPr lang="en-US" sz="2400" dirty="0"/>
              <a:t> and very small</a:t>
            </a:r>
          </a:p>
          <a:p>
            <a:pPr marL="0" indent="0">
              <a:buNone/>
            </a:pPr>
            <a:r>
              <a:rPr lang="en-US" sz="2400" dirty="0"/>
              <a:t>      lipid content</a:t>
            </a:r>
            <a:endParaRPr lang="en-US" sz="2400" b="1" dirty="0">
              <a:solidFill>
                <a:srgbClr val="7030A0"/>
              </a:solidFill>
            </a:endParaRPr>
          </a:p>
          <a:p>
            <a:endParaRPr lang="en-US" sz="2400" b="1" dirty="0">
              <a:solidFill>
                <a:srgbClr val="7030A0"/>
              </a:solidFill>
            </a:endParaRPr>
          </a:p>
          <a:p>
            <a:r>
              <a:rPr lang="en-US" sz="2400" b="1" dirty="0">
                <a:solidFill>
                  <a:srgbClr val="7030A0"/>
                </a:solidFill>
              </a:rPr>
              <a:t>Impermeable</a:t>
            </a:r>
            <a:r>
              <a:rPr lang="en-US" sz="2400" dirty="0"/>
              <a:t> to polar and ionic substances</a:t>
            </a:r>
          </a:p>
          <a:p>
            <a:endParaRPr lang="en-US" sz="2400" dirty="0"/>
          </a:p>
          <a:p>
            <a:r>
              <a:rPr lang="en-US" sz="2400" dirty="0"/>
              <a:t>These substances enter the mitochondrial matrix through </a:t>
            </a:r>
            <a:r>
              <a:rPr lang="en-US" sz="2400" b="1" dirty="0">
                <a:solidFill>
                  <a:srgbClr val="7030A0"/>
                </a:solidFill>
              </a:rPr>
              <a:t>Specific</a:t>
            </a:r>
            <a:r>
              <a:rPr lang="en-US" sz="2400" dirty="0"/>
              <a:t>/</a:t>
            </a:r>
            <a:r>
              <a:rPr lang="en-US" sz="2400" b="1" dirty="0">
                <a:solidFill>
                  <a:srgbClr val="7030A0"/>
                </a:solidFill>
              </a:rPr>
              <a:t>Transport Protein</a:t>
            </a:r>
          </a:p>
          <a:p>
            <a:endParaRPr lang="en-US" sz="2400" dirty="0"/>
          </a:p>
          <a:p>
            <a:r>
              <a:rPr lang="en-US" sz="2400" dirty="0"/>
              <a:t>Contains components/Enzymes of </a:t>
            </a:r>
            <a:r>
              <a:rPr lang="en-US" sz="2400" b="1" dirty="0">
                <a:solidFill>
                  <a:srgbClr val="7030A0"/>
                </a:solidFill>
              </a:rPr>
              <a:t>Electron Transport Chain &amp;</a:t>
            </a:r>
            <a:r>
              <a:rPr lang="en-US" sz="2400" dirty="0"/>
              <a:t>          </a:t>
            </a:r>
            <a:r>
              <a:rPr lang="en-US" sz="2400" b="1" dirty="0">
                <a:solidFill>
                  <a:srgbClr val="7030A0"/>
                </a:solidFill>
              </a:rPr>
              <a:t>Oxidative Phosphorylation</a:t>
            </a:r>
          </a:p>
          <a:p>
            <a:endParaRPr lang="en-US" dirty="0"/>
          </a:p>
        </p:txBody>
      </p:sp>
      <p:pic>
        <p:nvPicPr>
          <p:cNvPr id="6" name="Picture 4" descr="Mitochondria – Veterinary Histology">
            <a:extLst>
              <a:ext uri="{FF2B5EF4-FFF2-40B4-BE49-F238E27FC236}">
                <a16:creationId xmlns:a16="http://schemas.microsoft.com/office/drawing/2014/main" id="{3B83AE27-C8A3-06E9-3BD8-3CA6A5847A32}"/>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48277" b="34347"/>
          <a:stretch/>
        </p:blipFill>
        <p:spPr bwMode="auto">
          <a:xfrm>
            <a:off x="4173279" y="1837504"/>
            <a:ext cx="4932621" cy="3725096"/>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fld id="{B6F15528-21DE-4FAA-801E-634DDDAF4B2B}" type="slidenum">
              <a:rPr lang="en-US" smtClean="0"/>
              <a:pPr/>
              <a:t>17</a:t>
            </a:fld>
            <a:endParaRPr lang="en-US"/>
          </a:p>
        </p:txBody>
      </p:sp>
      <p:sp>
        <p:nvSpPr>
          <p:cNvPr id="4" name="Round Same Side Corner Rectangle 4"/>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
        <p:nvSpPr>
          <p:cNvPr id="5" name="Title 2"/>
          <p:cNvSpPr txBox="1">
            <a:spLocks/>
          </p:cNvSpPr>
          <p:nvPr/>
        </p:nvSpPr>
        <p:spPr>
          <a:xfrm>
            <a:off x="345033" y="365127"/>
            <a:ext cx="8494167" cy="456792"/>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3600" b="1" dirty="0">
              <a:latin typeface="+mn-lt"/>
            </a:endParaRPr>
          </a:p>
        </p:txBody>
      </p:sp>
      <p:sp>
        <p:nvSpPr>
          <p:cNvPr id="10" name="Arrow: Down 9">
            <a:extLst>
              <a:ext uri="{FF2B5EF4-FFF2-40B4-BE49-F238E27FC236}">
                <a16:creationId xmlns:a16="http://schemas.microsoft.com/office/drawing/2014/main" id="{FB065322-3992-9724-8E93-1378E441ED15}"/>
              </a:ext>
            </a:extLst>
          </p:cNvPr>
          <p:cNvSpPr/>
          <p:nvPr/>
        </p:nvSpPr>
        <p:spPr>
          <a:xfrm>
            <a:off x="4849368" y="2057400"/>
            <a:ext cx="256032" cy="457200"/>
          </a:xfrm>
          <a:prstGeom prst="down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418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4"/>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
        <p:nvSpPr>
          <p:cNvPr id="2" name="Rectangle 1"/>
          <p:cNvSpPr/>
          <p:nvPr/>
        </p:nvSpPr>
        <p:spPr>
          <a:xfrm>
            <a:off x="7162800" y="1484680"/>
            <a:ext cx="1524000" cy="572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p:cNvSpPr txBox="1">
            <a:spLocks/>
          </p:cNvSpPr>
          <p:nvPr/>
        </p:nvSpPr>
        <p:spPr>
          <a:xfrm>
            <a:off x="345033" y="228600"/>
            <a:ext cx="8494167" cy="66952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4000" b="1" dirty="0">
              <a:latin typeface="+mn-lt"/>
            </a:endParaRPr>
          </a:p>
        </p:txBody>
      </p:sp>
      <p:sp>
        <p:nvSpPr>
          <p:cNvPr id="3" name="Title 2">
            <a:extLst>
              <a:ext uri="{FF2B5EF4-FFF2-40B4-BE49-F238E27FC236}">
                <a16:creationId xmlns:a16="http://schemas.microsoft.com/office/drawing/2014/main" id="{C3D514D0-377E-BFDB-DC58-29E5A497EBEB}"/>
              </a:ext>
            </a:extLst>
          </p:cNvPr>
          <p:cNvSpPr>
            <a:spLocks noGrp="1"/>
          </p:cNvSpPr>
          <p:nvPr>
            <p:ph type="title"/>
          </p:nvPr>
        </p:nvSpPr>
        <p:spPr>
          <a:xfrm>
            <a:off x="1295400" y="365127"/>
            <a:ext cx="6991350" cy="733742"/>
          </a:xfrm>
        </p:spPr>
        <p:txBody>
          <a:bodyPr>
            <a:normAutofit/>
          </a:bodyPr>
          <a:lstStyle/>
          <a:p>
            <a:r>
              <a:rPr lang="en-US" sz="4000" b="1" dirty="0">
                <a:latin typeface="+mn-lt"/>
              </a:rPr>
              <a:t>Inner Mitochondrial Membrane</a:t>
            </a:r>
            <a:endParaRPr lang="en-US" sz="4000" dirty="0">
              <a:latin typeface="+mn-lt"/>
            </a:endParaRPr>
          </a:p>
        </p:txBody>
      </p:sp>
      <p:sp>
        <p:nvSpPr>
          <p:cNvPr id="5" name="Content Placeholder 4">
            <a:extLst>
              <a:ext uri="{FF2B5EF4-FFF2-40B4-BE49-F238E27FC236}">
                <a16:creationId xmlns:a16="http://schemas.microsoft.com/office/drawing/2014/main" id="{D2852496-9FA0-9673-A468-51CD0C7801D3}"/>
              </a:ext>
            </a:extLst>
          </p:cNvPr>
          <p:cNvSpPr>
            <a:spLocks noGrp="1"/>
          </p:cNvSpPr>
          <p:nvPr>
            <p:ph sz="half" idx="1"/>
          </p:nvPr>
        </p:nvSpPr>
        <p:spPr>
          <a:xfrm>
            <a:off x="76200" y="1143000"/>
            <a:ext cx="3276600" cy="4800600"/>
          </a:xfrm>
        </p:spPr>
        <p:txBody>
          <a:bodyPr/>
          <a:lstStyle/>
          <a:p>
            <a:pPr marL="0" indent="0">
              <a:buNone/>
            </a:pPr>
            <a:endParaRPr lang="en-US" sz="2400" b="1" dirty="0">
              <a:solidFill>
                <a:srgbClr val="0070C0"/>
              </a:solidFill>
            </a:endParaRPr>
          </a:p>
          <a:p>
            <a:r>
              <a:rPr lang="en-US" sz="2400" dirty="0"/>
              <a:t>Inner membrane particles which project into mitochondrial matrix, represent </a:t>
            </a:r>
            <a:r>
              <a:rPr lang="en-US" sz="2400" b="1" dirty="0">
                <a:solidFill>
                  <a:srgbClr val="0070C0"/>
                </a:solidFill>
              </a:rPr>
              <a:t>ATP Synthase</a:t>
            </a:r>
            <a:endParaRPr lang="en-US" sz="2400" dirty="0"/>
          </a:p>
          <a:p>
            <a:endParaRPr lang="en-US" sz="2400" dirty="0"/>
          </a:p>
          <a:p>
            <a:r>
              <a:rPr lang="en-US" sz="2400" b="1" dirty="0">
                <a:solidFill>
                  <a:srgbClr val="0070C0"/>
                </a:solidFill>
              </a:rPr>
              <a:t>Charged State </a:t>
            </a:r>
            <a:r>
              <a:rPr lang="en-US" sz="2400" dirty="0"/>
              <a:t>- Its side facing mitochondrial matrix is </a:t>
            </a:r>
            <a:r>
              <a:rPr lang="en-US" sz="2400" b="1" dirty="0">
                <a:solidFill>
                  <a:srgbClr val="7030A0"/>
                </a:solidFill>
              </a:rPr>
              <a:t>negatively</a:t>
            </a:r>
            <a:r>
              <a:rPr lang="en-US" sz="2400" dirty="0"/>
              <a:t> charged, that facing intermembrane space is </a:t>
            </a:r>
            <a:r>
              <a:rPr lang="en-US" sz="2400" b="1" dirty="0">
                <a:solidFill>
                  <a:srgbClr val="7030A0"/>
                </a:solidFill>
              </a:rPr>
              <a:t>positively</a:t>
            </a:r>
            <a:r>
              <a:rPr lang="en-US" sz="2400" dirty="0"/>
              <a:t> charged</a:t>
            </a:r>
          </a:p>
        </p:txBody>
      </p:sp>
      <p:sp>
        <p:nvSpPr>
          <p:cNvPr id="9" name="Slide Number Placeholder 8"/>
          <p:cNvSpPr>
            <a:spLocks noGrp="1"/>
          </p:cNvSpPr>
          <p:nvPr>
            <p:ph type="sldNum" sz="quarter" idx="12"/>
          </p:nvPr>
        </p:nvSpPr>
        <p:spPr/>
        <p:txBody>
          <a:bodyPr/>
          <a:lstStyle/>
          <a:p>
            <a:fld id="{B6F15528-21DE-4FAA-801E-634DDDAF4B2B}" type="slidenum">
              <a:rPr lang="en-US" smtClean="0"/>
              <a:pPr/>
              <a:t>18</a:t>
            </a:fld>
            <a:endParaRPr lang="en-US"/>
          </a:p>
        </p:txBody>
      </p:sp>
      <p:pic>
        <p:nvPicPr>
          <p:cNvPr id="10" name="Picture 6" descr="Electron transport chain | animalcellbiology">
            <a:extLst>
              <a:ext uri="{FF2B5EF4-FFF2-40B4-BE49-F238E27FC236}">
                <a16:creationId xmlns:a16="http://schemas.microsoft.com/office/drawing/2014/main" id="{594A37AB-9124-E8B8-8290-CC35D3E3958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352800" y="1286364"/>
            <a:ext cx="5703865" cy="4809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561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C56A13-51A3-DB1E-1AC1-648934C3076D}"/>
              </a:ext>
            </a:extLst>
          </p:cNvPr>
          <p:cNvSpPr>
            <a:spLocks noGrp="1"/>
          </p:cNvSpPr>
          <p:nvPr>
            <p:ph type="title"/>
          </p:nvPr>
        </p:nvSpPr>
        <p:spPr>
          <a:xfrm>
            <a:off x="1924050" y="365127"/>
            <a:ext cx="5619750" cy="701674"/>
          </a:xfrm>
        </p:spPr>
        <p:txBody>
          <a:bodyPr>
            <a:normAutofit/>
          </a:bodyPr>
          <a:lstStyle/>
          <a:p>
            <a:r>
              <a:rPr lang="en-US" sz="4000" b="1" dirty="0">
                <a:latin typeface="+mn-lt"/>
              </a:rPr>
              <a:t>Intermembrane Space</a:t>
            </a:r>
            <a:endParaRPr lang="en-US" sz="3600" dirty="0">
              <a:latin typeface="+mn-lt"/>
            </a:endParaRPr>
          </a:p>
        </p:txBody>
      </p:sp>
      <p:sp>
        <p:nvSpPr>
          <p:cNvPr id="9" name="Content Placeholder 8">
            <a:extLst>
              <a:ext uri="{FF2B5EF4-FFF2-40B4-BE49-F238E27FC236}">
                <a16:creationId xmlns:a16="http://schemas.microsoft.com/office/drawing/2014/main" id="{D2ED4AC2-0835-C3CA-714C-91BFD0C83962}"/>
              </a:ext>
            </a:extLst>
          </p:cNvPr>
          <p:cNvSpPr>
            <a:spLocks noGrp="1"/>
          </p:cNvSpPr>
          <p:nvPr>
            <p:ph sz="half" idx="1"/>
          </p:nvPr>
        </p:nvSpPr>
        <p:spPr>
          <a:xfrm>
            <a:off x="152400" y="1371600"/>
            <a:ext cx="2895600" cy="4351338"/>
          </a:xfrm>
        </p:spPr>
        <p:txBody>
          <a:bodyPr>
            <a:normAutofit/>
          </a:bodyPr>
          <a:lstStyle/>
          <a:p>
            <a:r>
              <a:rPr lang="en-US" sz="2400" dirty="0"/>
              <a:t>Space </a:t>
            </a:r>
            <a:r>
              <a:rPr lang="en-US" sz="2400" b="1" dirty="0">
                <a:solidFill>
                  <a:srgbClr val="0070C0"/>
                </a:solidFill>
              </a:rPr>
              <a:t>Between Inner and Outer Membranes</a:t>
            </a:r>
          </a:p>
          <a:p>
            <a:endParaRPr lang="en-US" sz="2400" dirty="0"/>
          </a:p>
          <a:p>
            <a:r>
              <a:rPr lang="en-US" sz="2400" dirty="0"/>
              <a:t>Outer membrane is freely permeable to small molecules, </a:t>
            </a:r>
            <a:r>
              <a:rPr lang="en-US" sz="2400" b="1" dirty="0">
                <a:solidFill>
                  <a:srgbClr val="0070C0"/>
                </a:solidFill>
              </a:rPr>
              <a:t>Intermembrane Space has same Ionic Composition as the Cytosol</a:t>
            </a:r>
          </a:p>
        </p:txBody>
      </p:sp>
      <p:pic>
        <p:nvPicPr>
          <p:cNvPr id="3" name="Picture 12" descr="Section Mitochondria Stock Illustrations – 443 Section Mitochondria Stock Illustrations, Vectors &amp; Clipart - Dreamstime">
            <a:extLst>
              <a:ext uri="{FF2B5EF4-FFF2-40B4-BE49-F238E27FC236}">
                <a16:creationId xmlns:a16="http://schemas.microsoft.com/office/drawing/2014/main" id="{9029E4EB-BDCA-61A0-6EB2-A54783CC68D9}"/>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7856" t="23209" r="2710" b="14390"/>
          <a:stretch/>
        </p:blipFill>
        <p:spPr bwMode="auto">
          <a:xfrm>
            <a:off x="2945221" y="1828800"/>
            <a:ext cx="6198780" cy="3665538"/>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2"/>
          </p:nvPr>
        </p:nvSpPr>
        <p:spPr/>
        <p:txBody>
          <a:bodyPr/>
          <a:lstStyle/>
          <a:p>
            <a:fld id="{B6F15528-21DE-4FAA-801E-634DDDAF4B2B}" type="slidenum">
              <a:rPr lang="en-US" smtClean="0"/>
              <a:pPr/>
              <a:t>19</a:t>
            </a:fld>
            <a:endParaRPr lang="en-US"/>
          </a:p>
        </p:txBody>
      </p:sp>
      <p:sp>
        <p:nvSpPr>
          <p:cNvPr id="4" name="Round Same Side Corner Rectangle 4"/>
          <p:cNvSpPr/>
          <p:nvPr/>
        </p:nvSpPr>
        <p:spPr>
          <a:xfrm>
            <a:off x="21183" y="23448"/>
            <a:ext cx="34078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endParaRPr lang="en-GB" sz="2300" kern="1200" dirty="0">
              <a:solidFill>
                <a:schemeClr val="tx1"/>
              </a:solidFill>
            </a:endParaRPr>
          </a:p>
        </p:txBody>
      </p:sp>
      <p:sp>
        <p:nvSpPr>
          <p:cNvPr id="7" name="Title 2"/>
          <p:cNvSpPr txBox="1">
            <a:spLocks/>
          </p:cNvSpPr>
          <p:nvPr/>
        </p:nvSpPr>
        <p:spPr>
          <a:xfrm>
            <a:off x="152401" y="517526"/>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3600" b="1" dirty="0">
              <a:latin typeface="+mn-lt"/>
            </a:endParaRPr>
          </a:p>
        </p:txBody>
      </p:sp>
      <p:sp>
        <p:nvSpPr>
          <p:cNvPr id="11" name="TextBox 10">
            <a:extLst>
              <a:ext uri="{FF2B5EF4-FFF2-40B4-BE49-F238E27FC236}">
                <a16:creationId xmlns:a16="http://schemas.microsoft.com/office/drawing/2014/main" id="{978FC5DB-42E3-B1CA-BBCB-24D30DD4C0DB}"/>
              </a:ext>
            </a:extLst>
          </p:cNvPr>
          <p:cNvSpPr txBox="1"/>
          <p:nvPr/>
        </p:nvSpPr>
        <p:spPr>
          <a:xfrm>
            <a:off x="-152400" y="89713"/>
            <a:ext cx="2676144" cy="341632"/>
          </a:xfrm>
          <a:prstGeom prst="rect">
            <a:avLst/>
          </a:prstGeom>
          <a:noFill/>
        </p:spPr>
        <p:txBody>
          <a:bodyPr wrap="square">
            <a:spAutoFit/>
          </a:bodyPr>
          <a:lstStyle/>
          <a:p>
            <a:pPr lvl="0" algn="ctr" defTabSz="1022350">
              <a:lnSpc>
                <a:spcPct val="90000"/>
              </a:lnSpc>
              <a:spcBef>
                <a:spcPct val="0"/>
              </a:spcBef>
              <a:spcAft>
                <a:spcPct val="35000"/>
              </a:spcAft>
            </a:pPr>
            <a:r>
              <a:rPr lang="en-GB" sz="1800" b="1" kern="1200" dirty="0">
                <a:solidFill>
                  <a:schemeClr val="tx1"/>
                </a:solidFill>
                <a:latin typeface="Segoe UI" panose="020B0502040204020203" pitchFamily="34" charset="0"/>
                <a:cs typeface="Segoe UI" panose="020B0502040204020203" pitchFamily="34" charset="0"/>
              </a:rPr>
              <a:t>Core</a:t>
            </a:r>
            <a:r>
              <a:rPr lang="en-GB" sz="1800" b="1" kern="1200" dirty="0">
                <a:solidFill>
                  <a:schemeClr val="bg1"/>
                </a:solidFill>
                <a:latin typeface="Segoe UI" panose="020B0502040204020203" pitchFamily="34" charset="0"/>
                <a:cs typeface="Segoe UI" panose="020B0502040204020203" pitchFamily="34" charset="0"/>
              </a:rPr>
              <a:t> </a:t>
            </a:r>
            <a:r>
              <a:rPr lang="en-GB" sz="1800" b="1" dirty="0">
                <a:solidFill>
                  <a:schemeClr val="tx1"/>
                </a:solidFill>
                <a:latin typeface="Segoe UI" panose="020B0502040204020203" pitchFamily="34" charset="0"/>
                <a:cs typeface="Segoe UI" panose="020B0502040204020203" pitchFamily="34" charset="0"/>
              </a:rPr>
              <a:t>Knowledge</a:t>
            </a:r>
            <a:endParaRPr lang="en-GB" sz="1800" kern="1200" dirty="0">
              <a:solidFill>
                <a:schemeClr val="tx1"/>
              </a:solidFill>
            </a:endParaRPr>
          </a:p>
        </p:txBody>
      </p:sp>
    </p:spTree>
    <p:extLst>
      <p:ext uri="{BB962C8B-B14F-4D97-AF65-F5344CB8AC3E}">
        <p14:creationId xmlns:p14="http://schemas.microsoft.com/office/powerpoint/2010/main" val="1341772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900" y="1290433"/>
            <a:ext cx="7772400" cy="1470025"/>
          </a:xfrm>
        </p:spPr>
        <p:txBody>
          <a:bodyPr>
            <a:normAutofit fontScale="90000"/>
          </a:bodyPr>
          <a:lstStyle/>
          <a:p>
            <a:r>
              <a:rPr lang="en-US" sz="4000" b="1" dirty="0">
                <a:cs typeface="Times New Roman" pitchFamily="18" charset="0"/>
              </a:rPr>
              <a:t>Foundation Module</a:t>
            </a:r>
            <a:br>
              <a:rPr lang="en-US" sz="4000" u="sng" dirty="0">
                <a:cs typeface="Times New Roman" pitchFamily="18" charset="0"/>
              </a:rPr>
            </a:br>
            <a:r>
              <a:rPr lang="en-US" sz="3200" u="sng" dirty="0">
                <a:cs typeface="Times New Roman" pitchFamily="18" charset="0"/>
              </a:rPr>
              <a:t>1</a:t>
            </a:r>
            <a:r>
              <a:rPr lang="en-US" sz="3200" u="sng" baseline="30000" dirty="0">
                <a:cs typeface="Times New Roman" pitchFamily="18" charset="0"/>
              </a:rPr>
              <a:t>st</a:t>
            </a:r>
            <a:r>
              <a:rPr lang="en-US" sz="3200" dirty="0">
                <a:cs typeface="Times New Roman" pitchFamily="18" charset="0"/>
              </a:rPr>
              <a:t> Year MBBS(LGIS)</a:t>
            </a:r>
            <a:br>
              <a:rPr lang="en-US" sz="4000" u="sng" dirty="0">
                <a:cs typeface="Times New Roman" pitchFamily="18" charset="0"/>
              </a:rPr>
            </a:br>
            <a:r>
              <a:rPr lang="en-US" sz="4000" b="1" u="sng" dirty="0">
                <a:cs typeface="Times New Roman" pitchFamily="18" charset="0"/>
              </a:rPr>
              <a:t>Cell Organelles-1</a:t>
            </a:r>
            <a:endParaRPr lang="en-US" dirty="0"/>
          </a:p>
        </p:txBody>
      </p:sp>
      <p:sp>
        <p:nvSpPr>
          <p:cNvPr id="3" name="Subtitle 2"/>
          <p:cNvSpPr>
            <a:spLocks noGrp="1"/>
          </p:cNvSpPr>
          <p:nvPr>
            <p:ph type="subTitle" idx="1"/>
          </p:nvPr>
        </p:nvSpPr>
        <p:spPr>
          <a:xfrm>
            <a:off x="609600" y="5772629"/>
            <a:ext cx="8534400" cy="762000"/>
          </a:xfrm>
        </p:spPr>
        <p:txBody>
          <a:bodyPr>
            <a:normAutofit fontScale="25000" lnSpcReduction="20000"/>
          </a:bodyPr>
          <a:lstStyle/>
          <a:p>
            <a:pPr algn="l"/>
            <a:r>
              <a:rPr lang="en-US" sz="7200" b="1" dirty="0">
                <a:cs typeface="Times New Roman" pitchFamily="18" charset="0"/>
              </a:rPr>
              <a:t>Presenter: Dr Nayab Ramzan				              Date: 06-02-25</a:t>
            </a:r>
          </a:p>
          <a:p>
            <a:pPr algn="l"/>
            <a:r>
              <a:rPr lang="en-US" sz="7200" b="1" dirty="0">
                <a:cs typeface="Times New Roman" pitchFamily="18" charset="0"/>
              </a:rPr>
              <a:t>    </a:t>
            </a:r>
            <a:r>
              <a:rPr lang="en-US" sz="7200" b="1" dirty="0" err="1">
                <a:cs typeface="Times New Roman" pitchFamily="18" charset="0"/>
              </a:rPr>
              <a:t>Deptt</a:t>
            </a:r>
            <a:r>
              <a:rPr lang="en-US" sz="7200" b="1" dirty="0">
                <a:cs typeface="Times New Roman" pitchFamily="18" charset="0"/>
              </a:rPr>
              <a:t> of Biochemistry</a:t>
            </a:r>
          </a:p>
          <a:p>
            <a:pPr algn="l"/>
            <a:r>
              <a:rPr lang="en-US" sz="7200" b="1" dirty="0">
                <a:cs typeface="Times New Roman" pitchFamily="18" charset="0"/>
              </a:rPr>
              <a:t>               RMU                                         			</a:t>
            </a:r>
            <a:r>
              <a:rPr lang="en-US" sz="3300" b="1" dirty="0">
                <a:cs typeface="Times New Roman" pitchFamily="18" charset="0"/>
              </a:rPr>
              <a:t>			</a:t>
            </a:r>
            <a:r>
              <a:rPr lang="en-US" sz="2400" b="1" dirty="0">
                <a:cs typeface="Times New Roman" pitchFamily="18" charset="0"/>
              </a:rPr>
              <a:t>		</a:t>
            </a:r>
            <a:endParaRPr lang="en-US" sz="2400" b="1"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3028"/>
            <a:ext cx="914400" cy="9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4E5BA268-8951-BAA8-755F-7A3D658C33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800" y="285549"/>
            <a:ext cx="988572" cy="933651"/>
          </a:xfrm>
          <a:prstGeom prst="rect">
            <a:avLst/>
          </a:prstGeom>
        </p:spPr>
      </p:pic>
    </p:spTree>
    <p:extLst>
      <p:ext uri="{BB962C8B-B14F-4D97-AF65-F5344CB8AC3E}">
        <p14:creationId xmlns:p14="http://schemas.microsoft.com/office/powerpoint/2010/main" val="3771392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2F337-F41A-3305-8EAE-41FEC70E303B}"/>
              </a:ext>
            </a:extLst>
          </p:cNvPr>
          <p:cNvSpPr>
            <a:spLocks noGrp="1"/>
          </p:cNvSpPr>
          <p:nvPr>
            <p:ph type="title"/>
          </p:nvPr>
        </p:nvSpPr>
        <p:spPr>
          <a:xfrm>
            <a:off x="2337054" y="0"/>
            <a:ext cx="5467350" cy="930274"/>
          </a:xfrm>
        </p:spPr>
        <p:txBody>
          <a:bodyPr>
            <a:normAutofit/>
          </a:bodyPr>
          <a:lstStyle/>
          <a:p>
            <a:r>
              <a:rPr lang="en-US" sz="4000" b="1" dirty="0">
                <a:latin typeface="+mn-lt"/>
              </a:rPr>
              <a:t>Mitochondrial Matrix</a:t>
            </a:r>
            <a:endParaRPr lang="en-US" sz="3600" dirty="0"/>
          </a:p>
        </p:txBody>
      </p:sp>
      <p:sp>
        <p:nvSpPr>
          <p:cNvPr id="3" name="Content Placeholder 2">
            <a:extLst>
              <a:ext uri="{FF2B5EF4-FFF2-40B4-BE49-F238E27FC236}">
                <a16:creationId xmlns:a16="http://schemas.microsoft.com/office/drawing/2014/main" id="{6749D892-0FB3-64B5-3F88-C4AFBB87C4F7}"/>
              </a:ext>
            </a:extLst>
          </p:cNvPr>
          <p:cNvSpPr>
            <a:spLocks noGrp="1"/>
          </p:cNvSpPr>
          <p:nvPr>
            <p:ph sz="half" idx="1"/>
          </p:nvPr>
        </p:nvSpPr>
        <p:spPr>
          <a:xfrm>
            <a:off x="0" y="838200"/>
            <a:ext cx="3733800" cy="5899054"/>
          </a:xfrm>
        </p:spPr>
        <p:txBody>
          <a:bodyPr>
            <a:normAutofit fontScale="92500" lnSpcReduction="20000"/>
          </a:bodyPr>
          <a:lstStyle/>
          <a:p>
            <a:r>
              <a:rPr lang="en-US" sz="2400" dirty="0"/>
              <a:t>Region enclosed by inner membrane called mitochondrial matrix or </a:t>
            </a:r>
            <a:r>
              <a:rPr lang="en-US" sz="2400" b="1" dirty="0" err="1">
                <a:solidFill>
                  <a:srgbClr val="0070C0"/>
                </a:solidFill>
              </a:rPr>
              <a:t>Mitosol</a:t>
            </a:r>
            <a:endParaRPr lang="en-US" sz="2400" b="1" dirty="0">
              <a:solidFill>
                <a:srgbClr val="0070C0"/>
              </a:solidFill>
            </a:endParaRPr>
          </a:p>
          <a:p>
            <a:endParaRPr lang="en-US" sz="2400" dirty="0"/>
          </a:p>
          <a:p>
            <a:r>
              <a:rPr lang="en-US" sz="2400" dirty="0"/>
              <a:t>Contains several </a:t>
            </a:r>
            <a:r>
              <a:rPr lang="en-US" sz="2400" b="1" dirty="0">
                <a:solidFill>
                  <a:srgbClr val="0070C0"/>
                </a:solidFill>
              </a:rPr>
              <a:t>Enzymes</a:t>
            </a:r>
            <a:r>
              <a:rPr lang="en-US" sz="2400" dirty="0"/>
              <a:t> concerned with </a:t>
            </a:r>
            <a:r>
              <a:rPr lang="en-US" sz="2400" b="1" dirty="0">
                <a:solidFill>
                  <a:srgbClr val="7030A0"/>
                </a:solidFill>
              </a:rPr>
              <a:t>Energy Metabolism</a:t>
            </a:r>
            <a:r>
              <a:rPr lang="en-US" sz="2400" dirty="0"/>
              <a:t> of Carbohydrates, Lipids &amp; Amino Acids.</a:t>
            </a:r>
            <a:endParaRPr lang="en-US" sz="2400" b="1" dirty="0">
              <a:solidFill>
                <a:srgbClr val="7030A0"/>
              </a:solidFill>
            </a:endParaRPr>
          </a:p>
          <a:p>
            <a:endParaRPr lang="en-US" sz="2400" dirty="0"/>
          </a:p>
          <a:p>
            <a:r>
              <a:rPr lang="en-US" sz="2400" dirty="0"/>
              <a:t>The matrix enzymes also participate in the synthesis of </a:t>
            </a:r>
            <a:r>
              <a:rPr lang="en-US" sz="2400" b="1" dirty="0">
                <a:solidFill>
                  <a:srgbClr val="7030A0"/>
                </a:solidFill>
              </a:rPr>
              <a:t>Heme</a:t>
            </a:r>
            <a:r>
              <a:rPr lang="en-US" sz="2400" dirty="0"/>
              <a:t> &amp; </a:t>
            </a:r>
            <a:r>
              <a:rPr lang="en-US" sz="2400" b="1" dirty="0">
                <a:solidFill>
                  <a:srgbClr val="7030A0"/>
                </a:solidFill>
              </a:rPr>
              <a:t>Urea</a:t>
            </a:r>
            <a:endParaRPr lang="en-US" sz="2400" dirty="0"/>
          </a:p>
          <a:p>
            <a:pPr marL="0" indent="0">
              <a:buNone/>
            </a:pPr>
            <a:endParaRPr lang="en-US" sz="2400" dirty="0"/>
          </a:p>
          <a:p>
            <a:r>
              <a:rPr lang="en-US" sz="2400" dirty="0"/>
              <a:t>Matrix contains a circular double stranded </a:t>
            </a:r>
            <a:r>
              <a:rPr lang="en-US" sz="2400" b="1" dirty="0">
                <a:solidFill>
                  <a:srgbClr val="7030A0"/>
                </a:solidFill>
              </a:rPr>
              <a:t>DNA</a:t>
            </a:r>
            <a:r>
              <a:rPr lang="en-US" sz="2400" dirty="0"/>
              <a:t>, </a:t>
            </a:r>
            <a:r>
              <a:rPr lang="en-US" sz="2400" b="1" dirty="0">
                <a:solidFill>
                  <a:srgbClr val="7030A0"/>
                </a:solidFill>
              </a:rPr>
              <a:t>RNA</a:t>
            </a:r>
            <a:r>
              <a:rPr lang="en-US" sz="2400" dirty="0"/>
              <a:t> and </a:t>
            </a:r>
            <a:r>
              <a:rPr lang="en-US" sz="2400" b="1" dirty="0">
                <a:solidFill>
                  <a:srgbClr val="7030A0"/>
                </a:solidFill>
              </a:rPr>
              <a:t>Ribosomes -</a:t>
            </a:r>
            <a:r>
              <a:rPr lang="en-US" sz="2400" dirty="0"/>
              <a:t> Independent      Protein Synthesizing Machinery</a:t>
            </a:r>
          </a:p>
        </p:txBody>
      </p:sp>
      <p:sp>
        <p:nvSpPr>
          <p:cNvPr id="5" name="Slide Number Placeholder 4">
            <a:extLst>
              <a:ext uri="{FF2B5EF4-FFF2-40B4-BE49-F238E27FC236}">
                <a16:creationId xmlns:a16="http://schemas.microsoft.com/office/drawing/2014/main" id="{E618688B-9ED1-0A0C-43D9-837F17171521}"/>
              </a:ext>
            </a:extLst>
          </p:cNvPr>
          <p:cNvSpPr>
            <a:spLocks noGrp="1"/>
          </p:cNvSpPr>
          <p:nvPr>
            <p:ph type="sldNum" sz="quarter" idx="12"/>
          </p:nvPr>
        </p:nvSpPr>
        <p:spPr/>
        <p:txBody>
          <a:bodyPr/>
          <a:lstStyle/>
          <a:p>
            <a:fld id="{B6F15528-21DE-4FAA-801E-634DDDAF4B2B}" type="slidenum">
              <a:rPr lang="en-US" smtClean="0"/>
              <a:pPr/>
              <a:t>20</a:t>
            </a:fld>
            <a:endParaRPr lang="en-US"/>
          </a:p>
        </p:txBody>
      </p:sp>
      <p:pic>
        <p:nvPicPr>
          <p:cNvPr id="6" name="Picture 6" descr="15.4: The Electron Transport Chain | Biology lessons, Biology diagrams, Biochemistry">
            <a:extLst>
              <a:ext uri="{FF2B5EF4-FFF2-40B4-BE49-F238E27FC236}">
                <a16:creationId xmlns:a16="http://schemas.microsoft.com/office/drawing/2014/main" id="{DA252936-6AD1-17BE-BBE9-6717E3428980}"/>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a:stretch/>
        </p:blipFill>
        <p:spPr bwMode="auto">
          <a:xfrm>
            <a:off x="3581400" y="1600200"/>
            <a:ext cx="5556078" cy="343365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7EDE90F-782D-51C1-4AC9-343EFF2860C3}"/>
              </a:ext>
            </a:extLst>
          </p:cNvPr>
          <p:cNvSpPr txBox="1"/>
          <p:nvPr/>
        </p:nvSpPr>
        <p:spPr>
          <a:xfrm>
            <a:off x="-6096" y="120746"/>
            <a:ext cx="2343150" cy="341632"/>
          </a:xfrm>
          <a:prstGeom prst="rect">
            <a:avLst/>
          </a:prstGeom>
          <a:noFill/>
        </p:spPr>
        <p:txBody>
          <a:bodyPr wrap="square">
            <a:spAutoFit/>
          </a:bodyPr>
          <a:lstStyle/>
          <a:p>
            <a:pPr lvl="0" algn="ctr" defTabSz="1022350">
              <a:lnSpc>
                <a:spcPct val="90000"/>
              </a:lnSpc>
              <a:spcBef>
                <a:spcPct val="0"/>
              </a:spcBef>
              <a:spcAft>
                <a:spcPct val="35000"/>
              </a:spcAft>
            </a:pPr>
            <a:r>
              <a:rPr lang="en-GB" sz="1800" b="1" kern="1200" dirty="0">
                <a:solidFill>
                  <a:schemeClr val="tx1"/>
                </a:solidFill>
                <a:latin typeface="Segoe UI" panose="020B0502040204020203" pitchFamily="34" charset="0"/>
                <a:cs typeface="Segoe UI" panose="020B0502040204020203" pitchFamily="34" charset="0"/>
              </a:rPr>
              <a:t>Core</a:t>
            </a:r>
            <a:r>
              <a:rPr lang="en-GB" sz="1800" b="1" kern="1200" dirty="0">
                <a:solidFill>
                  <a:schemeClr val="bg1"/>
                </a:solidFill>
                <a:latin typeface="Segoe UI" panose="020B0502040204020203" pitchFamily="34" charset="0"/>
                <a:cs typeface="Segoe UI" panose="020B0502040204020203" pitchFamily="34" charset="0"/>
              </a:rPr>
              <a:t> </a:t>
            </a:r>
            <a:r>
              <a:rPr lang="en-GB" sz="1800" b="1" dirty="0">
                <a:solidFill>
                  <a:schemeClr val="tx1"/>
                </a:solidFill>
                <a:latin typeface="Segoe UI" panose="020B0502040204020203" pitchFamily="34" charset="0"/>
                <a:cs typeface="Segoe UI" panose="020B0502040204020203" pitchFamily="34" charset="0"/>
              </a:rPr>
              <a:t>Knowledge</a:t>
            </a:r>
            <a:endParaRPr lang="en-GB" sz="1800" kern="1200" dirty="0">
              <a:solidFill>
                <a:schemeClr val="tx1"/>
              </a:solidFill>
            </a:endParaRPr>
          </a:p>
        </p:txBody>
      </p:sp>
      <p:sp>
        <p:nvSpPr>
          <p:cNvPr id="11" name="Rectangle: Rounded Corners 10">
            <a:extLst>
              <a:ext uri="{FF2B5EF4-FFF2-40B4-BE49-F238E27FC236}">
                <a16:creationId xmlns:a16="http://schemas.microsoft.com/office/drawing/2014/main" id="{995B3FE6-138A-1FF1-81D2-8E358CC2ABA2}"/>
              </a:ext>
            </a:extLst>
          </p:cNvPr>
          <p:cNvSpPr/>
          <p:nvPr/>
        </p:nvSpPr>
        <p:spPr>
          <a:xfrm>
            <a:off x="3581400" y="2057400"/>
            <a:ext cx="1905000" cy="533400"/>
          </a:xfrm>
          <a:prstGeom prst="roundRect">
            <a:avLst>
              <a:gd name="adj" fmla="val 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Inner Mitochondrial Membrane</a:t>
            </a:r>
          </a:p>
        </p:txBody>
      </p:sp>
    </p:spTree>
    <p:extLst>
      <p:ext uri="{BB962C8B-B14F-4D97-AF65-F5344CB8AC3E}">
        <p14:creationId xmlns:p14="http://schemas.microsoft.com/office/powerpoint/2010/main" val="2165205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27FA0-18EE-026B-1943-8835EFDC35BB}"/>
              </a:ext>
            </a:extLst>
          </p:cNvPr>
          <p:cNvSpPr>
            <a:spLocks noGrp="1"/>
          </p:cNvSpPr>
          <p:nvPr>
            <p:ph type="title"/>
          </p:nvPr>
        </p:nvSpPr>
        <p:spPr>
          <a:xfrm>
            <a:off x="2209800" y="76200"/>
            <a:ext cx="6000750" cy="854073"/>
          </a:xfrm>
        </p:spPr>
        <p:txBody>
          <a:bodyPr>
            <a:normAutofit/>
          </a:bodyPr>
          <a:lstStyle/>
          <a:p>
            <a:r>
              <a:rPr lang="en-US" sz="4000" b="1" dirty="0">
                <a:latin typeface="+mn-lt"/>
              </a:rPr>
              <a:t>Mitochondrial Matrix</a:t>
            </a:r>
            <a:endParaRPr lang="en-US" sz="3600" dirty="0"/>
          </a:p>
        </p:txBody>
      </p:sp>
      <p:sp>
        <p:nvSpPr>
          <p:cNvPr id="4" name="Slide Number Placeholder 3">
            <a:extLst>
              <a:ext uri="{FF2B5EF4-FFF2-40B4-BE49-F238E27FC236}">
                <a16:creationId xmlns:a16="http://schemas.microsoft.com/office/drawing/2014/main" id="{90C284D8-F55A-C66D-5703-0D5F48C9B6F0}"/>
              </a:ext>
            </a:extLst>
          </p:cNvPr>
          <p:cNvSpPr>
            <a:spLocks noGrp="1"/>
          </p:cNvSpPr>
          <p:nvPr>
            <p:ph type="sldNum" sz="quarter" idx="12"/>
          </p:nvPr>
        </p:nvSpPr>
        <p:spPr/>
        <p:txBody>
          <a:bodyPr/>
          <a:lstStyle/>
          <a:p>
            <a:fld id="{B6F15528-21DE-4FAA-801E-634DDDAF4B2B}" type="slidenum">
              <a:rPr lang="en-US" smtClean="0"/>
              <a:pPr/>
              <a:t>21</a:t>
            </a:fld>
            <a:endParaRPr lang="en-US"/>
          </a:p>
        </p:txBody>
      </p:sp>
      <p:pic>
        <p:nvPicPr>
          <p:cNvPr id="5" name="Picture 2" descr="Draw and label a mitochondrion surrounded by cytoplasm. Indicate where  glycolysis, the Krebs cycle, and the - brainly.com">
            <a:extLst>
              <a:ext uri="{FF2B5EF4-FFF2-40B4-BE49-F238E27FC236}">
                <a16:creationId xmlns:a16="http://schemas.microsoft.com/office/drawing/2014/main" id="{FB531ABE-9F5E-015E-DB2A-B17511D2213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666" t="14670" r="6262" b="20330"/>
          <a:stretch/>
        </p:blipFill>
        <p:spPr bwMode="auto">
          <a:xfrm>
            <a:off x="914400" y="930272"/>
            <a:ext cx="7542845" cy="56307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157C52D-1198-FD21-B456-FE4BCB57CA4D}"/>
              </a:ext>
            </a:extLst>
          </p:cNvPr>
          <p:cNvSpPr txBox="1"/>
          <p:nvPr/>
        </p:nvSpPr>
        <p:spPr>
          <a:xfrm>
            <a:off x="-213360" y="126113"/>
            <a:ext cx="2438400" cy="341632"/>
          </a:xfrm>
          <a:prstGeom prst="rect">
            <a:avLst/>
          </a:prstGeom>
          <a:noFill/>
        </p:spPr>
        <p:txBody>
          <a:bodyPr wrap="square">
            <a:spAutoFit/>
          </a:bodyPr>
          <a:lstStyle/>
          <a:p>
            <a:pPr lvl="0" algn="ctr" defTabSz="1022350">
              <a:lnSpc>
                <a:spcPct val="90000"/>
              </a:lnSpc>
              <a:spcBef>
                <a:spcPct val="0"/>
              </a:spcBef>
              <a:spcAft>
                <a:spcPct val="35000"/>
              </a:spcAft>
            </a:pPr>
            <a:r>
              <a:rPr lang="en-GB" sz="1800" b="1" kern="1200" dirty="0">
                <a:solidFill>
                  <a:schemeClr val="tx1"/>
                </a:solidFill>
                <a:latin typeface="Segoe UI" panose="020B0502040204020203" pitchFamily="34" charset="0"/>
                <a:cs typeface="Segoe UI" panose="020B0502040204020203" pitchFamily="34" charset="0"/>
              </a:rPr>
              <a:t>Core</a:t>
            </a:r>
            <a:r>
              <a:rPr lang="en-GB" sz="1800" b="1" kern="1200" dirty="0">
                <a:solidFill>
                  <a:schemeClr val="bg1"/>
                </a:solidFill>
                <a:latin typeface="Segoe UI" panose="020B0502040204020203" pitchFamily="34" charset="0"/>
                <a:cs typeface="Segoe UI" panose="020B0502040204020203" pitchFamily="34" charset="0"/>
              </a:rPr>
              <a:t> </a:t>
            </a:r>
            <a:r>
              <a:rPr lang="en-GB" sz="1800" b="1" dirty="0">
                <a:solidFill>
                  <a:schemeClr val="tx1"/>
                </a:solidFill>
                <a:latin typeface="Segoe UI" panose="020B0502040204020203" pitchFamily="34" charset="0"/>
                <a:cs typeface="Segoe UI" panose="020B0502040204020203" pitchFamily="34" charset="0"/>
              </a:rPr>
              <a:t>Knowledge</a:t>
            </a:r>
            <a:endParaRPr lang="en-GB" sz="1800" kern="1200" dirty="0">
              <a:solidFill>
                <a:schemeClr val="tx1"/>
              </a:solidFill>
            </a:endParaRPr>
          </a:p>
        </p:txBody>
      </p:sp>
    </p:spTree>
    <p:extLst>
      <p:ext uri="{BB962C8B-B14F-4D97-AF65-F5344CB8AC3E}">
        <p14:creationId xmlns:p14="http://schemas.microsoft.com/office/powerpoint/2010/main" val="1407962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BD806-2761-563C-1D4F-1770283BDF0A}"/>
              </a:ext>
            </a:extLst>
          </p:cNvPr>
          <p:cNvSpPr>
            <a:spLocks noGrp="1"/>
          </p:cNvSpPr>
          <p:nvPr>
            <p:ph type="title"/>
          </p:nvPr>
        </p:nvSpPr>
        <p:spPr>
          <a:xfrm>
            <a:off x="1914525" y="76200"/>
            <a:ext cx="5314950" cy="777874"/>
          </a:xfrm>
        </p:spPr>
        <p:txBody>
          <a:bodyPr>
            <a:normAutofit/>
          </a:bodyPr>
          <a:lstStyle/>
          <a:p>
            <a:r>
              <a:rPr lang="en-US" sz="4000" b="1" dirty="0">
                <a:latin typeface="+mn-lt"/>
              </a:rPr>
              <a:t>Mitochondrial Matrix</a:t>
            </a:r>
            <a:endParaRPr lang="en-US" sz="3600" dirty="0"/>
          </a:p>
        </p:txBody>
      </p:sp>
      <p:sp>
        <p:nvSpPr>
          <p:cNvPr id="4" name="Slide Number Placeholder 3">
            <a:extLst>
              <a:ext uri="{FF2B5EF4-FFF2-40B4-BE49-F238E27FC236}">
                <a16:creationId xmlns:a16="http://schemas.microsoft.com/office/drawing/2014/main" id="{F2EB8B21-7E2B-079B-7341-777858F72FA0}"/>
              </a:ext>
            </a:extLst>
          </p:cNvPr>
          <p:cNvSpPr>
            <a:spLocks noGrp="1"/>
          </p:cNvSpPr>
          <p:nvPr>
            <p:ph type="sldNum" sz="quarter" idx="12"/>
          </p:nvPr>
        </p:nvSpPr>
        <p:spPr/>
        <p:txBody>
          <a:bodyPr/>
          <a:lstStyle/>
          <a:p>
            <a:fld id="{B6F15528-21DE-4FAA-801E-634DDDAF4B2B}" type="slidenum">
              <a:rPr lang="en-US" smtClean="0"/>
              <a:pPr/>
              <a:t>22</a:t>
            </a:fld>
            <a:endParaRPr lang="en-US"/>
          </a:p>
        </p:txBody>
      </p:sp>
      <p:pic>
        <p:nvPicPr>
          <p:cNvPr id="5" name="Picture 2" descr="Oxidative phosphorylation | Biology (article) | Khan Academy">
            <a:extLst>
              <a:ext uri="{FF2B5EF4-FFF2-40B4-BE49-F238E27FC236}">
                <a16:creationId xmlns:a16="http://schemas.microsoft.com/office/drawing/2014/main" id="{50FB95C5-2C56-55E6-BAE0-4343DEBF12C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70657" y="1592997"/>
            <a:ext cx="7413952" cy="518058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89EA7EF-F5EF-FA0E-BEA9-242116AF7815}"/>
              </a:ext>
            </a:extLst>
          </p:cNvPr>
          <p:cNvSpPr txBox="1"/>
          <p:nvPr/>
        </p:nvSpPr>
        <p:spPr>
          <a:xfrm>
            <a:off x="1011790" y="762000"/>
            <a:ext cx="7446410" cy="830997"/>
          </a:xfrm>
          <a:prstGeom prst="rect">
            <a:avLst/>
          </a:prstGeom>
          <a:noFill/>
        </p:spPr>
        <p:txBody>
          <a:bodyPr wrap="square">
            <a:spAutoFit/>
          </a:bodyPr>
          <a:lstStyle/>
          <a:p>
            <a:r>
              <a:rPr lang="en-US" sz="2400" dirty="0"/>
              <a:t>Mitochondrion specialized for rapid oxidation of </a:t>
            </a:r>
            <a:r>
              <a:rPr lang="en-US" sz="2400" b="1" dirty="0">
                <a:solidFill>
                  <a:srgbClr val="0070C0"/>
                </a:solidFill>
              </a:rPr>
              <a:t>NADH</a:t>
            </a:r>
            <a:r>
              <a:rPr lang="en-US" sz="2400" dirty="0"/>
              <a:t> and </a:t>
            </a:r>
            <a:r>
              <a:rPr lang="en-US" sz="2400" b="1" dirty="0">
                <a:solidFill>
                  <a:srgbClr val="0070C0"/>
                </a:solidFill>
              </a:rPr>
              <a:t>FADH</a:t>
            </a:r>
            <a:r>
              <a:rPr lang="en-US" sz="2400" b="1" baseline="-25000" dirty="0">
                <a:solidFill>
                  <a:srgbClr val="0070C0"/>
                </a:solidFill>
              </a:rPr>
              <a:t>2</a:t>
            </a:r>
            <a:r>
              <a:rPr lang="en-US" sz="2400" baseline="-25000" dirty="0"/>
              <a:t>,</a:t>
            </a:r>
            <a:r>
              <a:rPr lang="en-US" sz="2400" dirty="0"/>
              <a:t> traps and stores energy as </a:t>
            </a:r>
            <a:r>
              <a:rPr lang="en-US" sz="2400" b="1" dirty="0">
                <a:solidFill>
                  <a:srgbClr val="0070C0"/>
                </a:solidFill>
              </a:rPr>
              <a:t>ATP</a:t>
            </a:r>
          </a:p>
        </p:txBody>
      </p:sp>
    </p:spTree>
    <p:extLst>
      <p:ext uri="{BB962C8B-B14F-4D97-AF65-F5344CB8AC3E}">
        <p14:creationId xmlns:p14="http://schemas.microsoft.com/office/powerpoint/2010/main" val="421512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7ABC5-B7CE-3470-F969-7D869836D823}"/>
              </a:ext>
            </a:extLst>
          </p:cNvPr>
          <p:cNvSpPr>
            <a:spLocks noGrp="1"/>
          </p:cNvSpPr>
          <p:nvPr>
            <p:ph type="title"/>
          </p:nvPr>
        </p:nvSpPr>
        <p:spPr>
          <a:xfrm>
            <a:off x="1543050" y="76200"/>
            <a:ext cx="6534150" cy="777874"/>
          </a:xfrm>
        </p:spPr>
        <p:txBody>
          <a:bodyPr>
            <a:normAutofit/>
          </a:bodyPr>
          <a:lstStyle/>
          <a:p>
            <a:r>
              <a:rPr lang="en-US" sz="4000" b="1" dirty="0">
                <a:latin typeface="+mn-lt"/>
              </a:rPr>
              <a:t>Functions of Mitochondria</a:t>
            </a:r>
            <a:endParaRPr lang="en-US" sz="3600" dirty="0"/>
          </a:p>
        </p:txBody>
      </p:sp>
      <p:sp>
        <p:nvSpPr>
          <p:cNvPr id="4" name="Slide Number Placeholder 3">
            <a:extLst>
              <a:ext uri="{FF2B5EF4-FFF2-40B4-BE49-F238E27FC236}">
                <a16:creationId xmlns:a16="http://schemas.microsoft.com/office/drawing/2014/main" id="{61EC395A-DE9C-D1E1-CEF7-A73938267587}"/>
              </a:ext>
            </a:extLst>
          </p:cNvPr>
          <p:cNvSpPr>
            <a:spLocks noGrp="1"/>
          </p:cNvSpPr>
          <p:nvPr>
            <p:ph type="sldNum" sz="quarter" idx="12"/>
          </p:nvPr>
        </p:nvSpPr>
        <p:spPr/>
        <p:txBody>
          <a:bodyPr/>
          <a:lstStyle/>
          <a:p>
            <a:fld id="{B6F15528-21DE-4FAA-801E-634DDDAF4B2B}" type="slidenum">
              <a:rPr lang="en-US" smtClean="0"/>
              <a:pPr/>
              <a:t>23</a:t>
            </a:fld>
            <a:endParaRPr lang="en-US"/>
          </a:p>
        </p:txBody>
      </p:sp>
      <p:pic>
        <p:nvPicPr>
          <p:cNvPr id="5" name="Picture 2" descr="Why do animals need oxygen? If it’s about “providing energy,” how does that work with an element like oxygen? - Quora">
            <a:extLst>
              <a:ext uri="{FF2B5EF4-FFF2-40B4-BE49-F238E27FC236}">
                <a16:creationId xmlns:a16="http://schemas.microsoft.com/office/drawing/2014/main" id="{3DE90A80-48B3-C155-0F0B-B789F6670FD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4388" b="1944"/>
          <a:stretch/>
        </p:blipFill>
        <p:spPr bwMode="auto">
          <a:xfrm>
            <a:off x="76200" y="1143000"/>
            <a:ext cx="9021413"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923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536FA-363A-76D7-110F-F902567C364F}"/>
              </a:ext>
            </a:extLst>
          </p:cNvPr>
          <p:cNvSpPr>
            <a:spLocks noGrp="1"/>
          </p:cNvSpPr>
          <p:nvPr>
            <p:ph type="title"/>
          </p:nvPr>
        </p:nvSpPr>
        <p:spPr>
          <a:xfrm>
            <a:off x="1447800" y="76200"/>
            <a:ext cx="6534150" cy="854074"/>
          </a:xfrm>
        </p:spPr>
        <p:txBody>
          <a:bodyPr>
            <a:normAutofit/>
          </a:bodyPr>
          <a:lstStyle/>
          <a:p>
            <a:r>
              <a:rPr lang="en-US" sz="4000" b="1" dirty="0">
                <a:latin typeface="+mn-lt"/>
              </a:rPr>
              <a:t>Major Intracellular Markers</a:t>
            </a:r>
            <a:endParaRPr lang="en-US" sz="3600" dirty="0">
              <a:latin typeface="+mn-lt"/>
            </a:endParaRPr>
          </a:p>
        </p:txBody>
      </p:sp>
      <p:sp>
        <p:nvSpPr>
          <p:cNvPr id="3" name="Content Placeholder 2">
            <a:extLst>
              <a:ext uri="{FF2B5EF4-FFF2-40B4-BE49-F238E27FC236}">
                <a16:creationId xmlns:a16="http://schemas.microsoft.com/office/drawing/2014/main" id="{23FD08C1-5A21-18F8-91F3-A05A9EDD44A1}"/>
              </a:ext>
            </a:extLst>
          </p:cNvPr>
          <p:cNvSpPr>
            <a:spLocks noGrp="1"/>
          </p:cNvSpPr>
          <p:nvPr>
            <p:ph sz="half" idx="1"/>
          </p:nvPr>
        </p:nvSpPr>
        <p:spPr>
          <a:xfrm>
            <a:off x="628650" y="914400"/>
            <a:ext cx="8439150" cy="1981200"/>
          </a:xfrm>
        </p:spPr>
        <p:txBody>
          <a:bodyPr>
            <a:noAutofit/>
          </a:bodyPr>
          <a:lstStyle/>
          <a:p>
            <a:pPr marL="342900" indent="-342900">
              <a:buFont typeface="Arial" panose="020B0604020202020204" pitchFamily="34" charset="0"/>
              <a:buChar char="•"/>
            </a:pPr>
            <a:r>
              <a:rPr lang="en-US" sz="2800" dirty="0"/>
              <a:t>All Cells express characteristic markers - used to </a:t>
            </a:r>
            <a:r>
              <a:rPr lang="en-US" sz="2800" b="1" dirty="0">
                <a:solidFill>
                  <a:srgbClr val="0070C0"/>
                </a:solidFill>
              </a:rPr>
              <a:t>Distinguish</a:t>
            </a:r>
            <a:r>
              <a:rPr lang="en-US" sz="2800" dirty="0"/>
              <a:t> them from other cell types, such as proteins Lipids &amp; Glycosylation.</a:t>
            </a:r>
          </a:p>
          <a:p>
            <a:pPr marL="342900" indent="-342900">
              <a:buFont typeface="Arial" panose="020B0604020202020204" pitchFamily="34" charset="0"/>
              <a:buChar char="•"/>
            </a:pPr>
            <a:r>
              <a:rPr lang="en-US" sz="2800" b="1" dirty="0">
                <a:solidFill>
                  <a:srgbClr val="0070C0"/>
                </a:solidFill>
              </a:rPr>
              <a:t>Cell Markers </a:t>
            </a:r>
            <a:r>
              <a:rPr lang="en-US" sz="2800" dirty="0"/>
              <a:t>can be expressed</a:t>
            </a:r>
            <a:r>
              <a:rPr lang="en-US" sz="2800" b="1" dirty="0">
                <a:solidFill>
                  <a:srgbClr val="7030A0"/>
                </a:solidFill>
              </a:rPr>
              <a:t> Extracellularly </a:t>
            </a:r>
            <a:r>
              <a:rPr lang="en-US" sz="2800" dirty="0"/>
              <a:t>on the surface or inside the cell as an</a:t>
            </a:r>
            <a:r>
              <a:rPr lang="en-US" sz="2800" b="1" dirty="0">
                <a:solidFill>
                  <a:srgbClr val="7030A0"/>
                </a:solidFill>
              </a:rPr>
              <a:t> Intracellular </a:t>
            </a:r>
            <a:r>
              <a:rPr lang="en-US" sz="2800" dirty="0"/>
              <a:t>molecule</a:t>
            </a:r>
          </a:p>
        </p:txBody>
      </p:sp>
      <p:sp>
        <p:nvSpPr>
          <p:cNvPr id="5" name="Slide Number Placeholder 4">
            <a:extLst>
              <a:ext uri="{FF2B5EF4-FFF2-40B4-BE49-F238E27FC236}">
                <a16:creationId xmlns:a16="http://schemas.microsoft.com/office/drawing/2014/main" id="{984F538D-2FCB-6527-ECAF-42E768BB4204}"/>
              </a:ext>
            </a:extLst>
          </p:cNvPr>
          <p:cNvSpPr>
            <a:spLocks noGrp="1"/>
          </p:cNvSpPr>
          <p:nvPr>
            <p:ph type="sldNum" sz="quarter" idx="12"/>
          </p:nvPr>
        </p:nvSpPr>
        <p:spPr/>
        <p:txBody>
          <a:bodyPr/>
          <a:lstStyle/>
          <a:p>
            <a:fld id="{B6F15528-21DE-4FAA-801E-634DDDAF4B2B}" type="slidenum">
              <a:rPr lang="en-US" smtClean="0"/>
              <a:pPr/>
              <a:t>24</a:t>
            </a:fld>
            <a:endParaRPr lang="en-US"/>
          </a:p>
        </p:txBody>
      </p:sp>
      <p:sp>
        <p:nvSpPr>
          <p:cNvPr id="6" name="Rectangle: Rounded Corners 5">
            <a:extLst>
              <a:ext uri="{FF2B5EF4-FFF2-40B4-BE49-F238E27FC236}">
                <a16:creationId xmlns:a16="http://schemas.microsoft.com/office/drawing/2014/main" id="{ABCB2AD3-DCCA-2673-2E47-7D9F5305B66F}"/>
              </a:ext>
            </a:extLst>
          </p:cNvPr>
          <p:cNvSpPr/>
          <p:nvPr/>
        </p:nvSpPr>
        <p:spPr>
          <a:xfrm>
            <a:off x="990600" y="3733800"/>
            <a:ext cx="1752600"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Nucleus</a:t>
            </a:r>
          </a:p>
        </p:txBody>
      </p:sp>
      <p:sp>
        <p:nvSpPr>
          <p:cNvPr id="7" name="Rectangle: Rounded Corners 6">
            <a:extLst>
              <a:ext uri="{FF2B5EF4-FFF2-40B4-BE49-F238E27FC236}">
                <a16:creationId xmlns:a16="http://schemas.microsoft.com/office/drawing/2014/main" id="{8F91C5BF-0AFE-BE27-CA3B-223001EAFBA3}"/>
              </a:ext>
            </a:extLst>
          </p:cNvPr>
          <p:cNvSpPr/>
          <p:nvPr/>
        </p:nvSpPr>
        <p:spPr>
          <a:xfrm>
            <a:off x="4876800" y="3810000"/>
            <a:ext cx="1524000"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DNA</a:t>
            </a:r>
          </a:p>
        </p:txBody>
      </p:sp>
      <p:sp>
        <p:nvSpPr>
          <p:cNvPr id="8" name="Content Placeholder 7">
            <a:extLst>
              <a:ext uri="{FF2B5EF4-FFF2-40B4-BE49-F238E27FC236}">
                <a16:creationId xmlns:a16="http://schemas.microsoft.com/office/drawing/2014/main" id="{613DDEAC-2A78-258F-C4EB-D583A208CE93}"/>
              </a:ext>
            </a:extLst>
          </p:cNvPr>
          <p:cNvSpPr>
            <a:spLocks noGrp="1"/>
          </p:cNvSpPr>
          <p:nvPr>
            <p:ph sz="half" idx="2"/>
          </p:nvPr>
        </p:nvSpPr>
        <p:spPr>
          <a:xfrm>
            <a:off x="4781550" y="5334000"/>
            <a:ext cx="2033778" cy="8382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marL="0" indent="0" algn="ctr">
              <a:buNone/>
            </a:pPr>
            <a:r>
              <a:rPr lang="en-US" dirty="0"/>
              <a:t>Succinate Dehydrogenase</a:t>
            </a:r>
          </a:p>
        </p:txBody>
      </p:sp>
      <p:sp>
        <p:nvSpPr>
          <p:cNvPr id="9" name="Rectangle: Rounded Corners 8">
            <a:extLst>
              <a:ext uri="{FF2B5EF4-FFF2-40B4-BE49-F238E27FC236}">
                <a16:creationId xmlns:a16="http://schemas.microsoft.com/office/drawing/2014/main" id="{D374CBBE-D81F-47E4-BB69-8FDEA3068BF9}"/>
              </a:ext>
            </a:extLst>
          </p:cNvPr>
          <p:cNvSpPr/>
          <p:nvPr/>
        </p:nvSpPr>
        <p:spPr>
          <a:xfrm>
            <a:off x="838200" y="5181600"/>
            <a:ext cx="1905000" cy="10668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Mitochondria</a:t>
            </a:r>
          </a:p>
        </p:txBody>
      </p:sp>
      <p:sp>
        <p:nvSpPr>
          <p:cNvPr id="11" name="TextBox 10">
            <a:extLst>
              <a:ext uri="{FF2B5EF4-FFF2-40B4-BE49-F238E27FC236}">
                <a16:creationId xmlns:a16="http://schemas.microsoft.com/office/drawing/2014/main" id="{28212312-7D0A-0E1E-3924-CE8AE4FE8942}"/>
              </a:ext>
            </a:extLst>
          </p:cNvPr>
          <p:cNvSpPr txBox="1"/>
          <p:nvPr/>
        </p:nvSpPr>
        <p:spPr>
          <a:xfrm>
            <a:off x="990600" y="3072825"/>
            <a:ext cx="1905000" cy="584775"/>
          </a:xfrm>
          <a:prstGeom prst="rect">
            <a:avLst/>
          </a:prstGeom>
          <a:noFill/>
        </p:spPr>
        <p:txBody>
          <a:bodyPr wrap="square">
            <a:spAutoFit/>
          </a:bodyPr>
          <a:lstStyle/>
          <a:p>
            <a:r>
              <a:rPr lang="en-US" sz="3200" b="1" dirty="0">
                <a:solidFill>
                  <a:srgbClr val="0070C0"/>
                </a:solidFill>
              </a:rPr>
              <a:t>Organelle</a:t>
            </a:r>
            <a:endParaRPr lang="en-US" sz="3200" dirty="0"/>
          </a:p>
        </p:txBody>
      </p:sp>
      <p:sp>
        <p:nvSpPr>
          <p:cNvPr id="13" name="TextBox 12">
            <a:extLst>
              <a:ext uri="{FF2B5EF4-FFF2-40B4-BE49-F238E27FC236}">
                <a16:creationId xmlns:a16="http://schemas.microsoft.com/office/drawing/2014/main" id="{D72B1197-1D22-615B-5B60-A0F1865A8AEA}"/>
              </a:ext>
            </a:extLst>
          </p:cNvPr>
          <p:cNvSpPr txBox="1"/>
          <p:nvPr/>
        </p:nvSpPr>
        <p:spPr>
          <a:xfrm>
            <a:off x="4910328" y="3124200"/>
            <a:ext cx="1905000" cy="584775"/>
          </a:xfrm>
          <a:prstGeom prst="rect">
            <a:avLst/>
          </a:prstGeom>
          <a:noFill/>
        </p:spPr>
        <p:txBody>
          <a:bodyPr wrap="square">
            <a:spAutoFit/>
          </a:bodyPr>
          <a:lstStyle/>
          <a:p>
            <a:r>
              <a:rPr lang="en-US" sz="3200" b="1" dirty="0">
                <a:solidFill>
                  <a:srgbClr val="0070C0"/>
                </a:solidFill>
              </a:rPr>
              <a:t>Marker</a:t>
            </a:r>
            <a:endParaRPr lang="en-US" sz="3200" dirty="0"/>
          </a:p>
        </p:txBody>
      </p:sp>
      <p:sp>
        <p:nvSpPr>
          <p:cNvPr id="14" name="Arrow: Right 13">
            <a:extLst>
              <a:ext uri="{FF2B5EF4-FFF2-40B4-BE49-F238E27FC236}">
                <a16:creationId xmlns:a16="http://schemas.microsoft.com/office/drawing/2014/main" id="{6D3141EA-E733-AB67-B1E1-0C0C281107E0}"/>
              </a:ext>
            </a:extLst>
          </p:cNvPr>
          <p:cNvSpPr/>
          <p:nvPr/>
        </p:nvSpPr>
        <p:spPr>
          <a:xfrm>
            <a:off x="3364992" y="4038600"/>
            <a:ext cx="978408" cy="381000"/>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8C3DEB79-023B-3E5B-23D0-0247E8D1DD69}"/>
              </a:ext>
            </a:extLst>
          </p:cNvPr>
          <p:cNvSpPr/>
          <p:nvPr/>
        </p:nvSpPr>
        <p:spPr>
          <a:xfrm>
            <a:off x="3364992" y="5562600"/>
            <a:ext cx="978408" cy="381000"/>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823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1C597-CC2E-7060-E984-45F64C24D1D8}"/>
              </a:ext>
            </a:extLst>
          </p:cNvPr>
          <p:cNvSpPr>
            <a:spLocks noGrp="1"/>
          </p:cNvSpPr>
          <p:nvPr>
            <p:ph type="title"/>
          </p:nvPr>
        </p:nvSpPr>
        <p:spPr>
          <a:xfrm>
            <a:off x="1543050" y="365127"/>
            <a:ext cx="6534150" cy="777874"/>
          </a:xfrm>
        </p:spPr>
        <p:txBody>
          <a:bodyPr>
            <a:normAutofit/>
          </a:bodyPr>
          <a:lstStyle/>
          <a:p>
            <a:r>
              <a:rPr lang="en-US" sz="4000" b="1" dirty="0">
                <a:latin typeface="+mn-lt"/>
              </a:rPr>
              <a:t>Physiology of Mitochondria</a:t>
            </a:r>
            <a:endParaRPr lang="en-US" sz="3600" dirty="0"/>
          </a:p>
        </p:txBody>
      </p:sp>
      <p:sp>
        <p:nvSpPr>
          <p:cNvPr id="3" name="Content Placeholder 2">
            <a:extLst>
              <a:ext uri="{FF2B5EF4-FFF2-40B4-BE49-F238E27FC236}">
                <a16:creationId xmlns:a16="http://schemas.microsoft.com/office/drawing/2014/main" id="{1ABBC5A5-1E69-E0F5-E674-6D6711BAF851}"/>
              </a:ext>
            </a:extLst>
          </p:cNvPr>
          <p:cNvSpPr>
            <a:spLocks noGrp="1"/>
          </p:cNvSpPr>
          <p:nvPr>
            <p:ph sz="half" idx="1"/>
          </p:nvPr>
        </p:nvSpPr>
        <p:spPr>
          <a:xfrm>
            <a:off x="152400" y="1371600"/>
            <a:ext cx="3581400" cy="4648200"/>
          </a:xfrm>
        </p:spPr>
        <p:txBody>
          <a:bodyPr>
            <a:normAutofit/>
          </a:bodyPr>
          <a:lstStyle/>
          <a:p>
            <a:r>
              <a:rPr lang="en-US" sz="2400" b="1" dirty="0">
                <a:solidFill>
                  <a:srgbClr val="0070C0"/>
                </a:solidFill>
              </a:rPr>
              <a:t>Functions of Mitochondria</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Production of </a:t>
            </a:r>
            <a:r>
              <a:rPr lang="en-US" sz="2400" b="1" dirty="0"/>
              <a:t>ATP</a:t>
            </a:r>
            <a:r>
              <a:rPr lang="en-US" sz="2400" dirty="0"/>
              <a:t> (energy)</a:t>
            </a:r>
          </a:p>
          <a:p>
            <a:pPr marL="342900" indent="-342900">
              <a:buFont typeface="Arial" panose="020B0604020202020204" pitchFamily="34" charset="0"/>
              <a:buChar char="•"/>
            </a:pPr>
            <a:r>
              <a:rPr lang="en-US" sz="2400" dirty="0"/>
              <a:t>Regulation of </a:t>
            </a:r>
            <a:r>
              <a:rPr lang="en-US" sz="2400" b="1" dirty="0"/>
              <a:t>Immunity</a:t>
            </a:r>
          </a:p>
          <a:p>
            <a:pPr marL="342900" indent="-342900">
              <a:buFont typeface="Arial" panose="020B0604020202020204" pitchFamily="34" charset="0"/>
              <a:buChar char="•"/>
            </a:pPr>
            <a:r>
              <a:rPr lang="en-US" sz="2400" b="1" dirty="0"/>
              <a:t>Calcium</a:t>
            </a:r>
            <a:r>
              <a:rPr lang="en-US" sz="2400" dirty="0"/>
              <a:t> balance</a:t>
            </a:r>
          </a:p>
          <a:p>
            <a:pPr marL="342900" indent="-342900">
              <a:buFont typeface="Arial" panose="020B0604020202020204" pitchFamily="34" charset="0"/>
              <a:buChar char="•"/>
            </a:pPr>
            <a:r>
              <a:rPr lang="en-US" sz="2400" dirty="0"/>
              <a:t>Cell death and renewal</a:t>
            </a:r>
          </a:p>
          <a:p>
            <a:r>
              <a:rPr lang="en-US" sz="2400" dirty="0"/>
              <a:t>     (</a:t>
            </a:r>
            <a:r>
              <a:rPr lang="en-US" sz="2400" b="1" dirty="0"/>
              <a:t>Autophagy</a:t>
            </a:r>
            <a:r>
              <a:rPr lang="en-US" sz="2400" dirty="0"/>
              <a:t>)</a:t>
            </a:r>
          </a:p>
          <a:p>
            <a:pPr marL="342900" indent="-342900">
              <a:buFont typeface="Arial" panose="020B0604020202020204" pitchFamily="34" charset="0"/>
              <a:buChar char="•"/>
            </a:pPr>
            <a:r>
              <a:rPr lang="en-US" sz="2400" dirty="0"/>
              <a:t>Stem cell regulation</a:t>
            </a:r>
          </a:p>
        </p:txBody>
      </p:sp>
      <p:sp>
        <p:nvSpPr>
          <p:cNvPr id="5" name="Slide Number Placeholder 4">
            <a:extLst>
              <a:ext uri="{FF2B5EF4-FFF2-40B4-BE49-F238E27FC236}">
                <a16:creationId xmlns:a16="http://schemas.microsoft.com/office/drawing/2014/main" id="{61CF3F77-12C8-2B4B-6602-D794A6A1E9CF}"/>
              </a:ext>
            </a:extLst>
          </p:cNvPr>
          <p:cNvSpPr>
            <a:spLocks noGrp="1"/>
          </p:cNvSpPr>
          <p:nvPr>
            <p:ph type="sldNum" sz="quarter" idx="12"/>
          </p:nvPr>
        </p:nvSpPr>
        <p:spPr/>
        <p:txBody>
          <a:bodyPr/>
          <a:lstStyle/>
          <a:p>
            <a:fld id="{B6F15528-21DE-4FAA-801E-634DDDAF4B2B}" type="slidenum">
              <a:rPr lang="en-US" smtClean="0"/>
              <a:pPr/>
              <a:t>25</a:t>
            </a:fld>
            <a:endParaRPr lang="en-US"/>
          </a:p>
        </p:txBody>
      </p:sp>
      <p:sp>
        <p:nvSpPr>
          <p:cNvPr id="7" name="TextBox 6">
            <a:extLst>
              <a:ext uri="{FF2B5EF4-FFF2-40B4-BE49-F238E27FC236}">
                <a16:creationId xmlns:a16="http://schemas.microsoft.com/office/drawing/2014/main" id="{77796DDB-9B98-4077-579C-5D0AA7E0C096}"/>
              </a:ext>
            </a:extLst>
          </p:cNvPr>
          <p:cNvSpPr txBox="1"/>
          <p:nvPr/>
        </p:nvSpPr>
        <p:spPr>
          <a:xfrm>
            <a:off x="-76200" y="23494"/>
            <a:ext cx="2895600" cy="341632"/>
          </a:xfrm>
          <a:prstGeom prst="rect">
            <a:avLst/>
          </a:prstGeom>
          <a:noFill/>
        </p:spPr>
        <p:txBody>
          <a:bodyPr wrap="squar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Horizont</a:t>
            </a:r>
            <a:r>
              <a:rPr lang="en-GB" sz="1800" b="1" dirty="0">
                <a:solidFill>
                  <a:schemeClr val="tx1"/>
                </a:solidFill>
                <a:latin typeface="Segoe UI" panose="020B0502040204020203" pitchFamily="34" charset="0"/>
                <a:cs typeface="Segoe UI" panose="020B0502040204020203" pitchFamily="34" charset="0"/>
              </a:rPr>
              <a:t>al Integration</a:t>
            </a:r>
            <a:endParaRPr lang="en-GB" sz="1800" kern="1200" dirty="0">
              <a:solidFill>
                <a:schemeClr val="tx1"/>
              </a:solidFill>
            </a:endParaRPr>
          </a:p>
        </p:txBody>
      </p:sp>
      <p:pic>
        <p:nvPicPr>
          <p:cNvPr id="9" name="Picture 10" descr="Mitochondria - Definition, Structure, and Function with Diagram">
            <a:extLst>
              <a:ext uri="{FF2B5EF4-FFF2-40B4-BE49-F238E27FC236}">
                <a16:creationId xmlns:a16="http://schemas.microsoft.com/office/drawing/2014/main" id="{FC2B2876-8C94-52F2-89A5-04BE1C3ED1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7631" y="1524000"/>
            <a:ext cx="5386369"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1042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A91F68-7EED-B2CF-B1D6-D1C5C8EEE336}"/>
              </a:ext>
            </a:extLst>
          </p:cNvPr>
          <p:cNvSpPr>
            <a:spLocks noGrp="1"/>
          </p:cNvSpPr>
          <p:nvPr>
            <p:ph type="title"/>
          </p:nvPr>
        </p:nvSpPr>
        <p:spPr>
          <a:xfrm>
            <a:off x="2457450" y="304800"/>
            <a:ext cx="5086350" cy="854073"/>
          </a:xfrm>
        </p:spPr>
        <p:txBody>
          <a:bodyPr>
            <a:normAutofit/>
          </a:bodyPr>
          <a:lstStyle/>
          <a:p>
            <a:r>
              <a:rPr lang="en-US" sz="4400" b="1" dirty="0">
                <a:latin typeface="+mn-lt"/>
              </a:rPr>
              <a:t>Clinical Correlates</a:t>
            </a:r>
            <a:endParaRPr lang="en-US" sz="4400" dirty="0">
              <a:latin typeface="+mn-lt"/>
            </a:endParaRPr>
          </a:p>
        </p:txBody>
      </p:sp>
      <p:sp>
        <p:nvSpPr>
          <p:cNvPr id="9" name="Content Placeholder 8">
            <a:extLst>
              <a:ext uri="{FF2B5EF4-FFF2-40B4-BE49-F238E27FC236}">
                <a16:creationId xmlns:a16="http://schemas.microsoft.com/office/drawing/2014/main" id="{052DEA0D-2F28-6AAF-0637-75FB4EA891D1}"/>
              </a:ext>
            </a:extLst>
          </p:cNvPr>
          <p:cNvSpPr>
            <a:spLocks noGrp="1"/>
          </p:cNvSpPr>
          <p:nvPr>
            <p:ph idx="1"/>
          </p:nvPr>
        </p:nvSpPr>
        <p:spPr>
          <a:xfrm>
            <a:off x="609600" y="1447800"/>
            <a:ext cx="7905750" cy="4729163"/>
          </a:xfrm>
        </p:spPr>
        <p:txBody>
          <a:bodyPr>
            <a:normAutofit/>
          </a:bodyPr>
          <a:lstStyle/>
          <a:p>
            <a:pPr marL="0" indent="0">
              <a:buNone/>
            </a:pPr>
            <a:r>
              <a:rPr lang="en-US" sz="4000" b="1" dirty="0">
                <a:latin typeface="+mn-lt"/>
              </a:rPr>
              <a:t>Mitochondrial Diseases</a:t>
            </a:r>
            <a:endParaRPr lang="en-US" sz="4000" dirty="0"/>
          </a:p>
          <a:p>
            <a:r>
              <a:rPr lang="en-US" sz="3200" dirty="0"/>
              <a:t>Many conditions can lead to secondary mitochondrial dysfunction including:</a:t>
            </a:r>
          </a:p>
          <a:p>
            <a:r>
              <a:rPr lang="en-US" sz="3200" dirty="0">
                <a:hlinkClick r:id="rId2"/>
              </a:rPr>
              <a:t>Alzheimer’s disease</a:t>
            </a:r>
            <a:endParaRPr lang="en-US" sz="3200" dirty="0"/>
          </a:p>
          <a:p>
            <a:r>
              <a:rPr lang="en-US" sz="3200" dirty="0">
                <a:hlinkClick r:id="rId3"/>
              </a:rPr>
              <a:t>Muscular dystrophy</a:t>
            </a:r>
            <a:endParaRPr lang="en-US" sz="3200" dirty="0"/>
          </a:p>
          <a:p>
            <a:r>
              <a:rPr lang="en-US" sz="3200" dirty="0">
                <a:hlinkClick r:id="rId4"/>
              </a:rPr>
              <a:t>Lou Gehrig’s disease</a:t>
            </a:r>
            <a:endParaRPr lang="en-US" sz="3200" dirty="0"/>
          </a:p>
          <a:p>
            <a:r>
              <a:rPr lang="en-US" sz="3200" dirty="0">
                <a:hlinkClick r:id="rId5"/>
              </a:rPr>
              <a:t>Diabetes</a:t>
            </a:r>
            <a:endParaRPr lang="en-US" sz="3200" dirty="0"/>
          </a:p>
          <a:p>
            <a:r>
              <a:rPr lang="en-US" sz="3200" dirty="0">
                <a:hlinkClick r:id="rId6"/>
              </a:rPr>
              <a:t>Cancer</a:t>
            </a:r>
            <a:endParaRPr lang="en-US" sz="3200" dirty="0"/>
          </a:p>
          <a:p>
            <a:endParaRPr lang="en-US" sz="2800" dirty="0"/>
          </a:p>
        </p:txBody>
      </p:sp>
      <p:sp>
        <p:nvSpPr>
          <p:cNvPr id="5" name="Slide Number Placeholder 4">
            <a:extLst>
              <a:ext uri="{FF2B5EF4-FFF2-40B4-BE49-F238E27FC236}">
                <a16:creationId xmlns:a16="http://schemas.microsoft.com/office/drawing/2014/main" id="{1ACC3E4B-FDB7-1513-FDE2-68871DD95C8E}"/>
              </a:ext>
            </a:extLst>
          </p:cNvPr>
          <p:cNvSpPr>
            <a:spLocks noGrp="1"/>
          </p:cNvSpPr>
          <p:nvPr>
            <p:ph type="sldNum" sz="quarter" idx="12"/>
          </p:nvPr>
        </p:nvSpPr>
        <p:spPr/>
        <p:txBody>
          <a:bodyPr/>
          <a:lstStyle/>
          <a:p>
            <a:fld id="{B6F15528-21DE-4FAA-801E-634DDDAF4B2B}" type="slidenum">
              <a:rPr lang="en-US" smtClean="0"/>
              <a:pPr/>
              <a:t>26</a:t>
            </a:fld>
            <a:endParaRPr lang="en-US"/>
          </a:p>
        </p:txBody>
      </p:sp>
      <p:sp>
        <p:nvSpPr>
          <p:cNvPr id="7" name="TextBox 6">
            <a:extLst>
              <a:ext uri="{FF2B5EF4-FFF2-40B4-BE49-F238E27FC236}">
                <a16:creationId xmlns:a16="http://schemas.microsoft.com/office/drawing/2014/main" id="{4BE74CC6-C60D-F85A-539A-325EA5D0AE7A}"/>
              </a:ext>
            </a:extLst>
          </p:cNvPr>
          <p:cNvSpPr txBox="1"/>
          <p:nvPr/>
        </p:nvSpPr>
        <p:spPr>
          <a:xfrm>
            <a:off x="-152400" y="23494"/>
            <a:ext cx="3200400" cy="341632"/>
          </a:xfrm>
          <a:prstGeom prst="rect">
            <a:avLst/>
          </a:prstGeom>
          <a:noFill/>
        </p:spPr>
        <p:txBody>
          <a:bodyPr wrap="square">
            <a:spAutoFit/>
          </a:bodyPr>
          <a:lstStyle/>
          <a:p>
            <a:pPr lvl="0" algn="ctr" defTabSz="1022350">
              <a:lnSpc>
                <a:spcPct val="90000"/>
              </a:lnSpc>
              <a:spcBef>
                <a:spcPct val="0"/>
              </a:spcBef>
              <a:spcAft>
                <a:spcPct val="35000"/>
              </a:spcAft>
            </a:pPr>
            <a:r>
              <a:rPr lang="en-GB" sz="1800" b="1" dirty="0">
                <a:solidFill>
                  <a:schemeClr val="tx1"/>
                </a:solidFill>
                <a:latin typeface="Segoe UI" panose="020B0502040204020203" pitchFamily="34" charset="0"/>
                <a:cs typeface="Segoe UI" panose="020B0502040204020203" pitchFamily="34" charset="0"/>
              </a:rPr>
              <a:t>Vertical Integration</a:t>
            </a:r>
            <a:endParaRPr lang="en-GB" sz="1800" kern="1200" dirty="0">
              <a:solidFill>
                <a:schemeClr val="tx1"/>
              </a:solidFill>
            </a:endParaRPr>
          </a:p>
        </p:txBody>
      </p:sp>
    </p:spTree>
    <p:extLst>
      <p:ext uri="{BB962C8B-B14F-4D97-AF65-F5344CB8AC3E}">
        <p14:creationId xmlns:p14="http://schemas.microsoft.com/office/powerpoint/2010/main" val="6622784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C2301758-289D-EF38-C7CE-103BBFA5076B}"/>
              </a:ext>
            </a:extLst>
          </p:cNvPr>
          <p:cNvSpPr>
            <a:spLocks noGrp="1"/>
          </p:cNvSpPr>
          <p:nvPr>
            <p:ph idx="1"/>
          </p:nvPr>
        </p:nvSpPr>
        <p:spPr>
          <a:xfrm>
            <a:off x="381000" y="990600"/>
            <a:ext cx="8458200" cy="5638800"/>
          </a:xfrm>
        </p:spPr>
        <p:txBody>
          <a:bodyPr>
            <a:normAutofit lnSpcReduction="10000"/>
          </a:bodyPr>
          <a:lstStyle/>
          <a:p>
            <a:pPr marL="0" indent="0">
              <a:buNone/>
            </a:pPr>
            <a:r>
              <a:rPr lang="en-US" sz="3200" b="1" dirty="0">
                <a:latin typeface="+mn-lt"/>
              </a:rPr>
              <a:t>Nucleus Abnormalities</a:t>
            </a:r>
          </a:p>
          <a:p>
            <a:r>
              <a:rPr lang="en-US" sz="2400" dirty="0"/>
              <a:t>Certain </a:t>
            </a:r>
            <a:r>
              <a:rPr lang="en-US" sz="2400" b="1" dirty="0">
                <a:solidFill>
                  <a:srgbClr val="0070C0"/>
                </a:solidFill>
              </a:rPr>
              <a:t>Diseases </a:t>
            </a:r>
            <a:r>
              <a:rPr lang="en-US" sz="2400" dirty="0"/>
              <a:t>can lead to abnormalities in the nuclei, analysis of shape and structure of nuclei in cells can lead to diagnoses.</a:t>
            </a:r>
          </a:p>
          <a:p>
            <a:endParaRPr lang="en-US" sz="2400" dirty="0"/>
          </a:p>
          <a:p>
            <a:r>
              <a:rPr lang="en-US" sz="2400" b="1" dirty="0">
                <a:solidFill>
                  <a:srgbClr val="0070C0"/>
                </a:solidFill>
              </a:rPr>
              <a:t>Gene Mutations </a:t>
            </a:r>
            <a:r>
              <a:rPr lang="en-US" sz="2400" dirty="0"/>
              <a:t>or other </a:t>
            </a:r>
            <a:r>
              <a:rPr lang="en-US" sz="2400" b="1" dirty="0">
                <a:solidFill>
                  <a:srgbClr val="0070C0"/>
                </a:solidFill>
              </a:rPr>
              <a:t>Abnormal Activation </a:t>
            </a:r>
            <a:r>
              <a:rPr lang="en-US" sz="2400" dirty="0"/>
              <a:t>of cellular genes – </a:t>
            </a:r>
            <a:r>
              <a:rPr lang="en-US" sz="2400" dirty="0" err="1"/>
              <a:t>esp</a:t>
            </a:r>
            <a:r>
              <a:rPr lang="en-US" sz="2400" dirty="0"/>
              <a:t> </a:t>
            </a:r>
            <a:r>
              <a:rPr lang="en-US" sz="2400" b="1" dirty="0">
                <a:solidFill>
                  <a:srgbClr val="7030A0"/>
                </a:solidFill>
              </a:rPr>
              <a:t>Proto-Oncogenes</a:t>
            </a:r>
            <a:r>
              <a:rPr lang="en-US" sz="2400" b="1" dirty="0">
                <a:solidFill>
                  <a:srgbClr val="0070C0"/>
                </a:solidFill>
              </a:rPr>
              <a:t> </a:t>
            </a:r>
            <a:r>
              <a:rPr lang="en-US" sz="2400" dirty="0"/>
              <a:t>are causes of most Cancers</a:t>
            </a:r>
          </a:p>
          <a:p>
            <a:endParaRPr lang="en-US" sz="2400" dirty="0"/>
          </a:p>
          <a:p>
            <a:r>
              <a:rPr lang="en-US" sz="2400" b="1" dirty="0">
                <a:solidFill>
                  <a:srgbClr val="0070C0"/>
                </a:solidFill>
              </a:rPr>
              <a:t>Proto-Oncogenes</a:t>
            </a:r>
            <a:r>
              <a:rPr lang="en-US" sz="2400" dirty="0"/>
              <a:t> - </a:t>
            </a:r>
            <a:r>
              <a:rPr lang="en-US" sz="2400" b="1" dirty="0">
                <a:solidFill>
                  <a:srgbClr val="7030A0"/>
                </a:solidFill>
              </a:rPr>
              <a:t>Code</a:t>
            </a:r>
            <a:r>
              <a:rPr lang="en-US" sz="2400" dirty="0"/>
              <a:t> for proteins controlling normal cell function – when mutated or excessively activated become abnormally functioning </a:t>
            </a:r>
            <a:r>
              <a:rPr lang="en-US" sz="2400" b="1" dirty="0">
                <a:solidFill>
                  <a:srgbClr val="0070C0"/>
                </a:solidFill>
              </a:rPr>
              <a:t>Oncogenes – </a:t>
            </a:r>
            <a:r>
              <a:rPr lang="en-US" sz="2400" dirty="0"/>
              <a:t>capable of causing cancer</a:t>
            </a:r>
          </a:p>
          <a:p>
            <a:endParaRPr lang="en-US" sz="2400" b="0" i="0" dirty="0">
              <a:effectLst/>
              <a:latin typeface="Google Sans"/>
            </a:endParaRPr>
          </a:p>
          <a:p>
            <a:r>
              <a:rPr lang="en-US" sz="2400" b="0" i="0" dirty="0">
                <a:effectLst/>
                <a:latin typeface="Google Sans"/>
              </a:rPr>
              <a:t>Oncogenes, Tumor Suppressor Genes, and DNA Repair Genes - </a:t>
            </a:r>
            <a:r>
              <a:rPr lang="en-US" sz="2400" b="1" i="0" dirty="0">
                <a:solidFill>
                  <a:srgbClr val="0070C0"/>
                </a:solidFill>
                <a:effectLst/>
                <a:latin typeface="Google Sans"/>
              </a:rPr>
              <a:t>Balance </a:t>
            </a:r>
            <a:endParaRPr lang="en-US" sz="2400" b="1" dirty="0">
              <a:solidFill>
                <a:srgbClr val="0070C0"/>
              </a:solidFill>
            </a:endParaRPr>
          </a:p>
          <a:p>
            <a:endParaRPr lang="en-US" sz="2400" b="1" dirty="0">
              <a:solidFill>
                <a:srgbClr val="0070C0"/>
              </a:solidFill>
            </a:endParaRPr>
          </a:p>
          <a:p>
            <a:r>
              <a:rPr lang="en-US" sz="2400" b="1" dirty="0">
                <a:solidFill>
                  <a:srgbClr val="0070C0"/>
                </a:solidFill>
              </a:rPr>
              <a:t>Acute Myeloid </a:t>
            </a:r>
            <a:r>
              <a:rPr lang="en-US" sz="2400" b="1" dirty="0" err="1">
                <a:solidFill>
                  <a:srgbClr val="0070C0"/>
                </a:solidFill>
              </a:rPr>
              <a:t>Leukaemia</a:t>
            </a:r>
            <a:r>
              <a:rPr lang="en-US" sz="2400" b="1" dirty="0">
                <a:solidFill>
                  <a:srgbClr val="0070C0"/>
                </a:solidFill>
              </a:rPr>
              <a:t> </a:t>
            </a:r>
            <a:r>
              <a:rPr lang="en-US" sz="2400" dirty="0"/>
              <a:t>causes </a:t>
            </a:r>
            <a:r>
              <a:rPr lang="en-US" sz="2400" b="1" dirty="0">
                <a:solidFill>
                  <a:srgbClr val="7030A0"/>
                </a:solidFill>
              </a:rPr>
              <a:t>Nuclei</a:t>
            </a:r>
            <a:r>
              <a:rPr lang="en-US" sz="2400" dirty="0"/>
              <a:t> to become </a:t>
            </a:r>
            <a:r>
              <a:rPr lang="en-US" sz="2400" b="1" dirty="0">
                <a:solidFill>
                  <a:srgbClr val="7030A0"/>
                </a:solidFill>
              </a:rPr>
              <a:t>Cup-Shaped</a:t>
            </a:r>
          </a:p>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27</a:t>
            </a:fld>
            <a:endParaRPr lang="en-US"/>
          </a:p>
        </p:txBody>
      </p:sp>
      <p:sp>
        <p:nvSpPr>
          <p:cNvPr id="5" name="Round Same Side Corner Rectangle 4"/>
          <p:cNvSpPr/>
          <p:nvPr/>
        </p:nvSpPr>
        <p:spPr>
          <a:xfrm>
            <a:off x="21183" y="23448"/>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Vertical Integration</a:t>
            </a:r>
            <a:endParaRPr lang="en-GB" sz="2300" kern="1200" dirty="0">
              <a:solidFill>
                <a:schemeClr val="tx1"/>
              </a:solidFill>
            </a:endParaRPr>
          </a:p>
        </p:txBody>
      </p:sp>
      <p:sp>
        <p:nvSpPr>
          <p:cNvPr id="7" name="Title 2"/>
          <p:cNvSpPr txBox="1">
            <a:spLocks/>
          </p:cNvSpPr>
          <p:nvPr/>
        </p:nvSpPr>
        <p:spPr>
          <a:xfrm>
            <a:off x="1752600" y="228600"/>
            <a:ext cx="6019801" cy="777873"/>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b="1" dirty="0">
                <a:latin typeface="+mn-lt"/>
              </a:rPr>
              <a:t>Clinical Correlates</a:t>
            </a:r>
          </a:p>
        </p:txBody>
      </p:sp>
    </p:spTree>
    <p:extLst>
      <p:ext uri="{BB962C8B-B14F-4D97-AF65-F5344CB8AC3E}">
        <p14:creationId xmlns:p14="http://schemas.microsoft.com/office/powerpoint/2010/main" val="32747491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2286000" y="76200"/>
            <a:ext cx="487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b="1" dirty="0">
                <a:latin typeface="+mn-lt"/>
              </a:rPr>
              <a:t>Clinical Correlates</a:t>
            </a:r>
          </a:p>
        </p:txBody>
      </p:sp>
      <p:sp>
        <p:nvSpPr>
          <p:cNvPr id="5" name="Content Placeholder 5"/>
          <p:cNvSpPr txBox="1">
            <a:spLocks/>
          </p:cNvSpPr>
          <p:nvPr/>
        </p:nvSpPr>
        <p:spPr>
          <a:xfrm>
            <a:off x="762000" y="1400628"/>
            <a:ext cx="7886700" cy="495776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p:txBody>
      </p:sp>
      <p:sp>
        <p:nvSpPr>
          <p:cNvPr id="3" name="Content Placeholder 2">
            <a:extLst>
              <a:ext uri="{FF2B5EF4-FFF2-40B4-BE49-F238E27FC236}">
                <a16:creationId xmlns:a16="http://schemas.microsoft.com/office/drawing/2014/main" id="{74D1C441-FF93-6192-716E-7FF5FA8B116F}"/>
              </a:ext>
            </a:extLst>
          </p:cNvPr>
          <p:cNvSpPr>
            <a:spLocks noGrp="1"/>
          </p:cNvSpPr>
          <p:nvPr>
            <p:ph idx="1"/>
          </p:nvPr>
        </p:nvSpPr>
        <p:spPr>
          <a:xfrm>
            <a:off x="628650" y="1066800"/>
            <a:ext cx="7886700" cy="4351338"/>
          </a:xfrm>
        </p:spPr>
        <p:txBody>
          <a:bodyPr>
            <a:normAutofit/>
          </a:bodyPr>
          <a:lstStyle/>
          <a:p>
            <a:pPr marL="0" indent="0">
              <a:buNone/>
            </a:pPr>
            <a:r>
              <a:rPr lang="en-US" sz="3600" b="1" dirty="0"/>
              <a:t>Nucleus Abnormalities</a:t>
            </a:r>
          </a:p>
          <a:p>
            <a:endParaRPr lang="en-US" sz="3600" dirty="0"/>
          </a:p>
          <a:p>
            <a:r>
              <a:rPr lang="en-US" sz="2600" dirty="0"/>
              <a:t>Abnormalities in the nucleoli can lead to some forms of rare </a:t>
            </a:r>
            <a:r>
              <a:rPr lang="en-US" sz="2600" b="1" dirty="0">
                <a:solidFill>
                  <a:srgbClr val="0070C0"/>
                </a:solidFill>
              </a:rPr>
              <a:t>Hereditary</a:t>
            </a:r>
            <a:r>
              <a:rPr lang="en-US" sz="2600" dirty="0"/>
              <a:t> disease, as well as </a:t>
            </a:r>
            <a:r>
              <a:rPr lang="en-US" sz="2600" b="1" dirty="0">
                <a:solidFill>
                  <a:srgbClr val="0070C0"/>
                </a:solidFill>
              </a:rPr>
              <a:t>Degenerative</a:t>
            </a:r>
            <a:r>
              <a:rPr lang="en-US" sz="2600" dirty="0"/>
              <a:t> diseases such as </a:t>
            </a:r>
            <a:r>
              <a:rPr lang="en-US" sz="2600" b="1" dirty="0">
                <a:solidFill>
                  <a:srgbClr val="7030A0"/>
                </a:solidFill>
              </a:rPr>
              <a:t>Huntington’s</a:t>
            </a:r>
            <a:r>
              <a:rPr lang="en-US" sz="2600" dirty="0"/>
              <a:t> and </a:t>
            </a:r>
            <a:r>
              <a:rPr lang="en-US" sz="2600" b="1" dirty="0">
                <a:solidFill>
                  <a:srgbClr val="7030A0"/>
                </a:solidFill>
              </a:rPr>
              <a:t>Alzheimer’s</a:t>
            </a:r>
            <a:r>
              <a:rPr lang="en-US" sz="2600" dirty="0"/>
              <a:t>. </a:t>
            </a:r>
          </a:p>
          <a:p>
            <a:endParaRPr lang="en-US" sz="2600" dirty="0"/>
          </a:p>
          <a:p>
            <a:r>
              <a:rPr lang="en-US" sz="2600" dirty="0"/>
              <a:t>Several diseases can also result from changes in the </a:t>
            </a:r>
            <a:r>
              <a:rPr lang="en-US" sz="2600" b="1" dirty="0">
                <a:solidFill>
                  <a:srgbClr val="0070C0"/>
                </a:solidFill>
              </a:rPr>
              <a:t>Nuclear Envelope</a:t>
            </a:r>
            <a:r>
              <a:rPr lang="en-US" sz="2600" dirty="0"/>
              <a:t>. These include </a:t>
            </a:r>
            <a:r>
              <a:rPr lang="en-US" sz="2600" b="1" dirty="0">
                <a:solidFill>
                  <a:srgbClr val="7030A0"/>
                </a:solidFill>
              </a:rPr>
              <a:t>Cardiomyopathy</a:t>
            </a:r>
            <a:r>
              <a:rPr lang="en-US" sz="2600" dirty="0"/>
              <a:t> and </a:t>
            </a:r>
            <a:r>
              <a:rPr lang="en-US" sz="2600" b="1" dirty="0">
                <a:solidFill>
                  <a:srgbClr val="7030A0"/>
                </a:solidFill>
              </a:rPr>
              <a:t>Muscular Dystrophy</a:t>
            </a:r>
          </a:p>
          <a:p>
            <a:pPr marL="0" indent="0">
              <a:buNone/>
            </a:pPr>
            <a:endParaRPr lang="en-US" sz="2600" b="1" dirty="0">
              <a:latin typeface="+mn-lt"/>
            </a:endParaRPr>
          </a:p>
          <a:p>
            <a:pPr marL="0" indent="0">
              <a:buNone/>
            </a:pPr>
            <a:endParaRPr lang="en-US" sz="3200"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28</a:t>
            </a:fld>
            <a:endParaRPr lang="en-US"/>
          </a:p>
        </p:txBody>
      </p:sp>
      <p:sp>
        <p:nvSpPr>
          <p:cNvPr id="17" name="TextBox 16">
            <a:extLst>
              <a:ext uri="{FF2B5EF4-FFF2-40B4-BE49-F238E27FC236}">
                <a16:creationId xmlns:a16="http://schemas.microsoft.com/office/drawing/2014/main" id="{B86F027B-E918-AE30-C9B4-DA58BA0C3758}"/>
              </a:ext>
            </a:extLst>
          </p:cNvPr>
          <p:cNvSpPr txBox="1"/>
          <p:nvPr/>
        </p:nvSpPr>
        <p:spPr>
          <a:xfrm>
            <a:off x="2282952" y="2942582"/>
            <a:ext cx="4639056" cy="369332"/>
          </a:xfrm>
          <a:prstGeom prst="rect">
            <a:avLst/>
          </a:prstGeom>
          <a:noFill/>
        </p:spPr>
        <p:txBody>
          <a:bodyPr wrap="square">
            <a:spAutoFit/>
          </a:bodyPr>
          <a:lstStyle/>
          <a:p>
            <a:endParaRPr lang="en-US" dirty="0"/>
          </a:p>
        </p:txBody>
      </p:sp>
    </p:spTree>
    <p:extLst>
      <p:ext uri="{BB962C8B-B14F-4D97-AF65-F5344CB8AC3E}">
        <p14:creationId xmlns:p14="http://schemas.microsoft.com/office/powerpoint/2010/main" val="13366626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a:off x="21183" y="23448"/>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Spiral Integration</a:t>
            </a:r>
            <a:endParaRPr lang="en-GB" sz="2300" kern="1200" dirty="0">
              <a:solidFill>
                <a:schemeClr val="tx1"/>
              </a:solidFill>
            </a:endParaRPr>
          </a:p>
        </p:txBody>
      </p:sp>
      <p:sp>
        <p:nvSpPr>
          <p:cNvPr id="6" name="Title 2"/>
          <p:cNvSpPr txBox="1">
            <a:spLocks/>
          </p:cNvSpPr>
          <p:nvPr/>
        </p:nvSpPr>
        <p:spPr>
          <a:xfrm>
            <a:off x="152401"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t>Management of Mitochondrial Diseases</a:t>
            </a:r>
            <a:endParaRPr lang="en-US" sz="3600" b="1" dirty="0">
              <a:solidFill>
                <a:srgbClr val="0070C0"/>
              </a:solidFill>
              <a:latin typeface="+mn-lt"/>
            </a:endParaRPr>
          </a:p>
        </p:txBody>
      </p:sp>
      <p:sp>
        <p:nvSpPr>
          <p:cNvPr id="8" name="Content Placeholder 5"/>
          <p:cNvSpPr txBox="1">
            <a:spLocks/>
          </p:cNvSpPr>
          <p:nvPr/>
        </p:nvSpPr>
        <p:spPr>
          <a:xfrm>
            <a:off x="776514" y="1429656"/>
            <a:ext cx="7886700" cy="495776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a:ln>
                <a:noFill/>
              </a:ln>
              <a:solidFill>
                <a:schemeClr val="tx1"/>
              </a:solidFill>
              <a:effectLst/>
            </a:endParaRPr>
          </a:p>
        </p:txBody>
      </p:sp>
      <p:sp>
        <p:nvSpPr>
          <p:cNvPr id="11" name="Content Placeholder 10">
            <a:extLst>
              <a:ext uri="{FF2B5EF4-FFF2-40B4-BE49-F238E27FC236}">
                <a16:creationId xmlns:a16="http://schemas.microsoft.com/office/drawing/2014/main" id="{EAE59FAA-9F4A-2563-5D43-C6F3D3E841F4}"/>
              </a:ext>
            </a:extLst>
          </p:cNvPr>
          <p:cNvSpPr>
            <a:spLocks noGrp="1"/>
          </p:cNvSpPr>
          <p:nvPr>
            <p:ph idx="1"/>
          </p:nvPr>
        </p:nvSpPr>
        <p:spPr>
          <a:xfrm>
            <a:off x="457200" y="1295400"/>
            <a:ext cx="8229600" cy="5029200"/>
          </a:xfrm>
        </p:spPr>
        <p:txBody>
          <a:bodyPr>
            <a:normAutofit fontScale="55000" lnSpcReduction="20000"/>
          </a:bodyPr>
          <a:lstStyle/>
          <a:p>
            <a:pPr marL="0" indent="0">
              <a:buNone/>
            </a:pPr>
            <a:r>
              <a:rPr lang="en-US" b="1" dirty="0"/>
              <a:t>Symptom Management:</a:t>
            </a:r>
          </a:p>
          <a:p>
            <a:r>
              <a:rPr lang="en-US" dirty="0"/>
              <a:t>Address specific symptoms like muscle weakness, seizures, and hearing loss with appropriate therapies (e.g., anticonvulsants for seizures, hearing aids for hearing loss).</a:t>
            </a:r>
          </a:p>
          <a:p>
            <a:pPr marL="0" indent="0">
              <a:buNone/>
            </a:pPr>
            <a:r>
              <a:rPr lang="en-US" b="1" dirty="0"/>
              <a:t>Nutritional Support:</a:t>
            </a:r>
            <a:endParaRPr lang="en-US" dirty="0"/>
          </a:p>
          <a:p>
            <a:r>
              <a:rPr lang="en-US" dirty="0"/>
              <a:t>Ensure proper nutrition and vitamin supplementation, particularly coenzyme Q10, B vitamins, and L-carnitine, which may help support mitochondrial function.</a:t>
            </a:r>
          </a:p>
          <a:p>
            <a:pPr marL="0" indent="0">
              <a:buNone/>
            </a:pPr>
            <a:r>
              <a:rPr lang="en-US" b="1" dirty="0"/>
              <a:t>Physical Therapy:</a:t>
            </a:r>
            <a:endParaRPr lang="en-US" dirty="0"/>
          </a:p>
          <a:p>
            <a:r>
              <a:rPr lang="en-US" dirty="0"/>
              <a:t>Implement exercise programs and physical therapy to improve muscle strength, mobility, and function while avoiding excessive fatigue.</a:t>
            </a:r>
          </a:p>
          <a:p>
            <a:pPr marL="0" indent="0">
              <a:buNone/>
            </a:pPr>
            <a:r>
              <a:rPr lang="en-US" b="1" dirty="0"/>
              <a:t>Pharmacological Therapy:</a:t>
            </a:r>
            <a:endParaRPr lang="en-US" dirty="0"/>
          </a:p>
          <a:p>
            <a:r>
              <a:rPr lang="en-US" dirty="0"/>
              <a:t>Use medications like antioxidants (e.g., </a:t>
            </a:r>
            <a:r>
              <a:rPr lang="en-US" dirty="0" err="1"/>
              <a:t>idebenone</a:t>
            </a:r>
            <a:r>
              <a:rPr lang="en-US" dirty="0"/>
              <a:t>) and other mitochondrial-targeted drugs when available, aiming to reduce oxidative stress.</a:t>
            </a:r>
          </a:p>
          <a:p>
            <a:pPr marL="0" indent="0">
              <a:buNone/>
            </a:pPr>
            <a:r>
              <a:rPr lang="en-US" b="1" dirty="0"/>
              <a:t>Genetic Counseling and Support:</a:t>
            </a:r>
            <a:endParaRPr lang="en-US" dirty="0"/>
          </a:p>
          <a:p>
            <a:r>
              <a:rPr lang="en-US" dirty="0"/>
              <a:t>Provide genetic counseling for affected families.  Preconception counseling and prenatal testing.</a:t>
            </a:r>
          </a:p>
          <a:p>
            <a:pPr marL="0" indent="0">
              <a:buNone/>
            </a:pPr>
            <a:r>
              <a:rPr lang="en-US" b="1" dirty="0"/>
              <a:t>Psychological Support:</a:t>
            </a:r>
            <a:endParaRPr lang="en-US" dirty="0"/>
          </a:p>
          <a:p>
            <a:r>
              <a:rPr lang="en-US" dirty="0"/>
              <a:t>Offer psychological counseling and support for patients and families coping with chronic illness and progressive disability.</a:t>
            </a:r>
          </a:p>
          <a:p>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sp>
        <p:nvSpPr>
          <p:cNvPr id="7" name="Round Same Side Corner Rectangle 4"/>
          <p:cNvSpPr/>
          <p:nvPr/>
        </p:nvSpPr>
        <p:spPr>
          <a:xfrm>
            <a:off x="6477000" y="-21771"/>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Family Medicine</a:t>
            </a:r>
            <a:endParaRPr lang="en-GB" sz="2300" kern="1200" dirty="0">
              <a:solidFill>
                <a:schemeClr val="tx1"/>
              </a:solidFill>
            </a:endParaRPr>
          </a:p>
        </p:txBody>
      </p:sp>
    </p:spTree>
    <p:extLst>
      <p:ext uri="{BB962C8B-B14F-4D97-AF65-F5344CB8AC3E}">
        <p14:creationId xmlns:p14="http://schemas.microsoft.com/office/powerpoint/2010/main" val="4271121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a:latin typeface="+mn-lt"/>
              </a:rPr>
              <a:t>Motto, Vision, Dream</a:t>
            </a:r>
          </a:p>
        </p:txBody>
      </p:sp>
      <p:graphicFrame>
        <p:nvGraphicFramePr>
          <p:cNvPr id="4" name="Content Placeholder 3">
            <a:extLst>
              <a:ext uri="{FF2B5EF4-FFF2-40B4-BE49-F238E27FC236}">
                <a16:creationId xmlns:a16="http://schemas.microsoft.com/office/drawing/2014/main" id="{A267C48E-C722-45BA-ABA8-7A339C617CBD}"/>
              </a:ext>
            </a:extLst>
          </p:cNvPr>
          <p:cNvGraphicFramePr>
            <a:graphicFrameLocks noGrp="1"/>
          </p:cNvGraphicFramePr>
          <p:nvPr>
            <p:ph idx="1"/>
          </p:nvPr>
        </p:nvGraphicFramePr>
        <p:xfrm>
          <a:off x="628650" y="1825625"/>
          <a:ext cx="326958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572000" y="1295400"/>
            <a:ext cx="4114799" cy="526297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impart evidence based research oriented medical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provide best possible patient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inculcate the values of mutual respect and ethical practice of medicine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886851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a:off x="7492412" y="0"/>
            <a:ext cx="16552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Bioethics</a:t>
            </a:r>
            <a:endParaRPr lang="en-GB" sz="2300" kern="1200" dirty="0">
              <a:solidFill>
                <a:schemeClr val="tx1"/>
              </a:solidFill>
            </a:endParaRPr>
          </a:p>
        </p:txBody>
      </p:sp>
      <p:sp>
        <p:nvSpPr>
          <p:cNvPr id="7" name="Title 2"/>
          <p:cNvSpPr txBox="1">
            <a:spLocks/>
          </p:cNvSpPr>
          <p:nvPr/>
        </p:nvSpPr>
        <p:spPr>
          <a:xfrm>
            <a:off x="228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t>Ethical Considerations</a:t>
            </a:r>
            <a:endParaRPr lang="en-US" sz="3600" b="1" dirty="0">
              <a:latin typeface="+mn-lt"/>
            </a:endParaRPr>
          </a:p>
        </p:txBody>
      </p:sp>
      <p:sp>
        <p:nvSpPr>
          <p:cNvPr id="8" name="Content Placeholder 5"/>
          <p:cNvSpPr txBox="1">
            <a:spLocks/>
          </p:cNvSpPr>
          <p:nvPr/>
        </p:nvSpPr>
        <p:spPr>
          <a:xfrm>
            <a:off x="762000" y="1400628"/>
            <a:ext cx="7986486" cy="512354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en-US" sz="2800" dirty="0">
                <a:solidFill>
                  <a:srgbClr val="0D0D0D"/>
                </a:solidFill>
              </a:rPr>
              <a:t>From an ethical standpoint, the scenario raises considerations regarding </a:t>
            </a:r>
            <a:r>
              <a:rPr lang="en-US" sz="2800" b="1" dirty="0">
                <a:solidFill>
                  <a:srgbClr val="0D0D0D"/>
                </a:solidFill>
              </a:rPr>
              <a:t>patient autonomy</a:t>
            </a:r>
            <a:r>
              <a:rPr lang="en-US" sz="2800" dirty="0">
                <a:solidFill>
                  <a:srgbClr val="0D0D0D"/>
                </a:solidFill>
              </a:rPr>
              <a:t>, </a:t>
            </a:r>
            <a:r>
              <a:rPr lang="en-US" sz="2800" b="1" dirty="0">
                <a:solidFill>
                  <a:srgbClr val="0D0D0D"/>
                </a:solidFill>
              </a:rPr>
              <a:t>informed consent</a:t>
            </a:r>
            <a:r>
              <a:rPr lang="en-US" sz="2800" dirty="0">
                <a:solidFill>
                  <a:srgbClr val="0D0D0D"/>
                </a:solidFill>
              </a:rPr>
              <a:t>, and </a:t>
            </a:r>
            <a:r>
              <a:rPr lang="en-US" sz="2800" b="1" dirty="0">
                <a:solidFill>
                  <a:srgbClr val="0D0D0D"/>
                </a:solidFill>
              </a:rPr>
              <a:t>confidentiality</a:t>
            </a:r>
            <a:r>
              <a:rPr lang="en-US" sz="2800" dirty="0">
                <a:solidFill>
                  <a:srgbClr val="0D0D0D"/>
                </a:solidFill>
              </a:rPr>
              <a:t> </a:t>
            </a:r>
          </a:p>
          <a:p>
            <a:pPr algn="just"/>
            <a:r>
              <a:rPr lang="en-US" sz="2800" dirty="0">
                <a:solidFill>
                  <a:srgbClr val="0D0D0D"/>
                </a:solidFill>
              </a:rPr>
              <a:t>The physician must ensure that patient fully understands her diagnosis, treatment options, and potential implications </a:t>
            </a:r>
          </a:p>
          <a:p>
            <a:pPr algn="just"/>
            <a:r>
              <a:rPr lang="en-US" sz="2800" dirty="0">
                <a:solidFill>
                  <a:srgbClr val="0D0D0D"/>
                </a:solidFill>
              </a:rPr>
              <a:t>Discuss the necessity of a healthy lifestyle </a:t>
            </a:r>
            <a:r>
              <a:rPr lang="en-US" sz="3600" dirty="0">
                <a:solidFill>
                  <a:srgbClr val="0D0D0D"/>
                </a:solidFill>
              </a:rPr>
              <a:t> </a:t>
            </a:r>
            <a:r>
              <a:rPr lang="en-US" sz="2800" dirty="0"/>
              <a:t>&amp; treatment plan. This requires clear communication and understanding of risks and benefits.</a:t>
            </a:r>
            <a:endParaRPr lang="en-US" sz="3600" dirty="0">
              <a:solidFill>
                <a:srgbClr val="0D0D0D"/>
              </a:solidFill>
            </a:endParaRPr>
          </a:p>
          <a:p>
            <a:pPr algn="just"/>
            <a:r>
              <a:rPr lang="en-US" sz="2800" dirty="0">
                <a:solidFill>
                  <a:srgbClr val="0D0D0D"/>
                </a:solidFill>
              </a:rPr>
              <a:t>Additionally, the physician must respect patient’s privacy and confidentiality throughout the diagnostic and treatment process</a:t>
            </a:r>
            <a:endParaRPr lang="en-US" sz="2800" dirty="0"/>
          </a:p>
        </p:txBody>
      </p:sp>
      <p:sp>
        <p:nvSpPr>
          <p:cNvPr id="11" name="Slide Number Placeholder 10"/>
          <p:cNvSpPr>
            <a:spLocks noGrp="1"/>
          </p:cNvSpPr>
          <p:nvPr>
            <p:ph type="sldNum" sz="quarter" idx="12"/>
          </p:nvPr>
        </p:nvSpPr>
        <p:spPr/>
        <p:txBody>
          <a:bodyPr/>
          <a:lstStyle/>
          <a:p>
            <a:fld id="{B6F15528-21DE-4FAA-801E-634DDDAF4B2B}" type="slidenum">
              <a:rPr lang="en-US" smtClean="0"/>
              <a:pPr/>
              <a:t>30</a:t>
            </a:fld>
            <a:endParaRPr lang="en-US"/>
          </a:p>
        </p:txBody>
      </p:sp>
      <p:sp>
        <p:nvSpPr>
          <p:cNvPr id="6" name="Round Same Side Corner Rectangle 4"/>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Spiral Integration</a:t>
            </a:r>
            <a:endParaRPr lang="en-GB" sz="2300" kern="1200" dirty="0">
              <a:solidFill>
                <a:schemeClr val="tx1"/>
              </a:solidFill>
            </a:endParaRPr>
          </a:p>
        </p:txBody>
      </p:sp>
    </p:spTree>
    <p:extLst>
      <p:ext uri="{BB962C8B-B14F-4D97-AF65-F5344CB8AC3E}">
        <p14:creationId xmlns:p14="http://schemas.microsoft.com/office/powerpoint/2010/main" val="385737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Same Side Corner Rectangle 4"/>
          <p:cNvSpPr/>
          <p:nvPr/>
        </p:nvSpPr>
        <p:spPr>
          <a:xfrm>
            <a:off x="6040983" y="46017"/>
            <a:ext cx="3103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Artificial Intelligence</a:t>
            </a:r>
            <a:endParaRPr lang="en-GB" sz="2300" kern="1200" dirty="0">
              <a:solidFill>
                <a:schemeClr val="tx1"/>
              </a:solidFill>
            </a:endParaRPr>
          </a:p>
        </p:txBody>
      </p:sp>
      <p:sp>
        <p:nvSpPr>
          <p:cNvPr id="7" name="Title 2"/>
          <p:cNvSpPr txBox="1">
            <a:spLocks/>
          </p:cNvSpPr>
          <p:nvPr/>
        </p:nvSpPr>
        <p:spPr>
          <a:xfrm>
            <a:off x="228600" y="593726"/>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t>Role of AI in Management of Mitochondrial Diseases</a:t>
            </a:r>
            <a:endParaRPr lang="en-US" sz="3600" b="1" dirty="0">
              <a:latin typeface="+mn-lt"/>
            </a:endParaRPr>
          </a:p>
        </p:txBody>
      </p:sp>
      <p:sp>
        <p:nvSpPr>
          <p:cNvPr id="8" name="Content Placeholder 5"/>
          <p:cNvSpPr txBox="1">
            <a:spLocks/>
          </p:cNvSpPr>
          <p:nvPr/>
        </p:nvSpPr>
        <p:spPr>
          <a:xfrm>
            <a:off x="762000" y="1810656"/>
            <a:ext cx="7986486" cy="398054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r>
              <a:rPr lang="en-US" sz="2800" dirty="0">
                <a:solidFill>
                  <a:srgbClr val="0D0D0D"/>
                </a:solidFill>
              </a:rPr>
              <a:t>AI can potentially aid in </a:t>
            </a:r>
            <a:r>
              <a:rPr lang="en-US" sz="2800" b="1" dirty="0">
                <a:solidFill>
                  <a:srgbClr val="0D0D0D"/>
                </a:solidFill>
              </a:rPr>
              <a:t>enhancing diagnostic accuracy and efficiency. </a:t>
            </a:r>
          </a:p>
          <a:p>
            <a:pPr fontAlgn="base"/>
            <a:r>
              <a:rPr lang="en-US" sz="2800" dirty="0">
                <a:solidFill>
                  <a:srgbClr val="0D0D0D"/>
                </a:solidFill>
              </a:rPr>
              <a:t>AI-powered decision support systems can also help clinicians in </a:t>
            </a:r>
            <a:r>
              <a:rPr lang="en-US" sz="2800" b="1" dirty="0">
                <a:solidFill>
                  <a:srgbClr val="0D0D0D"/>
                </a:solidFill>
              </a:rPr>
              <a:t>selecting appropriate treatment modalities</a:t>
            </a:r>
          </a:p>
          <a:p>
            <a:pPr fontAlgn="base"/>
            <a:r>
              <a:rPr lang="en-US" sz="2800" dirty="0">
                <a:solidFill>
                  <a:srgbClr val="0D0D0D"/>
                </a:solidFill>
              </a:rPr>
              <a:t>AI-driven predictive models may help </a:t>
            </a:r>
            <a:r>
              <a:rPr lang="en-US" sz="2800" b="1" dirty="0">
                <a:solidFill>
                  <a:srgbClr val="0D0D0D"/>
                </a:solidFill>
              </a:rPr>
              <a:t>anticipate the risk of complications of the Disease</a:t>
            </a:r>
            <a:r>
              <a:rPr lang="en-US" sz="2800" dirty="0">
                <a:solidFill>
                  <a:srgbClr val="0D0D0D"/>
                </a:solidFill>
              </a:rPr>
              <a:t> in susceptible populations</a:t>
            </a:r>
            <a:endParaRPr lang="en-US" sz="2800" dirty="0"/>
          </a:p>
        </p:txBody>
      </p:sp>
      <p:sp>
        <p:nvSpPr>
          <p:cNvPr id="10" name="Slide Number Placeholder 9"/>
          <p:cNvSpPr>
            <a:spLocks noGrp="1"/>
          </p:cNvSpPr>
          <p:nvPr>
            <p:ph type="sldNum" sz="quarter" idx="12"/>
          </p:nvPr>
        </p:nvSpPr>
        <p:spPr/>
        <p:txBody>
          <a:bodyPr/>
          <a:lstStyle/>
          <a:p>
            <a:fld id="{B6F15528-21DE-4FAA-801E-634DDDAF4B2B}" type="slidenum">
              <a:rPr lang="en-US" smtClean="0"/>
              <a:pPr/>
              <a:t>31</a:t>
            </a:fld>
            <a:endParaRPr lang="en-US"/>
          </a:p>
        </p:txBody>
      </p:sp>
      <p:sp>
        <p:nvSpPr>
          <p:cNvPr id="9" name="Round Same Side Corner Rectangle 4"/>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Spiral Integration</a:t>
            </a:r>
            <a:endParaRPr lang="en-GB" sz="2300" kern="1200" dirty="0">
              <a:solidFill>
                <a:schemeClr val="tx1"/>
              </a:solidFill>
            </a:endParaRPr>
          </a:p>
        </p:txBody>
      </p:sp>
    </p:spTree>
    <p:extLst>
      <p:ext uri="{BB962C8B-B14F-4D97-AF65-F5344CB8AC3E}">
        <p14:creationId xmlns:p14="http://schemas.microsoft.com/office/powerpoint/2010/main" val="4420838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814A06A-34DF-C242-049D-46A375CB38BE}"/>
              </a:ext>
            </a:extLst>
          </p:cNvPr>
          <p:cNvSpPr>
            <a:spLocks noGrp="1"/>
          </p:cNvSpPr>
          <p:nvPr>
            <p:ph type="title"/>
          </p:nvPr>
        </p:nvSpPr>
        <p:spPr>
          <a:xfrm>
            <a:off x="457200" y="381000"/>
            <a:ext cx="8229600" cy="1143000"/>
          </a:xfrm>
        </p:spPr>
        <p:txBody>
          <a:bodyPr>
            <a:normAutofit fontScale="90000"/>
          </a:bodyPr>
          <a:lstStyle/>
          <a:p>
            <a:r>
              <a:rPr lang="en-US" sz="4400" b="1" i="0" dirty="0">
                <a:effectLst/>
                <a:latin typeface="Calibri" panose="020F0502020204030204" pitchFamily="34" charset="0"/>
                <a:ea typeface="Calibri" panose="020F0502020204030204" pitchFamily="34" charset="0"/>
                <a:cs typeface="Calibri" panose="020F0502020204030204" pitchFamily="34" charset="0"/>
              </a:rPr>
              <a:t>The fountain of youth of mitochondrial research</a:t>
            </a:r>
            <a:endParaRPr lang="en-US" b="1" dirty="0"/>
          </a:p>
        </p:txBody>
      </p:sp>
      <p:sp>
        <p:nvSpPr>
          <p:cNvPr id="10" name="Content Placeholder 9">
            <a:extLst>
              <a:ext uri="{FF2B5EF4-FFF2-40B4-BE49-F238E27FC236}">
                <a16:creationId xmlns:a16="http://schemas.microsoft.com/office/drawing/2014/main" id="{61439B55-CB72-43E0-85F8-4519B6C4A24E}"/>
              </a:ext>
            </a:extLst>
          </p:cNvPr>
          <p:cNvSpPr>
            <a:spLocks noGrp="1"/>
          </p:cNvSpPr>
          <p:nvPr>
            <p:ph sz="half" idx="1"/>
          </p:nvPr>
        </p:nvSpPr>
        <p:spPr>
          <a:xfrm>
            <a:off x="457200" y="1295400"/>
            <a:ext cx="4038600" cy="4525963"/>
          </a:xfrm>
        </p:spPr>
        <p:txBody>
          <a:bodyPr>
            <a:noAutofit/>
          </a:bodyPr>
          <a:lstStyle/>
          <a:p>
            <a:pPr marL="0" indent="0">
              <a:buNone/>
            </a:pPr>
            <a:r>
              <a:rPr lang="en-US" sz="2000" b="1" dirty="0"/>
              <a:t>Link: </a:t>
            </a:r>
            <a:r>
              <a:rPr lang="en-US" sz="2000" dirty="0">
                <a:hlinkClick r:id="rId2"/>
              </a:rPr>
              <a:t>https://www.researchgate.net/publication/374280893_The_fountain_of_youth_of_mitochondrial_research_Research_is_targeting_mitochondrial_dysfunction_to_tackle_aging_and_much_more_but_hype_is_an_increasing_concern</a:t>
            </a:r>
            <a:endParaRPr lang="en-US" sz="2000" dirty="0"/>
          </a:p>
          <a:p>
            <a:pPr marL="0" indent="0">
              <a:buNone/>
            </a:pPr>
            <a:r>
              <a:rPr lang="en-US" sz="2000" b="1" dirty="0"/>
              <a:t>Journal Name: </a:t>
            </a:r>
            <a:r>
              <a:rPr lang="en-US" sz="2000" dirty="0">
                <a:latin typeface="Calibri" panose="020F0502020204030204" pitchFamily="34" charset="0"/>
                <a:ea typeface="Calibri" panose="020F0502020204030204" pitchFamily="34" charset="0"/>
                <a:cs typeface="Calibri" panose="020F0502020204030204" pitchFamily="34" charset="0"/>
              </a:rPr>
              <a:t>EMBO Reports, </a:t>
            </a:r>
            <a:r>
              <a:rPr lang="en-US" sz="2000" b="0" i="0" dirty="0">
                <a:effectLst/>
                <a:latin typeface="Calibri" panose="020F0502020204030204" pitchFamily="34" charset="0"/>
                <a:ea typeface="Calibri" panose="020F0502020204030204" pitchFamily="34" charset="0"/>
                <a:cs typeface="Calibri" panose="020F0502020204030204" pitchFamily="34" charset="0"/>
              </a:rPr>
              <a:t>Sept 2023</a:t>
            </a:r>
          </a:p>
          <a:p>
            <a:pPr marL="0" indent="0">
              <a:buNone/>
            </a:pPr>
            <a:r>
              <a:rPr lang="en-US" sz="2000" b="1" dirty="0"/>
              <a:t>Title: </a:t>
            </a:r>
            <a:r>
              <a:rPr lang="en-US" sz="2000" b="0" i="0" dirty="0">
                <a:effectLst/>
                <a:latin typeface="Calibri" panose="020F0502020204030204" pitchFamily="34" charset="0"/>
                <a:ea typeface="Calibri" panose="020F0502020204030204" pitchFamily="34" charset="0"/>
                <a:cs typeface="Calibri" panose="020F0502020204030204" pitchFamily="34" charset="0"/>
              </a:rPr>
              <a:t>The fountain of youth of mitochondrial research: Research is targeting mitochondrial dysfunction to tackle aging and much more, but hype is an increasing concern</a:t>
            </a:r>
            <a:endParaRPr lang="en-US" sz="2000" b="1" dirty="0"/>
          </a:p>
          <a:p>
            <a:pPr marL="0" indent="0">
              <a:buNone/>
            </a:pPr>
            <a:r>
              <a:rPr lang="en-US" sz="2000" b="1" dirty="0"/>
              <a:t>Author Name: </a:t>
            </a:r>
            <a:r>
              <a:rPr lang="en-US" sz="2000" i="0" dirty="0">
                <a:effectLst/>
                <a:latin typeface="Roboto" panose="02000000000000000000" pitchFamily="2" charset="0"/>
                <a:hlinkClick r:id="rId3">
                  <a:extLst>
                    <a:ext uri="{A12FA001-AC4F-418D-AE19-62706E023703}">
                      <ahyp:hlinkClr xmlns:ahyp="http://schemas.microsoft.com/office/drawing/2018/hyperlinkcolor" val="tx"/>
                    </a:ext>
                  </a:extLst>
                </a:hlinkClick>
              </a:rPr>
              <a:t>Andrea C Rinaldi</a:t>
            </a:r>
            <a:endParaRPr lang="en-US" sz="2000" dirty="0"/>
          </a:p>
        </p:txBody>
      </p:sp>
      <p:sp>
        <p:nvSpPr>
          <p:cNvPr id="11" name="Content Placeholder 10">
            <a:extLst>
              <a:ext uri="{FF2B5EF4-FFF2-40B4-BE49-F238E27FC236}">
                <a16:creationId xmlns:a16="http://schemas.microsoft.com/office/drawing/2014/main" id="{6F0BEF80-7874-FBB8-5796-A938548D9FED}"/>
              </a:ext>
            </a:extLst>
          </p:cNvPr>
          <p:cNvSpPr>
            <a:spLocks noGrp="1"/>
          </p:cNvSpPr>
          <p:nvPr>
            <p:ph sz="half" idx="2"/>
          </p:nvPr>
        </p:nvSpPr>
        <p:spPr/>
        <p:txBody>
          <a:bodyPr>
            <a:normAutofit fontScale="55000" lnSpcReduction="20000"/>
          </a:bodyPr>
          <a:lstStyle/>
          <a:p>
            <a:pPr marL="0" indent="0" algn="l">
              <a:buNone/>
            </a:pPr>
            <a:r>
              <a:rPr lang="en-US" sz="4000" i="0" dirty="0">
                <a:solidFill>
                  <a:srgbClr val="000000"/>
                </a:solidFill>
                <a:effectLst/>
                <a:latin typeface="Times New Roman" panose="02020603050405020304" pitchFamily="18" charset="0"/>
              </a:rPr>
              <a:t>Abstract: </a:t>
            </a:r>
            <a:r>
              <a:rPr lang="en-US" sz="2800" b="0" i="0" dirty="0">
                <a:solidFill>
                  <a:srgbClr val="333333"/>
                </a:solidFill>
                <a:effectLst/>
              </a:rPr>
              <a:t>Mitochondria in our cells take components from the food we eat and turn them into energy. This essential role in energy metabolism is fundamental to the way cells work and the existence of complex life. Mitochondria are not only essential cellular energy factories; they also have critical functions that extend to cell signaling and are essential for everything from muscle and neuronal function to responses to viral infections. However, as they play such a pivotal role in health, </a:t>
            </a:r>
            <a:r>
              <a:rPr lang="en-US" sz="2800" b="0" i="0" dirty="0">
                <a:solidFill>
                  <a:srgbClr val="333333"/>
                </a:solidFill>
                <a:effectLst/>
                <a:highlight>
                  <a:srgbClr val="00FFFF"/>
                </a:highlight>
              </a:rPr>
              <a:t>defects in mitochondrial functions can also be responsible for a wide range of diseases. One group includes primary mitochondrial diseases, a range of genetic disorders that can result in heart failure, blindness, muscle weakness, and death</a:t>
            </a:r>
            <a:r>
              <a:rPr lang="en-US" sz="2800" b="0" i="0" dirty="0">
                <a:solidFill>
                  <a:srgbClr val="333333"/>
                </a:solidFill>
                <a:effectLst/>
              </a:rPr>
              <a:t>. Another is secondary mitochondrial diseases: neurodegenerative disorders, cancer, diabetes, and obesity that have a component of mitochondrial dysfunction. Critically, defects in mitochondria, as well as primary and secondary mitochondrial diseases, have also been linked with aging associated processes.</a:t>
            </a:r>
            <a:endParaRPr lang="en-US" sz="4000" i="0" dirty="0">
              <a:solidFill>
                <a:srgbClr val="000000"/>
              </a:solidFill>
              <a:effectLst/>
            </a:endParaRP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FDBE0D25-ADB4-8987-C4D3-95F837C0DB38}"/>
              </a:ext>
            </a:extLst>
          </p:cNvPr>
          <p:cNvSpPr>
            <a:spLocks noGrp="1"/>
          </p:cNvSpPr>
          <p:nvPr>
            <p:ph type="sldNum" sz="quarter" idx="12"/>
          </p:nvPr>
        </p:nvSpPr>
        <p:spPr/>
        <p:txBody>
          <a:bodyPr/>
          <a:lstStyle/>
          <a:p>
            <a:fld id="{B6F15528-21DE-4FAA-801E-634DDDAF4B2B}" type="slidenum">
              <a:rPr lang="en-US" smtClean="0"/>
              <a:pPr/>
              <a:t>32</a:t>
            </a:fld>
            <a:endParaRPr lang="en-US" dirty="0"/>
          </a:p>
        </p:txBody>
      </p:sp>
      <p:sp>
        <p:nvSpPr>
          <p:cNvPr id="7" name="TextBox 6">
            <a:extLst>
              <a:ext uri="{FF2B5EF4-FFF2-40B4-BE49-F238E27FC236}">
                <a16:creationId xmlns:a16="http://schemas.microsoft.com/office/drawing/2014/main" id="{F4649901-8A76-AFFC-D104-178155CDB328}"/>
              </a:ext>
            </a:extLst>
          </p:cNvPr>
          <p:cNvSpPr txBox="1"/>
          <p:nvPr/>
        </p:nvSpPr>
        <p:spPr>
          <a:xfrm>
            <a:off x="-838200" y="115568"/>
            <a:ext cx="4495800" cy="369332"/>
          </a:xfrm>
          <a:prstGeom prst="rect">
            <a:avLst/>
          </a:prstGeom>
          <a:noFill/>
        </p:spPr>
        <p:txBody>
          <a:bodyPr wrap="square">
            <a:spAutoFit/>
          </a:bodyPr>
          <a:lstStyle/>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Spiral Integration</a:t>
            </a:r>
            <a:endParaRPr lang="en-GB" sz="2000" kern="1200" dirty="0">
              <a:solidFill>
                <a:schemeClr val="tx1"/>
              </a:solidFill>
            </a:endParaRPr>
          </a:p>
        </p:txBody>
      </p:sp>
      <p:sp>
        <p:nvSpPr>
          <p:cNvPr id="9" name="TextBox 8">
            <a:extLst>
              <a:ext uri="{FF2B5EF4-FFF2-40B4-BE49-F238E27FC236}">
                <a16:creationId xmlns:a16="http://schemas.microsoft.com/office/drawing/2014/main" id="{FBE09D10-BBEE-691E-43CC-70B3D6DF4A52}"/>
              </a:ext>
            </a:extLst>
          </p:cNvPr>
          <p:cNvSpPr txBox="1"/>
          <p:nvPr/>
        </p:nvSpPr>
        <p:spPr>
          <a:xfrm>
            <a:off x="5327904" y="76200"/>
            <a:ext cx="4578096" cy="369332"/>
          </a:xfrm>
          <a:prstGeom prst="rect">
            <a:avLst/>
          </a:prstGeom>
          <a:noFill/>
        </p:spPr>
        <p:txBody>
          <a:bodyPr wrap="square">
            <a:spAutoFit/>
          </a:bodyPr>
          <a:lstStyle/>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Research Article</a:t>
            </a:r>
            <a:endParaRPr lang="en-GB" sz="2000" kern="1200" dirty="0">
              <a:solidFill>
                <a:schemeClr val="tx1"/>
              </a:solidFill>
            </a:endParaRPr>
          </a:p>
        </p:txBody>
      </p:sp>
    </p:spTree>
    <p:extLst>
      <p:ext uri="{BB962C8B-B14F-4D97-AF65-F5344CB8AC3E}">
        <p14:creationId xmlns:p14="http://schemas.microsoft.com/office/powerpoint/2010/main" val="4033112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28600" y="76200"/>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How To Access Digital Library</a:t>
            </a:r>
          </a:p>
        </p:txBody>
      </p:sp>
      <p:sp>
        <p:nvSpPr>
          <p:cNvPr id="7" name="Content Placeholder 5"/>
          <p:cNvSpPr txBox="1">
            <a:spLocks/>
          </p:cNvSpPr>
          <p:nvPr/>
        </p:nvSpPr>
        <p:spPr>
          <a:xfrm>
            <a:off x="762000" y="914400"/>
            <a:ext cx="7986486" cy="6143172"/>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800" b="1" dirty="0">
                <a:solidFill>
                  <a:srgbClr val="202124"/>
                </a:solidFill>
              </a:rPr>
              <a:t>Steps to Access HEC Digital Library</a:t>
            </a:r>
            <a:endParaRPr lang="en-US" sz="2800" dirty="0">
              <a:solidFill>
                <a:srgbClr val="202124"/>
              </a:solidFill>
            </a:endParaRPr>
          </a:p>
          <a:p>
            <a:pPr marL="514350" indent="-514350">
              <a:buFont typeface="+mj-lt"/>
              <a:buAutoNum type="alphaLcParenR"/>
            </a:pPr>
            <a:r>
              <a:rPr lang="en-US" sz="2800" dirty="0">
                <a:solidFill>
                  <a:srgbClr val="202124"/>
                </a:solidFill>
              </a:rPr>
              <a:t>Go to the website of HEC National Digital Library</a:t>
            </a:r>
          </a:p>
          <a:p>
            <a:pPr marL="514350" indent="-514350">
              <a:buFont typeface="+mj-lt"/>
              <a:buAutoNum type="alphaLcParenR"/>
            </a:pPr>
            <a:r>
              <a:rPr lang="en-US" sz="2800" dirty="0">
                <a:solidFill>
                  <a:srgbClr val="202124"/>
                </a:solidFill>
              </a:rPr>
              <a:t>On Home Page, click on the INSTITUTES</a:t>
            </a:r>
          </a:p>
          <a:p>
            <a:pPr marL="514350" indent="-514350">
              <a:buFont typeface="+mj-lt"/>
              <a:buAutoNum type="alphaLcParenR"/>
            </a:pPr>
            <a:r>
              <a:rPr lang="en-US" sz="2800" dirty="0">
                <a:solidFill>
                  <a:srgbClr val="202124"/>
                </a:solidFill>
              </a:rPr>
              <a:t>A page will appear showing the universities from Public and Private Sector and other Institutes which have access to HEC National Digital Library HNDL</a:t>
            </a:r>
          </a:p>
          <a:p>
            <a:pPr marL="514350" indent="-514350">
              <a:buFont typeface="+mj-lt"/>
              <a:buAutoNum type="alphaLcParenR"/>
            </a:pPr>
            <a:r>
              <a:rPr lang="en-US" sz="2800" dirty="0">
                <a:solidFill>
                  <a:srgbClr val="202124"/>
                </a:solidFill>
              </a:rPr>
              <a:t>Select your desired Institute</a:t>
            </a:r>
          </a:p>
          <a:p>
            <a:pPr marL="514350" indent="-514350">
              <a:buFont typeface="+mj-lt"/>
              <a:buAutoNum type="alphaLcParenR"/>
            </a:pPr>
            <a:r>
              <a:rPr lang="en-US" sz="2800" dirty="0">
                <a:solidFill>
                  <a:srgbClr val="000000"/>
                </a:solidFill>
              </a:rPr>
              <a:t>A page will appear showing the resources of the institution</a:t>
            </a:r>
          </a:p>
          <a:p>
            <a:pPr marL="514350" indent="-514350">
              <a:buFont typeface="+mj-lt"/>
              <a:buAutoNum type="alphaLcParenR"/>
            </a:pPr>
            <a:r>
              <a:rPr lang="en-US" sz="2800" dirty="0">
                <a:solidFill>
                  <a:srgbClr val="000000"/>
                </a:solidFill>
              </a:rPr>
              <a:t>Journals and Researches will appear</a:t>
            </a:r>
          </a:p>
          <a:p>
            <a:pPr marL="514350" indent="-514350">
              <a:buFont typeface="+mj-lt"/>
              <a:buAutoNum type="alphaLcParenR"/>
            </a:pPr>
            <a:r>
              <a:rPr lang="en-US" sz="2800" dirty="0">
                <a:solidFill>
                  <a:srgbClr val="000000"/>
                </a:solidFill>
              </a:rPr>
              <a:t>You can find a Journal by clicking on JOURNALS AND DATABASE and enter a keyword to search for your desired journal</a:t>
            </a: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a:p>
        </p:txBody>
      </p:sp>
    </p:spTree>
    <p:extLst>
      <p:ext uri="{BB962C8B-B14F-4D97-AF65-F5344CB8AC3E}">
        <p14:creationId xmlns:p14="http://schemas.microsoft.com/office/powerpoint/2010/main" val="7774317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28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t>Learning Resources</a:t>
            </a:r>
            <a:endParaRPr lang="en-US" sz="3600" b="1" dirty="0">
              <a:latin typeface="+mn-lt"/>
            </a:endParaRPr>
          </a:p>
        </p:txBody>
      </p:sp>
      <p:sp>
        <p:nvSpPr>
          <p:cNvPr id="7" name="Content Placeholder 5"/>
          <p:cNvSpPr txBox="1">
            <a:spLocks/>
          </p:cNvSpPr>
          <p:nvPr/>
        </p:nvSpPr>
        <p:spPr>
          <a:xfrm>
            <a:off x="776514" y="1400628"/>
            <a:ext cx="7986486" cy="4466772"/>
          </a:xfrm>
          <a:prstGeom prst="rect">
            <a:avLst/>
          </a:prstGeom>
        </p:spPr>
        <p:txBody>
          <a:bodyPr vert="horz" lIns="91440" tIns="45720" rIns="91440" bIns="45720" rtlCol="0">
            <a:normAutofit fontScale="70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pPr>
            <a:r>
              <a:rPr lang="en-US" sz="2800" dirty="0"/>
              <a:t>Tex</a:t>
            </a:r>
            <a:r>
              <a:rPr lang="en-GB" sz="2800" dirty="0"/>
              <a:t>tb</a:t>
            </a:r>
            <a:r>
              <a:rPr lang="en-US" sz="2800" dirty="0" err="1"/>
              <a:t>ook</a:t>
            </a:r>
            <a:r>
              <a:rPr lang="en-US" sz="2800" dirty="0"/>
              <a:t> of Biochemistry, Lippincott 8</a:t>
            </a:r>
            <a:r>
              <a:rPr lang="en-US" sz="2800" baseline="30000" dirty="0"/>
              <a:t>th</a:t>
            </a:r>
            <a:r>
              <a:rPr lang="en-US" sz="2800" dirty="0"/>
              <a:t> edition</a:t>
            </a:r>
            <a:r>
              <a:rPr lang="en-GB" sz="2800" dirty="0"/>
              <a:t>, chapter no 6 &amp; 30. , page no. 81-82 &amp; 461</a:t>
            </a:r>
          </a:p>
          <a:p>
            <a:pPr>
              <a:lnSpc>
                <a:spcPct val="150000"/>
              </a:lnSpc>
            </a:pPr>
            <a:r>
              <a:rPr lang="en-GB" sz="2800" dirty="0"/>
              <a:t>Guyton and Hall Textbook of Medical Physiology 13</a:t>
            </a:r>
            <a:r>
              <a:rPr lang="en-GB" sz="2800" baseline="30000" dirty="0"/>
              <a:t>th</a:t>
            </a:r>
            <a:r>
              <a:rPr lang="en-GB" sz="2800" dirty="0"/>
              <a:t> Edition, Chapter-2, pages- 11, 16, 17 &amp; 18</a:t>
            </a:r>
          </a:p>
          <a:p>
            <a:pPr>
              <a:lnSpc>
                <a:spcPct val="150000"/>
              </a:lnSpc>
            </a:pPr>
            <a:r>
              <a:rPr lang="en-US" sz="2800" dirty="0"/>
              <a:t>Essentials of Medical Biochemistry, Mushtaq Ahmad, Volume-1, 9</a:t>
            </a:r>
            <a:r>
              <a:rPr lang="en-US" sz="2800" baseline="30000" dirty="0"/>
              <a:t>th</a:t>
            </a:r>
            <a:r>
              <a:rPr lang="en-US" sz="2800" dirty="0"/>
              <a:t> Edition, Chapters 1 &amp; 8, Pages 2, 3-5 &amp; 181-183</a:t>
            </a:r>
          </a:p>
          <a:p>
            <a:pPr>
              <a:lnSpc>
                <a:spcPct val="150000"/>
              </a:lnSpc>
            </a:pPr>
            <a:r>
              <a:rPr lang="en-US" sz="2800" dirty="0"/>
              <a:t>Harper’s Illustrated Biochemistry 32</a:t>
            </a:r>
            <a:r>
              <a:rPr lang="en-US" sz="2800" baseline="30000" dirty="0"/>
              <a:t>nd</a:t>
            </a:r>
            <a:r>
              <a:rPr lang="en-US" sz="2800" dirty="0"/>
              <a:t> Edition</a:t>
            </a:r>
          </a:p>
          <a:p>
            <a:pPr>
              <a:lnSpc>
                <a:spcPct val="150000"/>
              </a:lnSpc>
            </a:pPr>
            <a:r>
              <a:rPr lang="en-US" sz="2800" dirty="0"/>
              <a:t>Google Scholar</a:t>
            </a:r>
          </a:p>
          <a:p>
            <a:pPr>
              <a:lnSpc>
                <a:spcPct val="150000"/>
              </a:lnSpc>
            </a:pPr>
            <a:r>
              <a:rPr lang="en-US" sz="2800" dirty="0"/>
              <a:t>Google Images</a:t>
            </a:r>
          </a:p>
          <a:p>
            <a:pPr marL="0" indent="0">
              <a:buNone/>
            </a:pP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a:p>
        </p:txBody>
      </p:sp>
    </p:spTree>
    <p:extLst>
      <p:ext uri="{BB962C8B-B14F-4D97-AF65-F5344CB8AC3E}">
        <p14:creationId xmlns:p14="http://schemas.microsoft.com/office/powerpoint/2010/main" val="29156958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57400" y="2514600"/>
            <a:ext cx="5029200" cy="1143000"/>
          </a:xfrm>
        </p:spPr>
        <p:txBody>
          <a:bodyPr>
            <a:normAutofit/>
          </a:bodyPr>
          <a:lstStyle/>
          <a:p>
            <a:pPr algn="ctr"/>
            <a:r>
              <a:rPr lang="en-US" sz="5400" b="1" dirty="0">
                <a:latin typeface="+mn-lt"/>
              </a:rPr>
              <a:t>THANK YOU</a:t>
            </a:r>
          </a:p>
        </p:txBody>
      </p:sp>
      <p:sp>
        <p:nvSpPr>
          <p:cNvPr id="6" name="Slide Number Placeholder 5"/>
          <p:cNvSpPr>
            <a:spLocks noGrp="1"/>
          </p:cNvSpPr>
          <p:nvPr>
            <p:ph type="sldNum" sz="quarter" idx="12"/>
          </p:nvPr>
        </p:nvSpPr>
        <p:spPr/>
        <p:txBody>
          <a:bodyPr/>
          <a:lstStyle/>
          <a:p>
            <a:fld id="{B6F15528-21DE-4FAA-801E-634DDDAF4B2B}" type="slidenum">
              <a:rPr lang="en-US" smtClean="0"/>
              <a:pPr/>
              <a:t>35</a:t>
            </a:fld>
            <a:endParaRPr lang="en-US"/>
          </a:p>
        </p:txBody>
      </p:sp>
    </p:spTree>
    <p:extLst>
      <p:ext uri="{BB962C8B-B14F-4D97-AF65-F5344CB8AC3E}">
        <p14:creationId xmlns:p14="http://schemas.microsoft.com/office/powerpoint/2010/main" val="1354827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04900"/>
            <a:ext cx="80010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mn-lt"/>
              </a:rPr>
              <a:t>Professor Umar Model of Integrated Lecture</a:t>
            </a:r>
          </a:p>
        </p:txBody>
      </p:sp>
      <p:sp>
        <p:nvSpPr>
          <p:cNvPr id="8" name="Slide Number Placeholder 7"/>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66079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20762"/>
            <a:ext cx="8286750" cy="5532438"/>
          </a:xfrm>
        </p:spPr>
        <p:txBody>
          <a:bodyPr>
            <a:normAutofit/>
          </a:bodyPr>
          <a:lstStyle/>
          <a:p>
            <a:pPr marL="0" indent="0" algn="just">
              <a:buNone/>
            </a:pPr>
            <a:r>
              <a:rPr lang="en-US" sz="2800" dirty="0">
                <a:latin typeface="Calibri" pitchFamily="34" charset="0"/>
              </a:rPr>
              <a:t>At the end of this session students should be able to:</a:t>
            </a:r>
          </a:p>
          <a:p>
            <a:endParaRPr lang="en-US" sz="2800" dirty="0"/>
          </a:p>
          <a:p>
            <a:r>
              <a:rPr lang="en-US" sz="2800" dirty="0"/>
              <a:t>Explain composition of normal cell &amp; methods to separate different organelles of cell.</a:t>
            </a:r>
          </a:p>
          <a:p>
            <a:r>
              <a:rPr lang="en-US" sz="2800" dirty="0"/>
              <a:t>Describe structure, functions and marker enzymes of mitochondria and nucleus.</a:t>
            </a:r>
            <a:endParaRPr lang="en-US" sz="2800" dirty="0">
              <a:latin typeface="Calibri" panose="020F0502020204030204" pitchFamily="34" charset="0"/>
              <a:ea typeface="Times New Roman" panose="02020603050405020304" pitchFamily="18" charset="0"/>
              <a:cs typeface="Calibri" panose="020F0502020204030204" pitchFamily="34" charset="0"/>
            </a:endParaRPr>
          </a:p>
          <a:p>
            <a:pPr lvl="0" algn="just">
              <a:lnSpc>
                <a:spcPct val="110000"/>
              </a:lnSpc>
              <a:spcBef>
                <a:spcPts val="0"/>
              </a:spcBef>
            </a:pPr>
            <a:r>
              <a:rPr lang="en-US" sz="2800" dirty="0">
                <a:latin typeface="Calibri" panose="020F0502020204030204" pitchFamily="34" charset="0"/>
                <a:ea typeface="Times New Roman" panose="02020603050405020304" pitchFamily="18" charset="0"/>
                <a:cs typeface="Calibri" panose="020F0502020204030204" pitchFamily="34" charset="0"/>
              </a:rPr>
              <a:t>Correlate with the clinical conditions</a:t>
            </a:r>
          </a:p>
          <a:p>
            <a:pPr lvl="0" algn="just">
              <a:lnSpc>
                <a:spcPct val="110000"/>
              </a:lnSpc>
              <a:spcBef>
                <a:spcPts val="0"/>
              </a:spcBef>
            </a:pPr>
            <a:r>
              <a:rPr lang="en-US" sz="2800" dirty="0">
                <a:latin typeface="Calibri" panose="020F0502020204030204" pitchFamily="34" charset="0"/>
                <a:ea typeface="Times New Roman" panose="02020603050405020304" pitchFamily="18" charset="0"/>
                <a:cs typeface="Calibri" panose="020F0502020204030204" pitchFamily="34" charset="0"/>
              </a:rPr>
              <a:t>Practice the principles of bioethics in the related scenario</a:t>
            </a:r>
          </a:p>
          <a:p>
            <a:pPr lvl="0" algn="just">
              <a:lnSpc>
                <a:spcPct val="110000"/>
              </a:lnSpc>
              <a:spcBef>
                <a:spcPts val="0"/>
              </a:spcBef>
            </a:pPr>
            <a:r>
              <a:rPr lang="en-US" sz="2800" dirty="0">
                <a:latin typeface="Calibri" panose="020F0502020204030204" pitchFamily="34" charset="0"/>
                <a:ea typeface="Times New Roman" panose="02020603050405020304" pitchFamily="18" charset="0"/>
                <a:cs typeface="Calibri" panose="020F0502020204030204" pitchFamily="34" charset="0"/>
              </a:rPr>
              <a:t>Apply strategic use of A.I in the given scenario</a:t>
            </a:r>
          </a:p>
          <a:p>
            <a:pPr lvl="0" algn="just">
              <a:lnSpc>
                <a:spcPct val="110000"/>
              </a:lnSpc>
              <a:spcBef>
                <a:spcPts val="0"/>
              </a:spcBef>
            </a:pPr>
            <a:r>
              <a:rPr lang="en-US" sz="2800" dirty="0">
                <a:latin typeface="Calibri" panose="020F0502020204030204" pitchFamily="34" charset="0"/>
                <a:ea typeface="Times New Roman" panose="02020603050405020304" pitchFamily="18" charset="0"/>
                <a:cs typeface="Calibri" panose="020F0502020204030204" pitchFamily="34" charset="0"/>
              </a:rPr>
              <a:t>Read relevant research articles related to the  Core Knowledge.</a:t>
            </a:r>
          </a:p>
        </p:txBody>
      </p:sp>
      <p:sp>
        <p:nvSpPr>
          <p:cNvPr id="4" name="Title 1"/>
          <p:cNvSpPr txBox="1">
            <a:spLocks/>
          </p:cNvSpPr>
          <p:nvPr/>
        </p:nvSpPr>
        <p:spPr>
          <a:xfrm>
            <a:off x="228600" y="1524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Learning Objectives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2704231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93418" y="60327"/>
            <a:ext cx="5355182" cy="777873"/>
          </a:xfrm>
        </p:spPr>
        <p:txBody>
          <a:bodyPr>
            <a:noAutofit/>
          </a:bodyPr>
          <a:lstStyle/>
          <a:p>
            <a:pPr algn="ctr"/>
            <a:r>
              <a:rPr lang="en-US" sz="4400" b="1" dirty="0">
                <a:latin typeface="+mn-lt"/>
              </a:rPr>
              <a:t>Cell &amp; Cell Organelles</a:t>
            </a:r>
          </a:p>
        </p:txBody>
      </p:sp>
      <p:grpSp>
        <p:nvGrpSpPr>
          <p:cNvPr id="4" name="Group 3"/>
          <p:cNvGrpSpPr/>
          <p:nvPr/>
        </p:nvGrpSpPr>
        <p:grpSpPr>
          <a:xfrm>
            <a:off x="0" y="0"/>
            <a:ext cx="2514600" cy="480241"/>
            <a:chOff x="0" y="34747"/>
            <a:chExt cx="2783536" cy="480241"/>
          </a:xfrm>
          <a:scene3d>
            <a:camera prst="orthographicFront"/>
            <a:lightRig rig="flat" dir="t"/>
          </a:scene3d>
        </p:grpSpPr>
        <p:sp>
          <p:nvSpPr>
            <p:cNvPr id="5" name="Round Same Side Corner Rectangle 4"/>
            <p:cNvSpPr/>
            <p:nvPr/>
          </p:nvSpPr>
          <p:spPr>
            <a:xfrm>
              <a:off x="0" y="34747"/>
              <a:ext cx="2783536" cy="480241"/>
            </a:xfrm>
            <a:prstGeom prst="round2SameRect">
              <a:avLst>
                <a:gd name="adj1" fmla="val 16670"/>
                <a:gd name="adj2" fmla="val 0"/>
              </a:avLst>
            </a:prstGeom>
            <a:solidFill>
              <a:schemeClr val="bg1"/>
            </a:solidFill>
            <a:ln>
              <a:noFill/>
            </a:ln>
            <a:sp3d prstMaterial="plastic">
              <a:bevelT w="120900" h="88900"/>
              <a:bevelB w="88900" h="31750" prst="angle"/>
            </a:sp3d>
          </p:spPr>
          <p:style>
            <a:lnRef idx="1">
              <a:schemeClr val="accent4">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6" name="Round Same Side Corner Rectangle 4"/>
            <p:cNvSpPr/>
            <p:nvPr/>
          </p:nvSpPr>
          <p:spPr>
            <a:xfrm>
              <a:off x="23448" y="58195"/>
              <a:ext cx="2736640" cy="456793"/>
            </a:xfrm>
            <a:prstGeom prst="rect">
              <a:avLst/>
            </a:prstGeom>
            <a:ln>
              <a:noFill/>
            </a:ln>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grpSp>
      <p:sp>
        <p:nvSpPr>
          <p:cNvPr id="8" name="Slide Number Placeholder 7"/>
          <p:cNvSpPr>
            <a:spLocks noGrp="1"/>
          </p:cNvSpPr>
          <p:nvPr>
            <p:ph type="sldNum" sz="quarter" idx="12"/>
          </p:nvPr>
        </p:nvSpPr>
        <p:spPr/>
        <p:txBody>
          <a:bodyPr/>
          <a:lstStyle/>
          <a:p>
            <a:fld id="{B6F15528-21DE-4FAA-801E-634DDDAF4B2B}" type="slidenum">
              <a:rPr lang="en-US" smtClean="0"/>
              <a:pPr/>
              <a:t>6</a:t>
            </a:fld>
            <a:endParaRPr lang="en-US"/>
          </a:p>
        </p:txBody>
      </p:sp>
      <p:sp>
        <p:nvSpPr>
          <p:cNvPr id="2" name="Content Placeholder 1">
            <a:extLst>
              <a:ext uri="{FF2B5EF4-FFF2-40B4-BE49-F238E27FC236}">
                <a16:creationId xmlns:a16="http://schemas.microsoft.com/office/drawing/2014/main" id="{44534C96-78D6-FF0C-9794-D466637E0E14}"/>
              </a:ext>
            </a:extLst>
          </p:cNvPr>
          <p:cNvSpPr>
            <a:spLocks noGrp="1"/>
          </p:cNvSpPr>
          <p:nvPr>
            <p:ph idx="1"/>
          </p:nvPr>
        </p:nvSpPr>
        <p:spPr>
          <a:xfrm>
            <a:off x="628650" y="990600"/>
            <a:ext cx="2266950" cy="123507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Organelles</a:t>
            </a:r>
          </a:p>
        </p:txBody>
      </p:sp>
      <p:sp>
        <p:nvSpPr>
          <p:cNvPr id="7" name="Rectangle: Rounded Corners 6">
            <a:extLst>
              <a:ext uri="{FF2B5EF4-FFF2-40B4-BE49-F238E27FC236}">
                <a16:creationId xmlns:a16="http://schemas.microsoft.com/office/drawing/2014/main" id="{8A7AB354-7FE7-D8E9-6734-414D00E60E6C}"/>
              </a:ext>
            </a:extLst>
          </p:cNvPr>
          <p:cNvSpPr/>
          <p:nvPr/>
        </p:nvSpPr>
        <p:spPr>
          <a:xfrm>
            <a:off x="5257800" y="990600"/>
            <a:ext cx="2266950" cy="123507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Cells</a:t>
            </a:r>
          </a:p>
        </p:txBody>
      </p:sp>
      <p:sp>
        <p:nvSpPr>
          <p:cNvPr id="10" name="Rectangle: Rounded Corners 9">
            <a:extLst>
              <a:ext uri="{FF2B5EF4-FFF2-40B4-BE49-F238E27FC236}">
                <a16:creationId xmlns:a16="http://schemas.microsoft.com/office/drawing/2014/main" id="{E94709F5-FD6E-4050-8273-B4B5A42B2C73}"/>
              </a:ext>
            </a:extLst>
          </p:cNvPr>
          <p:cNvSpPr/>
          <p:nvPr/>
        </p:nvSpPr>
        <p:spPr>
          <a:xfrm>
            <a:off x="609600" y="3200400"/>
            <a:ext cx="2286000" cy="119459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Organs</a:t>
            </a:r>
          </a:p>
        </p:txBody>
      </p:sp>
      <p:sp>
        <p:nvSpPr>
          <p:cNvPr id="11" name="Rectangle: Rounded Corners 10">
            <a:extLst>
              <a:ext uri="{FF2B5EF4-FFF2-40B4-BE49-F238E27FC236}">
                <a16:creationId xmlns:a16="http://schemas.microsoft.com/office/drawing/2014/main" id="{A121F943-856C-A3FD-CA40-73CCFBAB212A}"/>
              </a:ext>
            </a:extLst>
          </p:cNvPr>
          <p:cNvSpPr/>
          <p:nvPr/>
        </p:nvSpPr>
        <p:spPr>
          <a:xfrm>
            <a:off x="5257800" y="3200400"/>
            <a:ext cx="2286000" cy="124161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Tissues</a:t>
            </a:r>
          </a:p>
        </p:txBody>
      </p:sp>
      <p:sp>
        <p:nvSpPr>
          <p:cNvPr id="12" name="Rectangle: Rounded Corners 11">
            <a:extLst>
              <a:ext uri="{FF2B5EF4-FFF2-40B4-BE49-F238E27FC236}">
                <a16:creationId xmlns:a16="http://schemas.microsoft.com/office/drawing/2014/main" id="{8626C439-1336-4763-5096-3DCE4CB070C9}"/>
              </a:ext>
            </a:extLst>
          </p:cNvPr>
          <p:cNvSpPr/>
          <p:nvPr/>
        </p:nvSpPr>
        <p:spPr>
          <a:xfrm>
            <a:off x="685800" y="5207793"/>
            <a:ext cx="2209800" cy="111680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Organism</a:t>
            </a:r>
          </a:p>
        </p:txBody>
      </p:sp>
      <p:sp>
        <p:nvSpPr>
          <p:cNvPr id="13" name="Arrow: Right 12">
            <a:extLst>
              <a:ext uri="{FF2B5EF4-FFF2-40B4-BE49-F238E27FC236}">
                <a16:creationId xmlns:a16="http://schemas.microsoft.com/office/drawing/2014/main" id="{E8A7E21F-C9CD-1A84-EC03-AE1882ECFDA7}"/>
              </a:ext>
            </a:extLst>
          </p:cNvPr>
          <p:cNvSpPr/>
          <p:nvPr/>
        </p:nvSpPr>
        <p:spPr>
          <a:xfrm>
            <a:off x="3124200" y="1371600"/>
            <a:ext cx="1905000" cy="457200"/>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3020FA6A-BAE2-E220-6868-0B6843B2848B}"/>
              </a:ext>
            </a:extLst>
          </p:cNvPr>
          <p:cNvSpPr/>
          <p:nvPr/>
        </p:nvSpPr>
        <p:spPr>
          <a:xfrm>
            <a:off x="6248400" y="2438400"/>
            <a:ext cx="381000" cy="558006"/>
          </a:xfrm>
          <a:prstGeom prst="down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57B6F1A9-999C-3CBA-44A8-6DD2361BCBFA}"/>
              </a:ext>
            </a:extLst>
          </p:cNvPr>
          <p:cNvSpPr/>
          <p:nvPr/>
        </p:nvSpPr>
        <p:spPr>
          <a:xfrm>
            <a:off x="1600200" y="4547394"/>
            <a:ext cx="381000" cy="558006"/>
          </a:xfrm>
          <a:prstGeom prst="down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Arrow: Left 15">
            <a:extLst>
              <a:ext uri="{FF2B5EF4-FFF2-40B4-BE49-F238E27FC236}">
                <a16:creationId xmlns:a16="http://schemas.microsoft.com/office/drawing/2014/main" id="{D87BEE00-640E-5DDD-10EC-7DB52476BA98}"/>
              </a:ext>
            </a:extLst>
          </p:cNvPr>
          <p:cNvSpPr/>
          <p:nvPr/>
        </p:nvSpPr>
        <p:spPr>
          <a:xfrm>
            <a:off x="3124200" y="3565526"/>
            <a:ext cx="1905000" cy="457199"/>
          </a:xfrm>
          <a:prstGeom prst="lef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1385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4"/>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
        <p:nvSpPr>
          <p:cNvPr id="5" name="Title 2"/>
          <p:cNvSpPr txBox="1">
            <a:spLocks/>
          </p:cNvSpPr>
          <p:nvPr/>
        </p:nvSpPr>
        <p:spPr>
          <a:xfrm>
            <a:off x="628650" y="365127"/>
            <a:ext cx="7886700" cy="8540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4400" b="1" dirty="0">
              <a:latin typeface="+mn-lt"/>
            </a:endParaRPr>
          </a:p>
        </p:txBody>
      </p:sp>
      <p:sp>
        <p:nvSpPr>
          <p:cNvPr id="2" name="Title 1">
            <a:extLst>
              <a:ext uri="{FF2B5EF4-FFF2-40B4-BE49-F238E27FC236}">
                <a16:creationId xmlns:a16="http://schemas.microsoft.com/office/drawing/2014/main" id="{E1E8B764-6138-7FA3-2500-B2ADECF0F3F9}"/>
              </a:ext>
            </a:extLst>
          </p:cNvPr>
          <p:cNvSpPr>
            <a:spLocks noGrp="1"/>
          </p:cNvSpPr>
          <p:nvPr>
            <p:ph type="title"/>
          </p:nvPr>
        </p:nvSpPr>
        <p:spPr>
          <a:xfrm>
            <a:off x="1162050" y="365126"/>
            <a:ext cx="7524750" cy="777873"/>
          </a:xfrm>
        </p:spPr>
        <p:txBody>
          <a:bodyPr/>
          <a:lstStyle/>
          <a:p>
            <a:r>
              <a:rPr lang="en-US" sz="3600" b="1" dirty="0">
                <a:latin typeface="+mn-lt"/>
              </a:rPr>
              <a:t>Fundamental Statements About Cell</a:t>
            </a:r>
            <a:endParaRPr lang="en-US" b="1" dirty="0">
              <a:latin typeface="+mn-lt"/>
            </a:endParaRPr>
          </a:p>
        </p:txBody>
      </p:sp>
      <p:sp>
        <p:nvSpPr>
          <p:cNvPr id="3" name="Content Placeholder 2">
            <a:extLst>
              <a:ext uri="{FF2B5EF4-FFF2-40B4-BE49-F238E27FC236}">
                <a16:creationId xmlns:a16="http://schemas.microsoft.com/office/drawing/2014/main" id="{C74A1919-8156-F882-7EE6-3F2338950F5E}"/>
              </a:ext>
            </a:extLst>
          </p:cNvPr>
          <p:cNvSpPr>
            <a:spLocks noGrp="1"/>
          </p:cNvSpPr>
          <p:nvPr>
            <p:ph sz="half" idx="1"/>
          </p:nvPr>
        </p:nvSpPr>
        <p:spPr>
          <a:xfrm>
            <a:off x="199347" y="1219201"/>
            <a:ext cx="4315503" cy="4957762"/>
          </a:xfrm>
        </p:spPr>
        <p:txBody>
          <a:bodyPr>
            <a:normAutofit/>
          </a:bodyPr>
          <a:lstStyle/>
          <a:p>
            <a:r>
              <a:rPr lang="en-US" sz="2400" dirty="0"/>
              <a:t>Cell is basic structural and functional </a:t>
            </a:r>
            <a:r>
              <a:rPr lang="en-US" sz="2400" b="1" dirty="0">
                <a:solidFill>
                  <a:srgbClr val="0070C0"/>
                </a:solidFill>
              </a:rPr>
              <a:t>unit</a:t>
            </a:r>
            <a:r>
              <a:rPr lang="en-US" sz="2400" dirty="0"/>
              <a:t>. </a:t>
            </a:r>
          </a:p>
          <a:p>
            <a:endParaRPr lang="en-US" sz="2400" dirty="0"/>
          </a:p>
          <a:p>
            <a:r>
              <a:rPr lang="en-US" sz="2400" dirty="0"/>
              <a:t>Cells arise from </a:t>
            </a:r>
            <a:r>
              <a:rPr lang="en-US" sz="2400" b="1" dirty="0">
                <a:solidFill>
                  <a:srgbClr val="0070C0"/>
                </a:solidFill>
              </a:rPr>
              <a:t>Existing Cells.</a:t>
            </a:r>
          </a:p>
          <a:p>
            <a:endParaRPr lang="en-US" sz="2400" dirty="0"/>
          </a:p>
          <a:p>
            <a:r>
              <a:rPr lang="en-US" sz="2400" dirty="0"/>
              <a:t>The </a:t>
            </a:r>
            <a:r>
              <a:rPr lang="en-US" sz="2400" b="1" dirty="0">
                <a:solidFill>
                  <a:srgbClr val="0070C0"/>
                </a:solidFill>
              </a:rPr>
              <a:t>Genetic Information </a:t>
            </a:r>
            <a:r>
              <a:rPr lang="en-US" sz="2400" dirty="0"/>
              <a:t>for </a:t>
            </a:r>
            <a:r>
              <a:rPr lang="en-US" sz="2400" b="1" dirty="0"/>
              <a:t>maintenance of existing </a:t>
            </a:r>
            <a:r>
              <a:rPr lang="en-US" sz="2400" dirty="0"/>
              <a:t>and </a:t>
            </a:r>
            <a:r>
              <a:rPr lang="en-US" sz="2400" b="1" dirty="0"/>
              <a:t>production of new cells </a:t>
            </a:r>
            <a:r>
              <a:rPr lang="en-US" sz="2400" dirty="0"/>
              <a:t>passes through cell.</a:t>
            </a:r>
          </a:p>
          <a:p>
            <a:endParaRPr lang="en-US" sz="2400" b="1" dirty="0">
              <a:solidFill>
                <a:srgbClr val="0070C0"/>
              </a:solidFill>
            </a:endParaRPr>
          </a:p>
          <a:p>
            <a:r>
              <a:rPr lang="en-US" sz="2400" b="1" dirty="0">
                <a:solidFill>
                  <a:srgbClr val="0070C0"/>
                </a:solidFill>
              </a:rPr>
              <a:t>Metabolism</a:t>
            </a:r>
            <a:r>
              <a:rPr lang="en-US" sz="2400" dirty="0"/>
              <a:t> takes place inside cells.</a:t>
            </a:r>
          </a:p>
        </p:txBody>
      </p:sp>
      <p:sp>
        <p:nvSpPr>
          <p:cNvPr id="8" name="Slide Number Placeholder 7"/>
          <p:cNvSpPr>
            <a:spLocks noGrp="1"/>
          </p:cNvSpPr>
          <p:nvPr>
            <p:ph type="sldNum" sz="quarter" idx="12"/>
          </p:nvPr>
        </p:nvSpPr>
        <p:spPr/>
        <p:txBody>
          <a:bodyPr/>
          <a:lstStyle/>
          <a:p>
            <a:fld id="{B6F15528-21DE-4FAA-801E-634DDDAF4B2B}" type="slidenum">
              <a:rPr lang="en-US" smtClean="0"/>
              <a:pPr/>
              <a:t>7</a:t>
            </a:fld>
            <a:endParaRPr lang="en-US"/>
          </a:p>
        </p:txBody>
      </p:sp>
      <p:pic>
        <p:nvPicPr>
          <p:cNvPr id="9" name="Picture 2" descr="Cell cycle - Wikipedia">
            <a:extLst>
              <a:ext uri="{FF2B5EF4-FFF2-40B4-BE49-F238E27FC236}">
                <a16:creationId xmlns:a16="http://schemas.microsoft.com/office/drawing/2014/main" id="{D68E2A06-C31D-A73F-A7B6-4A5D8CDB3F16}"/>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7624" t="6965" r="4862" b="4326"/>
          <a:stretch/>
        </p:blipFill>
        <p:spPr bwMode="auto">
          <a:xfrm>
            <a:off x="4415544" y="1752600"/>
            <a:ext cx="4716945" cy="3581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247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67F93-405F-49FF-BE2E-F085DE8D5EE8}"/>
              </a:ext>
            </a:extLst>
          </p:cNvPr>
          <p:cNvSpPr>
            <a:spLocks noGrp="1"/>
          </p:cNvSpPr>
          <p:nvPr>
            <p:ph type="title"/>
          </p:nvPr>
        </p:nvSpPr>
        <p:spPr>
          <a:xfrm>
            <a:off x="1066800" y="365126"/>
            <a:ext cx="7886700" cy="849313"/>
          </a:xfrm>
        </p:spPr>
        <p:txBody>
          <a:bodyPr>
            <a:normAutofit fontScale="90000"/>
          </a:bodyPr>
          <a:lstStyle/>
          <a:p>
            <a:r>
              <a:rPr lang="en-US" sz="3200" b="1" dirty="0">
                <a:latin typeface="+mn-lt"/>
              </a:rPr>
              <a:t>Methods for Studying Cell Structure and Isolation of Cell Organelles</a:t>
            </a:r>
            <a:endParaRPr lang="en-US" dirty="0"/>
          </a:p>
        </p:txBody>
      </p:sp>
      <p:sp>
        <p:nvSpPr>
          <p:cNvPr id="5" name="Content Placeholder 4">
            <a:extLst>
              <a:ext uri="{FF2B5EF4-FFF2-40B4-BE49-F238E27FC236}">
                <a16:creationId xmlns:a16="http://schemas.microsoft.com/office/drawing/2014/main" id="{741FCB1F-C0A7-81D6-0321-F11B23153ED4}"/>
              </a:ext>
            </a:extLst>
          </p:cNvPr>
          <p:cNvSpPr>
            <a:spLocks noGrp="1"/>
          </p:cNvSpPr>
          <p:nvPr>
            <p:ph sz="half" idx="1"/>
          </p:nvPr>
        </p:nvSpPr>
        <p:spPr>
          <a:xfrm>
            <a:off x="190500" y="1214438"/>
            <a:ext cx="4838700" cy="5141911"/>
          </a:xfrm>
        </p:spPr>
        <p:txBody>
          <a:bodyPr>
            <a:noAutofit/>
          </a:bodyPr>
          <a:lstStyle/>
          <a:p>
            <a:pPr marL="0" indent="0">
              <a:buNone/>
            </a:pPr>
            <a:r>
              <a:rPr lang="en-US" sz="2400" b="1" dirty="0"/>
              <a:t>Homogenization</a:t>
            </a:r>
          </a:p>
          <a:p>
            <a:r>
              <a:rPr lang="en-US" sz="2400" dirty="0"/>
              <a:t>Isolation starts with </a:t>
            </a:r>
            <a:r>
              <a:rPr lang="en-US" sz="2400" b="1" dirty="0">
                <a:solidFill>
                  <a:srgbClr val="7030A0"/>
                </a:solidFill>
              </a:rPr>
              <a:t>Disruption</a:t>
            </a:r>
            <a:r>
              <a:rPr lang="en-US" sz="2400" dirty="0"/>
              <a:t> of the tissue being examined- </a:t>
            </a:r>
            <a:r>
              <a:rPr lang="en-US" sz="2400" b="1" dirty="0">
                <a:solidFill>
                  <a:srgbClr val="7030A0"/>
                </a:solidFill>
              </a:rPr>
              <a:t>gently broken</a:t>
            </a:r>
          </a:p>
          <a:p>
            <a:pPr marL="0" indent="0">
              <a:buNone/>
            </a:pPr>
            <a:r>
              <a:rPr lang="en-US" sz="2400" b="1" dirty="0"/>
              <a:t>Differential Centrifugation</a:t>
            </a:r>
          </a:p>
          <a:p>
            <a:r>
              <a:rPr lang="en-US" sz="2400" dirty="0"/>
              <a:t>Subsequent to Homogenization, cells are </a:t>
            </a:r>
            <a:r>
              <a:rPr lang="en-US" sz="2400" b="1" dirty="0"/>
              <a:t>separated</a:t>
            </a:r>
            <a:r>
              <a:rPr lang="en-US" sz="2400" dirty="0"/>
              <a:t> into different components by Differential Centrifugation </a:t>
            </a:r>
            <a:r>
              <a:rPr lang="en-US" sz="2400" b="1" dirty="0">
                <a:solidFill>
                  <a:srgbClr val="7030A0"/>
                </a:solidFill>
              </a:rPr>
              <a:t>at various forces of gravity (g)</a:t>
            </a:r>
          </a:p>
          <a:p>
            <a:pPr marL="0" indent="0">
              <a:buNone/>
            </a:pPr>
            <a:r>
              <a:rPr lang="en-US" sz="2400" b="1" dirty="0"/>
              <a:t>Density Gradient Method - Ultracentrifugation</a:t>
            </a:r>
          </a:p>
          <a:p>
            <a:pPr marL="0" indent="0">
              <a:buNone/>
            </a:pPr>
            <a:r>
              <a:rPr lang="en-US" sz="2400" dirty="0"/>
              <a:t>To isolate </a:t>
            </a:r>
            <a:r>
              <a:rPr lang="en-US" sz="2400" b="1" dirty="0">
                <a:solidFill>
                  <a:srgbClr val="7030A0"/>
                </a:solidFill>
              </a:rPr>
              <a:t>Individual</a:t>
            </a:r>
            <a:r>
              <a:rPr lang="en-US" sz="2400" dirty="0"/>
              <a:t> cell organelles</a:t>
            </a:r>
          </a:p>
        </p:txBody>
      </p:sp>
      <p:sp>
        <p:nvSpPr>
          <p:cNvPr id="11" name="Slide Number Placeholder 10"/>
          <p:cNvSpPr>
            <a:spLocks noGrp="1"/>
          </p:cNvSpPr>
          <p:nvPr>
            <p:ph type="sldNum" sz="quarter" idx="12"/>
          </p:nvPr>
        </p:nvSpPr>
        <p:spPr/>
        <p:txBody>
          <a:bodyPr/>
          <a:lstStyle/>
          <a:p>
            <a:fld id="{B6F15528-21DE-4FAA-801E-634DDDAF4B2B}" type="slidenum">
              <a:rPr lang="en-US" smtClean="0"/>
              <a:pPr/>
              <a:t>8</a:t>
            </a:fld>
            <a:endParaRPr lang="en-US"/>
          </a:p>
        </p:txBody>
      </p:sp>
      <p:sp>
        <p:nvSpPr>
          <p:cNvPr id="7" name="Round Same Side Corner Rectangle 4"/>
          <p:cNvSpPr/>
          <p:nvPr/>
        </p:nvSpPr>
        <p:spPr>
          <a:xfrm>
            <a:off x="-228600" y="0"/>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000" b="1" kern="1200" dirty="0">
                <a:solidFill>
                  <a:schemeClr val="tx1"/>
                </a:solidFill>
                <a:latin typeface="Segoe UI" panose="020B0502040204020203" pitchFamily="34" charset="0"/>
                <a:cs typeface="Segoe UI" panose="020B0502040204020203" pitchFamily="34" charset="0"/>
              </a:rPr>
              <a:t>Core</a:t>
            </a:r>
            <a:r>
              <a:rPr lang="en-GB" sz="2000" b="1" kern="1200" dirty="0">
                <a:solidFill>
                  <a:schemeClr val="bg1"/>
                </a:solidFill>
                <a:latin typeface="Segoe UI" panose="020B0502040204020203" pitchFamily="34" charset="0"/>
                <a:cs typeface="Segoe UI" panose="020B0502040204020203" pitchFamily="34" charset="0"/>
              </a:rPr>
              <a:t> </a:t>
            </a:r>
            <a:r>
              <a:rPr lang="en-GB" sz="2000" b="1" dirty="0">
                <a:solidFill>
                  <a:schemeClr val="tx1"/>
                </a:solidFill>
                <a:latin typeface="Segoe UI" panose="020B0502040204020203" pitchFamily="34" charset="0"/>
                <a:cs typeface="Segoe UI" panose="020B0502040204020203" pitchFamily="34" charset="0"/>
              </a:rPr>
              <a:t>Knowledge</a:t>
            </a:r>
            <a:endParaRPr lang="en-GB" sz="2000" kern="1200" dirty="0">
              <a:solidFill>
                <a:schemeClr val="tx1"/>
              </a:solidFill>
            </a:endParaRPr>
          </a:p>
        </p:txBody>
      </p:sp>
      <p:sp>
        <p:nvSpPr>
          <p:cNvPr id="8" name="Content Placeholder 7">
            <a:extLst>
              <a:ext uri="{FF2B5EF4-FFF2-40B4-BE49-F238E27FC236}">
                <a16:creationId xmlns:a16="http://schemas.microsoft.com/office/drawing/2014/main" id="{21EEBCEE-5C29-8EFD-EDD9-9C267D0BF9F4}"/>
              </a:ext>
            </a:extLst>
          </p:cNvPr>
          <p:cNvSpPr>
            <a:spLocks noGrp="1"/>
          </p:cNvSpPr>
          <p:nvPr>
            <p:ph sz="half" idx="2"/>
          </p:nvPr>
        </p:nvSpPr>
        <p:spPr>
          <a:xfrm>
            <a:off x="5314950" y="1371600"/>
            <a:ext cx="3295650" cy="12192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None/>
            </a:pPr>
            <a:r>
              <a:rPr lang="en-US" sz="2400" dirty="0"/>
              <a:t>Isolation of Cell Organelles </a:t>
            </a:r>
          </a:p>
        </p:txBody>
      </p:sp>
      <p:sp>
        <p:nvSpPr>
          <p:cNvPr id="10" name="Oval 9">
            <a:extLst>
              <a:ext uri="{FF2B5EF4-FFF2-40B4-BE49-F238E27FC236}">
                <a16:creationId xmlns:a16="http://schemas.microsoft.com/office/drawing/2014/main" id="{45FC27FF-6C71-68AB-663F-A781B9156644}"/>
              </a:ext>
            </a:extLst>
          </p:cNvPr>
          <p:cNvSpPr/>
          <p:nvPr/>
        </p:nvSpPr>
        <p:spPr>
          <a:xfrm>
            <a:off x="5334000" y="3276600"/>
            <a:ext cx="3295650" cy="12192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Homogenization</a:t>
            </a:r>
          </a:p>
        </p:txBody>
      </p:sp>
      <p:sp>
        <p:nvSpPr>
          <p:cNvPr id="12" name="Oval 11">
            <a:extLst>
              <a:ext uri="{FF2B5EF4-FFF2-40B4-BE49-F238E27FC236}">
                <a16:creationId xmlns:a16="http://schemas.microsoft.com/office/drawing/2014/main" id="{BD2E3601-9B8B-6B22-6312-65625F32D06A}"/>
              </a:ext>
            </a:extLst>
          </p:cNvPr>
          <p:cNvSpPr/>
          <p:nvPr/>
        </p:nvSpPr>
        <p:spPr>
          <a:xfrm>
            <a:off x="5334000" y="5137150"/>
            <a:ext cx="3295650" cy="12192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Cell Fractionation</a:t>
            </a:r>
          </a:p>
        </p:txBody>
      </p:sp>
      <p:sp>
        <p:nvSpPr>
          <p:cNvPr id="13" name="Arrow: Down 12">
            <a:extLst>
              <a:ext uri="{FF2B5EF4-FFF2-40B4-BE49-F238E27FC236}">
                <a16:creationId xmlns:a16="http://schemas.microsoft.com/office/drawing/2014/main" id="{CC854419-4DC2-5AC3-E009-E9D52E25B236}"/>
              </a:ext>
            </a:extLst>
          </p:cNvPr>
          <p:cNvSpPr/>
          <p:nvPr/>
        </p:nvSpPr>
        <p:spPr>
          <a:xfrm>
            <a:off x="6858000" y="2743200"/>
            <a:ext cx="228600" cy="381000"/>
          </a:xfrm>
          <a:prstGeom prst="down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84B6C0CA-E00E-FC02-2E47-547A39FF9718}"/>
              </a:ext>
            </a:extLst>
          </p:cNvPr>
          <p:cNvSpPr/>
          <p:nvPr/>
        </p:nvSpPr>
        <p:spPr>
          <a:xfrm>
            <a:off x="6858000" y="4648200"/>
            <a:ext cx="228600" cy="381000"/>
          </a:xfrm>
          <a:prstGeom prst="down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8301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572D5-996C-D884-E1DD-82E31CFB5BF3}"/>
              </a:ext>
            </a:extLst>
          </p:cNvPr>
          <p:cNvSpPr>
            <a:spLocks noGrp="1"/>
          </p:cNvSpPr>
          <p:nvPr>
            <p:ph type="title"/>
          </p:nvPr>
        </p:nvSpPr>
        <p:spPr>
          <a:xfrm>
            <a:off x="2457450" y="152400"/>
            <a:ext cx="5162550" cy="782638"/>
          </a:xfrm>
        </p:spPr>
        <p:txBody>
          <a:bodyPr>
            <a:normAutofit/>
          </a:bodyPr>
          <a:lstStyle/>
          <a:p>
            <a:r>
              <a:rPr lang="en-US" sz="4000" b="1" dirty="0">
                <a:latin typeface="+mn-lt"/>
              </a:rPr>
              <a:t>Cell Homogenization</a:t>
            </a:r>
            <a:endParaRPr lang="en-US" sz="3600" dirty="0"/>
          </a:p>
        </p:txBody>
      </p:sp>
      <p:sp>
        <p:nvSpPr>
          <p:cNvPr id="3" name="Content Placeholder 2">
            <a:extLst>
              <a:ext uri="{FF2B5EF4-FFF2-40B4-BE49-F238E27FC236}">
                <a16:creationId xmlns:a16="http://schemas.microsoft.com/office/drawing/2014/main" id="{C59C8DCE-3F54-696A-696C-58AB234C1846}"/>
              </a:ext>
            </a:extLst>
          </p:cNvPr>
          <p:cNvSpPr>
            <a:spLocks noGrp="1"/>
          </p:cNvSpPr>
          <p:nvPr>
            <p:ph sz="half" idx="1"/>
          </p:nvPr>
        </p:nvSpPr>
        <p:spPr>
          <a:xfrm>
            <a:off x="205921" y="935038"/>
            <a:ext cx="3623310" cy="5486399"/>
          </a:xfrm>
        </p:spPr>
        <p:txBody>
          <a:bodyPr>
            <a:normAutofit lnSpcReduction="10000"/>
          </a:bodyPr>
          <a:lstStyle/>
          <a:p>
            <a:r>
              <a:rPr lang="en-US" sz="2400" dirty="0"/>
              <a:t>Breaking of the cell membrane</a:t>
            </a:r>
          </a:p>
          <a:p>
            <a:r>
              <a:rPr lang="en-US" sz="2400" dirty="0"/>
              <a:t>Mixing up of the cellular contents</a:t>
            </a:r>
          </a:p>
          <a:p>
            <a:pPr marL="0" indent="0">
              <a:buNone/>
            </a:pPr>
            <a:r>
              <a:rPr lang="en-US" sz="2400" b="1" dirty="0"/>
              <a:t>Methods:</a:t>
            </a:r>
          </a:p>
          <a:p>
            <a:r>
              <a:rPr lang="en-US" sz="2400" b="1" dirty="0">
                <a:solidFill>
                  <a:srgbClr val="0070C0"/>
                </a:solidFill>
              </a:rPr>
              <a:t>Using potter </a:t>
            </a:r>
            <a:r>
              <a:rPr lang="en-US" sz="2400" b="1" dirty="0"/>
              <a:t>-</a:t>
            </a:r>
            <a:r>
              <a:rPr lang="en-US" sz="2400" dirty="0"/>
              <a:t> Suitable for animal tissues. A gentle method  used to isolate fragile structures  and molecules</a:t>
            </a:r>
          </a:p>
          <a:p>
            <a:r>
              <a:rPr lang="en-US" sz="2400" b="1" dirty="0">
                <a:solidFill>
                  <a:srgbClr val="0070C0"/>
                </a:solidFill>
              </a:rPr>
              <a:t>Enzymatic lysis</a:t>
            </a:r>
            <a:endParaRPr lang="en-US" sz="2400" dirty="0"/>
          </a:p>
          <a:p>
            <a:r>
              <a:rPr lang="en-US" sz="2400" dirty="0"/>
              <a:t>Placing cells in </a:t>
            </a:r>
            <a:r>
              <a:rPr lang="en-US" sz="2400" b="1" dirty="0">
                <a:solidFill>
                  <a:srgbClr val="0070C0"/>
                </a:solidFill>
              </a:rPr>
              <a:t>Hypotonic solutions</a:t>
            </a:r>
            <a:r>
              <a:rPr lang="en-US" sz="2400" dirty="0"/>
              <a:t>, fat solvents or detergent solutions</a:t>
            </a:r>
          </a:p>
          <a:p>
            <a:r>
              <a:rPr lang="en-US" sz="2400" dirty="0"/>
              <a:t>Repeated </a:t>
            </a:r>
            <a:r>
              <a:rPr lang="en-US" sz="2400" b="1" dirty="0">
                <a:solidFill>
                  <a:srgbClr val="0070C0"/>
                </a:solidFill>
              </a:rPr>
              <a:t>Freezing</a:t>
            </a:r>
            <a:r>
              <a:rPr lang="en-US" sz="2400" dirty="0"/>
              <a:t> and </a:t>
            </a:r>
            <a:r>
              <a:rPr lang="en-US" sz="2400" b="1" dirty="0">
                <a:solidFill>
                  <a:srgbClr val="0070C0"/>
                </a:solidFill>
              </a:rPr>
              <a:t>Thawing</a:t>
            </a:r>
          </a:p>
        </p:txBody>
      </p:sp>
      <p:sp>
        <p:nvSpPr>
          <p:cNvPr id="6" name="Slide Number Placeholder 5"/>
          <p:cNvSpPr>
            <a:spLocks noGrp="1"/>
          </p:cNvSpPr>
          <p:nvPr>
            <p:ph type="sldNum" sz="quarter" idx="12"/>
          </p:nvPr>
        </p:nvSpPr>
        <p:spPr/>
        <p:txBody>
          <a:bodyPr/>
          <a:lstStyle/>
          <a:p>
            <a:fld id="{B6F15528-21DE-4FAA-801E-634DDDAF4B2B}" type="slidenum">
              <a:rPr lang="en-US" smtClean="0"/>
              <a:pPr/>
              <a:t>9</a:t>
            </a:fld>
            <a:endParaRPr lang="en-US"/>
          </a:p>
        </p:txBody>
      </p:sp>
      <p:sp>
        <p:nvSpPr>
          <p:cNvPr id="5" name="Round Same Side Corner Rectangle 4"/>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
        <p:nvSpPr>
          <p:cNvPr id="7" name="Title 2"/>
          <p:cNvSpPr txBox="1">
            <a:spLocks/>
          </p:cNvSpPr>
          <p:nvPr/>
        </p:nvSpPr>
        <p:spPr>
          <a:xfrm>
            <a:off x="628650" y="441326"/>
            <a:ext cx="7886700" cy="8540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3600" b="1" dirty="0">
              <a:latin typeface="+mn-lt"/>
            </a:endParaRPr>
          </a:p>
        </p:txBody>
      </p:sp>
      <p:sp>
        <p:nvSpPr>
          <p:cNvPr id="8" name="Content Placeholder 5"/>
          <p:cNvSpPr txBox="1">
            <a:spLocks/>
          </p:cNvSpPr>
          <p:nvPr/>
        </p:nvSpPr>
        <p:spPr>
          <a:xfrm>
            <a:off x="4743631" y="1219201"/>
            <a:ext cx="4137479" cy="5148820"/>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just" fontAlgn="base">
              <a:spcBef>
                <a:spcPct val="20000"/>
              </a:spcBef>
              <a:spcAft>
                <a:spcPct val="0"/>
              </a:spcAft>
              <a:buClr>
                <a:srgbClr val="CCECFF"/>
              </a:buClr>
              <a:buSzPct val="115000"/>
              <a:buNone/>
            </a:pPr>
            <a:endParaRPr lang="en-US" sz="2800" kern="0" dirty="0">
              <a:latin typeface="Calibri" pitchFamily="34" charset="0"/>
            </a:endParaRPr>
          </a:p>
        </p:txBody>
      </p:sp>
      <p:pic>
        <p:nvPicPr>
          <p:cNvPr id="9" name="Picture 2" descr="Homogenize Photos and Images | Shutterstock">
            <a:extLst>
              <a:ext uri="{FF2B5EF4-FFF2-40B4-BE49-F238E27FC236}">
                <a16:creationId xmlns:a16="http://schemas.microsoft.com/office/drawing/2014/main" id="{C577343A-8302-E880-B87D-1E8A2321B5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00" t="12836" r="5085" b="7549"/>
          <a:stretch/>
        </p:blipFill>
        <p:spPr bwMode="auto">
          <a:xfrm>
            <a:off x="3733800" y="1600200"/>
            <a:ext cx="5410199" cy="3574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440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6458</TotalTime>
  <Words>1967</Words>
  <Application>Microsoft Office PowerPoint</Application>
  <PresentationFormat>On-screen Show (4:3)</PresentationFormat>
  <Paragraphs>311</Paragraphs>
  <Slides>35</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35</vt:i4>
      </vt:variant>
    </vt:vector>
  </HeadingPairs>
  <TitlesOfParts>
    <vt:vector size="46" baseType="lpstr">
      <vt:lpstr>Arial</vt:lpstr>
      <vt:lpstr>Arial Black</vt:lpstr>
      <vt:lpstr>Calibri</vt:lpstr>
      <vt:lpstr>Calibri Light</vt:lpstr>
      <vt:lpstr>Google Sans</vt:lpstr>
      <vt:lpstr>Roboto</vt:lpstr>
      <vt:lpstr>Segoe UI</vt:lpstr>
      <vt:lpstr>Söhne</vt:lpstr>
      <vt:lpstr>Times New Roman</vt:lpstr>
      <vt:lpstr>Office Theme</vt:lpstr>
      <vt:lpstr>1_Office Theme</vt:lpstr>
      <vt:lpstr>PowerPoint Presentation</vt:lpstr>
      <vt:lpstr>Foundation Module 1st Year MBBS(LGIS) Cell Organelles-1</vt:lpstr>
      <vt:lpstr>Motto, Vision, Dream</vt:lpstr>
      <vt:lpstr>PowerPoint Presentation</vt:lpstr>
      <vt:lpstr>PowerPoint Presentation</vt:lpstr>
      <vt:lpstr>Cell &amp; Cell Organelles</vt:lpstr>
      <vt:lpstr>Fundamental Statements About Cell</vt:lpstr>
      <vt:lpstr>Methods for Studying Cell Structure and Isolation of Cell Organelles</vt:lpstr>
      <vt:lpstr>Cell Homogenization</vt:lpstr>
      <vt:lpstr>PowerPoint Presentation</vt:lpstr>
      <vt:lpstr>Isolation of Various Cell Organelles</vt:lpstr>
      <vt:lpstr>PowerPoint Presentation</vt:lpstr>
      <vt:lpstr> </vt:lpstr>
      <vt:lpstr>PowerPoint Presentation</vt:lpstr>
      <vt:lpstr>Mitochondria</vt:lpstr>
      <vt:lpstr>Structure of Mitochondria</vt:lpstr>
      <vt:lpstr>Inner Mitochondrial Membrane</vt:lpstr>
      <vt:lpstr>Inner Mitochondrial Membrane</vt:lpstr>
      <vt:lpstr>Intermembrane Space</vt:lpstr>
      <vt:lpstr>Mitochondrial Matrix</vt:lpstr>
      <vt:lpstr>Mitochondrial Matrix</vt:lpstr>
      <vt:lpstr>Mitochondrial Matrix</vt:lpstr>
      <vt:lpstr>Functions of Mitochondria</vt:lpstr>
      <vt:lpstr>Major Intracellular Markers</vt:lpstr>
      <vt:lpstr>Physiology of Mitochondria</vt:lpstr>
      <vt:lpstr>Clinical Correlates</vt:lpstr>
      <vt:lpstr>PowerPoint Presentation</vt:lpstr>
      <vt:lpstr>PowerPoint Presentation</vt:lpstr>
      <vt:lpstr>PowerPoint Presentation</vt:lpstr>
      <vt:lpstr>PowerPoint Presentation</vt:lpstr>
      <vt:lpstr>PowerPoint Presentation</vt:lpstr>
      <vt:lpstr>The fountain of youth of mitochondrial research</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Histology of Tongue</dc:title>
  <dc:creator>hp</dc:creator>
  <cp:lastModifiedBy>nayab shaban</cp:lastModifiedBy>
  <cp:revision>163</cp:revision>
  <dcterms:created xsi:type="dcterms:W3CDTF">2006-08-16T00:00:00Z</dcterms:created>
  <dcterms:modified xsi:type="dcterms:W3CDTF">2025-02-07T04:14:42Z</dcterms:modified>
</cp:coreProperties>
</file>