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613" r:id="rId2"/>
    <p:sldId id="614" r:id="rId3"/>
    <p:sldId id="269" r:id="rId4"/>
    <p:sldId id="296" r:id="rId5"/>
    <p:sldId id="632" r:id="rId6"/>
    <p:sldId id="287" r:id="rId7"/>
    <p:sldId id="290" r:id="rId8"/>
    <p:sldId id="634" r:id="rId9"/>
    <p:sldId id="294" r:id="rId10"/>
    <p:sldId id="615" r:id="rId11"/>
    <p:sldId id="616" r:id="rId12"/>
    <p:sldId id="635" r:id="rId13"/>
    <p:sldId id="617" r:id="rId14"/>
    <p:sldId id="636" r:id="rId15"/>
    <p:sldId id="618" r:id="rId16"/>
    <p:sldId id="637" r:id="rId17"/>
    <p:sldId id="619" r:id="rId18"/>
    <p:sldId id="638" r:id="rId19"/>
    <p:sldId id="620" r:id="rId20"/>
    <p:sldId id="621" r:id="rId21"/>
    <p:sldId id="622" r:id="rId22"/>
    <p:sldId id="623" r:id="rId23"/>
    <p:sldId id="633" r:id="rId24"/>
    <p:sldId id="624" r:id="rId25"/>
    <p:sldId id="625" r:id="rId26"/>
    <p:sldId id="626" r:id="rId27"/>
    <p:sldId id="627" r:id="rId28"/>
    <p:sldId id="628" r:id="rId29"/>
    <p:sldId id="629" r:id="rId30"/>
    <p:sldId id="630" r:id="rId31"/>
    <p:sldId id="631" r:id="rId32"/>
    <p:sldId id="611" r:id="rId33"/>
    <p:sldId id="309" r:id="rId34"/>
    <p:sldId id="266" r:id="rId35"/>
    <p:sldId id="639" r:id="rId36"/>
    <p:sldId id="6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14" autoAdjust="0"/>
    <p:restoredTop sz="94660"/>
  </p:normalViewPr>
  <p:slideViewPr>
    <p:cSldViewPr>
      <p:cViewPr varScale="1">
        <p:scale>
          <a:sx n="104" d="100"/>
          <a:sy n="104" d="100"/>
        </p:scale>
        <p:origin x="124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9906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9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E8E9-A282-4885-AF86-0FA978711021}"/>
              </a:ext>
            </a:extLst>
          </p:cNvPr>
          <p:cNvSpPr>
            <a:spLocks noGrp="1"/>
          </p:cNvSpPr>
          <p:nvPr>
            <p:ph type="title"/>
          </p:nvPr>
        </p:nvSpPr>
        <p:spPr>
          <a:xfrm>
            <a:off x="152400" y="491836"/>
            <a:ext cx="8229600" cy="1143000"/>
          </a:xfrm>
        </p:spPr>
        <p:txBody>
          <a:bodyPr>
            <a:normAutofit fontScale="90000"/>
          </a:bodyPr>
          <a:lstStyle/>
          <a:p>
            <a:r>
              <a:rPr lang="en-US" b="1" dirty="0"/>
              <a:t>Leukocyte Adhesion</a:t>
            </a:r>
            <a:br>
              <a:rPr lang="en-US" b="1" dirty="0"/>
            </a:br>
            <a:endParaRPr lang="en-PK" dirty="0"/>
          </a:p>
        </p:txBody>
      </p:sp>
      <p:sp>
        <p:nvSpPr>
          <p:cNvPr id="3" name="Content Placeholder 2">
            <a:extLst>
              <a:ext uri="{FF2B5EF4-FFF2-40B4-BE49-F238E27FC236}">
                <a16:creationId xmlns:a16="http://schemas.microsoft.com/office/drawing/2014/main" id="{609B34AA-EE8A-4763-97D9-D85DCA0C193E}"/>
              </a:ext>
            </a:extLst>
          </p:cNvPr>
          <p:cNvSpPr>
            <a:spLocks noGrp="1"/>
          </p:cNvSpPr>
          <p:nvPr>
            <p:ph idx="1"/>
          </p:nvPr>
        </p:nvSpPr>
        <p:spPr/>
        <p:txBody>
          <a:bodyPr>
            <a:normAutofit fontScale="85000" lnSpcReduction="20000"/>
          </a:bodyPr>
          <a:lstStyle/>
          <a:p>
            <a:r>
              <a:rPr lang="en-US" b="1" dirty="0"/>
              <a:t>Mediators</a:t>
            </a:r>
            <a:r>
              <a:rPr lang="en-US" dirty="0"/>
              <a:t>: Integrins (e.g., LFA-1, Mac-1), which bind to endothelial receptors.</a:t>
            </a:r>
          </a:p>
          <a:p>
            <a:r>
              <a:rPr lang="en-US" b="1" dirty="0"/>
              <a:t>Ligands</a:t>
            </a:r>
            <a:r>
              <a:rPr lang="en-US" dirty="0"/>
              <a:t>: ICAM-1, VCAM-1 on endothelium, which interact with integrins.</a:t>
            </a:r>
          </a:p>
          <a:p>
            <a:r>
              <a:rPr lang="en-US" b="1" dirty="0"/>
              <a:t>Activation</a:t>
            </a:r>
            <a:r>
              <a:rPr lang="en-US" dirty="0"/>
              <a:t>: Chemokines trigger integrin activation, strengthening adhesion.</a:t>
            </a:r>
          </a:p>
          <a:p>
            <a:r>
              <a:rPr lang="en-US" b="1" dirty="0"/>
              <a:t>Strong Bonds</a:t>
            </a:r>
            <a:r>
              <a:rPr lang="en-US" dirty="0"/>
              <a:t>: Form between leukocytes and endothelium, stopping rolling.</a:t>
            </a:r>
          </a:p>
          <a:p>
            <a:r>
              <a:rPr lang="en-US" b="1" dirty="0"/>
              <a:t>Outcome</a:t>
            </a:r>
            <a:r>
              <a:rPr lang="en-US" dirty="0"/>
              <a:t>: Leukocytes stop rolling and adhere firmly, ready for transmigration.</a:t>
            </a:r>
          </a:p>
          <a:p>
            <a:r>
              <a:rPr lang="en-US" b="1" dirty="0"/>
              <a:t>Diagram</a:t>
            </a:r>
            <a:r>
              <a:rPr lang="en-US" dirty="0"/>
              <a:t>: Leukocyte adhesion, showing integrin-ICAM-1 interactions.</a:t>
            </a:r>
          </a:p>
          <a:p>
            <a:endParaRPr lang="en-PK" dirty="0"/>
          </a:p>
        </p:txBody>
      </p:sp>
      <p:sp>
        <p:nvSpPr>
          <p:cNvPr id="4" name="TextBox 3">
            <a:extLst>
              <a:ext uri="{FF2B5EF4-FFF2-40B4-BE49-F238E27FC236}">
                <a16:creationId xmlns:a16="http://schemas.microsoft.com/office/drawing/2014/main" id="{F6841213-5C18-4F9B-9B9F-72E52C6C91EE}"/>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254646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3844-4EDE-454B-81CE-FC9E6A2875EF}"/>
              </a:ext>
            </a:extLst>
          </p:cNvPr>
          <p:cNvSpPr>
            <a:spLocks noGrp="1"/>
          </p:cNvSpPr>
          <p:nvPr>
            <p:ph type="title"/>
          </p:nvPr>
        </p:nvSpPr>
        <p:spPr/>
        <p:txBody>
          <a:bodyPr>
            <a:normAutofit fontScale="90000"/>
          </a:bodyPr>
          <a:lstStyle/>
          <a:p>
            <a:r>
              <a:rPr lang="en-US" b="1" dirty="0"/>
              <a:t>Adhesion Molecules</a:t>
            </a:r>
            <a:br>
              <a:rPr lang="en-US" b="1" dirty="0"/>
            </a:br>
            <a:endParaRPr lang="en-PK" dirty="0"/>
          </a:p>
        </p:txBody>
      </p:sp>
      <p:sp>
        <p:nvSpPr>
          <p:cNvPr id="3" name="Content Placeholder 2">
            <a:extLst>
              <a:ext uri="{FF2B5EF4-FFF2-40B4-BE49-F238E27FC236}">
                <a16:creationId xmlns:a16="http://schemas.microsoft.com/office/drawing/2014/main" id="{F1680E33-CDA4-4FA0-B875-63940B06A62F}"/>
              </a:ext>
            </a:extLst>
          </p:cNvPr>
          <p:cNvSpPr>
            <a:spLocks noGrp="1"/>
          </p:cNvSpPr>
          <p:nvPr>
            <p:ph idx="1"/>
          </p:nvPr>
        </p:nvSpPr>
        <p:spPr/>
        <p:txBody>
          <a:bodyPr>
            <a:normAutofit fontScale="85000" lnSpcReduction="20000"/>
          </a:bodyPr>
          <a:lstStyle/>
          <a:p>
            <a:r>
              <a:rPr lang="en-US" b="1" dirty="0"/>
              <a:t> Selectins</a:t>
            </a:r>
            <a:r>
              <a:rPr lang="en-US" dirty="0"/>
              <a:t>: E-selectin, P-selectin, L-selectin, which mediate rolling.</a:t>
            </a:r>
          </a:p>
          <a:p>
            <a:r>
              <a:rPr lang="en-US" b="1" dirty="0"/>
              <a:t>Integrins</a:t>
            </a:r>
            <a:r>
              <a:rPr lang="en-US" dirty="0"/>
              <a:t>: LFA-1, Mac-1, VLA-4, which mediate firm adhesion.</a:t>
            </a:r>
          </a:p>
          <a:p>
            <a:r>
              <a:rPr lang="en-US" b="1" dirty="0"/>
              <a:t>Immunoglobulin Superfamily</a:t>
            </a:r>
            <a:r>
              <a:rPr lang="en-US" dirty="0"/>
              <a:t>: ICAM-1, VCAM-1, which bind to integrins.</a:t>
            </a:r>
          </a:p>
          <a:p>
            <a:r>
              <a:rPr lang="en-US" b="1" dirty="0"/>
              <a:t>Function</a:t>
            </a:r>
            <a:r>
              <a:rPr lang="en-US" dirty="0"/>
              <a:t>: Mediate rolling, adhesion, and transmigration, essential for inflammation.</a:t>
            </a:r>
          </a:p>
          <a:p>
            <a:r>
              <a:rPr lang="en-US" b="1" dirty="0"/>
              <a:t>Clinical Relevance</a:t>
            </a:r>
            <a:r>
              <a:rPr lang="en-US" dirty="0"/>
              <a:t>: Targeted in anti-inflammatory drugs, such as biologics.</a:t>
            </a:r>
          </a:p>
          <a:p>
            <a:r>
              <a:rPr lang="en-US" b="1" dirty="0"/>
              <a:t>Diagram</a:t>
            </a:r>
            <a:r>
              <a:rPr lang="en-US" dirty="0"/>
              <a:t>: Adhesion molecules and their roles, showing their interactions.</a:t>
            </a:r>
          </a:p>
          <a:p>
            <a:endParaRPr lang="en-PK" dirty="0"/>
          </a:p>
        </p:txBody>
      </p:sp>
      <p:sp>
        <p:nvSpPr>
          <p:cNvPr id="4" name="TextBox 3">
            <a:extLst>
              <a:ext uri="{FF2B5EF4-FFF2-40B4-BE49-F238E27FC236}">
                <a16:creationId xmlns:a16="http://schemas.microsoft.com/office/drawing/2014/main" id="{7ED360E3-AF4F-4EB6-8902-F22AE9E161D2}"/>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95916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DC91-4631-4F39-84AF-195B68F7C5B6}"/>
              </a:ext>
            </a:extLst>
          </p:cNvPr>
          <p:cNvSpPr>
            <a:spLocks noGrp="1"/>
          </p:cNvSpPr>
          <p:nvPr>
            <p:ph type="title"/>
          </p:nvPr>
        </p:nvSpPr>
        <p:spPr/>
        <p:txBody>
          <a:bodyPr>
            <a:normAutofit/>
          </a:bodyPr>
          <a:lstStyle/>
          <a:p>
            <a:r>
              <a:rPr lang="en-US" sz="3200" dirty="0"/>
              <a:t>Defects in Adhesion</a:t>
            </a:r>
            <a:endParaRPr lang="en-PK" sz="3200" dirty="0"/>
          </a:p>
        </p:txBody>
      </p:sp>
      <p:pic>
        <p:nvPicPr>
          <p:cNvPr id="9" name="Content Placeholder 8">
            <a:extLst>
              <a:ext uri="{FF2B5EF4-FFF2-40B4-BE49-F238E27FC236}">
                <a16:creationId xmlns:a16="http://schemas.microsoft.com/office/drawing/2014/main" id="{1B82E031-B962-4924-90FB-E333CB95C8DF}"/>
              </a:ext>
            </a:extLst>
          </p:cNvPr>
          <p:cNvPicPr>
            <a:picLocks noGrp="1" noChangeAspect="1"/>
          </p:cNvPicPr>
          <p:nvPr>
            <p:ph idx="1"/>
          </p:nvPr>
        </p:nvPicPr>
        <p:blipFill>
          <a:blip r:embed="rId2"/>
          <a:stretch>
            <a:fillRect/>
          </a:stretch>
        </p:blipFill>
        <p:spPr>
          <a:xfrm>
            <a:off x="1295401" y="1165252"/>
            <a:ext cx="6493948" cy="4260030"/>
          </a:xfrm>
          <a:prstGeom prst="rect">
            <a:avLst/>
          </a:prstGeom>
        </p:spPr>
      </p:pic>
      <p:sp>
        <p:nvSpPr>
          <p:cNvPr id="11" name="TextBox 10">
            <a:extLst>
              <a:ext uri="{FF2B5EF4-FFF2-40B4-BE49-F238E27FC236}">
                <a16:creationId xmlns:a16="http://schemas.microsoft.com/office/drawing/2014/main" id="{CF9AFADA-95B6-478A-A720-1755DE67E2A9}"/>
              </a:ext>
            </a:extLst>
          </p:cNvPr>
          <p:cNvSpPr txBox="1"/>
          <p:nvPr/>
        </p:nvSpPr>
        <p:spPr>
          <a:xfrm>
            <a:off x="76200" y="42420"/>
            <a:ext cx="2286000" cy="369332"/>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328933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B59E-FB33-4A49-9103-DB5140258357}"/>
              </a:ext>
            </a:extLst>
          </p:cNvPr>
          <p:cNvSpPr>
            <a:spLocks noGrp="1"/>
          </p:cNvSpPr>
          <p:nvPr>
            <p:ph type="title"/>
          </p:nvPr>
        </p:nvSpPr>
        <p:spPr/>
        <p:txBody>
          <a:bodyPr>
            <a:normAutofit/>
          </a:bodyPr>
          <a:lstStyle/>
          <a:p>
            <a:r>
              <a:rPr lang="en-US" sz="3200" b="1" dirty="0"/>
              <a:t>Transmigration (Diapedesis)</a:t>
            </a:r>
            <a:br>
              <a:rPr lang="en-US" sz="3200" b="1" dirty="0"/>
            </a:br>
            <a:endParaRPr lang="en-PK" sz="3200" dirty="0"/>
          </a:p>
        </p:txBody>
      </p:sp>
      <p:sp>
        <p:nvSpPr>
          <p:cNvPr id="3" name="Content Placeholder 2">
            <a:extLst>
              <a:ext uri="{FF2B5EF4-FFF2-40B4-BE49-F238E27FC236}">
                <a16:creationId xmlns:a16="http://schemas.microsoft.com/office/drawing/2014/main" id="{B1938029-D5E0-4C15-A949-C0D8FFC18068}"/>
              </a:ext>
            </a:extLst>
          </p:cNvPr>
          <p:cNvSpPr>
            <a:spLocks noGrp="1"/>
          </p:cNvSpPr>
          <p:nvPr>
            <p:ph idx="1"/>
          </p:nvPr>
        </p:nvSpPr>
        <p:spPr/>
        <p:txBody>
          <a:bodyPr>
            <a:normAutofit fontScale="92500" lnSpcReduction="20000"/>
          </a:bodyPr>
          <a:lstStyle/>
          <a:p>
            <a:r>
              <a:rPr lang="en-US" sz="2800" b="1" dirty="0"/>
              <a:t>Definition</a:t>
            </a:r>
            <a:r>
              <a:rPr lang="en-US" sz="2800" dirty="0"/>
              <a:t>: Leukocytes migrate through vessel walls, a process called diapedesis.</a:t>
            </a:r>
          </a:p>
          <a:p>
            <a:r>
              <a:rPr lang="en-US" sz="2800" b="1" dirty="0"/>
              <a:t>Mediators</a:t>
            </a:r>
            <a:r>
              <a:rPr lang="en-US" sz="2800" dirty="0"/>
              <a:t>: PECAM-1 (CD31), which facilitates transmigration.</a:t>
            </a:r>
          </a:p>
          <a:p>
            <a:r>
              <a:rPr lang="en-US" sz="2800" b="1" dirty="0"/>
              <a:t>Process</a:t>
            </a:r>
            <a:r>
              <a:rPr lang="en-US" sz="2800" dirty="0"/>
              <a:t>: Leukocytes squeeze between endothelial cells, entering tissues.</a:t>
            </a:r>
          </a:p>
          <a:p>
            <a:r>
              <a:rPr lang="en-US" sz="2800" b="1" dirty="0"/>
              <a:t>Chemotaxis</a:t>
            </a:r>
            <a:r>
              <a:rPr lang="en-US" sz="2800" dirty="0"/>
              <a:t>: Directed movement toward chemokines, guiding leukocytes to the site of injury.</a:t>
            </a:r>
          </a:p>
          <a:p>
            <a:r>
              <a:rPr lang="en-US" sz="2800" b="1" dirty="0"/>
              <a:t>Outcome</a:t>
            </a:r>
            <a:r>
              <a:rPr lang="en-US" sz="2800" dirty="0"/>
              <a:t>: Leukocytes enter tissue spaces, where they combat infection.</a:t>
            </a:r>
          </a:p>
          <a:p>
            <a:r>
              <a:rPr lang="en-US" sz="2800" b="1" dirty="0"/>
              <a:t>Diagram</a:t>
            </a:r>
            <a:r>
              <a:rPr lang="en-US" sz="2800" dirty="0"/>
              <a:t>: Transmigration process, showing leukocytes crossing the endothelium.</a:t>
            </a:r>
          </a:p>
          <a:p>
            <a:endParaRPr lang="en-PK" dirty="0"/>
          </a:p>
        </p:txBody>
      </p:sp>
      <p:sp>
        <p:nvSpPr>
          <p:cNvPr id="4" name="TextBox 3">
            <a:extLst>
              <a:ext uri="{FF2B5EF4-FFF2-40B4-BE49-F238E27FC236}">
                <a16:creationId xmlns:a16="http://schemas.microsoft.com/office/drawing/2014/main" id="{D66FEFEB-BE8B-41C6-B43B-BE14060518AB}"/>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130832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5F6D-9194-43E9-8DA5-FB12DD49D3AD}"/>
              </a:ext>
            </a:extLst>
          </p:cNvPr>
          <p:cNvSpPr>
            <a:spLocks noGrp="1"/>
          </p:cNvSpPr>
          <p:nvPr>
            <p:ph type="title"/>
          </p:nvPr>
        </p:nvSpPr>
        <p:spPr/>
        <p:txBody>
          <a:bodyPr>
            <a:normAutofit fontScale="90000"/>
          </a:bodyPr>
          <a:lstStyle/>
          <a:p>
            <a:r>
              <a:rPr lang="en-US" sz="4000" dirty="0"/>
              <a:t>Transmigration (Diapedesis)</a:t>
            </a:r>
            <a:br>
              <a:rPr lang="en-US" b="1" dirty="0"/>
            </a:br>
            <a:endParaRPr lang="en-PK" dirty="0"/>
          </a:p>
        </p:txBody>
      </p:sp>
      <p:pic>
        <p:nvPicPr>
          <p:cNvPr id="7170" name="Picture 2" descr="Leukocyte-Endothelial Cell Interactions in the Inflammatory Response |  Laboratory Investigation">
            <a:extLst>
              <a:ext uri="{FF2B5EF4-FFF2-40B4-BE49-F238E27FC236}">
                <a16:creationId xmlns:a16="http://schemas.microsoft.com/office/drawing/2014/main" id="{D2921487-124E-4DD1-9777-89C6708D81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406" y="1752600"/>
            <a:ext cx="7322594" cy="361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3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D8D2-6C06-468A-8152-23E43C3E185C}"/>
              </a:ext>
            </a:extLst>
          </p:cNvPr>
          <p:cNvSpPr>
            <a:spLocks noGrp="1"/>
          </p:cNvSpPr>
          <p:nvPr>
            <p:ph type="title"/>
          </p:nvPr>
        </p:nvSpPr>
        <p:spPr/>
        <p:txBody>
          <a:bodyPr>
            <a:normAutofit fontScale="90000"/>
          </a:bodyPr>
          <a:lstStyle/>
          <a:p>
            <a:r>
              <a:rPr lang="en-US" b="1" dirty="0"/>
              <a:t>Chemotaxis</a:t>
            </a:r>
            <a:br>
              <a:rPr lang="en-US" b="1" dirty="0"/>
            </a:br>
            <a:endParaRPr lang="en-PK" dirty="0"/>
          </a:p>
        </p:txBody>
      </p:sp>
      <p:sp>
        <p:nvSpPr>
          <p:cNvPr id="3" name="Content Placeholder 2">
            <a:extLst>
              <a:ext uri="{FF2B5EF4-FFF2-40B4-BE49-F238E27FC236}">
                <a16:creationId xmlns:a16="http://schemas.microsoft.com/office/drawing/2014/main" id="{A5C64CFF-98FE-4D65-B8B2-13681D5199BC}"/>
              </a:ext>
            </a:extLst>
          </p:cNvPr>
          <p:cNvSpPr>
            <a:spLocks noGrp="1"/>
          </p:cNvSpPr>
          <p:nvPr>
            <p:ph idx="1"/>
          </p:nvPr>
        </p:nvSpPr>
        <p:spPr/>
        <p:txBody>
          <a:bodyPr>
            <a:normAutofit fontScale="85000" lnSpcReduction="20000"/>
          </a:bodyPr>
          <a:lstStyle/>
          <a:p>
            <a:pPr marL="0" indent="0">
              <a:buNone/>
            </a:pPr>
            <a:r>
              <a:rPr lang="en-US" b="1" dirty="0"/>
              <a:t>Definition</a:t>
            </a:r>
            <a:r>
              <a:rPr lang="en-US" dirty="0"/>
              <a:t>: Directed movement toward chemotactic agents, such as C5a and IL-8.</a:t>
            </a:r>
          </a:p>
          <a:p>
            <a:r>
              <a:rPr lang="en-US" b="1" dirty="0" err="1"/>
              <a:t>Chemoattractants</a:t>
            </a:r>
            <a:r>
              <a:rPr lang="en-US" dirty="0"/>
              <a:t>: C5a, LTB4, IL-8, bacterial products, which guide leukocytes.</a:t>
            </a:r>
          </a:p>
          <a:p>
            <a:r>
              <a:rPr lang="en-US" b="1" dirty="0"/>
              <a:t>Receptors</a:t>
            </a:r>
            <a:r>
              <a:rPr lang="en-US" dirty="0"/>
              <a:t>: G-protein-coupled receptors on leukocytes, which detect </a:t>
            </a:r>
            <a:r>
              <a:rPr lang="en-US" dirty="0" err="1"/>
              <a:t>chemoattractants</a:t>
            </a:r>
            <a:r>
              <a:rPr lang="en-US" dirty="0"/>
              <a:t>.</a:t>
            </a:r>
          </a:p>
          <a:p>
            <a:r>
              <a:rPr lang="en-US" b="1" dirty="0"/>
              <a:t>Mechanism</a:t>
            </a:r>
            <a:r>
              <a:rPr lang="en-US" dirty="0"/>
              <a:t>: Actin polymerization drives cell movement, allowing directional migration.</a:t>
            </a:r>
          </a:p>
          <a:p>
            <a:r>
              <a:rPr lang="en-US" b="1" dirty="0"/>
              <a:t>Outcome</a:t>
            </a:r>
            <a:r>
              <a:rPr lang="en-US" dirty="0"/>
              <a:t>: Leukocytes reach the site of inflammation, where they perform their functions.</a:t>
            </a:r>
          </a:p>
          <a:p>
            <a:r>
              <a:rPr lang="en-US" b="1" dirty="0"/>
              <a:t>Diagram</a:t>
            </a:r>
            <a:r>
              <a:rPr lang="en-US" dirty="0"/>
              <a:t>: Chemotaxis process, showing leukocytes moving toward a chemoattractant.</a:t>
            </a:r>
          </a:p>
          <a:p>
            <a:endParaRPr lang="en-PK" dirty="0"/>
          </a:p>
        </p:txBody>
      </p:sp>
      <p:sp>
        <p:nvSpPr>
          <p:cNvPr id="4" name="TextBox 3">
            <a:extLst>
              <a:ext uri="{FF2B5EF4-FFF2-40B4-BE49-F238E27FC236}">
                <a16:creationId xmlns:a16="http://schemas.microsoft.com/office/drawing/2014/main" id="{EE9D6070-124E-46AD-870D-0C8BC42AFD45}"/>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387758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8486-C569-4190-9C93-E9145107932A}"/>
              </a:ext>
            </a:extLst>
          </p:cNvPr>
          <p:cNvSpPr>
            <a:spLocks noGrp="1"/>
          </p:cNvSpPr>
          <p:nvPr>
            <p:ph type="title"/>
          </p:nvPr>
        </p:nvSpPr>
        <p:spPr/>
        <p:txBody>
          <a:bodyPr/>
          <a:lstStyle/>
          <a:p>
            <a:r>
              <a:rPr lang="en-US" b="1" dirty="0"/>
              <a:t>Chemotaxis</a:t>
            </a:r>
            <a:endParaRPr lang="en-PK" dirty="0"/>
          </a:p>
        </p:txBody>
      </p:sp>
      <p:pic>
        <p:nvPicPr>
          <p:cNvPr id="8" name="Content Placeholder 7">
            <a:extLst>
              <a:ext uri="{FF2B5EF4-FFF2-40B4-BE49-F238E27FC236}">
                <a16:creationId xmlns:a16="http://schemas.microsoft.com/office/drawing/2014/main" id="{032ED733-4F01-4D5C-821E-0A1BA1E960E7}"/>
              </a:ext>
            </a:extLst>
          </p:cNvPr>
          <p:cNvPicPr>
            <a:picLocks noGrp="1" noChangeAspect="1"/>
          </p:cNvPicPr>
          <p:nvPr>
            <p:ph idx="1"/>
          </p:nvPr>
        </p:nvPicPr>
        <p:blipFill>
          <a:blip r:embed="rId2"/>
          <a:stretch>
            <a:fillRect/>
          </a:stretch>
        </p:blipFill>
        <p:spPr>
          <a:xfrm>
            <a:off x="609600" y="1143000"/>
            <a:ext cx="7543799" cy="5870334"/>
          </a:xfrm>
          <a:prstGeom prst="rect">
            <a:avLst/>
          </a:prstGeom>
        </p:spPr>
      </p:pic>
      <p:sp>
        <p:nvSpPr>
          <p:cNvPr id="9" name="TextBox 8">
            <a:extLst>
              <a:ext uri="{FF2B5EF4-FFF2-40B4-BE49-F238E27FC236}">
                <a16:creationId xmlns:a16="http://schemas.microsoft.com/office/drawing/2014/main" id="{84BC8A7A-9415-44DB-8AD3-79FEF5FCE8C5}"/>
              </a:ext>
            </a:extLst>
          </p:cNvPr>
          <p:cNvSpPr txBox="1"/>
          <p:nvPr/>
        </p:nvSpPr>
        <p:spPr>
          <a:xfrm>
            <a:off x="76200" y="42420"/>
            <a:ext cx="2286000" cy="369332"/>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45309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6738-DD02-4EF6-8CAA-80AC8190888B}"/>
              </a:ext>
            </a:extLst>
          </p:cNvPr>
          <p:cNvSpPr>
            <a:spLocks noGrp="1"/>
          </p:cNvSpPr>
          <p:nvPr>
            <p:ph type="title"/>
          </p:nvPr>
        </p:nvSpPr>
        <p:spPr/>
        <p:txBody>
          <a:bodyPr>
            <a:normAutofit fontScale="90000"/>
          </a:bodyPr>
          <a:lstStyle/>
          <a:p>
            <a:r>
              <a:rPr lang="en-US" b="1" dirty="0"/>
              <a:t>Phagocytosis</a:t>
            </a:r>
            <a:br>
              <a:rPr lang="en-US" b="1" dirty="0"/>
            </a:br>
            <a:endParaRPr lang="en-PK" dirty="0"/>
          </a:p>
        </p:txBody>
      </p:sp>
      <p:sp>
        <p:nvSpPr>
          <p:cNvPr id="3" name="Content Placeholder 2">
            <a:extLst>
              <a:ext uri="{FF2B5EF4-FFF2-40B4-BE49-F238E27FC236}">
                <a16:creationId xmlns:a16="http://schemas.microsoft.com/office/drawing/2014/main" id="{C0FAFE88-71C4-45EF-90FF-CF987850E388}"/>
              </a:ext>
            </a:extLst>
          </p:cNvPr>
          <p:cNvSpPr>
            <a:spLocks noGrp="1"/>
          </p:cNvSpPr>
          <p:nvPr>
            <p:ph idx="1"/>
          </p:nvPr>
        </p:nvSpPr>
        <p:spPr/>
        <p:txBody>
          <a:bodyPr>
            <a:normAutofit fontScale="92500" lnSpcReduction="20000"/>
          </a:bodyPr>
          <a:lstStyle/>
          <a:p>
            <a:r>
              <a:rPr lang="en-US" b="1" dirty="0"/>
              <a:t>Definition</a:t>
            </a:r>
            <a:r>
              <a:rPr lang="en-US" dirty="0"/>
              <a:t>: Engulfment and destruction of pathogens, a key immune defense mechanism.</a:t>
            </a:r>
          </a:p>
          <a:p>
            <a:r>
              <a:rPr lang="en-US" b="1" dirty="0"/>
              <a:t>Steps</a:t>
            </a:r>
            <a:r>
              <a:rPr lang="en-US" dirty="0"/>
              <a:t>: Recognition, engulfment, phagosome formation, which trap pathogens.</a:t>
            </a:r>
          </a:p>
          <a:p>
            <a:r>
              <a:rPr lang="en-US" b="1" dirty="0" err="1"/>
              <a:t>Opsonins</a:t>
            </a:r>
            <a:r>
              <a:rPr lang="en-US" dirty="0"/>
              <a:t>: IgG, C3b enhance phagocytosis, marking pathogens for destruction.</a:t>
            </a:r>
          </a:p>
          <a:p>
            <a:r>
              <a:rPr lang="en-US" b="1" dirty="0"/>
              <a:t>Phagolysosome</a:t>
            </a:r>
            <a:r>
              <a:rPr lang="en-US" dirty="0"/>
              <a:t>: Fusion of phagosome with lysosome, where pathogens are degraded.</a:t>
            </a:r>
          </a:p>
          <a:p>
            <a:r>
              <a:rPr lang="en-US" b="1" dirty="0"/>
              <a:t>Destruction</a:t>
            </a:r>
            <a:r>
              <a:rPr lang="en-US" dirty="0"/>
              <a:t>: Enzymes and ROS kill the pathogen, clearing the infection.</a:t>
            </a:r>
          </a:p>
          <a:p>
            <a:endParaRPr lang="en-PK" dirty="0"/>
          </a:p>
        </p:txBody>
      </p:sp>
      <p:sp>
        <p:nvSpPr>
          <p:cNvPr id="4" name="TextBox 3">
            <a:extLst>
              <a:ext uri="{FF2B5EF4-FFF2-40B4-BE49-F238E27FC236}">
                <a16:creationId xmlns:a16="http://schemas.microsoft.com/office/drawing/2014/main" id="{0F2839BB-75F5-4EDC-B3B6-CC9FC371AA52}"/>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185175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16239-4B8B-43F1-9463-57C2EC807E14}"/>
              </a:ext>
            </a:extLst>
          </p:cNvPr>
          <p:cNvSpPr>
            <a:spLocks noGrp="1"/>
          </p:cNvSpPr>
          <p:nvPr>
            <p:ph type="title"/>
          </p:nvPr>
        </p:nvSpPr>
        <p:spPr/>
        <p:txBody>
          <a:bodyPr>
            <a:normAutofit fontScale="90000"/>
          </a:bodyPr>
          <a:lstStyle/>
          <a:p>
            <a:r>
              <a:rPr lang="en-US" dirty="0"/>
              <a:t>Phagocytosis Of Necrotic cells Post MI</a:t>
            </a:r>
            <a:endParaRPr lang="en-PK" dirty="0"/>
          </a:p>
        </p:txBody>
      </p:sp>
      <p:pic>
        <p:nvPicPr>
          <p:cNvPr id="9218" name="Picture 2" descr="The phagocytic role of macrophage following myocardial infarction | Heart  Failure Reviews">
            <a:extLst>
              <a:ext uri="{FF2B5EF4-FFF2-40B4-BE49-F238E27FC236}">
                <a16:creationId xmlns:a16="http://schemas.microsoft.com/office/drawing/2014/main" id="{C675D561-09E1-4E64-8B20-A5BAE9C7DB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42464"/>
            <a:ext cx="6362785" cy="4783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F0F2DB-ABC1-4917-822C-EE2EA1A9687A}"/>
              </a:ext>
            </a:extLst>
          </p:cNvPr>
          <p:cNvSpPr txBox="1"/>
          <p:nvPr/>
        </p:nvSpPr>
        <p:spPr>
          <a:xfrm>
            <a:off x="76200" y="42420"/>
            <a:ext cx="2286000" cy="369332"/>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333720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6D8B-AA9C-4B84-9A3E-6A2E4EE5BDD8}"/>
              </a:ext>
            </a:extLst>
          </p:cNvPr>
          <p:cNvSpPr>
            <a:spLocks noGrp="1"/>
          </p:cNvSpPr>
          <p:nvPr>
            <p:ph type="title"/>
          </p:nvPr>
        </p:nvSpPr>
        <p:spPr/>
        <p:txBody>
          <a:bodyPr>
            <a:normAutofit fontScale="90000"/>
          </a:bodyPr>
          <a:lstStyle/>
          <a:p>
            <a:r>
              <a:rPr lang="en-US" sz="3600" b="1" dirty="0"/>
              <a:t>Leukocyte Activation</a:t>
            </a:r>
            <a:br>
              <a:rPr lang="en-US" b="1" dirty="0"/>
            </a:br>
            <a:endParaRPr lang="en-PK" dirty="0"/>
          </a:p>
        </p:txBody>
      </p:sp>
      <p:sp>
        <p:nvSpPr>
          <p:cNvPr id="3" name="Content Placeholder 2">
            <a:extLst>
              <a:ext uri="{FF2B5EF4-FFF2-40B4-BE49-F238E27FC236}">
                <a16:creationId xmlns:a16="http://schemas.microsoft.com/office/drawing/2014/main" id="{78E584D0-B0FC-459B-925A-92D43EAF4610}"/>
              </a:ext>
            </a:extLst>
          </p:cNvPr>
          <p:cNvSpPr>
            <a:spLocks noGrp="1"/>
          </p:cNvSpPr>
          <p:nvPr>
            <p:ph idx="1"/>
          </p:nvPr>
        </p:nvSpPr>
        <p:spPr/>
        <p:txBody>
          <a:bodyPr>
            <a:normAutofit fontScale="85000" lnSpcReduction="20000"/>
          </a:bodyPr>
          <a:lstStyle/>
          <a:p>
            <a:r>
              <a:rPr lang="en-US" b="1" dirty="0"/>
              <a:t>Triggers</a:t>
            </a:r>
            <a:r>
              <a:rPr lang="en-US" dirty="0"/>
              <a:t>: Pathogens, cytokines, immune complexes, which activate leukocytes.</a:t>
            </a:r>
          </a:p>
          <a:p>
            <a:r>
              <a:rPr lang="en-US" b="1" dirty="0"/>
              <a:t>Respiratory Burst</a:t>
            </a:r>
            <a:r>
              <a:rPr lang="en-US" dirty="0"/>
              <a:t>: Production of ROS, which kill microbes but can damage tissues.</a:t>
            </a:r>
          </a:p>
          <a:p>
            <a:r>
              <a:rPr lang="en-US" b="1" dirty="0"/>
              <a:t>Degranulation</a:t>
            </a:r>
            <a:r>
              <a:rPr lang="en-US" dirty="0"/>
              <a:t>: Release of enzymes (e.g., MPO), which degrade pathogens.</a:t>
            </a:r>
          </a:p>
          <a:p>
            <a:r>
              <a:rPr lang="en-US" b="1" dirty="0"/>
              <a:t>Cytokine Secretion</a:t>
            </a:r>
            <a:r>
              <a:rPr lang="en-US" dirty="0"/>
              <a:t>: Amplifies inflammation, recruiting more immune cells.</a:t>
            </a:r>
          </a:p>
          <a:p>
            <a:r>
              <a:rPr lang="en-US" b="1" dirty="0"/>
              <a:t>Outcome</a:t>
            </a:r>
            <a:r>
              <a:rPr lang="en-US" dirty="0"/>
              <a:t>: Enhanced phagocytosis and tissue damage, a double-edged sword.</a:t>
            </a:r>
          </a:p>
          <a:p>
            <a:r>
              <a:rPr lang="en-US" b="1" dirty="0"/>
              <a:t>Diagram</a:t>
            </a:r>
            <a:r>
              <a:rPr lang="en-US" dirty="0"/>
              <a:t>: Leukocyte activation, showing ROS production and degranulation.</a:t>
            </a:r>
          </a:p>
          <a:p>
            <a:endParaRPr lang="en-PK" dirty="0"/>
          </a:p>
        </p:txBody>
      </p:sp>
      <p:sp>
        <p:nvSpPr>
          <p:cNvPr id="4" name="TextBox 3">
            <a:extLst>
              <a:ext uri="{FF2B5EF4-FFF2-40B4-BE49-F238E27FC236}">
                <a16:creationId xmlns:a16="http://schemas.microsoft.com/office/drawing/2014/main" id="{847E3C35-C5CF-4266-93BB-F2581AEFC634}"/>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199603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026" y="1055528"/>
            <a:ext cx="7772400" cy="1676400"/>
          </a:xfrm>
        </p:spPr>
        <p:txBody>
          <a:bodyPr>
            <a:noAutofit/>
          </a:bodyPr>
          <a:lstStyle/>
          <a:p>
            <a:r>
              <a:rPr lang="en-US" sz="3200" b="1" dirty="0"/>
              <a:t>Foundation Module</a:t>
            </a:r>
            <a:r>
              <a:rPr lang="en-GB" sz="3200" b="1" dirty="0"/>
              <a:t> _1</a:t>
            </a:r>
            <a:br>
              <a:rPr lang="en-US" sz="3200" b="1" dirty="0"/>
            </a:br>
            <a:r>
              <a:rPr lang="en-US" sz="3200" b="1" dirty="0">
                <a:solidFill>
                  <a:srgbClr val="000066"/>
                </a:solidFill>
              </a:rPr>
              <a:t>Cellular Events In Acute Inflammation</a:t>
            </a:r>
            <a:endParaRPr lang="en-US" sz="3200" b="1" dirty="0"/>
          </a:p>
        </p:txBody>
      </p:sp>
      <p:sp>
        <p:nvSpPr>
          <p:cNvPr id="3" name="Subtitle 2"/>
          <p:cNvSpPr>
            <a:spLocks noGrp="1"/>
          </p:cNvSpPr>
          <p:nvPr>
            <p:ph type="subTitle" idx="1"/>
          </p:nvPr>
        </p:nvSpPr>
        <p:spPr>
          <a:xfrm>
            <a:off x="533400" y="3276600"/>
            <a:ext cx="8496300" cy="2006791"/>
          </a:xfrm>
        </p:spPr>
        <p:txBody>
          <a:bodyPr>
            <a:normAutofit/>
          </a:bodyPr>
          <a:lstStyle/>
          <a:p>
            <a:r>
              <a:rPr lang="en-US" sz="1600" b="1" dirty="0" err="1">
                <a:solidFill>
                  <a:schemeClr val="bg1">
                    <a:lumMod val="50000"/>
                  </a:schemeClr>
                </a:solidFill>
              </a:rPr>
              <a:t>Dr</a:t>
            </a:r>
            <a:r>
              <a:rPr lang="en-US" sz="1600" b="1" dirty="0">
                <a:solidFill>
                  <a:schemeClr val="bg1">
                    <a:lumMod val="50000"/>
                  </a:schemeClr>
                </a:solidFill>
              </a:rPr>
              <a:t> </a:t>
            </a:r>
            <a:r>
              <a:rPr lang="en-US" sz="1600" b="1" dirty="0" err="1">
                <a:solidFill>
                  <a:schemeClr val="bg1">
                    <a:lumMod val="50000"/>
                  </a:schemeClr>
                </a:solidFill>
              </a:rPr>
              <a:t>Mudassira</a:t>
            </a:r>
            <a:r>
              <a:rPr lang="en-US" sz="1600" b="1" dirty="0">
                <a:solidFill>
                  <a:schemeClr val="bg1">
                    <a:lumMod val="50000"/>
                  </a:schemeClr>
                </a:solidFill>
              </a:rPr>
              <a:t> </a:t>
            </a:r>
            <a:r>
              <a:rPr lang="en-US" sz="1600" b="1" dirty="0" err="1">
                <a:solidFill>
                  <a:schemeClr val="bg1">
                    <a:lumMod val="50000"/>
                  </a:schemeClr>
                </a:solidFill>
              </a:rPr>
              <a:t>Zahid</a:t>
            </a:r>
            <a:r>
              <a:rPr lang="en-US" sz="1600" b="1" dirty="0">
                <a:solidFill>
                  <a:schemeClr val="bg1">
                    <a:lumMod val="50000"/>
                  </a:schemeClr>
                </a:solidFill>
              </a:rPr>
              <a:t> .Dr. Fatima-</a:t>
            </a:r>
            <a:r>
              <a:rPr lang="en-US" sz="1600" b="1" dirty="0" err="1">
                <a:solidFill>
                  <a:schemeClr val="bg1">
                    <a:lumMod val="50000"/>
                  </a:schemeClr>
                </a:solidFill>
              </a:rPr>
              <a:t>tuz</a:t>
            </a:r>
            <a:r>
              <a:rPr lang="en-US" sz="1600" b="1" dirty="0">
                <a:solidFill>
                  <a:schemeClr val="bg1">
                    <a:lumMod val="50000"/>
                  </a:schemeClr>
                </a:solidFill>
              </a:rPr>
              <a:t>-Zahra</a:t>
            </a:r>
          </a:p>
          <a:p>
            <a:r>
              <a:rPr lang="en-US" sz="1600" b="1" dirty="0">
                <a:solidFill>
                  <a:schemeClr val="bg1">
                    <a:lumMod val="50000"/>
                  </a:schemeClr>
                </a:solidFill>
              </a:rPr>
              <a:t>MBBS, </a:t>
            </a:r>
            <a:r>
              <a:rPr lang="en-US" sz="1600" b="1" dirty="0" err="1">
                <a:solidFill>
                  <a:schemeClr val="bg1">
                    <a:lumMod val="50000"/>
                  </a:schemeClr>
                </a:solidFill>
              </a:rPr>
              <a:t>M.Phil</a:t>
            </a:r>
            <a:r>
              <a:rPr lang="en-US" sz="1600" b="1" dirty="0">
                <a:solidFill>
                  <a:schemeClr val="bg1">
                    <a:lumMod val="50000"/>
                  </a:schemeClr>
                </a:solidFill>
              </a:rPr>
              <a:t>, FCPS, CHPE</a:t>
            </a:r>
          </a:p>
          <a:p>
            <a:r>
              <a:rPr lang="en-US" sz="1600" b="1" dirty="0">
                <a:solidFill>
                  <a:schemeClr val="bg1">
                    <a:lumMod val="50000"/>
                  </a:schemeClr>
                </a:solidFill>
              </a:rPr>
              <a:t>Pathology Department, RMU </a:t>
            </a:r>
          </a:p>
          <a:p>
            <a:r>
              <a:rPr lang="en-US" sz="1600" b="1" dirty="0">
                <a:solidFill>
                  <a:schemeClr val="bg1">
                    <a:lumMod val="50000"/>
                  </a:schemeClr>
                </a:solidFill>
              </a:rPr>
              <a:t>Assistant Professor Pathology</a:t>
            </a:r>
          </a:p>
        </p:txBody>
      </p:sp>
      <p:pic>
        <p:nvPicPr>
          <p:cNvPr id="5" name="Picture 4">
            <a:extLst>
              <a:ext uri="{FF2B5EF4-FFF2-40B4-BE49-F238E27FC236}">
                <a16:creationId xmlns:a16="http://schemas.microsoft.com/office/drawing/2014/main" id="{4C735B47-98C6-4654-B2D7-1764D4B2EA44}"/>
              </a:ext>
            </a:extLst>
          </p:cNvPr>
          <p:cNvPicPr>
            <a:picLocks noChangeAspect="1"/>
          </p:cNvPicPr>
          <p:nvPr/>
        </p:nvPicPr>
        <p:blipFill rotWithShape="1">
          <a:blip r:embed="rId2"/>
          <a:srcRect l="30567" t="3564" b="-32"/>
          <a:stretch/>
        </p:blipFill>
        <p:spPr>
          <a:xfrm>
            <a:off x="719146" y="282388"/>
            <a:ext cx="1414454" cy="1470212"/>
          </a:xfrm>
          <a:prstGeom prst="rect">
            <a:avLst/>
          </a:prstGeom>
        </p:spPr>
      </p:pic>
      <p:sp>
        <p:nvSpPr>
          <p:cNvPr id="7" name="TextBox 6">
            <a:extLst>
              <a:ext uri="{FF2B5EF4-FFF2-40B4-BE49-F238E27FC236}">
                <a16:creationId xmlns:a16="http://schemas.microsoft.com/office/drawing/2014/main" id="{EA354C55-15EB-44A1-B7C9-C79A91F67387}"/>
              </a:ext>
            </a:extLst>
          </p:cNvPr>
          <p:cNvSpPr txBox="1"/>
          <p:nvPr/>
        </p:nvSpPr>
        <p:spPr>
          <a:xfrm>
            <a:off x="3810000" y="2731928"/>
            <a:ext cx="1828800" cy="461665"/>
          </a:xfrm>
          <a:prstGeom prst="rect">
            <a:avLst/>
          </a:prstGeom>
          <a:noFill/>
        </p:spPr>
        <p:txBody>
          <a:bodyPr wrap="square" rtlCol="0">
            <a:spAutoFit/>
          </a:bodyPr>
          <a:lstStyle/>
          <a:p>
            <a:pPr algn="ctr"/>
            <a:r>
              <a:rPr lang="en-GB" sz="2400" b="1" dirty="0"/>
              <a:t>LGIS</a:t>
            </a:r>
            <a:endParaRPr lang="en-US" b="1" dirty="0"/>
          </a:p>
        </p:txBody>
      </p:sp>
    </p:spTree>
    <p:extLst>
      <p:ext uri="{BB962C8B-B14F-4D97-AF65-F5344CB8AC3E}">
        <p14:creationId xmlns:p14="http://schemas.microsoft.com/office/powerpoint/2010/main" val="26436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9120-E2FA-47C6-A6DA-AF73844EEB2D}"/>
              </a:ext>
            </a:extLst>
          </p:cNvPr>
          <p:cNvSpPr>
            <a:spLocks noGrp="1"/>
          </p:cNvSpPr>
          <p:nvPr>
            <p:ph type="title"/>
          </p:nvPr>
        </p:nvSpPr>
        <p:spPr/>
        <p:txBody>
          <a:bodyPr>
            <a:normAutofit fontScale="90000"/>
          </a:bodyPr>
          <a:lstStyle/>
          <a:p>
            <a:r>
              <a:rPr lang="en-US" sz="3600" b="1" dirty="0"/>
              <a:t>Respiratory Burst</a:t>
            </a:r>
            <a:br>
              <a:rPr lang="en-US" b="1" dirty="0"/>
            </a:br>
            <a:endParaRPr lang="en-PK" dirty="0"/>
          </a:p>
        </p:txBody>
      </p:sp>
      <p:sp>
        <p:nvSpPr>
          <p:cNvPr id="3" name="Content Placeholder 2">
            <a:extLst>
              <a:ext uri="{FF2B5EF4-FFF2-40B4-BE49-F238E27FC236}">
                <a16:creationId xmlns:a16="http://schemas.microsoft.com/office/drawing/2014/main" id="{CC01ED56-6B38-4632-B3CE-66E6469252A6}"/>
              </a:ext>
            </a:extLst>
          </p:cNvPr>
          <p:cNvSpPr>
            <a:spLocks noGrp="1"/>
          </p:cNvSpPr>
          <p:nvPr>
            <p:ph idx="1"/>
          </p:nvPr>
        </p:nvSpPr>
        <p:spPr/>
        <p:txBody>
          <a:bodyPr>
            <a:normAutofit fontScale="85000" lnSpcReduction="20000"/>
          </a:bodyPr>
          <a:lstStyle/>
          <a:p>
            <a:r>
              <a:rPr lang="en-US" b="1" dirty="0"/>
              <a:t>Definition</a:t>
            </a:r>
            <a:r>
              <a:rPr lang="en-US" dirty="0"/>
              <a:t>: Rapid release of reactive oxygen species (ROS), a key defense mechanism.</a:t>
            </a:r>
          </a:p>
          <a:p>
            <a:r>
              <a:rPr lang="en-US" dirty="0"/>
              <a:t>NADPH oxidase generates superoxide, the first step in ROS production.</a:t>
            </a:r>
          </a:p>
          <a:p>
            <a:r>
              <a:rPr lang="en-US" b="1" dirty="0"/>
              <a:t>Products</a:t>
            </a:r>
            <a:r>
              <a:rPr lang="en-US" dirty="0"/>
              <a:t>: Superoxide, hydrogen peroxide, hypochlorous acid, which kill microbes.</a:t>
            </a:r>
          </a:p>
          <a:p>
            <a:r>
              <a:rPr lang="en-US" b="1" dirty="0"/>
              <a:t>Function</a:t>
            </a:r>
            <a:r>
              <a:rPr lang="en-US" dirty="0"/>
              <a:t>: Microbial killing, essential for clearing infections.</a:t>
            </a:r>
          </a:p>
          <a:p>
            <a:r>
              <a:rPr lang="en-US" b="1" dirty="0"/>
              <a:t>Side Effect</a:t>
            </a:r>
            <a:r>
              <a:rPr lang="en-US" dirty="0"/>
              <a:t>: Tissue damage, a consequence of excessive ROS production.</a:t>
            </a:r>
          </a:p>
          <a:p>
            <a:r>
              <a:rPr lang="en-US" b="1" dirty="0"/>
              <a:t>Diagram</a:t>
            </a:r>
            <a:r>
              <a:rPr lang="en-US" dirty="0"/>
              <a:t>: Respiratory burst mechanism, showing ROS generation.</a:t>
            </a:r>
          </a:p>
          <a:p>
            <a:endParaRPr lang="en-PK" dirty="0"/>
          </a:p>
        </p:txBody>
      </p:sp>
      <p:sp>
        <p:nvSpPr>
          <p:cNvPr id="4" name="TextBox 3">
            <a:extLst>
              <a:ext uri="{FF2B5EF4-FFF2-40B4-BE49-F238E27FC236}">
                <a16:creationId xmlns:a16="http://schemas.microsoft.com/office/drawing/2014/main" id="{99FB5EF8-2578-482A-8E2A-CBA74EA92484}"/>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138041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CE6C-C044-4C1D-B261-C03B7980F1DF}"/>
              </a:ext>
            </a:extLst>
          </p:cNvPr>
          <p:cNvSpPr>
            <a:spLocks noGrp="1"/>
          </p:cNvSpPr>
          <p:nvPr>
            <p:ph type="title"/>
          </p:nvPr>
        </p:nvSpPr>
        <p:spPr/>
        <p:txBody>
          <a:bodyPr>
            <a:normAutofit fontScale="90000"/>
          </a:bodyPr>
          <a:lstStyle/>
          <a:p>
            <a:r>
              <a:rPr lang="en-US" b="1" dirty="0"/>
              <a:t>Degranulation</a:t>
            </a:r>
            <a:br>
              <a:rPr lang="en-US" b="1" dirty="0"/>
            </a:br>
            <a:endParaRPr lang="en-PK" dirty="0"/>
          </a:p>
        </p:txBody>
      </p:sp>
      <p:sp>
        <p:nvSpPr>
          <p:cNvPr id="3" name="Content Placeholder 2">
            <a:extLst>
              <a:ext uri="{FF2B5EF4-FFF2-40B4-BE49-F238E27FC236}">
                <a16:creationId xmlns:a16="http://schemas.microsoft.com/office/drawing/2014/main" id="{C570815F-0B23-4543-9DDA-BABDE6EB84F9}"/>
              </a:ext>
            </a:extLst>
          </p:cNvPr>
          <p:cNvSpPr>
            <a:spLocks noGrp="1"/>
          </p:cNvSpPr>
          <p:nvPr>
            <p:ph idx="1"/>
          </p:nvPr>
        </p:nvSpPr>
        <p:spPr/>
        <p:txBody>
          <a:bodyPr>
            <a:normAutofit fontScale="92500" lnSpcReduction="20000"/>
          </a:bodyPr>
          <a:lstStyle/>
          <a:p>
            <a:r>
              <a:rPr lang="en-US" sz="2800" b="1" dirty="0"/>
              <a:t>Definition</a:t>
            </a:r>
            <a:r>
              <a:rPr lang="en-US" sz="2800" dirty="0"/>
              <a:t>: Release of granules from leukocytes, containing enzymes and mediators.</a:t>
            </a:r>
          </a:p>
          <a:p>
            <a:r>
              <a:rPr lang="en-US" sz="2800" b="1" dirty="0"/>
              <a:t>Granules</a:t>
            </a:r>
            <a:r>
              <a:rPr lang="en-US" sz="2800" dirty="0"/>
              <a:t>: Contain enzymes (e.g., MPO, elastase), which degrade pathogens.</a:t>
            </a:r>
          </a:p>
          <a:p>
            <a:r>
              <a:rPr lang="en-US" sz="2800" b="1" dirty="0"/>
              <a:t>Function</a:t>
            </a:r>
            <a:r>
              <a:rPr lang="en-US" sz="2800" dirty="0"/>
              <a:t>: Microbial killing and tissue remodeling, essential for inflammation.</a:t>
            </a:r>
          </a:p>
          <a:p>
            <a:r>
              <a:rPr lang="en-US" sz="2800" b="1" dirty="0"/>
              <a:t>Regulation</a:t>
            </a:r>
            <a:r>
              <a:rPr lang="en-US" sz="2800" dirty="0"/>
              <a:t>: Controlled by calcium signaling, ensuring timely release.</a:t>
            </a:r>
          </a:p>
          <a:p>
            <a:r>
              <a:rPr lang="en-US" sz="2800" b="1" dirty="0"/>
              <a:t>Outcome</a:t>
            </a:r>
            <a:r>
              <a:rPr lang="en-US" sz="2800" dirty="0"/>
              <a:t>: Enhanced inflammation and tissue damage, a necessary trade-off.</a:t>
            </a:r>
          </a:p>
          <a:p>
            <a:r>
              <a:rPr lang="en-US" sz="2800" b="1" dirty="0"/>
              <a:t>Diagram</a:t>
            </a:r>
            <a:r>
              <a:rPr lang="en-US" sz="2800" dirty="0"/>
              <a:t>: Degranulation process, showing granule release.</a:t>
            </a:r>
          </a:p>
          <a:p>
            <a:endParaRPr lang="en-PK" dirty="0"/>
          </a:p>
        </p:txBody>
      </p:sp>
      <p:sp>
        <p:nvSpPr>
          <p:cNvPr id="4" name="TextBox 3">
            <a:extLst>
              <a:ext uri="{FF2B5EF4-FFF2-40B4-BE49-F238E27FC236}">
                <a16:creationId xmlns:a16="http://schemas.microsoft.com/office/drawing/2014/main" id="{306F7AEE-08E1-4E4A-A566-0DD77CCE1D98}"/>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235374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D0A7-5E13-46BC-8E35-81B2BFD7A214}"/>
              </a:ext>
            </a:extLst>
          </p:cNvPr>
          <p:cNvSpPr>
            <a:spLocks noGrp="1"/>
          </p:cNvSpPr>
          <p:nvPr>
            <p:ph type="title"/>
          </p:nvPr>
        </p:nvSpPr>
        <p:spPr/>
        <p:txBody>
          <a:bodyPr>
            <a:normAutofit fontScale="90000"/>
          </a:bodyPr>
          <a:lstStyle/>
          <a:p>
            <a:r>
              <a:rPr lang="en-US" sz="3600" b="1" dirty="0"/>
              <a:t>Cytokine Secretion</a:t>
            </a:r>
            <a:br>
              <a:rPr lang="en-US" b="1" dirty="0"/>
            </a:br>
            <a:endParaRPr lang="en-PK" dirty="0"/>
          </a:p>
        </p:txBody>
      </p:sp>
      <p:sp>
        <p:nvSpPr>
          <p:cNvPr id="3" name="Content Placeholder 2">
            <a:extLst>
              <a:ext uri="{FF2B5EF4-FFF2-40B4-BE49-F238E27FC236}">
                <a16:creationId xmlns:a16="http://schemas.microsoft.com/office/drawing/2014/main" id="{499B58E9-ECD9-4BAF-B8E9-31F147CB6EBD}"/>
              </a:ext>
            </a:extLst>
          </p:cNvPr>
          <p:cNvSpPr>
            <a:spLocks noGrp="1"/>
          </p:cNvSpPr>
          <p:nvPr>
            <p:ph idx="1"/>
          </p:nvPr>
        </p:nvSpPr>
        <p:spPr/>
        <p:txBody>
          <a:bodyPr>
            <a:normAutofit fontScale="92500" lnSpcReduction="20000"/>
          </a:bodyPr>
          <a:lstStyle/>
          <a:p>
            <a:r>
              <a:rPr lang="en-US" sz="2800" b="1" dirty="0"/>
              <a:t>Pro-inflammatory Cytokines</a:t>
            </a:r>
            <a:r>
              <a:rPr lang="en-US" sz="2800" dirty="0"/>
              <a:t>: TNF-</a:t>
            </a:r>
            <a:r>
              <a:rPr lang="el-GR" sz="2800" dirty="0"/>
              <a:t>α, </a:t>
            </a:r>
            <a:r>
              <a:rPr lang="en-US" sz="2800" dirty="0"/>
              <a:t>IL-1, IL-6, which amplify inflammation.</a:t>
            </a:r>
          </a:p>
          <a:p>
            <a:r>
              <a:rPr lang="en-US" sz="2800" b="1" dirty="0"/>
              <a:t>Chemokines</a:t>
            </a:r>
            <a:r>
              <a:rPr lang="en-US" sz="2800" dirty="0"/>
              <a:t>: IL-8, MCP-1 attract leukocytes, guiding them to the site of injury.</a:t>
            </a:r>
          </a:p>
          <a:p>
            <a:r>
              <a:rPr lang="en-US" sz="2800" b="1" dirty="0"/>
              <a:t>Anti-inflammatory Cytokines</a:t>
            </a:r>
            <a:r>
              <a:rPr lang="en-US" sz="2800" dirty="0"/>
              <a:t>: IL-10, TGF-</a:t>
            </a:r>
            <a:r>
              <a:rPr lang="el-GR" sz="2800" dirty="0"/>
              <a:t>β, </a:t>
            </a:r>
            <a:r>
              <a:rPr lang="en-US" sz="2800" dirty="0"/>
              <a:t>which resolve inflammation.</a:t>
            </a:r>
          </a:p>
          <a:p>
            <a:r>
              <a:rPr lang="en-US" sz="2800" b="1" dirty="0"/>
              <a:t>Function</a:t>
            </a:r>
            <a:r>
              <a:rPr lang="en-US" sz="2800" dirty="0"/>
              <a:t>: Amplify or resolve inflammation, maintaining immune balance.</a:t>
            </a:r>
          </a:p>
          <a:p>
            <a:r>
              <a:rPr lang="en-US" sz="2800" b="1" dirty="0"/>
              <a:t>Outcome</a:t>
            </a:r>
            <a:r>
              <a:rPr lang="en-US" sz="2800" dirty="0"/>
              <a:t>: Systemic effects (e.g., fever), reflecting widespread inflammation.</a:t>
            </a:r>
          </a:p>
          <a:p>
            <a:r>
              <a:rPr lang="en-US" sz="2800" b="1" dirty="0"/>
              <a:t>Diagram</a:t>
            </a:r>
            <a:r>
              <a:rPr lang="en-US" sz="2800" dirty="0"/>
              <a:t>: Cytokine network, showing pro- and anti-inflammatory cytokines</a:t>
            </a:r>
          </a:p>
          <a:p>
            <a:endParaRPr lang="en-US" dirty="0"/>
          </a:p>
          <a:p>
            <a:endParaRPr lang="en-PK" dirty="0"/>
          </a:p>
        </p:txBody>
      </p:sp>
      <p:sp>
        <p:nvSpPr>
          <p:cNvPr id="4" name="TextBox 3">
            <a:extLst>
              <a:ext uri="{FF2B5EF4-FFF2-40B4-BE49-F238E27FC236}">
                <a16:creationId xmlns:a16="http://schemas.microsoft.com/office/drawing/2014/main" id="{FB20C357-78AF-4BC7-AA5A-3E91AFEB8522}"/>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287933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4997-1DB3-46EA-B892-4FC3F2C081FF}"/>
              </a:ext>
            </a:extLst>
          </p:cNvPr>
          <p:cNvSpPr>
            <a:spLocks noGrp="1"/>
          </p:cNvSpPr>
          <p:nvPr>
            <p:ph type="title"/>
          </p:nvPr>
        </p:nvSpPr>
        <p:spPr/>
        <p:txBody>
          <a:bodyPr>
            <a:normAutofit/>
          </a:bodyPr>
          <a:lstStyle/>
          <a:p>
            <a:r>
              <a:rPr lang="en-US" sz="4000" dirty="0"/>
              <a:t>Release of Mediators</a:t>
            </a:r>
            <a:endParaRPr lang="en-PK" sz="4000" dirty="0"/>
          </a:p>
        </p:txBody>
      </p:sp>
      <p:pic>
        <p:nvPicPr>
          <p:cNvPr id="4098" name="Picture 2" descr="inflammation-role-and-types-6-638">
            <a:extLst>
              <a:ext uri="{FF2B5EF4-FFF2-40B4-BE49-F238E27FC236}">
                <a16:creationId xmlns:a16="http://schemas.microsoft.com/office/drawing/2014/main" id="{9F0BB88F-1DBC-4CB2-8676-5615772ECF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7841" y="1600200"/>
            <a:ext cx="602831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7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89AF-FE0E-409D-93B6-78396AC7D960}"/>
              </a:ext>
            </a:extLst>
          </p:cNvPr>
          <p:cNvSpPr>
            <a:spLocks noGrp="1"/>
          </p:cNvSpPr>
          <p:nvPr>
            <p:ph type="title"/>
          </p:nvPr>
        </p:nvSpPr>
        <p:spPr/>
        <p:txBody>
          <a:bodyPr>
            <a:normAutofit/>
          </a:bodyPr>
          <a:lstStyle/>
          <a:p>
            <a:r>
              <a:rPr lang="en-US" sz="3200" b="1" dirty="0"/>
              <a:t>Types of Leukocytes</a:t>
            </a:r>
            <a:br>
              <a:rPr lang="en-US" sz="3200" b="1" dirty="0"/>
            </a:br>
            <a:endParaRPr lang="en-PK" sz="3200" dirty="0"/>
          </a:p>
        </p:txBody>
      </p:sp>
      <p:sp>
        <p:nvSpPr>
          <p:cNvPr id="3" name="Content Placeholder 2">
            <a:extLst>
              <a:ext uri="{FF2B5EF4-FFF2-40B4-BE49-F238E27FC236}">
                <a16:creationId xmlns:a16="http://schemas.microsoft.com/office/drawing/2014/main" id="{F1743861-80D9-44AE-A445-4D7F01748D82}"/>
              </a:ext>
            </a:extLst>
          </p:cNvPr>
          <p:cNvSpPr>
            <a:spLocks noGrp="1"/>
          </p:cNvSpPr>
          <p:nvPr>
            <p:ph idx="1"/>
          </p:nvPr>
        </p:nvSpPr>
        <p:spPr/>
        <p:txBody>
          <a:bodyPr>
            <a:normAutofit fontScale="92500" lnSpcReduction="20000"/>
          </a:bodyPr>
          <a:lstStyle/>
          <a:p>
            <a:r>
              <a:rPr lang="en-US" sz="2800" b="1" dirty="0"/>
              <a:t>Neutrophils</a:t>
            </a:r>
            <a:r>
              <a:rPr lang="en-US" sz="2800" dirty="0"/>
              <a:t>: First responders, short-lived, essential for acute inflammation.</a:t>
            </a:r>
          </a:p>
          <a:p>
            <a:r>
              <a:rPr lang="en-US" sz="2800" b="1" dirty="0"/>
              <a:t>Macrophages</a:t>
            </a:r>
            <a:r>
              <a:rPr lang="en-US" sz="2800" dirty="0"/>
              <a:t>: Long-lived, phagocytic, key players in chronic inflammation.</a:t>
            </a:r>
          </a:p>
          <a:p>
            <a:r>
              <a:rPr lang="en-US" sz="2800" b="1" dirty="0"/>
              <a:t>Eosinophils</a:t>
            </a:r>
            <a:r>
              <a:rPr lang="en-US" sz="2800" dirty="0"/>
              <a:t>: Parasitic infections, allergies, involved in hypersensitivity reactions.</a:t>
            </a:r>
          </a:p>
          <a:p>
            <a:r>
              <a:rPr lang="en-US" sz="2800" b="1" dirty="0"/>
              <a:t>Basophils/Mast Cells</a:t>
            </a:r>
            <a:r>
              <a:rPr lang="en-US" sz="2800" dirty="0"/>
              <a:t>: Release histamine, driving allergic responses.</a:t>
            </a:r>
          </a:p>
          <a:p>
            <a:r>
              <a:rPr lang="en-US" sz="2800" b="1" dirty="0"/>
              <a:t>Lymphocytes</a:t>
            </a:r>
            <a:r>
              <a:rPr lang="en-US" sz="2800" dirty="0"/>
              <a:t>: Adaptive immunity, providing long-term immune memory.</a:t>
            </a:r>
          </a:p>
          <a:p>
            <a:r>
              <a:rPr lang="en-US" sz="2800" b="1" dirty="0"/>
              <a:t>Diagram</a:t>
            </a:r>
            <a:r>
              <a:rPr lang="en-US" sz="2800" dirty="0"/>
              <a:t>: Types of leukocytes, showing their roles in inflammation.</a:t>
            </a:r>
          </a:p>
          <a:p>
            <a:endParaRPr lang="en-PK" dirty="0"/>
          </a:p>
        </p:txBody>
      </p:sp>
      <p:sp>
        <p:nvSpPr>
          <p:cNvPr id="4" name="TextBox 3">
            <a:extLst>
              <a:ext uri="{FF2B5EF4-FFF2-40B4-BE49-F238E27FC236}">
                <a16:creationId xmlns:a16="http://schemas.microsoft.com/office/drawing/2014/main" id="{712E4431-6D7E-4A0E-A5D1-D7E25A7DB785}"/>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3354508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EC04-47DD-4D59-AAFD-CFA6B510E990}"/>
              </a:ext>
            </a:extLst>
          </p:cNvPr>
          <p:cNvSpPr>
            <a:spLocks noGrp="1"/>
          </p:cNvSpPr>
          <p:nvPr>
            <p:ph type="title"/>
          </p:nvPr>
        </p:nvSpPr>
        <p:spPr/>
        <p:txBody>
          <a:bodyPr>
            <a:normAutofit fontScale="90000"/>
          </a:bodyPr>
          <a:lstStyle/>
          <a:p>
            <a:r>
              <a:rPr lang="en-US" sz="3600" b="1" dirty="0"/>
              <a:t>Clinical Correlation: Acute Inflammation</a:t>
            </a:r>
            <a:br>
              <a:rPr lang="en-US" b="1" dirty="0"/>
            </a:br>
            <a:endParaRPr lang="en-PK" dirty="0"/>
          </a:p>
        </p:txBody>
      </p:sp>
      <p:sp>
        <p:nvSpPr>
          <p:cNvPr id="3" name="Content Placeholder 2">
            <a:extLst>
              <a:ext uri="{FF2B5EF4-FFF2-40B4-BE49-F238E27FC236}">
                <a16:creationId xmlns:a16="http://schemas.microsoft.com/office/drawing/2014/main" id="{38AC9EDB-1FA2-4935-9819-020BE7CF129A}"/>
              </a:ext>
            </a:extLst>
          </p:cNvPr>
          <p:cNvSpPr>
            <a:spLocks noGrp="1"/>
          </p:cNvSpPr>
          <p:nvPr>
            <p:ph idx="1"/>
          </p:nvPr>
        </p:nvSpPr>
        <p:spPr/>
        <p:txBody>
          <a:bodyPr>
            <a:normAutofit fontScale="92500" lnSpcReduction="20000"/>
          </a:bodyPr>
          <a:lstStyle/>
          <a:p>
            <a:r>
              <a:rPr lang="en-US" sz="2800" b="1" dirty="0"/>
              <a:t>Neutrophil Predominance</a:t>
            </a:r>
            <a:r>
              <a:rPr lang="en-US" sz="2800" dirty="0"/>
              <a:t>: Pus formation, a hallmark of acute inflammation.</a:t>
            </a:r>
          </a:p>
          <a:p>
            <a:r>
              <a:rPr lang="en-US" sz="2800" b="1" dirty="0"/>
              <a:t>Symptoms</a:t>
            </a:r>
            <a:r>
              <a:rPr lang="en-US" sz="2800" dirty="0"/>
              <a:t>: Redness, swelling, heat, pain, reflecting increased blood flow and permeability.</a:t>
            </a:r>
          </a:p>
          <a:p>
            <a:r>
              <a:rPr lang="en-US" sz="2800" b="1" dirty="0"/>
              <a:t>Examples</a:t>
            </a:r>
            <a:r>
              <a:rPr lang="en-US" sz="2800" dirty="0"/>
              <a:t>: Bacterial infections, abscesses, common causes of acute inflammation.</a:t>
            </a:r>
          </a:p>
          <a:p>
            <a:r>
              <a:rPr lang="en-US" sz="2800" b="1" dirty="0"/>
              <a:t>Outcome</a:t>
            </a:r>
            <a:r>
              <a:rPr lang="en-US" sz="2800" dirty="0"/>
              <a:t>: Resolution or progression to chronic inflammation, depending on the cause.</a:t>
            </a:r>
          </a:p>
          <a:p>
            <a:r>
              <a:rPr lang="en-US" sz="2800" b="1" dirty="0"/>
              <a:t>Complications</a:t>
            </a:r>
            <a:r>
              <a:rPr lang="en-US" sz="2800" dirty="0"/>
              <a:t>: Tissue damage, fibrosis, if inflammation is not resolved.</a:t>
            </a:r>
          </a:p>
          <a:p>
            <a:r>
              <a:rPr lang="en-US" sz="2800" b="1" dirty="0"/>
              <a:t>Diagram</a:t>
            </a:r>
            <a:r>
              <a:rPr lang="en-US" sz="2800" dirty="0"/>
              <a:t>: Acute inflammation, showing neutrophil infiltration.</a:t>
            </a:r>
          </a:p>
          <a:p>
            <a:endParaRPr lang="en-PK" dirty="0"/>
          </a:p>
        </p:txBody>
      </p:sp>
      <p:sp>
        <p:nvSpPr>
          <p:cNvPr id="4" name="TextBox 3">
            <a:extLst>
              <a:ext uri="{FF2B5EF4-FFF2-40B4-BE49-F238E27FC236}">
                <a16:creationId xmlns:a16="http://schemas.microsoft.com/office/drawing/2014/main" id="{B0219897-D241-47E0-8C40-E03F1DB6E993}"/>
              </a:ext>
            </a:extLst>
          </p:cNvPr>
          <p:cNvSpPr txBox="1"/>
          <p:nvPr/>
        </p:nvSpPr>
        <p:spPr>
          <a:xfrm>
            <a:off x="-18473" y="92076"/>
            <a:ext cx="1600200" cy="369332"/>
          </a:xfrm>
          <a:prstGeom prst="rect">
            <a:avLst/>
          </a:prstGeom>
          <a:noFill/>
        </p:spPr>
        <p:txBody>
          <a:bodyPr wrap="square" rtlCol="0">
            <a:spAutoFit/>
          </a:bodyPr>
          <a:lstStyle/>
          <a:p>
            <a:r>
              <a:rPr lang="en-US" dirty="0"/>
              <a:t>CORE SUBJECT</a:t>
            </a:r>
            <a:endParaRPr lang="en-PK" dirty="0"/>
          </a:p>
        </p:txBody>
      </p:sp>
    </p:spTree>
    <p:extLst>
      <p:ext uri="{BB962C8B-B14F-4D97-AF65-F5344CB8AC3E}">
        <p14:creationId xmlns:p14="http://schemas.microsoft.com/office/powerpoint/2010/main" val="410836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A19C-7A8D-49D7-B807-64175E8B982D}"/>
              </a:ext>
            </a:extLst>
          </p:cNvPr>
          <p:cNvSpPr>
            <a:spLocks noGrp="1"/>
          </p:cNvSpPr>
          <p:nvPr>
            <p:ph type="title"/>
          </p:nvPr>
        </p:nvSpPr>
        <p:spPr/>
        <p:txBody>
          <a:bodyPr>
            <a:normAutofit fontScale="90000"/>
          </a:bodyPr>
          <a:lstStyle/>
          <a:p>
            <a:r>
              <a:rPr lang="en-US" sz="3600" dirty="0"/>
              <a:t>Clinical Correlation: Chronic Inflammation</a:t>
            </a:r>
            <a:br>
              <a:rPr lang="en-US" b="1" dirty="0"/>
            </a:br>
            <a:endParaRPr lang="en-PK" dirty="0"/>
          </a:p>
        </p:txBody>
      </p:sp>
      <p:sp>
        <p:nvSpPr>
          <p:cNvPr id="3" name="Content Placeholder 2">
            <a:extLst>
              <a:ext uri="{FF2B5EF4-FFF2-40B4-BE49-F238E27FC236}">
                <a16:creationId xmlns:a16="http://schemas.microsoft.com/office/drawing/2014/main" id="{285F48CD-9B86-445A-928F-22878C2CE8BE}"/>
              </a:ext>
            </a:extLst>
          </p:cNvPr>
          <p:cNvSpPr>
            <a:spLocks noGrp="1"/>
          </p:cNvSpPr>
          <p:nvPr>
            <p:ph idx="1"/>
          </p:nvPr>
        </p:nvSpPr>
        <p:spPr/>
        <p:txBody>
          <a:bodyPr>
            <a:normAutofit fontScale="92500" lnSpcReduction="20000"/>
          </a:bodyPr>
          <a:lstStyle/>
          <a:p>
            <a:r>
              <a:rPr lang="en-US" sz="2800" b="1" dirty="0"/>
              <a:t>Macrophage/Lymphocyte Predominance</a:t>
            </a:r>
            <a:r>
              <a:rPr lang="en-US" sz="2800" dirty="0"/>
              <a:t>: Granulomas, a feature of chronic inflammation.</a:t>
            </a:r>
          </a:p>
          <a:p>
            <a:r>
              <a:rPr lang="en-US" sz="2800" b="1" dirty="0"/>
              <a:t>Causes</a:t>
            </a:r>
            <a:r>
              <a:rPr lang="en-US" sz="2800" dirty="0"/>
              <a:t>: Persistent infections, autoimmune diseases, driving long-term inflammation.</a:t>
            </a:r>
          </a:p>
          <a:p>
            <a:r>
              <a:rPr lang="en-US" sz="2800" b="1" dirty="0"/>
              <a:t>Examples</a:t>
            </a:r>
            <a:r>
              <a:rPr lang="en-US" sz="2800" dirty="0"/>
              <a:t>: Tuberculosis, rheumatoid arthritis, common chronic inflammatory diseases.</a:t>
            </a:r>
          </a:p>
          <a:p>
            <a:r>
              <a:rPr lang="en-US" sz="2800" b="1" dirty="0"/>
              <a:t>Outcome</a:t>
            </a:r>
            <a:r>
              <a:rPr lang="en-US" sz="2800" dirty="0"/>
              <a:t>: Tissue remodeling, fibrosis, leading to organ dysfunction.</a:t>
            </a:r>
          </a:p>
          <a:p>
            <a:r>
              <a:rPr lang="en-US" sz="2800" b="1" dirty="0"/>
              <a:t>Complications</a:t>
            </a:r>
            <a:r>
              <a:rPr lang="en-US" sz="2800" dirty="0"/>
              <a:t>: Organ dysfunction, a consequence of prolonged inflammation.</a:t>
            </a:r>
          </a:p>
          <a:p>
            <a:r>
              <a:rPr lang="en-US" sz="2800" b="1" dirty="0"/>
              <a:t>Diagram</a:t>
            </a:r>
            <a:r>
              <a:rPr lang="en-US" sz="2800" dirty="0"/>
              <a:t>: Chronic inflammation, showing granuloma formation.</a:t>
            </a:r>
          </a:p>
          <a:p>
            <a:endParaRPr lang="en-PK" dirty="0"/>
          </a:p>
        </p:txBody>
      </p:sp>
      <p:sp>
        <p:nvSpPr>
          <p:cNvPr id="5" name="TextBox 4">
            <a:extLst>
              <a:ext uri="{FF2B5EF4-FFF2-40B4-BE49-F238E27FC236}">
                <a16:creationId xmlns:a16="http://schemas.microsoft.com/office/drawing/2014/main" id="{135E7D52-8C87-4F1B-A92A-F8D422CAFDE2}"/>
              </a:ext>
            </a:extLst>
          </p:cNvPr>
          <p:cNvSpPr txBox="1"/>
          <p:nvPr/>
        </p:nvSpPr>
        <p:spPr>
          <a:xfrm>
            <a:off x="76200" y="42420"/>
            <a:ext cx="2286000" cy="369332"/>
          </a:xfrm>
          <a:prstGeom prst="rect">
            <a:avLst/>
          </a:prstGeom>
          <a:noFill/>
        </p:spPr>
        <p:txBody>
          <a:bodyPr wrap="square" rtlCol="0">
            <a:spAutoFit/>
          </a:bodyPr>
          <a:lstStyle/>
          <a:p>
            <a:r>
              <a:rPr lang="en-US" dirty="0"/>
              <a:t>Vertical integration</a:t>
            </a:r>
            <a:endParaRPr lang="en-PK" dirty="0"/>
          </a:p>
        </p:txBody>
      </p:sp>
    </p:spTree>
    <p:extLst>
      <p:ext uri="{BB962C8B-B14F-4D97-AF65-F5344CB8AC3E}">
        <p14:creationId xmlns:p14="http://schemas.microsoft.com/office/powerpoint/2010/main" val="906474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88F2-48A2-41B0-8ECF-23484427614F}"/>
              </a:ext>
            </a:extLst>
          </p:cNvPr>
          <p:cNvSpPr>
            <a:spLocks noGrp="1"/>
          </p:cNvSpPr>
          <p:nvPr>
            <p:ph type="title"/>
          </p:nvPr>
        </p:nvSpPr>
        <p:spPr>
          <a:xfrm>
            <a:off x="457200" y="304800"/>
            <a:ext cx="8229600" cy="1143000"/>
          </a:xfrm>
        </p:spPr>
        <p:txBody>
          <a:bodyPr>
            <a:normAutofit fontScale="90000"/>
          </a:bodyPr>
          <a:lstStyle/>
          <a:p>
            <a:r>
              <a:rPr lang="en-US" sz="3600" b="1" dirty="0"/>
              <a:t>Pharmacological Agents</a:t>
            </a:r>
            <a:br>
              <a:rPr lang="en-US" dirty="0"/>
            </a:br>
            <a:endParaRPr lang="en-PK" dirty="0"/>
          </a:p>
        </p:txBody>
      </p:sp>
      <p:sp>
        <p:nvSpPr>
          <p:cNvPr id="3" name="Content Placeholder 2">
            <a:extLst>
              <a:ext uri="{FF2B5EF4-FFF2-40B4-BE49-F238E27FC236}">
                <a16:creationId xmlns:a16="http://schemas.microsoft.com/office/drawing/2014/main" id="{055D89FD-A285-4439-AD16-8E928C7E0134}"/>
              </a:ext>
            </a:extLst>
          </p:cNvPr>
          <p:cNvSpPr>
            <a:spLocks noGrp="1"/>
          </p:cNvSpPr>
          <p:nvPr>
            <p:ph idx="1"/>
          </p:nvPr>
        </p:nvSpPr>
        <p:spPr/>
        <p:txBody>
          <a:bodyPr>
            <a:normAutofit fontScale="92500" lnSpcReduction="20000"/>
          </a:bodyPr>
          <a:lstStyle/>
          <a:p>
            <a:r>
              <a:rPr lang="en-US" sz="2800" b="1" dirty="0"/>
              <a:t>Anti-histamines</a:t>
            </a:r>
            <a:r>
              <a:rPr lang="en-US" sz="2800" dirty="0"/>
              <a:t>: Block histamine receptors, reducing allergic symptoms.</a:t>
            </a:r>
          </a:p>
          <a:p>
            <a:r>
              <a:rPr lang="en-US" sz="2800" b="1" dirty="0"/>
              <a:t>Corticosteroids</a:t>
            </a:r>
            <a:r>
              <a:rPr lang="en-US" sz="2800" dirty="0"/>
              <a:t>: Suppress cytokine production, reducing inflammation.</a:t>
            </a:r>
          </a:p>
          <a:p>
            <a:r>
              <a:rPr lang="en-US" sz="2800" b="1" dirty="0"/>
              <a:t>NSAIDs</a:t>
            </a:r>
            <a:r>
              <a:rPr lang="en-US" sz="2800" dirty="0"/>
              <a:t>: Inhibit cyclooxygenase pathway, reducing pain and swelling.</a:t>
            </a:r>
          </a:p>
          <a:p>
            <a:r>
              <a:rPr lang="en-US" sz="2800" b="1" dirty="0"/>
              <a:t>Biologics</a:t>
            </a:r>
            <a:r>
              <a:rPr lang="en-US" sz="2800" dirty="0"/>
              <a:t>: Target TNF-</a:t>
            </a:r>
            <a:r>
              <a:rPr lang="el-GR" sz="2800" dirty="0"/>
              <a:t>α, </a:t>
            </a:r>
            <a:r>
              <a:rPr lang="en-US" sz="2800" dirty="0"/>
              <a:t>IL-1, IL-6, used in autoimmune diseases.</a:t>
            </a:r>
          </a:p>
          <a:p>
            <a:r>
              <a:rPr lang="en-US" sz="2800" b="1" dirty="0"/>
              <a:t>Antibiotics</a:t>
            </a:r>
            <a:r>
              <a:rPr lang="en-US" sz="2800" dirty="0"/>
              <a:t>: Treat bacterial infections, addressing the root cause of inflammation.</a:t>
            </a:r>
          </a:p>
          <a:p>
            <a:r>
              <a:rPr lang="en-US" sz="2800" b="1" dirty="0"/>
              <a:t>Diagram</a:t>
            </a:r>
            <a:r>
              <a:rPr lang="en-US" sz="2800" dirty="0"/>
              <a:t>: Pharmacological targets in inflammation, showing drug mechanisms.</a:t>
            </a:r>
          </a:p>
          <a:p>
            <a:endParaRPr lang="en-PK" dirty="0"/>
          </a:p>
        </p:txBody>
      </p:sp>
      <p:sp>
        <p:nvSpPr>
          <p:cNvPr id="4" name="TextBox 3">
            <a:extLst>
              <a:ext uri="{FF2B5EF4-FFF2-40B4-BE49-F238E27FC236}">
                <a16:creationId xmlns:a16="http://schemas.microsoft.com/office/drawing/2014/main" id="{6C24680D-91B1-4B37-8195-0C37F4579119}"/>
              </a:ext>
            </a:extLst>
          </p:cNvPr>
          <p:cNvSpPr txBox="1"/>
          <p:nvPr/>
        </p:nvSpPr>
        <p:spPr>
          <a:xfrm>
            <a:off x="76200" y="225187"/>
            <a:ext cx="2286000" cy="369332"/>
          </a:xfrm>
          <a:prstGeom prst="rect">
            <a:avLst/>
          </a:prstGeom>
          <a:noFill/>
        </p:spPr>
        <p:txBody>
          <a:bodyPr wrap="square" rtlCol="0">
            <a:spAutoFit/>
          </a:bodyPr>
          <a:lstStyle/>
          <a:p>
            <a:r>
              <a:rPr lang="en-US" dirty="0"/>
              <a:t>Horizontal integration</a:t>
            </a:r>
            <a:endParaRPr lang="en-PK" dirty="0"/>
          </a:p>
        </p:txBody>
      </p:sp>
    </p:spTree>
    <p:extLst>
      <p:ext uri="{BB962C8B-B14F-4D97-AF65-F5344CB8AC3E}">
        <p14:creationId xmlns:p14="http://schemas.microsoft.com/office/powerpoint/2010/main" val="418056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4FC-5881-4F7E-ADA4-3D3214862242}"/>
              </a:ext>
            </a:extLst>
          </p:cNvPr>
          <p:cNvSpPr>
            <a:spLocks noGrp="1"/>
          </p:cNvSpPr>
          <p:nvPr>
            <p:ph type="title"/>
          </p:nvPr>
        </p:nvSpPr>
        <p:spPr/>
        <p:txBody>
          <a:bodyPr>
            <a:normAutofit/>
          </a:bodyPr>
          <a:lstStyle/>
          <a:p>
            <a:r>
              <a:rPr lang="en-US" sz="3200" b="1" dirty="0"/>
              <a:t>Novel Anti-inflammatory Agents</a:t>
            </a:r>
            <a:br>
              <a:rPr lang="en-US" sz="3200" b="1" dirty="0"/>
            </a:br>
            <a:endParaRPr lang="en-PK" sz="3200" dirty="0"/>
          </a:p>
        </p:txBody>
      </p:sp>
      <p:sp>
        <p:nvSpPr>
          <p:cNvPr id="3" name="Content Placeholder 2">
            <a:extLst>
              <a:ext uri="{FF2B5EF4-FFF2-40B4-BE49-F238E27FC236}">
                <a16:creationId xmlns:a16="http://schemas.microsoft.com/office/drawing/2014/main" id="{2A1C81FD-9FB1-4B38-8092-C2FF1BB52EC9}"/>
              </a:ext>
            </a:extLst>
          </p:cNvPr>
          <p:cNvSpPr>
            <a:spLocks noGrp="1"/>
          </p:cNvSpPr>
          <p:nvPr>
            <p:ph idx="1"/>
          </p:nvPr>
        </p:nvSpPr>
        <p:spPr/>
        <p:txBody>
          <a:bodyPr>
            <a:normAutofit fontScale="92500" lnSpcReduction="20000"/>
          </a:bodyPr>
          <a:lstStyle/>
          <a:p>
            <a:r>
              <a:rPr lang="en-US" sz="2800" b="1" dirty="0"/>
              <a:t>Lipoxins</a:t>
            </a:r>
            <a:r>
              <a:rPr lang="en-US" sz="2800" dirty="0"/>
              <a:t>: Promote resolution of inflammation, reducing tissue damage.</a:t>
            </a:r>
          </a:p>
          <a:p>
            <a:r>
              <a:rPr lang="en-US" sz="2800" b="1" dirty="0" err="1"/>
              <a:t>Resolvins</a:t>
            </a:r>
            <a:r>
              <a:rPr lang="en-US" sz="2800" dirty="0"/>
              <a:t>: Derived from omega-3 fatty acids, enhancing inflammation resolution.</a:t>
            </a:r>
          </a:p>
          <a:p>
            <a:r>
              <a:rPr lang="en-US" sz="2800" b="1" dirty="0" err="1"/>
              <a:t>Protectins</a:t>
            </a:r>
            <a:r>
              <a:rPr lang="en-US" sz="2800" dirty="0"/>
              <a:t>: Protect tissues from inflammatory damage, promoting healing.</a:t>
            </a:r>
          </a:p>
          <a:p>
            <a:r>
              <a:rPr lang="en-US" sz="2800" b="1" dirty="0"/>
              <a:t>Clinical Trials</a:t>
            </a:r>
            <a:r>
              <a:rPr lang="en-US" sz="2800" dirty="0"/>
              <a:t>: Testing new biologics and small molecules, improving treatment options.</a:t>
            </a:r>
          </a:p>
          <a:p>
            <a:r>
              <a:rPr lang="en-US" sz="2800" b="1" dirty="0"/>
              <a:t>Future Directions</a:t>
            </a:r>
            <a:r>
              <a:rPr lang="en-US" sz="2800" dirty="0"/>
              <a:t>: Personalized anti-inflammatory therapy, tailored to individual patients.</a:t>
            </a:r>
          </a:p>
          <a:p>
            <a:r>
              <a:rPr lang="en-US" sz="2800" b="1" dirty="0"/>
              <a:t>Diagram</a:t>
            </a:r>
            <a:r>
              <a:rPr lang="en-US" sz="2800" dirty="0"/>
              <a:t>: Novel anti-inflammatory pathways, showing lipoxins and </a:t>
            </a:r>
            <a:r>
              <a:rPr lang="en-US" sz="2800" dirty="0" err="1"/>
              <a:t>resolvins</a:t>
            </a:r>
            <a:r>
              <a:rPr lang="en-US" sz="2800" dirty="0"/>
              <a:t>.</a:t>
            </a:r>
          </a:p>
          <a:p>
            <a:endParaRPr lang="en-PK" dirty="0"/>
          </a:p>
        </p:txBody>
      </p:sp>
      <p:sp>
        <p:nvSpPr>
          <p:cNvPr id="4" name="TextBox 3">
            <a:extLst>
              <a:ext uri="{FF2B5EF4-FFF2-40B4-BE49-F238E27FC236}">
                <a16:creationId xmlns:a16="http://schemas.microsoft.com/office/drawing/2014/main" id="{FAE64763-C135-4497-BF4A-B7138E0F38F0}"/>
              </a:ext>
            </a:extLst>
          </p:cNvPr>
          <p:cNvSpPr txBox="1"/>
          <p:nvPr/>
        </p:nvSpPr>
        <p:spPr>
          <a:xfrm>
            <a:off x="76200" y="225187"/>
            <a:ext cx="1600200" cy="646331"/>
          </a:xfrm>
          <a:prstGeom prst="rect">
            <a:avLst/>
          </a:prstGeom>
          <a:noFill/>
        </p:spPr>
        <p:txBody>
          <a:bodyPr wrap="square" rtlCol="0">
            <a:spAutoFit/>
          </a:bodyPr>
          <a:lstStyle/>
          <a:p>
            <a:r>
              <a:rPr lang="en-US" dirty="0"/>
              <a:t>Longitudinal integration</a:t>
            </a:r>
            <a:endParaRPr lang="en-PK" dirty="0"/>
          </a:p>
        </p:txBody>
      </p:sp>
    </p:spTree>
    <p:extLst>
      <p:ext uri="{BB962C8B-B14F-4D97-AF65-F5344CB8AC3E}">
        <p14:creationId xmlns:p14="http://schemas.microsoft.com/office/powerpoint/2010/main" val="337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503C-F5BF-4626-AAA0-F7096E5D07D0}"/>
              </a:ext>
            </a:extLst>
          </p:cNvPr>
          <p:cNvSpPr>
            <a:spLocks noGrp="1"/>
          </p:cNvSpPr>
          <p:nvPr>
            <p:ph type="title"/>
          </p:nvPr>
        </p:nvSpPr>
        <p:spPr>
          <a:xfrm>
            <a:off x="436418" y="304800"/>
            <a:ext cx="8229600" cy="1143000"/>
          </a:xfrm>
        </p:spPr>
        <p:txBody>
          <a:bodyPr>
            <a:normAutofit fontScale="90000"/>
          </a:bodyPr>
          <a:lstStyle/>
          <a:p>
            <a:r>
              <a:rPr lang="en-US" sz="3600" dirty="0"/>
              <a:t>Bioethics in Inflammation Research</a:t>
            </a:r>
            <a:br>
              <a:rPr lang="en-US" dirty="0"/>
            </a:br>
            <a:endParaRPr lang="en-PK" dirty="0"/>
          </a:p>
        </p:txBody>
      </p:sp>
      <p:sp>
        <p:nvSpPr>
          <p:cNvPr id="3" name="Content Placeholder 2">
            <a:extLst>
              <a:ext uri="{FF2B5EF4-FFF2-40B4-BE49-F238E27FC236}">
                <a16:creationId xmlns:a16="http://schemas.microsoft.com/office/drawing/2014/main" id="{E774690A-CE82-4BD6-B2FC-D5527652BD69}"/>
              </a:ext>
            </a:extLst>
          </p:cNvPr>
          <p:cNvSpPr>
            <a:spLocks noGrp="1"/>
          </p:cNvSpPr>
          <p:nvPr>
            <p:ph idx="1"/>
          </p:nvPr>
        </p:nvSpPr>
        <p:spPr/>
        <p:txBody>
          <a:bodyPr>
            <a:normAutofit fontScale="92500" lnSpcReduction="20000"/>
          </a:bodyPr>
          <a:lstStyle/>
          <a:p>
            <a:r>
              <a:rPr lang="en-US" sz="2800" b="1" dirty="0"/>
              <a:t>Informed Consent</a:t>
            </a:r>
            <a:r>
              <a:rPr lang="en-US" sz="2800" dirty="0"/>
              <a:t>: Essential for clinical trials, ensuring patient understanding.</a:t>
            </a:r>
          </a:p>
          <a:p>
            <a:r>
              <a:rPr lang="en-US" sz="2800" b="1" dirty="0"/>
              <a:t>Animal Models</a:t>
            </a:r>
            <a:r>
              <a:rPr lang="en-US" sz="2800" dirty="0"/>
              <a:t>: Ethical use in research, balancing scientific progress and animal welfare.</a:t>
            </a:r>
          </a:p>
          <a:p>
            <a:r>
              <a:rPr lang="en-US" sz="2800" b="1" dirty="0"/>
              <a:t>Patient Autonomy</a:t>
            </a:r>
            <a:r>
              <a:rPr lang="en-US" sz="2800" dirty="0"/>
              <a:t>: Respecting treatment choices, a cornerstone of medical ethics.</a:t>
            </a:r>
          </a:p>
          <a:p>
            <a:r>
              <a:rPr lang="en-US" sz="2800" b="1" dirty="0"/>
              <a:t>Equitable Access</a:t>
            </a:r>
            <a:r>
              <a:rPr lang="en-US" sz="2800" dirty="0"/>
              <a:t>: Ensuring fair distribution of therapies, addressing health disparities.</a:t>
            </a:r>
          </a:p>
          <a:p>
            <a:r>
              <a:rPr lang="en-US" sz="2800" b="1" dirty="0"/>
              <a:t>Transparency</a:t>
            </a:r>
            <a:r>
              <a:rPr lang="en-US" sz="2800" dirty="0"/>
              <a:t>: Reporting research findings accurately, maintaining public trust.</a:t>
            </a:r>
          </a:p>
          <a:p>
            <a:r>
              <a:rPr lang="en-US" sz="2800" b="1" dirty="0"/>
              <a:t>Diagram</a:t>
            </a:r>
            <a:r>
              <a:rPr lang="en-US" sz="2800" dirty="0"/>
              <a:t>: Bioethics principles, showing key ethical considerations.</a:t>
            </a:r>
          </a:p>
          <a:p>
            <a:endParaRPr lang="en-PK" dirty="0"/>
          </a:p>
        </p:txBody>
      </p:sp>
      <p:sp>
        <p:nvSpPr>
          <p:cNvPr id="4" name="TextBox 3">
            <a:extLst>
              <a:ext uri="{FF2B5EF4-FFF2-40B4-BE49-F238E27FC236}">
                <a16:creationId xmlns:a16="http://schemas.microsoft.com/office/drawing/2014/main" id="{21703443-87E4-4A4D-86C8-C3BD185F05D7}"/>
              </a:ext>
            </a:extLst>
          </p:cNvPr>
          <p:cNvSpPr txBox="1"/>
          <p:nvPr/>
        </p:nvSpPr>
        <p:spPr>
          <a:xfrm>
            <a:off x="76200" y="225187"/>
            <a:ext cx="1600200" cy="646331"/>
          </a:xfrm>
          <a:prstGeom prst="rect">
            <a:avLst/>
          </a:prstGeom>
          <a:noFill/>
        </p:spPr>
        <p:txBody>
          <a:bodyPr wrap="square" rtlCol="0">
            <a:spAutoFit/>
          </a:bodyPr>
          <a:lstStyle/>
          <a:p>
            <a:r>
              <a:rPr lang="en-US" dirty="0"/>
              <a:t>Longitudinal integration</a:t>
            </a:r>
            <a:endParaRPr lang="en-PK" dirty="0"/>
          </a:p>
        </p:txBody>
      </p:sp>
    </p:spTree>
    <p:extLst>
      <p:ext uri="{BB962C8B-B14F-4D97-AF65-F5344CB8AC3E}">
        <p14:creationId xmlns:p14="http://schemas.microsoft.com/office/powerpoint/2010/main" val="249537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3742" y="1085851"/>
            <a:ext cx="830104" cy="830104"/>
          </a:xfrm>
          <a:custGeom>
            <a:avLst/>
            <a:gdLst/>
            <a:ahLst/>
            <a:cxnLst/>
            <a:rect l="l" t="t" r="r" b="b"/>
            <a:pathLst>
              <a:path w="1106804" h="1106805">
                <a:moveTo>
                  <a:pt x="553212" y="0"/>
                </a:moveTo>
                <a:lnTo>
                  <a:pt x="505474" y="2030"/>
                </a:lnTo>
                <a:lnTo>
                  <a:pt x="458865" y="8010"/>
                </a:lnTo>
                <a:lnTo>
                  <a:pt x="413550" y="17775"/>
                </a:lnTo>
                <a:lnTo>
                  <a:pt x="369696" y="31158"/>
                </a:lnTo>
                <a:lnTo>
                  <a:pt x="327468" y="47993"/>
                </a:lnTo>
                <a:lnTo>
                  <a:pt x="287032" y="68114"/>
                </a:lnTo>
                <a:lnTo>
                  <a:pt x="248555" y="91355"/>
                </a:lnTo>
                <a:lnTo>
                  <a:pt x="212203" y="117550"/>
                </a:lnTo>
                <a:lnTo>
                  <a:pt x="178140" y="146534"/>
                </a:lnTo>
                <a:lnTo>
                  <a:pt x="146534" y="178140"/>
                </a:lnTo>
                <a:lnTo>
                  <a:pt x="117550" y="212203"/>
                </a:lnTo>
                <a:lnTo>
                  <a:pt x="91355" y="248555"/>
                </a:lnTo>
                <a:lnTo>
                  <a:pt x="68114" y="287032"/>
                </a:lnTo>
                <a:lnTo>
                  <a:pt x="47993" y="327468"/>
                </a:lnTo>
                <a:lnTo>
                  <a:pt x="31158" y="369696"/>
                </a:lnTo>
                <a:lnTo>
                  <a:pt x="17775" y="413550"/>
                </a:lnTo>
                <a:lnTo>
                  <a:pt x="8010" y="458865"/>
                </a:lnTo>
                <a:lnTo>
                  <a:pt x="2030" y="505474"/>
                </a:lnTo>
                <a:lnTo>
                  <a:pt x="0" y="553212"/>
                </a:lnTo>
                <a:lnTo>
                  <a:pt x="2030" y="600949"/>
                </a:lnTo>
                <a:lnTo>
                  <a:pt x="8010" y="647558"/>
                </a:lnTo>
                <a:lnTo>
                  <a:pt x="17775" y="692873"/>
                </a:lnTo>
                <a:lnTo>
                  <a:pt x="31158" y="736727"/>
                </a:lnTo>
                <a:lnTo>
                  <a:pt x="47993" y="778955"/>
                </a:lnTo>
                <a:lnTo>
                  <a:pt x="68114" y="819391"/>
                </a:lnTo>
                <a:lnTo>
                  <a:pt x="91355" y="857868"/>
                </a:lnTo>
                <a:lnTo>
                  <a:pt x="117550" y="894220"/>
                </a:lnTo>
                <a:lnTo>
                  <a:pt x="146534" y="928283"/>
                </a:lnTo>
                <a:lnTo>
                  <a:pt x="178140" y="959889"/>
                </a:lnTo>
                <a:lnTo>
                  <a:pt x="212203" y="988873"/>
                </a:lnTo>
                <a:lnTo>
                  <a:pt x="248555" y="1015068"/>
                </a:lnTo>
                <a:lnTo>
                  <a:pt x="287032" y="1038309"/>
                </a:lnTo>
                <a:lnTo>
                  <a:pt x="327468" y="1058430"/>
                </a:lnTo>
                <a:lnTo>
                  <a:pt x="369696" y="1075265"/>
                </a:lnTo>
                <a:lnTo>
                  <a:pt x="413550" y="1088648"/>
                </a:lnTo>
                <a:lnTo>
                  <a:pt x="458865" y="1098413"/>
                </a:lnTo>
                <a:lnTo>
                  <a:pt x="505474" y="1104393"/>
                </a:lnTo>
                <a:lnTo>
                  <a:pt x="553212" y="1106424"/>
                </a:lnTo>
                <a:lnTo>
                  <a:pt x="600949" y="1104393"/>
                </a:lnTo>
                <a:lnTo>
                  <a:pt x="647558" y="1098413"/>
                </a:lnTo>
                <a:lnTo>
                  <a:pt x="692873" y="1088648"/>
                </a:lnTo>
                <a:lnTo>
                  <a:pt x="736727" y="1075265"/>
                </a:lnTo>
                <a:lnTo>
                  <a:pt x="778955" y="1058430"/>
                </a:lnTo>
                <a:lnTo>
                  <a:pt x="819391" y="1038309"/>
                </a:lnTo>
                <a:lnTo>
                  <a:pt x="857868" y="1015068"/>
                </a:lnTo>
                <a:lnTo>
                  <a:pt x="894220" y="988873"/>
                </a:lnTo>
                <a:lnTo>
                  <a:pt x="928283" y="959889"/>
                </a:lnTo>
                <a:lnTo>
                  <a:pt x="959889" y="928283"/>
                </a:lnTo>
                <a:lnTo>
                  <a:pt x="988873" y="894220"/>
                </a:lnTo>
                <a:lnTo>
                  <a:pt x="1015068" y="857868"/>
                </a:lnTo>
                <a:lnTo>
                  <a:pt x="1038309" y="819391"/>
                </a:lnTo>
                <a:lnTo>
                  <a:pt x="1058430" y="778955"/>
                </a:lnTo>
                <a:lnTo>
                  <a:pt x="1075265" y="736727"/>
                </a:lnTo>
                <a:lnTo>
                  <a:pt x="1088648" y="692873"/>
                </a:lnTo>
                <a:lnTo>
                  <a:pt x="1098413" y="647558"/>
                </a:lnTo>
                <a:lnTo>
                  <a:pt x="1104393" y="600949"/>
                </a:lnTo>
                <a:lnTo>
                  <a:pt x="1106424" y="553212"/>
                </a:lnTo>
                <a:lnTo>
                  <a:pt x="1104393" y="505474"/>
                </a:lnTo>
                <a:lnTo>
                  <a:pt x="1098413" y="458865"/>
                </a:lnTo>
                <a:lnTo>
                  <a:pt x="1088648" y="413550"/>
                </a:lnTo>
                <a:lnTo>
                  <a:pt x="1075265" y="369696"/>
                </a:lnTo>
                <a:lnTo>
                  <a:pt x="1058430" y="327468"/>
                </a:lnTo>
                <a:lnTo>
                  <a:pt x="1038309" y="287032"/>
                </a:lnTo>
                <a:lnTo>
                  <a:pt x="1015068" y="248555"/>
                </a:lnTo>
                <a:lnTo>
                  <a:pt x="988873" y="212203"/>
                </a:lnTo>
                <a:lnTo>
                  <a:pt x="959889" y="178140"/>
                </a:lnTo>
                <a:lnTo>
                  <a:pt x="928283" y="146534"/>
                </a:lnTo>
                <a:lnTo>
                  <a:pt x="894220" y="117550"/>
                </a:lnTo>
                <a:lnTo>
                  <a:pt x="857868" y="91355"/>
                </a:lnTo>
                <a:lnTo>
                  <a:pt x="819391" y="68114"/>
                </a:lnTo>
                <a:lnTo>
                  <a:pt x="778955" y="47993"/>
                </a:lnTo>
                <a:lnTo>
                  <a:pt x="736727" y="31158"/>
                </a:lnTo>
                <a:lnTo>
                  <a:pt x="692873" y="17775"/>
                </a:lnTo>
                <a:lnTo>
                  <a:pt x="647558" y="8010"/>
                </a:lnTo>
                <a:lnTo>
                  <a:pt x="600949" y="2030"/>
                </a:lnTo>
                <a:lnTo>
                  <a:pt x="553212" y="0"/>
                </a:lnTo>
                <a:close/>
              </a:path>
            </a:pathLst>
          </a:custGeom>
          <a:solidFill>
            <a:srgbClr val="D9D7EB"/>
          </a:solidFill>
        </p:spPr>
        <p:txBody>
          <a:bodyPr wrap="square" lIns="0" tIns="0" rIns="0" bIns="0" rtlCol="0"/>
          <a:lstStyle/>
          <a:p>
            <a:endParaRPr sz="1350"/>
          </a:p>
        </p:txBody>
      </p:sp>
      <p:sp>
        <p:nvSpPr>
          <p:cNvPr id="3" name="object 3"/>
          <p:cNvSpPr/>
          <p:nvPr/>
        </p:nvSpPr>
        <p:spPr>
          <a:xfrm>
            <a:off x="6830567" y="1085851"/>
            <a:ext cx="827723" cy="830104"/>
          </a:xfrm>
          <a:custGeom>
            <a:avLst/>
            <a:gdLst/>
            <a:ahLst/>
            <a:cxnLst/>
            <a:rect l="l" t="t" r="r" b="b"/>
            <a:pathLst>
              <a:path w="1103629" h="1106805">
                <a:moveTo>
                  <a:pt x="551687" y="0"/>
                </a:move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7"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7" y="0"/>
                </a:lnTo>
                <a:close/>
              </a:path>
            </a:pathLst>
          </a:custGeom>
          <a:solidFill>
            <a:srgbClr val="D9D7EB"/>
          </a:solidFill>
        </p:spPr>
        <p:txBody>
          <a:bodyPr wrap="square" lIns="0" tIns="0" rIns="0" bIns="0" rtlCol="0"/>
          <a:lstStyle/>
          <a:p>
            <a:endParaRPr sz="1350"/>
          </a:p>
        </p:txBody>
      </p:sp>
      <p:sp>
        <p:nvSpPr>
          <p:cNvPr id="4" name="object 4"/>
          <p:cNvSpPr/>
          <p:nvPr/>
        </p:nvSpPr>
        <p:spPr>
          <a:xfrm>
            <a:off x="1947672" y="1088135"/>
            <a:ext cx="827723" cy="827723"/>
          </a:xfrm>
          <a:custGeom>
            <a:avLst/>
            <a:gdLst/>
            <a:ahLst/>
            <a:cxnLst/>
            <a:rect l="l" t="t" r="r" b="b"/>
            <a:pathLst>
              <a:path w="1103630" h="1103630">
                <a:moveTo>
                  <a:pt x="551688" y="0"/>
                </a:moveTo>
                <a:lnTo>
                  <a:pt x="504088" y="2025"/>
                </a:lnTo>
                <a:lnTo>
                  <a:pt x="457612" y="7990"/>
                </a:lnTo>
                <a:lnTo>
                  <a:pt x="412426" y="17729"/>
                </a:lnTo>
                <a:lnTo>
                  <a:pt x="368696" y="31077"/>
                </a:lnTo>
                <a:lnTo>
                  <a:pt x="326586" y="47868"/>
                </a:lnTo>
                <a:lnTo>
                  <a:pt x="286263" y="67936"/>
                </a:lnTo>
                <a:lnTo>
                  <a:pt x="247891" y="91115"/>
                </a:lnTo>
                <a:lnTo>
                  <a:pt x="211638" y="117241"/>
                </a:lnTo>
                <a:lnTo>
                  <a:pt x="177668" y="146147"/>
                </a:lnTo>
                <a:lnTo>
                  <a:pt x="146147" y="177668"/>
                </a:lnTo>
                <a:lnTo>
                  <a:pt x="117241" y="211638"/>
                </a:lnTo>
                <a:lnTo>
                  <a:pt x="91115" y="247891"/>
                </a:lnTo>
                <a:lnTo>
                  <a:pt x="67936" y="286263"/>
                </a:lnTo>
                <a:lnTo>
                  <a:pt x="47868" y="326586"/>
                </a:lnTo>
                <a:lnTo>
                  <a:pt x="31077" y="368696"/>
                </a:lnTo>
                <a:lnTo>
                  <a:pt x="17729" y="412426"/>
                </a:lnTo>
                <a:lnTo>
                  <a:pt x="7990" y="457612"/>
                </a:lnTo>
                <a:lnTo>
                  <a:pt x="2025" y="504088"/>
                </a:lnTo>
                <a:lnTo>
                  <a:pt x="0" y="551688"/>
                </a:lnTo>
                <a:lnTo>
                  <a:pt x="2025" y="599287"/>
                </a:lnTo>
                <a:lnTo>
                  <a:pt x="7990" y="645763"/>
                </a:lnTo>
                <a:lnTo>
                  <a:pt x="17729" y="690949"/>
                </a:lnTo>
                <a:lnTo>
                  <a:pt x="31077" y="734679"/>
                </a:lnTo>
                <a:lnTo>
                  <a:pt x="47868" y="776789"/>
                </a:lnTo>
                <a:lnTo>
                  <a:pt x="67936" y="817112"/>
                </a:lnTo>
                <a:lnTo>
                  <a:pt x="91115" y="855484"/>
                </a:lnTo>
                <a:lnTo>
                  <a:pt x="117241" y="891737"/>
                </a:lnTo>
                <a:lnTo>
                  <a:pt x="146147" y="925707"/>
                </a:lnTo>
                <a:lnTo>
                  <a:pt x="177668" y="957228"/>
                </a:lnTo>
                <a:lnTo>
                  <a:pt x="211638" y="986134"/>
                </a:lnTo>
                <a:lnTo>
                  <a:pt x="247891" y="1012260"/>
                </a:lnTo>
                <a:lnTo>
                  <a:pt x="286263" y="1035439"/>
                </a:lnTo>
                <a:lnTo>
                  <a:pt x="326586" y="1055507"/>
                </a:lnTo>
                <a:lnTo>
                  <a:pt x="368696" y="1072298"/>
                </a:lnTo>
                <a:lnTo>
                  <a:pt x="412426" y="1085646"/>
                </a:lnTo>
                <a:lnTo>
                  <a:pt x="457612" y="1095385"/>
                </a:lnTo>
                <a:lnTo>
                  <a:pt x="504088" y="1101350"/>
                </a:lnTo>
                <a:lnTo>
                  <a:pt x="551688" y="1103376"/>
                </a:lnTo>
                <a:lnTo>
                  <a:pt x="599287" y="1101350"/>
                </a:lnTo>
                <a:lnTo>
                  <a:pt x="645763" y="1095385"/>
                </a:lnTo>
                <a:lnTo>
                  <a:pt x="690949" y="1085646"/>
                </a:lnTo>
                <a:lnTo>
                  <a:pt x="734679" y="1072298"/>
                </a:lnTo>
                <a:lnTo>
                  <a:pt x="776789" y="1055507"/>
                </a:lnTo>
                <a:lnTo>
                  <a:pt x="817112" y="1035439"/>
                </a:lnTo>
                <a:lnTo>
                  <a:pt x="855484" y="1012260"/>
                </a:lnTo>
                <a:lnTo>
                  <a:pt x="891737" y="986134"/>
                </a:lnTo>
                <a:lnTo>
                  <a:pt x="925707" y="957228"/>
                </a:lnTo>
                <a:lnTo>
                  <a:pt x="957228" y="925707"/>
                </a:lnTo>
                <a:lnTo>
                  <a:pt x="986134" y="891737"/>
                </a:lnTo>
                <a:lnTo>
                  <a:pt x="1012260" y="855484"/>
                </a:lnTo>
                <a:lnTo>
                  <a:pt x="1035439" y="817112"/>
                </a:lnTo>
                <a:lnTo>
                  <a:pt x="1055507" y="776789"/>
                </a:lnTo>
                <a:lnTo>
                  <a:pt x="1072298" y="734679"/>
                </a:lnTo>
                <a:lnTo>
                  <a:pt x="1085646" y="690949"/>
                </a:lnTo>
                <a:lnTo>
                  <a:pt x="1095385" y="645763"/>
                </a:lnTo>
                <a:lnTo>
                  <a:pt x="1101350" y="599287"/>
                </a:lnTo>
                <a:lnTo>
                  <a:pt x="1103376" y="551688"/>
                </a:lnTo>
                <a:lnTo>
                  <a:pt x="1101350" y="504088"/>
                </a:lnTo>
                <a:lnTo>
                  <a:pt x="1095385" y="457612"/>
                </a:lnTo>
                <a:lnTo>
                  <a:pt x="1085646" y="412426"/>
                </a:lnTo>
                <a:lnTo>
                  <a:pt x="1072298" y="368696"/>
                </a:lnTo>
                <a:lnTo>
                  <a:pt x="1055507" y="326586"/>
                </a:lnTo>
                <a:lnTo>
                  <a:pt x="1035439" y="286263"/>
                </a:lnTo>
                <a:lnTo>
                  <a:pt x="1012260" y="247891"/>
                </a:lnTo>
                <a:lnTo>
                  <a:pt x="986134" y="211638"/>
                </a:lnTo>
                <a:lnTo>
                  <a:pt x="957228" y="177668"/>
                </a:lnTo>
                <a:lnTo>
                  <a:pt x="925707" y="146147"/>
                </a:lnTo>
                <a:lnTo>
                  <a:pt x="891737" y="117241"/>
                </a:lnTo>
                <a:lnTo>
                  <a:pt x="855484" y="91115"/>
                </a:lnTo>
                <a:lnTo>
                  <a:pt x="817112" y="67936"/>
                </a:lnTo>
                <a:lnTo>
                  <a:pt x="776789" y="47868"/>
                </a:lnTo>
                <a:lnTo>
                  <a:pt x="734679" y="31077"/>
                </a:lnTo>
                <a:lnTo>
                  <a:pt x="690949" y="17729"/>
                </a:lnTo>
                <a:lnTo>
                  <a:pt x="645763" y="7990"/>
                </a:lnTo>
                <a:lnTo>
                  <a:pt x="599287" y="2025"/>
                </a:lnTo>
                <a:lnTo>
                  <a:pt x="551688" y="0"/>
                </a:lnTo>
                <a:close/>
              </a:path>
            </a:pathLst>
          </a:custGeom>
          <a:solidFill>
            <a:srgbClr val="D9D7EB"/>
          </a:solidFill>
        </p:spPr>
        <p:txBody>
          <a:bodyPr wrap="square" lIns="0" tIns="0" rIns="0" bIns="0" rtlCol="0"/>
          <a:lstStyle/>
          <a:p>
            <a:endParaRPr sz="1350"/>
          </a:p>
        </p:txBody>
      </p:sp>
      <p:sp>
        <p:nvSpPr>
          <p:cNvPr id="5" name="object 5"/>
          <p:cNvSpPr/>
          <p:nvPr/>
        </p:nvSpPr>
        <p:spPr>
          <a:xfrm>
            <a:off x="5887592" y="1086994"/>
            <a:ext cx="827723" cy="830104"/>
          </a:xfrm>
          <a:custGeom>
            <a:avLst/>
            <a:gdLst/>
            <a:ahLst/>
            <a:cxnLst/>
            <a:rect l="l" t="t" r="r" b="b"/>
            <a:pathLst>
              <a:path w="1103629" h="1106805">
                <a:moveTo>
                  <a:pt x="1103376" y="553212"/>
                </a:move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7" y="0"/>
                </a:ln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7"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close/>
              </a:path>
            </a:pathLst>
          </a:custGeom>
          <a:ln w="27432">
            <a:solidFill>
              <a:srgbClr val="D9D7EB"/>
            </a:solidFill>
          </a:ln>
        </p:spPr>
        <p:txBody>
          <a:bodyPr wrap="square" lIns="0" tIns="0" rIns="0" bIns="0" rtlCol="0"/>
          <a:lstStyle/>
          <a:p>
            <a:endParaRPr sz="1350"/>
          </a:p>
        </p:txBody>
      </p:sp>
      <p:grpSp>
        <p:nvGrpSpPr>
          <p:cNvPr id="6" name="object 6"/>
          <p:cNvGrpSpPr/>
          <p:nvPr/>
        </p:nvGrpSpPr>
        <p:grpSpPr>
          <a:xfrm>
            <a:off x="1520189" y="1076707"/>
            <a:ext cx="5749290" cy="4201954"/>
            <a:chOff x="502919" y="292608"/>
            <a:chExt cx="7665720" cy="5602605"/>
          </a:xfrm>
        </p:grpSpPr>
        <p:sp>
          <p:nvSpPr>
            <p:cNvPr id="7" name="object 7"/>
            <p:cNvSpPr/>
            <p:nvPr/>
          </p:nvSpPr>
          <p:spPr>
            <a:xfrm>
              <a:off x="2360675" y="306324"/>
              <a:ext cx="1103630" cy="1106805"/>
            </a:xfrm>
            <a:custGeom>
              <a:avLst/>
              <a:gdLst/>
              <a:ahLst/>
              <a:cxnLst/>
              <a:rect l="l" t="t" r="r" b="b"/>
              <a:pathLst>
                <a:path w="1103629" h="1106805">
                  <a:moveTo>
                    <a:pt x="1103376" y="553212"/>
                  </a:moveTo>
                  <a:lnTo>
                    <a:pt x="1101350" y="505474"/>
                  </a:lnTo>
                  <a:lnTo>
                    <a:pt x="1095385" y="458865"/>
                  </a:lnTo>
                  <a:lnTo>
                    <a:pt x="1085646" y="413550"/>
                  </a:lnTo>
                  <a:lnTo>
                    <a:pt x="1072298" y="369696"/>
                  </a:lnTo>
                  <a:lnTo>
                    <a:pt x="1055507" y="327468"/>
                  </a:lnTo>
                  <a:lnTo>
                    <a:pt x="1035439" y="287032"/>
                  </a:lnTo>
                  <a:lnTo>
                    <a:pt x="1012260" y="248555"/>
                  </a:lnTo>
                  <a:lnTo>
                    <a:pt x="986134" y="212203"/>
                  </a:lnTo>
                  <a:lnTo>
                    <a:pt x="957228" y="178140"/>
                  </a:lnTo>
                  <a:lnTo>
                    <a:pt x="925707" y="146534"/>
                  </a:lnTo>
                  <a:lnTo>
                    <a:pt x="891737" y="117550"/>
                  </a:lnTo>
                  <a:lnTo>
                    <a:pt x="855484" y="91355"/>
                  </a:lnTo>
                  <a:lnTo>
                    <a:pt x="817112" y="68114"/>
                  </a:lnTo>
                  <a:lnTo>
                    <a:pt x="776789" y="47993"/>
                  </a:lnTo>
                  <a:lnTo>
                    <a:pt x="734679" y="31158"/>
                  </a:lnTo>
                  <a:lnTo>
                    <a:pt x="690949" y="17775"/>
                  </a:lnTo>
                  <a:lnTo>
                    <a:pt x="645763" y="8010"/>
                  </a:lnTo>
                  <a:lnTo>
                    <a:pt x="599287" y="2030"/>
                  </a:lnTo>
                  <a:lnTo>
                    <a:pt x="551688" y="0"/>
                  </a:lnTo>
                  <a:lnTo>
                    <a:pt x="504088" y="2030"/>
                  </a:lnTo>
                  <a:lnTo>
                    <a:pt x="457612" y="8010"/>
                  </a:lnTo>
                  <a:lnTo>
                    <a:pt x="412426" y="17775"/>
                  </a:lnTo>
                  <a:lnTo>
                    <a:pt x="368696" y="31158"/>
                  </a:lnTo>
                  <a:lnTo>
                    <a:pt x="326586" y="47993"/>
                  </a:lnTo>
                  <a:lnTo>
                    <a:pt x="286263" y="68114"/>
                  </a:lnTo>
                  <a:lnTo>
                    <a:pt x="247891" y="91355"/>
                  </a:lnTo>
                  <a:lnTo>
                    <a:pt x="211638" y="117550"/>
                  </a:lnTo>
                  <a:lnTo>
                    <a:pt x="177668" y="146534"/>
                  </a:lnTo>
                  <a:lnTo>
                    <a:pt x="146147" y="178140"/>
                  </a:lnTo>
                  <a:lnTo>
                    <a:pt x="117241" y="212203"/>
                  </a:lnTo>
                  <a:lnTo>
                    <a:pt x="91115" y="248555"/>
                  </a:lnTo>
                  <a:lnTo>
                    <a:pt x="67936" y="287032"/>
                  </a:lnTo>
                  <a:lnTo>
                    <a:pt x="47868" y="327468"/>
                  </a:lnTo>
                  <a:lnTo>
                    <a:pt x="31077" y="369696"/>
                  </a:lnTo>
                  <a:lnTo>
                    <a:pt x="17729" y="413550"/>
                  </a:lnTo>
                  <a:lnTo>
                    <a:pt x="7990" y="458865"/>
                  </a:lnTo>
                  <a:lnTo>
                    <a:pt x="2025" y="505474"/>
                  </a:lnTo>
                  <a:lnTo>
                    <a:pt x="0" y="553212"/>
                  </a:lnTo>
                  <a:lnTo>
                    <a:pt x="2025" y="600949"/>
                  </a:lnTo>
                  <a:lnTo>
                    <a:pt x="7990" y="647558"/>
                  </a:lnTo>
                  <a:lnTo>
                    <a:pt x="17729" y="692873"/>
                  </a:lnTo>
                  <a:lnTo>
                    <a:pt x="31077" y="736727"/>
                  </a:lnTo>
                  <a:lnTo>
                    <a:pt x="47868" y="778955"/>
                  </a:lnTo>
                  <a:lnTo>
                    <a:pt x="67936" y="819391"/>
                  </a:lnTo>
                  <a:lnTo>
                    <a:pt x="91115" y="857868"/>
                  </a:lnTo>
                  <a:lnTo>
                    <a:pt x="117241" y="894220"/>
                  </a:lnTo>
                  <a:lnTo>
                    <a:pt x="146147" y="928283"/>
                  </a:lnTo>
                  <a:lnTo>
                    <a:pt x="177668" y="959889"/>
                  </a:lnTo>
                  <a:lnTo>
                    <a:pt x="211638" y="988873"/>
                  </a:lnTo>
                  <a:lnTo>
                    <a:pt x="247891" y="1015068"/>
                  </a:lnTo>
                  <a:lnTo>
                    <a:pt x="286263" y="1038309"/>
                  </a:lnTo>
                  <a:lnTo>
                    <a:pt x="326586" y="1058430"/>
                  </a:lnTo>
                  <a:lnTo>
                    <a:pt x="368696" y="1075265"/>
                  </a:lnTo>
                  <a:lnTo>
                    <a:pt x="412426" y="1088648"/>
                  </a:lnTo>
                  <a:lnTo>
                    <a:pt x="457612" y="1098413"/>
                  </a:lnTo>
                  <a:lnTo>
                    <a:pt x="504088" y="1104393"/>
                  </a:lnTo>
                  <a:lnTo>
                    <a:pt x="551688" y="1106424"/>
                  </a:lnTo>
                  <a:lnTo>
                    <a:pt x="599287" y="1104393"/>
                  </a:lnTo>
                  <a:lnTo>
                    <a:pt x="645763" y="1098413"/>
                  </a:lnTo>
                  <a:lnTo>
                    <a:pt x="690949" y="1088648"/>
                  </a:lnTo>
                  <a:lnTo>
                    <a:pt x="734679" y="1075265"/>
                  </a:lnTo>
                  <a:lnTo>
                    <a:pt x="776789" y="1058430"/>
                  </a:lnTo>
                  <a:lnTo>
                    <a:pt x="817112" y="1038309"/>
                  </a:lnTo>
                  <a:lnTo>
                    <a:pt x="855484" y="1015068"/>
                  </a:lnTo>
                  <a:lnTo>
                    <a:pt x="891737" y="988873"/>
                  </a:lnTo>
                  <a:lnTo>
                    <a:pt x="925707" y="959889"/>
                  </a:lnTo>
                  <a:lnTo>
                    <a:pt x="957228" y="928283"/>
                  </a:lnTo>
                  <a:lnTo>
                    <a:pt x="986134" y="894220"/>
                  </a:lnTo>
                  <a:lnTo>
                    <a:pt x="1012260" y="857868"/>
                  </a:lnTo>
                  <a:lnTo>
                    <a:pt x="1035439" y="819391"/>
                  </a:lnTo>
                  <a:lnTo>
                    <a:pt x="1055507" y="778955"/>
                  </a:lnTo>
                  <a:lnTo>
                    <a:pt x="1072298" y="736727"/>
                  </a:lnTo>
                  <a:lnTo>
                    <a:pt x="1085646" y="692873"/>
                  </a:lnTo>
                  <a:lnTo>
                    <a:pt x="1095385" y="647558"/>
                  </a:lnTo>
                  <a:lnTo>
                    <a:pt x="1101350" y="600949"/>
                  </a:lnTo>
                  <a:lnTo>
                    <a:pt x="1103376" y="553212"/>
                  </a:lnTo>
                  <a:close/>
                </a:path>
              </a:pathLst>
            </a:custGeom>
            <a:ln w="27432">
              <a:solidFill>
                <a:srgbClr val="D9D7EB"/>
              </a:solidFill>
            </a:ln>
          </p:spPr>
          <p:txBody>
            <a:bodyPr wrap="square" lIns="0" tIns="0" rIns="0" bIns="0" rtlCol="0"/>
            <a:lstStyle/>
            <a:p>
              <a:endParaRPr sz="1350"/>
            </a:p>
          </p:txBody>
        </p:sp>
        <p:pic>
          <p:nvPicPr>
            <p:cNvPr id="8" name="object 8"/>
            <p:cNvPicPr/>
            <p:nvPr/>
          </p:nvPicPr>
          <p:blipFill>
            <a:blip r:embed="rId2" cstate="print"/>
            <a:stretch>
              <a:fillRect/>
            </a:stretch>
          </p:blipFill>
          <p:spPr>
            <a:xfrm>
              <a:off x="502919" y="972312"/>
              <a:ext cx="7665720" cy="492252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4451-754A-4097-A2BC-CBF1A18FD15F}"/>
              </a:ext>
            </a:extLst>
          </p:cNvPr>
          <p:cNvSpPr>
            <a:spLocks noGrp="1"/>
          </p:cNvSpPr>
          <p:nvPr>
            <p:ph type="title"/>
          </p:nvPr>
        </p:nvSpPr>
        <p:spPr/>
        <p:txBody>
          <a:bodyPr>
            <a:normAutofit fontScale="90000"/>
          </a:bodyPr>
          <a:lstStyle/>
          <a:p>
            <a:r>
              <a:rPr lang="en-US" sz="3600" b="1" dirty="0"/>
              <a:t>Summary of Cellular Events</a:t>
            </a:r>
            <a:br>
              <a:rPr lang="en-US" b="1" dirty="0"/>
            </a:br>
            <a:endParaRPr lang="en-PK" dirty="0"/>
          </a:p>
        </p:txBody>
      </p:sp>
      <p:sp>
        <p:nvSpPr>
          <p:cNvPr id="3" name="Content Placeholder 2">
            <a:extLst>
              <a:ext uri="{FF2B5EF4-FFF2-40B4-BE49-F238E27FC236}">
                <a16:creationId xmlns:a16="http://schemas.microsoft.com/office/drawing/2014/main" id="{A0DA3AC0-F9CF-4FA9-B84F-FCB42B37C0FE}"/>
              </a:ext>
            </a:extLst>
          </p:cNvPr>
          <p:cNvSpPr>
            <a:spLocks noGrp="1"/>
          </p:cNvSpPr>
          <p:nvPr>
            <p:ph idx="1"/>
          </p:nvPr>
        </p:nvSpPr>
        <p:spPr/>
        <p:txBody>
          <a:bodyPr>
            <a:normAutofit/>
          </a:bodyPr>
          <a:lstStyle/>
          <a:p>
            <a:r>
              <a:rPr lang="en-US" sz="2600" b="1" dirty="0"/>
              <a:t>Margination, Rolling, Adhesion</a:t>
            </a:r>
            <a:r>
              <a:rPr lang="en-US" sz="2600" dirty="0"/>
              <a:t>: Mediated by selectins and integrins, essential for leukocyte recruitment.</a:t>
            </a:r>
          </a:p>
          <a:p>
            <a:r>
              <a:rPr lang="en-US" sz="2600" b="1" dirty="0"/>
              <a:t>Transmigration</a:t>
            </a:r>
            <a:r>
              <a:rPr lang="en-US" sz="2600" dirty="0"/>
              <a:t>: PECAM-1 mediates diapedesis, allowing leukocytes to enter tissues.</a:t>
            </a:r>
          </a:p>
          <a:p>
            <a:r>
              <a:rPr lang="en-US" sz="2600" b="1" dirty="0"/>
              <a:t>Chemotaxis</a:t>
            </a:r>
            <a:r>
              <a:rPr lang="en-US" sz="2600" dirty="0"/>
              <a:t>: Directed by </a:t>
            </a:r>
            <a:r>
              <a:rPr lang="en-US" sz="2600" dirty="0" err="1"/>
              <a:t>chemoattractants</a:t>
            </a:r>
            <a:r>
              <a:rPr lang="en-US" sz="2600" dirty="0"/>
              <a:t>, guiding leukocytes to the site of injury.</a:t>
            </a:r>
          </a:p>
          <a:p>
            <a:r>
              <a:rPr lang="en-US" sz="2600" b="1" dirty="0"/>
              <a:t>Phagocytosis</a:t>
            </a:r>
            <a:r>
              <a:rPr lang="en-US" sz="2600" dirty="0"/>
              <a:t>: Engulfment and destruction of pathogens, a key immune defense.</a:t>
            </a:r>
          </a:p>
          <a:p>
            <a:r>
              <a:rPr lang="en-US" sz="2600" b="1" dirty="0"/>
              <a:t>Leukocyte Activation</a:t>
            </a:r>
            <a:r>
              <a:rPr lang="en-US" sz="2600" dirty="0"/>
              <a:t>: ROS, degranulation, cytokine secretion, amplifying inflammation</a:t>
            </a:r>
          </a:p>
          <a:p>
            <a:endParaRPr lang="en-PK" dirty="0"/>
          </a:p>
        </p:txBody>
      </p:sp>
    </p:spTree>
    <p:extLst>
      <p:ext uri="{BB962C8B-B14F-4D97-AF65-F5344CB8AC3E}">
        <p14:creationId xmlns:p14="http://schemas.microsoft.com/office/powerpoint/2010/main" val="160447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EFCC-766E-4A35-A79B-EE89AB718270}"/>
              </a:ext>
            </a:extLst>
          </p:cNvPr>
          <p:cNvSpPr>
            <a:spLocks noGrp="1"/>
          </p:cNvSpPr>
          <p:nvPr>
            <p:ph type="title"/>
          </p:nvPr>
        </p:nvSpPr>
        <p:spPr/>
        <p:txBody>
          <a:bodyPr>
            <a:normAutofit fontScale="90000"/>
          </a:bodyPr>
          <a:lstStyle/>
          <a:p>
            <a:r>
              <a:rPr lang="en-US" sz="3600" b="1" dirty="0"/>
              <a:t>Summary of Adhesion Molecules</a:t>
            </a:r>
            <a:br>
              <a:rPr lang="en-US" b="1" dirty="0"/>
            </a:br>
            <a:endParaRPr lang="en-PK" dirty="0"/>
          </a:p>
        </p:txBody>
      </p:sp>
      <p:sp>
        <p:nvSpPr>
          <p:cNvPr id="3" name="Content Placeholder 2">
            <a:extLst>
              <a:ext uri="{FF2B5EF4-FFF2-40B4-BE49-F238E27FC236}">
                <a16:creationId xmlns:a16="http://schemas.microsoft.com/office/drawing/2014/main" id="{A9E13E6B-4AD8-4421-83E4-A61D7F9191D3}"/>
              </a:ext>
            </a:extLst>
          </p:cNvPr>
          <p:cNvSpPr>
            <a:spLocks noGrp="1"/>
          </p:cNvSpPr>
          <p:nvPr>
            <p:ph idx="1"/>
          </p:nvPr>
        </p:nvSpPr>
        <p:spPr>
          <a:xfrm>
            <a:off x="533400" y="1905000"/>
            <a:ext cx="8229600" cy="4525963"/>
          </a:xfrm>
        </p:spPr>
        <p:txBody>
          <a:bodyPr>
            <a:normAutofit fontScale="85000" lnSpcReduction="20000"/>
          </a:bodyPr>
          <a:lstStyle/>
          <a:p>
            <a:r>
              <a:rPr lang="en-US" b="1" dirty="0"/>
              <a:t>Selectins</a:t>
            </a:r>
            <a:r>
              <a:rPr lang="en-US" dirty="0"/>
              <a:t>: Mediate rolling, allowing leukocytes to interact with the endothelium.</a:t>
            </a:r>
          </a:p>
          <a:p>
            <a:r>
              <a:rPr lang="en-US" b="1" dirty="0"/>
              <a:t>Integrins</a:t>
            </a:r>
            <a:r>
              <a:rPr lang="en-US" dirty="0"/>
              <a:t>: Mediate firm adhesion, stopping leukocyte rolling.</a:t>
            </a:r>
          </a:p>
          <a:p>
            <a:r>
              <a:rPr lang="en-US" b="1" dirty="0"/>
              <a:t>Immunoglobulin Superfamily</a:t>
            </a:r>
            <a:r>
              <a:rPr lang="en-US" dirty="0"/>
              <a:t>: ICAM-1, VCAM-1, which bind to integrins.</a:t>
            </a:r>
          </a:p>
          <a:p>
            <a:r>
              <a:rPr lang="en-US" b="1" dirty="0"/>
              <a:t>Clinical Relevance</a:t>
            </a:r>
            <a:r>
              <a:rPr lang="en-US" dirty="0"/>
              <a:t>: Targeted in anti-inflammatory drugs, such as biologics.</a:t>
            </a:r>
          </a:p>
          <a:p>
            <a:r>
              <a:rPr lang="en-US" b="1" dirty="0"/>
              <a:t>Outcome</a:t>
            </a:r>
            <a:r>
              <a:rPr lang="en-US" dirty="0"/>
              <a:t>: Leukocyte recruitment and tissue infiltration, driving inflammation.</a:t>
            </a:r>
          </a:p>
          <a:p>
            <a:pPr marL="0" indent="0">
              <a:buNone/>
            </a:pPr>
            <a:br>
              <a:rPr lang="en-US" dirty="0"/>
            </a:br>
            <a:endParaRPr lang="en-PK" dirty="0"/>
          </a:p>
        </p:txBody>
      </p:sp>
    </p:spTree>
    <p:extLst>
      <p:ext uri="{BB962C8B-B14F-4D97-AF65-F5344CB8AC3E}">
        <p14:creationId xmlns:p14="http://schemas.microsoft.com/office/powerpoint/2010/main" val="911371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4F3B-1B36-4EF3-AA4F-F7FC7E8590B1}"/>
              </a:ext>
            </a:extLst>
          </p:cNvPr>
          <p:cNvSpPr>
            <a:spLocks noGrp="1"/>
          </p:cNvSpPr>
          <p:nvPr>
            <p:ph type="title"/>
          </p:nvPr>
        </p:nvSpPr>
        <p:spPr/>
        <p:txBody>
          <a:bodyPr>
            <a:normAutofit/>
          </a:bodyPr>
          <a:lstStyle/>
          <a:p>
            <a:r>
              <a:rPr lang="en-US" sz="3200" b="1" dirty="0"/>
              <a:t>Therapeutic Agents </a:t>
            </a:r>
          </a:p>
        </p:txBody>
      </p:sp>
      <p:sp>
        <p:nvSpPr>
          <p:cNvPr id="3" name="Content Placeholder 2">
            <a:extLst>
              <a:ext uri="{FF2B5EF4-FFF2-40B4-BE49-F238E27FC236}">
                <a16:creationId xmlns:a16="http://schemas.microsoft.com/office/drawing/2014/main" id="{5BEFEB21-0C87-42E2-BAC5-914851565F2C}"/>
              </a:ext>
            </a:extLst>
          </p:cNvPr>
          <p:cNvSpPr>
            <a:spLocks noGrp="1"/>
          </p:cNvSpPr>
          <p:nvPr>
            <p:ph idx="1"/>
          </p:nvPr>
        </p:nvSpPr>
        <p:spPr>
          <a:xfrm>
            <a:off x="457200" y="1166018"/>
            <a:ext cx="8229600" cy="4525963"/>
          </a:xfrm>
        </p:spPr>
        <p:txBody>
          <a:bodyPr>
            <a:noAutofit/>
          </a:bodyPr>
          <a:lstStyle/>
          <a:p>
            <a:r>
              <a:rPr lang="en-US" sz="2300" dirty="0">
                <a:latin typeface="+mj-lt"/>
              </a:rPr>
              <a:t> </a:t>
            </a:r>
            <a:r>
              <a:rPr lang="en-US" sz="2400" b="1" dirty="0"/>
              <a:t>Anti-histamines</a:t>
            </a:r>
            <a:r>
              <a:rPr lang="en-US" sz="2400" dirty="0"/>
              <a:t>: Block histamine receptors, reducing allergic symptoms.</a:t>
            </a:r>
          </a:p>
          <a:p>
            <a:r>
              <a:rPr lang="en-US" sz="2400" b="1" dirty="0"/>
              <a:t>Corticosteroids</a:t>
            </a:r>
            <a:r>
              <a:rPr lang="en-US" sz="2400" dirty="0"/>
              <a:t>: Suppress cytokine production, reducing inflammation.</a:t>
            </a:r>
          </a:p>
          <a:p>
            <a:r>
              <a:rPr lang="en-US" sz="2400" b="1" dirty="0"/>
              <a:t>NSAIDs</a:t>
            </a:r>
            <a:r>
              <a:rPr lang="en-US" sz="2400" dirty="0"/>
              <a:t>: Inhibit prostaglandin synthesis, reducing pain and swelling.</a:t>
            </a:r>
          </a:p>
          <a:p>
            <a:r>
              <a:rPr lang="en-US" sz="2400" b="1" dirty="0"/>
              <a:t>Biologics</a:t>
            </a:r>
            <a:r>
              <a:rPr lang="en-US" sz="2400" dirty="0"/>
              <a:t>: Target specific cytokines, used in autoimmune diseases.</a:t>
            </a:r>
          </a:p>
          <a:p>
            <a:r>
              <a:rPr lang="en-US" sz="2400" b="1" dirty="0"/>
              <a:t>Antibiotics</a:t>
            </a:r>
            <a:r>
              <a:rPr lang="en-US" sz="2400" dirty="0"/>
              <a:t>: Treat infections causing inflammation, addressing the root cause.</a:t>
            </a:r>
          </a:p>
        </p:txBody>
      </p:sp>
      <p:sp>
        <p:nvSpPr>
          <p:cNvPr id="4" name="TextBox 3">
            <a:extLst>
              <a:ext uri="{FF2B5EF4-FFF2-40B4-BE49-F238E27FC236}">
                <a16:creationId xmlns:a16="http://schemas.microsoft.com/office/drawing/2014/main" id="{E453988E-8213-478C-AF6B-E71243495D66}"/>
              </a:ext>
            </a:extLst>
          </p:cNvPr>
          <p:cNvSpPr txBox="1"/>
          <p:nvPr/>
        </p:nvSpPr>
        <p:spPr>
          <a:xfrm>
            <a:off x="152400" y="0"/>
            <a:ext cx="2514600" cy="369332"/>
          </a:xfrm>
          <a:prstGeom prst="rect">
            <a:avLst/>
          </a:prstGeom>
          <a:noFill/>
        </p:spPr>
        <p:txBody>
          <a:bodyPr wrap="square" rtlCol="0">
            <a:spAutoFit/>
          </a:bodyPr>
          <a:lstStyle/>
          <a:p>
            <a:r>
              <a:rPr lang="en-US" dirty="0"/>
              <a:t>Horizontal integration </a:t>
            </a:r>
            <a:endParaRPr lang="en-PK" dirty="0"/>
          </a:p>
        </p:txBody>
      </p:sp>
    </p:spTree>
    <p:extLst>
      <p:ext uri="{BB962C8B-B14F-4D97-AF65-F5344CB8AC3E}">
        <p14:creationId xmlns:p14="http://schemas.microsoft.com/office/powerpoint/2010/main" val="3350679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6A3CC-2A23-CCC2-C7C2-39FF2491B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75651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7A70-6805-3206-94C5-EF280EF1A6E7}"/>
              </a:ext>
            </a:extLst>
          </p:cNvPr>
          <p:cNvSpPr>
            <a:spLocks noGrp="1"/>
          </p:cNvSpPr>
          <p:nvPr>
            <p:ph type="title"/>
          </p:nvPr>
        </p:nvSpPr>
        <p:spPr>
          <a:xfrm>
            <a:off x="628650" y="1131094"/>
            <a:ext cx="7886700" cy="628525"/>
          </a:xfrm>
        </p:spPr>
        <p:txBody>
          <a:bodyPr>
            <a:normAutofit fontScale="90000"/>
          </a:bodyPr>
          <a:lstStyle/>
          <a:p>
            <a:r>
              <a:rPr lang="en-US" sz="2100" b="1" dirty="0">
                <a:latin typeface="Times New Roman" panose="02020603050405020304" pitchFamily="18" charset="0"/>
                <a:cs typeface="Times New Roman" panose="02020603050405020304" pitchFamily="18" charset="0"/>
              </a:rPr>
              <a:t>https://www.sciencedirect.com/science/article/pii/S2213231720302068</a:t>
            </a:r>
          </a:p>
        </p:txBody>
      </p:sp>
      <p:pic>
        <p:nvPicPr>
          <p:cNvPr id="5" name="Picture 4">
            <a:extLst>
              <a:ext uri="{FF2B5EF4-FFF2-40B4-BE49-F238E27FC236}">
                <a16:creationId xmlns:a16="http://schemas.microsoft.com/office/drawing/2014/main" id="{62CDFFAA-9840-EAE1-796E-9C9DF3997907}"/>
              </a:ext>
            </a:extLst>
          </p:cNvPr>
          <p:cNvPicPr>
            <a:picLocks noChangeAspect="1"/>
          </p:cNvPicPr>
          <p:nvPr/>
        </p:nvPicPr>
        <p:blipFill rotWithShape="1">
          <a:blip r:embed="rId2"/>
          <a:srcRect l="6875" t="34028" r="36842" b="12612"/>
          <a:stretch/>
        </p:blipFill>
        <p:spPr>
          <a:xfrm>
            <a:off x="628650" y="1759619"/>
            <a:ext cx="7886700" cy="4080329"/>
          </a:xfrm>
          <a:prstGeom prst="rect">
            <a:avLst/>
          </a:prstGeom>
        </p:spPr>
      </p:pic>
    </p:spTree>
    <p:extLst>
      <p:ext uri="{BB962C8B-B14F-4D97-AF65-F5344CB8AC3E}">
        <p14:creationId xmlns:p14="http://schemas.microsoft.com/office/powerpoint/2010/main" val="643494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444F-EF3D-4D27-988E-725AD0D16808}"/>
              </a:ext>
            </a:extLst>
          </p:cNvPr>
          <p:cNvSpPr>
            <a:spLocks noGrp="1"/>
          </p:cNvSpPr>
          <p:nvPr>
            <p:ph type="title"/>
          </p:nvPr>
        </p:nvSpPr>
        <p:spPr/>
        <p:txBody>
          <a:bodyPr/>
          <a:lstStyle/>
          <a:p>
            <a:r>
              <a:rPr lang="en-US" dirty="0"/>
              <a:t>	EOLA</a:t>
            </a:r>
            <a:endParaRPr lang="en-PK" dirty="0"/>
          </a:p>
        </p:txBody>
      </p:sp>
      <p:sp>
        <p:nvSpPr>
          <p:cNvPr id="3" name="Content Placeholder 2">
            <a:extLst>
              <a:ext uri="{FF2B5EF4-FFF2-40B4-BE49-F238E27FC236}">
                <a16:creationId xmlns:a16="http://schemas.microsoft.com/office/drawing/2014/main" id="{2ADC8F4C-BD32-4E10-A10E-DAEB7DDE51CD}"/>
              </a:ext>
            </a:extLst>
          </p:cNvPr>
          <p:cNvSpPr>
            <a:spLocks noGrp="1"/>
          </p:cNvSpPr>
          <p:nvPr>
            <p:ph idx="1"/>
          </p:nvPr>
        </p:nvSpPr>
        <p:spPr/>
        <p:txBody>
          <a:bodyPr>
            <a:normAutofit lnSpcReduction="10000"/>
          </a:bodyPr>
          <a:lstStyle/>
          <a:p>
            <a:r>
              <a:rPr lang="en-US" sz="2000" dirty="0"/>
              <a:t>A 4-year boy is brought to the pediatric clinic by his parents due to recurrent bacterial infections, including frequent episodes of otitis media, sinusitis, and pneumonia. The parents report that the child has had multiple courses of antibiotics over the past two years. On further questioning, they mention that the child has also had several skin abscesses caused by </a:t>
            </a:r>
            <a:r>
              <a:rPr lang="en-US" sz="2000" i="1" dirty="0"/>
              <a:t>Staphylococcus aureus</a:t>
            </a:r>
            <a:r>
              <a:rPr lang="en-US" sz="2000" dirty="0"/>
              <a:t>.</a:t>
            </a:r>
          </a:p>
          <a:p>
            <a:r>
              <a:rPr lang="en-US" sz="2000" dirty="0"/>
              <a:t>Based on the clinical presentation and laboratory findings, which of the following is the most likely underlying defect in this patient?</a:t>
            </a:r>
          </a:p>
          <a:p>
            <a:endParaRPr lang="en-US" sz="2000" dirty="0"/>
          </a:p>
          <a:p>
            <a:r>
              <a:rPr lang="en-US" sz="2000" dirty="0"/>
              <a:t>A. Defect in NADPH oxidase complex</a:t>
            </a:r>
          </a:p>
          <a:p>
            <a:r>
              <a:rPr lang="en-US" sz="2000" dirty="0"/>
              <a:t>B. Defect in adhesion molecules (e.g., LFA-1)</a:t>
            </a:r>
          </a:p>
          <a:p>
            <a:r>
              <a:rPr lang="en-US" sz="2000" dirty="0"/>
              <a:t>C</a:t>
            </a:r>
            <a:r>
              <a:rPr lang="en-US" sz="2000" dirty="0">
                <a:solidFill>
                  <a:srgbClr val="FF0000"/>
                </a:solidFill>
              </a:rPr>
              <a:t>. Defect in chemokine receptors (e.g., CXCR1/CXCR2)</a:t>
            </a:r>
          </a:p>
          <a:p>
            <a:r>
              <a:rPr lang="en-US" sz="2000" dirty="0"/>
              <a:t>D. Defect in myeloperoxidase (MPO)</a:t>
            </a:r>
          </a:p>
          <a:p>
            <a:r>
              <a:rPr lang="en-US" sz="2000" dirty="0"/>
              <a:t>E. Defect in complement component C3</a:t>
            </a:r>
            <a:endParaRPr lang="en-PK" sz="2000" dirty="0"/>
          </a:p>
        </p:txBody>
      </p:sp>
    </p:spTree>
    <p:extLst>
      <p:ext uri="{BB962C8B-B14F-4D97-AF65-F5344CB8AC3E}">
        <p14:creationId xmlns:p14="http://schemas.microsoft.com/office/powerpoint/2010/main" val="2068656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76855"/>
            <a:ext cx="9144000" cy="1469390"/>
          </a:xfrm>
          <a:custGeom>
            <a:avLst/>
            <a:gdLst/>
            <a:ahLst/>
            <a:cxnLst/>
            <a:rect l="l" t="t" r="r" b="b"/>
            <a:pathLst>
              <a:path w="9144000" h="1469389">
                <a:moveTo>
                  <a:pt x="9144000" y="0"/>
                </a:moveTo>
                <a:lnTo>
                  <a:pt x="0" y="0"/>
                </a:lnTo>
                <a:lnTo>
                  <a:pt x="0" y="1469136"/>
                </a:lnTo>
                <a:lnTo>
                  <a:pt x="9144000" y="1469136"/>
                </a:lnTo>
                <a:lnTo>
                  <a:pt x="9144000" y="0"/>
                </a:lnTo>
                <a:close/>
              </a:path>
            </a:pathLst>
          </a:custGeom>
          <a:solidFill>
            <a:srgbClr val="6B448B"/>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9050">
              <a:lnSpc>
                <a:spcPct val="100000"/>
              </a:lnSpc>
              <a:spcBef>
                <a:spcPts val="105"/>
              </a:spcBef>
            </a:pPr>
            <a:r>
              <a:rPr dirty="0"/>
              <a:t>Thank</a:t>
            </a:r>
            <a:r>
              <a:rPr spc="-75" dirty="0"/>
              <a:t> </a:t>
            </a:r>
            <a:r>
              <a:rPr dirty="0"/>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Learning Objectives</a:t>
            </a:r>
          </a:p>
        </p:txBody>
      </p:sp>
      <p:sp>
        <p:nvSpPr>
          <p:cNvPr id="3" name="Content Placeholder 2"/>
          <p:cNvSpPr>
            <a:spLocks noGrp="1"/>
          </p:cNvSpPr>
          <p:nvPr>
            <p:ph idx="1"/>
          </p:nvPr>
        </p:nvSpPr>
        <p:spPr/>
        <p:txBody>
          <a:bodyPr>
            <a:normAutofit fontScale="77500" lnSpcReduction="20000"/>
          </a:bodyPr>
          <a:lstStyle/>
          <a:p>
            <a:r>
              <a:rPr lang="en-US" dirty="0"/>
              <a:t>By the end of this session, you should be able to:</a:t>
            </a:r>
          </a:p>
          <a:p>
            <a:r>
              <a:rPr lang="en-US" dirty="0"/>
              <a:t>Describe the steps of leukocyte transmigration, a key process in inflammation.</a:t>
            </a:r>
          </a:p>
          <a:p>
            <a:r>
              <a:rPr lang="en-US" dirty="0"/>
              <a:t>Explain the role of adhesion molecules in inflammation, including selectins and integrins.</a:t>
            </a:r>
          </a:p>
          <a:p>
            <a:r>
              <a:rPr lang="en-US" dirty="0"/>
              <a:t>Understand the process of chemotaxis and phagocytosis, essential for immune defense.</a:t>
            </a:r>
          </a:p>
          <a:p>
            <a:r>
              <a:rPr lang="en-US" dirty="0"/>
              <a:t>Discuss leukocyte activation and its consequences, including tissue damage.</a:t>
            </a:r>
          </a:p>
          <a:p>
            <a:r>
              <a:rPr lang="en-US" dirty="0"/>
              <a:t>Correlate cellular events with clinical conditions, such as acute and chronic inflammation.</a:t>
            </a:r>
          </a:p>
          <a:p>
            <a:r>
              <a:rPr lang="en-US" dirty="0"/>
              <a:t>Explore pharmacological agents targeting inflammation, including anti-histamines and biologics.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ute inflammation handouts 30 9-2016 | PPT">
            <a:extLst>
              <a:ext uri="{FF2B5EF4-FFF2-40B4-BE49-F238E27FC236}">
                <a16:creationId xmlns:a16="http://schemas.microsoft.com/office/drawing/2014/main" id="{5A714959-C8EF-4F43-853C-18827EA4A1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74295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9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792E-9305-45AE-9026-4367187E74CE}"/>
              </a:ext>
            </a:extLst>
          </p:cNvPr>
          <p:cNvSpPr>
            <a:spLocks noGrp="1"/>
          </p:cNvSpPr>
          <p:nvPr>
            <p:ph type="title"/>
          </p:nvPr>
        </p:nvSpPr>
        <p:spPr/>
        <p:txBody>
          <a:bodyPr>
            <a:normAutofit/>
          </a:bodyPr>
          <a:lstStyle/>
          <a:p>
            <a:r>
              <a:rPr lang="en-US" sz="3200" b="1" dirty="0"/>
              <a:t>Overview of Cellular Events</a:t>
            </a:r>
          </a:p>
        </p:txBody>
      </p:sp>
      <p:sp>
        <p:nvSpPr>
          <p:cNvPr id="3" name="Content Placeholder 2"/>
          <p:cNvSpPr>
            <a:spLocks noGrp="1"/>
          </p:cNvSpPr>
          <p:nvPr>
            <p:ph idx="1"/>
          </p:nvPr>
        </p:nvSpPr>
        <p:spPr/>
        <p:txBody>
          <a:bodyPr>
            <a:normAutofit fontScale="92500" lnSpcReduction="20000"/>
          </a:bodyPr>
          <a:lstStyle/>
          <a:p>
            <a:r>
              <a:rPr lang="en-US" sz="2800" b="1" dirty="0"/>
              <a:t>Leukocyte Recruitment</a:t>
            </a:r>
            <a:r>
              <a:rPr lang="en-US" sz="2800" dirty="0"/>
              <a:t>: Key step in inflammation, involving the movement of immune cells.</a:t>
            </a:r>
          </a:p>
          <a:p>
            <a:r>
              <a:rPr lang="en-US" sz="2800" b="1" dirty="0"/>
              <a:t>Margination</a:t>
            </a:r>
            <a:r>
              <a:rPr lang="en-US" sz="2800" dirty="0"/>
              <a:t>: Leukocytes move to vessel walls due to slowed blood flow.</a:t>
            </a:r>
          </a:p>
          <a:p>
            <a:r>
              <a:rPr lang="en-US" sz="2800" b="1" dirty="0"/>
              <a:t>Rolling</a:t>
            </a:r>
            <a:r>
              <a:rPr lang="en-US" sz="2800" dirty="0"/>
              <a:t>: Mediated by selectins, allowing leukocytes to interact with the endothelium.</a:t>
            </a:r>
          </a:p>
          <a:p>
            <a:r>
              <a:rPr lang="en-US" sz="2800" b="1" dirty="0"/>
              <a:t>Adhesion</a:t>
            </a:r>
            <a:r>
              <a:rPr lang="en-US" sz="2800" dirty="0"/>
              <a:t>: Firm attachment via integrins, enabling leukocytes to stop rolling.</a:t>
            </a:r>
          </a:p>
          <a:p>
            <a:r>
              <a:rPr lang="en-US" sz="2800" b="1" dirty="0"/>
              <a:t>Transmigration</a:t>
            </a:r>
            <a:r>
              <a:rPr lang="en-US" sz="2800" dirty="0"/>
              <a:t>: Migration through endothelium, a process called diapedesis.</a:t>
            </a:r>
          </a:p>
          <a:p>
            <a:r>
              <a:rPr lang="en-US" sz="2800" b="1" dirty="0"/>
              <a:t>Chemotaxis</a:t>
            </a:r>
            <a:r>
              <a:rPr lang="en-US" sz="2800" dirty="0"/>
              <a:t>: Movement toward inflammatory site, guided by chemoattractant</a:t>
            </a:r>
          </a:p>
          <a:p>
            <a:pPr algn="just"/>
            <a:endParaRPr lang="en-US" dirty="0">
              <a:latin typeface="+mj-lt"/>
            </a:endParaRPr>
          </a:p>
        </p:txBody>
      </p:sp>
      <p:sp>
        <p:nvSpPr>
          <p:cNvPr id="5" name="TextBox 4">
            <a:extLst>
              <a:ext uri="{FF2B5EF4-FFF2-40B4-BE49-F238E27FC236}">
                <a16:creationId xmlns:a16="http://schemas.microsoft.com/office/drawing/2014/main" id="{4F454BDB-7090-4B6A-9CA6-4D701377DDEA}"/>
              </a:ext>
            </a:extLst>
          </p:cNvPr>
          <p:cNvSpPr txBox="1"/>
          <p:nvPr/>
        </p:nvSpPr>
        <p:spPr>
          <a:xfrm>
            <a:off x="13855" y="131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249"/>
            <a:ext cx="8229600" cy="1143000"/>
          </a:xfrm>
        </p:spPr>
        <p:txBody>
          <a:bodyPr>
            <a:normAutofit/>
          </a:bodyPr>
          <a:lstStyle/>
          <a:p>
            <a:r>
              <a:rPr lang="en-US" sz="3200" b="1" dirty="0"/>
              <a:t>Leukocyte Margination</a:t>
            </a:r>
          </a:p>
        </p:txBody>
      </p:sp>
      <p:sp>
        <p:nvSpPr>
          <p:cNvPr id="3" name="Content Placeholder 2"/>
          <p:cNvSpPr>
            <a:spLocks noGrp="1"/>
          </p:cNvSpPr>
          <p:nvPr>
            <p:ph idx="1"/>
          </p:nvPr>
        </p:nvSpPr>
        <p:spPr/>
        <p:txBody>
          <a:bodyPr>
            <a:normAutofit/>
          </a:bodyPr>
          <a:lstStyle/>
          <a:p>
            <a:pPr marL="0" indent="0">
              <a:buNone/>
            </a:pPr>
            <a:r>
              <a:rPr lang="en-US" sz="2600" b="1" dirty="0"/>
              <a:t>Definition</a:t>
            </a:r>
            <a:r>
              <a:rPr lang="en-US" sz="2600" dirty="0"/>
              <a:t>: Leukocytes move to vessel periphery, a process driven by hemodynamics.</a:t>
            </a:r>
          </a:p>
          <a:p>
            <a:r>
              <a:rPr lang="en-US" sz="2600" b="1" dirty="0"/>
              <a:t>Causes</a:t>
            </a:r>
            <a:r>
              <a:rPr lang="en-US" sz="2600" dirty="0"/>
              <a:t>: Slowed blood flow in inflammation, allowing leukocytes to interact with the endothelium.</a:t>
            </a:r>
          </a:p>
          <a:p>
            <a:r>
              <a:rPr lang="en-US" sz="2600" b="1" dirty="0"/>
              <a:t>Mechanism</a:t>
            </a:r>
            <a:r>
              <a:rPr lang="en-US" sz="2600" dirty="0"/>
              <a:t>: Driven by hemodynamic changes, such as increased vascular permeability.</a:t>
            </a:r>
          </a:p>
          <a:p>
            <a:r>
              <a:rPr lang="en-US" sz="2600" b="1" dirty="0"/>
              <a:t>Importance</a:t>
            </a:r>
            <a:r>
              <a:rPr lang="en-US" sz="2600" dirty="0"/>
              <a:t>: Prepares leukocytes for adhesion, the next step in recruitment.</a:t>
            </a:r>
          </a:p>
          <a:p>
            <a:r>
              <a:rPr lang="en-US" sz="2600" b="1" dirty="0"/>
              <a:t>Outcome</a:t>
            </a:r>
            <a:r>
              <a:rPr lang="en-US" sz="2600" dirty="0"/>
              <a:t>: Leukocytes interact with endothelium, setting the stage for rolling.</a:t>
            </a:r>
          </a:p>
          <a:p>
            <a:endParaRPr lang="en-US" dirty="0"/>
          </a:p>
        </p:txBody>
      </p:sp>
      <p:sp>
        <p:nvSpPr>
          <p:cNvPr id="5" name="TextBox 4">
            <a:extLst>
              <a:ext uri="{FF2B5EF4-FFF2-40B4-BE49-F238E27FC236}">
                <a16:creationId xmlns:a16="http://schemas.microsoft.com/office/drawing/2014/main" id="{F27E93E0-C21B-40DC-AEE3-6AB70D0A78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1C53-D2C4-4CEC-83E1-5ED722271648}"/>
              </a:ext>
            </a:extLst>
          </p:cNvPr>
          <p:cNvSpPr>
            <a:spLocks noGrp="1"/>
          </p:cNvSpPr>
          <p:nvPr>
            <p:ph type="title"/>
          </p:nvPr>
        </p:nvSpPr>
        <p:spPr/>
        <p:txBody>
          <a:bodyPr>
            <a:normAutofit/>
          </a:bodyPr>
          <a:lstStyle/>
          <a:p>
            <a:r>
              <a:rPr lang="en-US" sz="3200" dirty="0"/>
              <a:t>Events in Leukocyte Migration</a:t>
            </a:r>
            <a:endParaRPr lang="en-PK" sz="3200" dirty="0"/>
          </a:p>
        </p:txBody>
      </p:sp>
      <p:pic>
        <p:nvPicPr>
          <p:cNvPr id="5122" name="Picture 2" descr="Acute inflammation- cellular events - New">
            <a:extLst>
              <a:ext uri="{FF2B5EF4-FFF2-40B4-BE49-F238E27FC236}">
                <a16:creationId xmlns:a16="http://schemas.microsoft.com/office/drawing/2014/main" id="{BC94B87D-2274-48F6-9069-E23DB3FF6D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845" y="1752600"/>
            <a:ext cx="6877655" cy="361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4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Leukocyte Rolling</a:t>
            </a:r>
          </a:p>
        </p:txBody>
      </p:sp>
      <p:sp>
        <p:nvSpPr>
          <p:cNvPr id="3" name="Content Placeholder 2"/>
          <p:cNvSpPr>
            <a:spLocks noGrp="1"/>
          </p:cNvSpPr>
          <p:nvPr>
            <p:ph idx="1"/>
          </p:nvPr>
        </p:nvSpPr>
        <p:spPr>
          <a:xfrm>
            <a:off x="304800" y="1523999"/>
            <a:ext cx="8229600" cy="5059363"/>
          </a:xfrm>
        </p:spPr>
        <p:txBody>
          <a:bodyPr>
            <a:normAutofit/>
          </a:bodyPr>
          <a:lstStyle/>
          <a:p>
            <a:r>
              <a:rPr lang="en-US" sz="2400" b="1" dirty="0"/>
              <a:t>Mediators</a:t>
            </a:r>
            <a:r>
              <a:rPr lang="en-US" sz="2400" dirty="0"/>
              <a:t>: Selectins (E-selectin, P-selectin), which bind to ligands on leukocytes.</a:t>
            </a:r>
          </a:p>
          <a:p>
            <a:r>
              <a:rPr lang="en-US" sz="2400" b="1" dirty="0"/>
              <a:t>Ligands</a:t>
            </a:r>
            <a:r>
              <a:rPr lang="en-US" sz="2400" dirty="0"/>
              <a:t>: </a:t>
            </a:r>
            <a:r>
              <a:rPr lang="en-US" sz="2400" dirty="0" err="1"/>
              <a:t>Sialyl</a:t>
            </a:r>
            <a:r>
              <a:rPr lang="en-US" sz="2400" dirty="0"/>
              <a:t>-Lewis X on leukocytes, which interact with selectins on the endothelium.</a:t>
            </a:r>
          </a:p>
          <a:p>
            <a:r>
              <a:rPr lang="en-US" sz="2400" b="1" dirty="0"/>
              <a:t>Cytokines</a:t>
            </a:r>
            <a:r>
              <a:rPr lang="en-US" sz="2400" dirty="0"/>
              <a:t>: TNF-</a:t>
            </a:r>
            <a:r>
              <a:rPr lang="el-GR" sz="2400" dirty="0"/>
              <a:t>α </a:t>
            </a:r>
            <a:r>
              <a:rPr lang="en-US" sz="2400" dirty="0"/>
              <a:t>and IL-1 increase selectin expression, promoting rolling.</a:t>
            </a:r>
          </a:p>
          <a:p>
            <a:r>
              <a:rPr lang="en-US" sz="2400" b="1" dirty="0"/>
              <a:t>Transient Bonds</a:t>
            </a:r>
            <a:r>
              <a:rPr lang="en-US" sz="2400" dirty="0"/>
              <a:t>: Form between leukocytes and endothelium, allowing slow movement.</a:t>
            </a:r>
          </a:p>
          <a:p>
            <a:r>
              <a:rPr lang="en-US" sz="2400" b="1" dirty="0"/>
              <a:t>Outcome</a:t>
            </a:r>
            <a:r>
              <a:rPr lang="en-US" sz="2400" dirty="0"/>
              <a:t>: Leukocytes roll along endothelium, preparing for firm adhesion.</a:t>
            </a:r>
          </a:p>
          <a:p>
            <a:endParaRPr lang="en-US" dirty="0"/>
          </a:p>
        </p:txBody>
      </p:sp>
      <p:sp>
        <p:nvSpPr>
          <p:cNvPr id="4" name="TextBox 3">
            <a:extLst>
              <a:ext uri="{FF2B5EF4-FFF2-40B4-BE49-F238E27FC236}">
                <a16:creationId xmlns:a16="http://schemas.microsoft.com/office/drawing/2014/main" id="{4F454BDB-7090-4B6A-9CA6-4D701377DDEA}"/>
              </a:ext>
            </a:extLst>
          </p:cNvPr>
          <p:cNvSpPr txBox="1"/>
          <p:nvPr/>
        </p:nvSpPr>
        <p:spPr>
          <a:xfrm>
            <a:off x="76200" y="225187"/>
            <a:ext cx="1600200" cy="369332"/>
          </a:xfrm>
          <a:prstGeom prst="rect">
            <a:avLst/>
          </a:prstGeom>
          <a:noFill/>
        </p:spPr>
        <p:txBody>
          <a:bodyPr wrap="square" rtlCol="0">
            <a:spAutoFit/>
          </a:bodyPr>
          <a:lstStyle/>
          <a:p>
            <a:r>
              <a:rPr lang="en-US" dirty="0"/>
              <a:t>CORE SUBJECT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314</TotalTime>
  <Words>1924</Words>
  <Application>Microsoft Office PowerPoint</Application>
  <PresentationFormat>On-screen Show (4:3)</PresentationFormat>
  <Paragraphs>195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Office Theme</vt:lpstr>
      <vt:lpstr>PowerPoint Presentation</vt:lpstr>
      <vt:lpstr>Foundation Module _1 Cellular Events In Acute Inflammation</vt:lpstr>
      <vt:lpstr>PowerPoint Presentation</vt:lpstr>
      <vt:lpstr>Learning Objectives</vt:lpstr>
      <vt:lpstr>PowerPoint Presentation</vt:lpstr>
      <vt:lpstr>Overview of Cellular Events</vt:lpstr>
      <vt:lpstr>Leukocyte Margination</vt:lpstr>
      <vt:lpstr>Events in Leukocyte Migration</vt:lpstr>
      <vt:lpstr>Leukocyte Rolling</vt:lpstr>
      <vt:lpstr>Leukocyte Adhesion </vt:lpstr>
      <vt:lpstr>Adhesion Molecules </vt:lpstr>
      <vt:lpstr>Defects in Adhesion</vt:lpstr>
      <vt:lpstr>Transmigration (Diapedesis) </vt:lpstr>
      <vt:lpstr>Transmigration (Diapedesis) </vt:lpstr>
      <vt:lpstr>Chemotaxis </vt:lpstr>
      <vt:lpstr>Chemotaxis</vt:lpstr>
      <vt:lpstr>Phagocytosis </vt:lpstr>
      <vt:lpstr>Phagocytosis Of Necrotic cells Post MI</vt:lpstr>
      <vt:lpstr>Leukocyte Activation </vt:lpstr>
      <vt:lpstr>Respiratory Burst </vt:lpstr>
      <vt:lpstr>Degranulation </vt:lpstr>
      <vt:lpstr>Cytokine Secretion </vt:lpstr>
      <vt:lpstr>Release of Mediators</vt:lpstr>
      <vt:lpstr>Types of Leukocytes </vt:lpstr>
      <vt:lpstr>Clinical Correlation: Acute Inflammation </vt:lpstr>
      <vt:lpstr>Clinical Correlation: Chronic Inflammation </vt:lpstr>
      <vt:lpstr>Pharmacological Agents </vt:lpstr>
      <vt:lpstr>Novel Anti-inflammatory Agents </vt:lpstr>
      <vt:lpstr>Bioethics in Inflammation Research </vt:lpstr>
      <vt:lpstr>Summary of Cellular Events </vt:lpstr>
      <vt:lpstr>Summary of Adhesion Molecules </vt:lpstr>
      <vt:lpstr>Therapeutic Agents </vt:lpstr>
      <vt:lpstr>PowerPoint Presentation</vt:lpstr>
      <vt:lpstr>https://www.sciencedirect.com/science/article/pii/S2213231720302068</vt:lpstr>
      <vt:lpstr> EOLA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7</dc:creator>
  <cp:lastModifiedBy>S.A computer</cp:lastModifiedBy>
  <cp:revision>129</cp:revision>
  <dcterms:created xsi:type="dcterms:W3CDTF">2006-08-16T00:00:00Z</dcterms:created>
  <dcterms:modified xsi:type="dcterms:W3CDTF">2025-02-13T08:22:34Z</dcterms:modified>
</cp:coreProperties>
</file>