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72" r:id="rId2"/>
    <p:sldId id="256" r:id="rId3"/>
    <p:sldId id="615" r:id="rId4"/>
    <p:sldId id="293" r:id="rId5"/>
    <p:sldId id="660" r:id="rId6"/>
    <p:sldId id="661" r:id="rId7"/>
    <p:sldId id="257" r:id="rId8"/>
    <p:sldId id="665" r:id="rId9"/>
    <p:sldId id="314" r:id="rId10"/>
    <p:sldId id="279" r:id="rId11"/>
    <p:sldId id="281" r:id="rId12"/>
    <p:sldId id="290" r:id="rId13"/>
    <p:sldId id="283" r:id="rId14"/>
    <p:sldId id="669" r:id="rId15"/>
    <p:sldId id="668" r:id="rId16"/>
    <p:sldId id="284" r:id="rId17"/>
    <p:sldId id="285" r:id="rId18"/>
    <p:sldId id="286" r:id="rId19"/>
    <p:sldId id="287" r:id="rId20"/>
    <p:sldId id="288" r:id="rId21"/>
    <p:sldId id="498" r:id="rId22"/>
    <p:sldId id="292" r:id="rId23"/>
    <p:sldId id="294" r:id="rId24"/>
    <p:sldId id="295" r:id="rId25"/>
    <p:sldId id="296" r:id="rId26"/>
    <p:sldId id="297" r:id="rId27"/>
    <p:sldId id="298" r:id="rId28"/>
    <p:sldId id="300" r:id="rId29"/>
    <p:sldId id="280" r:id="rId30"/>
    <p:sldId id="582" r:id="rId31"/>
    <p:sldId id="671" r:id="rId32"/>
    <p:sldId id="332" r:id="rId33"/>
    <p:sldId id="572" r:id="rId34"/>
    <p:sldId id="666" r:id="rId35"/>
    <p:sldId id="34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6600"/>
    <a:srgbClr val="800000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94B0-93D5-4F56-A64C-D84FACA5A1D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1068D-C5E9-49EE-826E-3934FE7F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47EF622-87CB-4B82-B3DD-F048C4AC2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4BEF53-17C9-4F66-A21D-9702FBD81360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1371350-C36B-4245-AB6A-1D0D9523A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9FD9AF65-7B69-4FC8-8DF0-F5CBA23C5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DE9AA8A-C67E-4A68-AB9E-F504E28E3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AD8324-4798-4144-9E73-919C4BC34989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BD64DF5-4650-4595-AF9B-27286B54F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12C496B-0FF6-48DE-8AC7-57AEA3235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56F4A30-2590-4CBB-8FC0-3ECA09E6E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2C288B-B09D-49D1-B85C-F532AE39072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0116159E-2B38-4564-8C7E-76A84A25A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C9D37D9-D171-4CF7-A263-16357D654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acs.org/doi/full/10.1021/ic201334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entury Gothic" pitchFamily="34" charset="0"/>
              </a:rPr>
              <a:t>Coloured substances which accumulate in cells</a:t>
            </a:r>
            <a:endParaRPr lang="en-US" sz="2400" dirty="0">
              <a:latin typeface="Century Gothic" pitchFamily="34" charset="0"/>
            </a:endParaRPr>
          </a:p>
          <a:p>
            <a:r>
              <a:rPr lang="en-GB" sz="2400" dirty="0">
                <a:latin typeface="Century Gothic" pitchFamily="34" charset="0"/>
              </a:rPr>
              <a:t>Based on the source pigments can be of two types</a:t>
            </a:r>
          </a:p>
          <a:p>
            <a:endParaRPr lang="en-GB" sz="2400" dirty="0">
              <a:latin typeface="Century Gothic" pitchFamily="34" charset="0"/>
            </a:endParaRPr>
          </a:p>
          <a:p>
            <a:pPr marL="109728" indent="0">
              <a:buNone/>
            </a:pPr>
            <a:r>
              <a:rPr lang="en-GB" sz="2400" dirty="0">
                <a:latin typeface="Century Gothic" pitchFamily="34" charset="0"/>
              </a:rPr>
              <a:t>	1. Exogenous pigments</a:t>
            </a:r>
          </a:p>
          <a:p>
            <a:pPr marL="109728" indent="0">
              <a:buNone/>
            </a:pPr>
            <a:r>
              <a:rPr lang="en-GB" sz="2400" dirty="0">
                <a:latin typeface="Century Gothic" pitchFamily="34" charset="0"/>
              </a:rPr>
              <a:t>	</a:t>
            </a:r>
          </a:p>
          <a:p>
            <a:pPr marL="109728" indent="0">
              <a:buNone/>
            </a:pPr>
            <a:r>
              <a:rPr lang="en-GB" sz="2400" dirty="0">
                <a:latin typeface="Century Gothic" pitchFamily="34" charset="0"/>
              </a:rPr>
              <a:t>	2. Endogenous pigments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F087B-641F-4E95-987F-41F3852FCAAC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r>
              <a:rPr lang="en-US" sz="2400" b="1" dirty="0">
                <a:latin typeface="Century Gothic" pitchFamily="34" charset="0"/>
              </a:rPr>
              <a:t> LIPOFUSCIN:</a:t>
            </a:r>
          </a:p>
          <a:p>
            <a:r>
              <a:rPr lang="en-US" sz="2400" dirty="0">
                <a:latin typeface="Century Gothic" pitchFamily="34" charset="0"/>
              </a:rPr>
              <a:t>Wear and tear pigment</a:t>
            </a:r>
          </a:p>
          <a:p>
            <a:r>
              <a:rPr lang="en-US" sz="2400" dirty="0">
                <a:latin typeface="Century Gothic" pitchFamily="34" charset="0"/>
              </a:rPr>
              <a:t>Result of lipid </a:t>
            </a:r>
            <a:r>
              <a:rPr lang="en-US" sz="2400" dirty="0" err="1">
                <a:latin typeface="Century Gothic" pitchFamily="34" charset="0"/>
              </a:rPr>
              <a:t>peroxidation</a:t>
            </a:r>
            <a:r>
              <a:rPr lang="en-US" sz="2400" dirty="0">
                <a:latin typeface="Century Gothic" pitchFamily="34" charset="0"/>
              </a:rPr>
              <a:t> of polyunsaturated lipids of </a:t>
            </a:r>
            <a:r>
              <a:rPr lang="en-US" sz="2400" dirty="0" err="1">
                <a:latin typeface="Century Gothic" pitchFamily="34" charset="0"/>
              </a:rPr>
              <a:t>subcellular</a:t>
            </a:r>
            <a:r>
              <a:rPr lang="en-US" sz="2400" dirty="0">
                <a:latin typeface="Century Gothic" pitchFamily="34" charset="0"/>
              </a:rPr>
              <a:t> membranes</a:t>
            </a:r>
          </a:p>
          <a:p>
            <a:r>
              <a:rPr lang="en-US" sz="2400" dirty="0">
                <a:latin typeface="Century Gothic" pitchFamily="34" charset="0"/>
              </a:rPr>
              <a:t>Not injurious to cells or its functions</a:t>
            </a:r>
          </a:p>
          <a:p>
            <a:r>
              <a:rPr lang="en-US" sz="2400" dirty="0">
                <a:latin typeface="Century Gothic" pitchFamily="34" charset="0"/>
              </a:rPr>
              <a:t>Prominent in liver and heart of aging patients, severe malnutrition and cancer </a:t>
            </a:r>
            <a:r>
              <a:rPr lang="en-US" sz="2400" dirty="0" err="1">
                <a:latin typeface="Century Gothic" pitchFamily="34" charset="0"/>
              </a:rPr>
              <a:t>cachexia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 err="1">
                <a:latin typeface="Century Gothic" pitchFamily="34" charset="0"/>
              </a:rPr>
              <a:t>Histologically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b="1" dirty="0">
                <a:solidFill>
                  <a:srgbClr val="CC6600"/>
                </a:solidFill>
                <a:latin typeface="Century Gothic" pitchFamily="34" charset="0"/>
              </a:rPr>
              <a:t>yellow-brown</a:t>
            </a:r>
            <a:r>
              <a:rPr lang="en-US" sz="2400" b="1" dirty="0">
                <a:latin typeface="Century Gothic" pitchFamily="34" charset="0"/>
              </a:rPr>
              <a:t>, </a:t>
            </a:r>
            <a:r>
              <a:rPr lang="en-US" sz="2400" dirty="0">
                <a:latin typeface="Century Gothic" pitchFamily="34" charset="0"/>
              </a:rPr>
              <a:t>finely granular </a:t>
            </a:r>
            <a:r>
              <a:rPr lang="en-US" sz="2400" dirty="0" err="1">
                <a:latin typeface="Century Gothic" pitchFamily="34" charset="0"/>
              </a:rPr>
              <a:t>cytoplasmic</a:t>
            </a:r>
            <a:r>
              <a:rPr lang="en-US" sz="2400" dirty="0">
                <a:latin typeface="Century Gothic" pitchFamily="34" charset="0"/>
              </a:rPr>
              <a:t>/</a:t>
            </a:r>
            <a:r>
              <a:rPr lang="en-US" sz="2400" dirty="0" err="1">
                <a:latin typeface="Century Gothic" pitchFamily="34" charset="0"/>
              </a:rPr>
              <a:t>perinuclear</a:t>
            </a:r>
            <a:r>
              <a:rPr lang="en-US" sz="2400" dirty="0">
                <a:latin typeface="Century Gothic" pitchFamily="34" charset="0"/>
              </a:rPr>
              <a:t> pigment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4400" dirty="0">
                <a:latin typeface="Century Gothic" pitchFamily="34" charset="0"/>
              </a:rPr>
              <a:t>LIPOFUSCIN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6E8FC-52E4-47B8-9E84-2EAA1E0E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LIVER019">
            <a:extLst>
              <a:ext uri="{FF2B5EF4-FFF2-40B4-BE49-F238E27FC236}">
                <a16:creationId xmlns:a16="http://schemas.microsoft.com/office/drawing/2014/main" id="{07AEBEE4-5720-4069-8812-99E3E367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1440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MELANIN:</a:t>
            </a:r>
          </a:p>
          <a:p>
            <a:r>
              <a:rPr lang="en-US" sz="2400" dirty="0">
                <a:latin typeface="Century Gothic" pitchFamily="34" charset="0"/>
              </a:rPr>
              <a:t>Formed by enzymatic oxidation of tyrosine to </a:t>
            </a:r>
            <a:r>
              <a:rPr lang="en-US" sz="2400" dirty="0" err="1">
                <a:latin typeface="Century Gothic" pitchFamily="34" charset="0"/>
              </a:rPr>
              <a:t>dihydroxyphenylalanine</a:t>
            </a:r>
            <a:r>
              <a:rPr lang="en-US" sz="2400" dirty="0">
                <a:latin typeface="Century Gothic" pitchFamily="34" charset="0"/>
              </a:rPr>
              <a:t> in </a:t>
            </a:r>
            <a:r>
              <a:rPr lang="en-US" sz="2400" dirty="0" err="1">
                <a:latin typeface="Century Gothic" pitchFamily="34" charset="0"/>
              </a:rPr>
              <a:t>melanocytes</a:t>
            </a:r>
            <a:endParaRPr lang="en-US" sz="2400" dirty="0">
              <a:latin typeface="Century Gothic" pitchFamily="34" charset="0"/>
            </a:endParaRPr>
          </a:p>
          <a:p>
            <a:pPr>
              <a:buNone/>
            </a:pPr>
            <a:r>
              <a:rPr lang="en-US" sz="2400" dirty="0">
                <a:latin typeface="Century Gothic" pitchFamily="34" charset="0"/>
              </a:rPr>
              <a:t>Histologically seen as </a:t>
            </a:r>
            <a:r>
              <a:rPr lang="en-US" sz="2400" b="1" dirty="0">
                <a:solidFill>
                  <a:srgbClr val="800000"/>
                </a:solidFill>
                <a:latin typeface="Century Gothic" pitchFamily="34" charset="0"/>
              </a:rPr>
              <a:t>brown-black</a:t>
            </a:r>
            <a:r>
              <a:rPr lang="en-US" sz="2400" dirty="0">
                <a:latin typeface="Century Gothic" pitchFamily="34" charset="0"/>
              </a:rPr>
              <a:t> pigment within the cells of the skin. 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Examples of melanin accumulation;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		- Suntan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		- Melasma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		- In pregnancy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pic>
        <p:nvPicPr>
          <p:cNvPr id="4" name="Picture 2" descr="C:\Documents and Settings\lab\Desktop\images.jpg">
            <a:extLst>
              <a:ext uri="{FF2B5EF4-FFF2-40B4-BE49-F238E27FC236}">
                <a16:creationId xmlns:a16="http://schemas.microsoft.com/office/drawing/2014/main" id="{CD321DC1-6322-4F90-BCB5-37D4450E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01312"/>
            <a:ext cx="3048000" cy="24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36A91-3F43-4398-8C84-4F29DEC895AA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A13B471-1185-41E0-B506-E47B83E42031}"/>
              </a:ext>
            </a:extLst>
          </p:cNvPr>
          <p:cNvGrpSpPr/>
          <p:nvPr/>
        </p:nvGrpSpPr>
        <p:grpSpPr>
          <a:xfrm>
            <a:off x="0" y="-70103"/>
            <a:ext cx="8601456" cy="6921394"/>
            <a:chOff x="9144" y="-9145"/>
            <a:chExt cx="8601456" cy="6921394"/>
          </a:xfrm>
        </p:grpSpPr>
        <p:pic>
          <p:nvPicPr>
            <p:cNvPr id="1026" name="Picture 2" descr="Melanocyte - Wikipedia">
              <a:extLst>
                <a:ext uri="{FF2B5EF4-FFF2-40B4-BE49-F238E27FC236}">
                  <a16:creationId xmlns:a16="http://schemas.microsoft.com/office/drawing/2014/main" id="{D0A3861D-4FD4-4E62-9939-7983BCA69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" y="-9145"/>
              <a:ext cx="8601456" cy="6921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87F4C2-F47B-4E74-AEDC-94A4981A31AB}"/>
                </a:ext>
              </a:extLst>
            </p:cNvPr>
            <p:cNvSpPr/>
            <p:nvPr/>
          </p:nvSpPr>
          <p:spPr>
            <a:xfrm>
              <a:off x="5153027" y="5181600"/>
              <a:ext cx="3381373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Normal Skin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97A2E7-DDCF-4E23-9BF4-4E348DA2BF69}"/>
              </a:ext>
            </a:extLst>
          </p:cNvPr>
          <p:cNvGrpSpPr/>
          <p:nvPr/>
        </p:nvGrpSpPr>
        <p:grpSpPr>
          <a:xfrm>
            <a:off x="0" y="-70104"/>
            <a:ext cx="9144000" cy="6921393"/>
            <a:chOff x="0" y="-70104"/>
            <a:chExt cx="9144000" cy="6921393"/>
          </a:xfrm>
        </p:grpSpPr>
        <p:pic>
          <p:nvPicPr>
            <p:cNvPr id="1028" name="Picture 4" descr="How to reduce Melanin, help control pigmentation, for brighter skin | Vinmec">
              <a:extLst>
                <a:ext uri="{FF2B5EF4-FFF2-40B4-BE49-F238E27FC236}">
                  <a16:creationId xmlns:a16="http://schemas.microsoft.com/office/drawing/2014/main" id="{5A6D4140-F667-42D2-B9BB-1FA9F42F7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0104"/>
              <a:ext cx="9144000" cy="692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1CA795-6F4B-4DC5-B777-8F7BA11F16D5}"/>
                </a:ext>
              </a:extLst>
            </p:cNvPr>
            <p:cNvSpPr/>
            <p:nvPr/>
          </p:nvSpPr>
          <p:spPr>
            <a:xfrm>
              <a:off x="152400" y="5387342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Melanin Accumulation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25380"/>
            <a:ext cx="8229600" cy="225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HOMOGENISTIC ACID:</a:t>
            </a:r>
          </a:p>
          <a:p>
            <a:r>
              <a:rPr lang="en-US" sz="2400" dirty="0">
                <a:latin typeface="Century Gothic" pitchFamily="34" charset="0"/>
              </a:rPr>
              <a:t>Result of inborn error of metabolism, </a:t>
            </a:r>
            <a:r>
              <a:rPr lang="en-US" sz="2400" b="1" dirty="0" err="1">
                <a:latin typeface="Century Gothic" pitchFamily="34" charset="0"/>
              </a:rPr>
              <a:t>alkaptonuria</a:t>
            </a:r>
            <a:endParaRPr lang="en-US" sz="2400" b="1" dirty="0">
              <a:latin typeface="Century Gothic" pitchFamily="34" charset="0"/>
            </a:endParaRPr>
          </a:p>
          <a:p>
            <a:r>
              <a:rPr lang="en-US" sz="2400" b="1" dirty="0">
                <a:latin typeface="Century Gothic" pitchFamily="34" charset="0"/>
              </a:rPr>
              <a:t>Black</a:t>
            </a:r>
            <a:r>
              <a:rPr lang="en-US" sz="2400" dirty="0">
                <a:latin typeface="Century Gothic" pitchFamily="34" charset="0"/>
              </a:rPr>
              <a:t> pigment deposited in skin, connective tissue and cartilage  --------- </a:t>
            </a:r>
            <a:r>
              <a:rPr lang="en-US" sz="2400" b="1" dirty="0" err="1">
                <a:latin typeface="Century Gothic" pitchFamily="34" charset="0"/>
              </a:rPr>
              <a:t>ochronosis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2281"/>
            <a:ext cx="8229600" cy="46392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4" name="AutoShape 4" descr="A -Exogenous ochronosis. Case#1; 58-year-old woman with melasma,... |  Download Scientific Diagram">
            <a:extLst>
              <a:ext uri="{FF2B5EF4-FFF2-40B4-BE49-F238E27FC236}">
                <a16:creationId xmlns:a16="http://schemas.microsoft.com/office/drawing/2014/main" id="{9A0264F2-2EB0-472F-894C-8AB19C1700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A -Exogenous ochronosis. Case#1; 58-year-old woman with melasma,... |  Download Scientific Diagram">
            <a:extLst>
              <a:ext uri="{FF2B5EF4-FFF2-40B4-BE49-F238E27FC236}">
                <a16:creationId xmlns:a16="http://schemas.microsoft.com/office/drawing/2014/main" id="{F5B4A559-70E7-4235-B8F4-E3B5C3A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1" y="3058998"/>
            <a:ext cx="80962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3EF47-8969-418F-9B88-7D4EE03DA348}"/>
              </a:ext>
            </a:extLst>
          </p:cNvPr>
          <p:cNvSpPr txBox="1"/>
          <p:nvPr/>
        </p:nvSpPr>
        <p:spPr>
          <a:xfrm>
            <a:off x="304800" y="430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844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 HEMOSIDERIN:</a:t>
            </a:r>
          </a:p>
          <a:p>
            <a:r>
              <a:rPr lang="en-US" sz="2400" dirty="0">
                <a:latin typeface="Century Gothic" pitchFamily="34" charset="0"/>
              </a:rPr>
              <a:t>Hemoglobin derived pigment , representing storage forms of iron</a:t>
            </a:r>
          </a:p>
          <a:p>
            <a:r>
              <a:rPr lang="en-US" sz="2400" dirty="0">
                <a:latin typeface="Century Gothic" pitchFamily="34" charset="0"/>
              </a:rPr>
              <a:t>In blood, Iron + </a:t>
            </a:r>
            <a:r>
              <a:rPr lang="en-US" sz="2400" dirty="0" err="1">
                <a:latin typeface="Century Gothic" pitchFamily="34" charset="0"/>
              </a:rPr>
              <a:t>transferrin</a:t>
            </a:r>
            <a:r>
              <a:rPr lang="en-US" sz="2400" dirty="0">
                <a:latin typeface="Century Gothic" pitchFamily="34" charset="0"/>
              </a:rPr>
              <a:t>(carrier) → transported to cells</a:t>
            </a:r>
          </a:p>
          <a:p>
            <a:r>
              <a:rPr lang="en-US" sz="2400" dirty="0">
                <a:latin typeface="Century Gothic" pitchFamily="34" charset="0"/>
              </a:rPr>
              <a:t>Within the cells, iron + </a:t>
            </a:r>
            <a:r>
              <a:rPr lang="en-US" sz="2400" dirty="0" err="1">
                <a:latin typeface="Century Gothic" pitchFamily="34" charset="0"/>
              </a:rPr>
              <a:t>apoferritin</a:t>
            </a:r>
            <a:r>
              <a:rPr lang="en-US" sz="2400" dirty="0">
                <a:latin typeface="Century Gothic" pitchFamily="34" charset="0"/>
              </a:rPr>
              <a:t> → </a:t>
            </a:r>
            <a:r>
              <a:rPr lang="en-US" sz="2400" dirty="0" err="1">
                <a:latin typeface="Century Gothic" pitchFamily="34" charset="0"/>
              </a:rPr>
              <a:t>ferritin</a:t>
            </a:r>
            <a:r>
              <a:rPr lang="en-US" sz="2400" dirty="0">
                <a:latin typeface="Century Gothic" pitchFamily="34" charset="0"/>
              </a:rPr>
              <a:t> micelles</a:t>
            </a:r>
          </a:p>
          <a:p>
            <a:r>
              <a:rPr lang="en-US" sz="2400" dirty="0">
                <a:latin typeface="Century Gothic" pitchFamily="34" charset="0"/>
              </a:rPr>
              <a:t>Aggregates of </a:t>
            </a:r>
            <a:r>
              <a:rPr lang="en-US" sz="2400" dirty="0" err="1">
                <a:latin typeface="Century Gothic" pitchFamily="34" charset="0"/>
              </a:rPr>
              <a:t>ferritin</a:t>
            </a:r>
            <a:r>
              <a:rPr lang="en-US" sz="2400" dirty="0">
                <a:latin typeface="Century Gothic" pitchFamily="34" charset="0"/>
              </a:rPr>
              <a:t> micelles → HEMOSIDERIN</a:t>
            </a:r>
          </a:p>
          <a:p>
            <a:r>
              <a:rPr lang="en-US" sz="2400" dirty="0">
                <a:latin typeface="Century Gothic" pitchFamily="34" charset="0"/>
              </a:rPr>
              <a:t>Histologically, seen as </a:t>
            </a:r>
            <a:r>
              <a:rPr lang="en-US" sz="2400" b="1" dirty="0">
                <a:solidFill>
                  <a:srgbClr val="CC6600"/>
                </a:solidFill>
                <a:latin typeface="Century Gothic" pitchFamily="34" charset="0"/>
              </a:rPr>
              <a:t>golden yellow-to-brown</a:t>
            </a:r>
            <a:r>
              <a:rPr lang="en-US" sz="2400" dirty="0">
                <a:latin typeface="Century Gothic" pitchFamily="34" charset="0"/>
              </a:rPr>
              <a:t>, granular or crystalline pigment </a:t>
            </a:r>
          </a:p>
          <a:p>
            <a:r>
              <a:rPr lang="en-US" sz="2400" dirty="0">
                <a:latin typeface="Century Gothic" pitchFamily="34" charset="0"/>
              </a:rPr>
              <a:t>Normally seen in small amounts in phagocytes of liver, spleen &amp; bone marrow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9103A-C053-4E8B-9D2F-88481FE1BB9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dirty="0">
                <a:latin typeface="Century Gothic" pitchFamily="34" charset="0"/>
              </a:rPr>
              <a:t>Excess can be local or systemic</a:t>
            </a:r>
          </a:p>
          <a:p>
            <a:pPr marL="109728" indent="0">
              <a:buNone/>
            </a:pPr>
            <a:r>
              <a:rPr lang="en-US" sz="2400" i="1" u="sng" dirty="0">
                <a:latin typeface="Century Gothic" pitchFamily="34" charset="0"/>
              </a:rPr>
              <a:t>Local excess</a:t>
            </a:r>
          </a:p>
          <a:p>
            <a:r>
              <a:rPr lang="en-US" sz="2400" dirty="0">
                <a:latin typeface="Century Gothic" pitchFamily="34" charset="0"/>
              </a:rPr>
              <a:t>Caused by hemorrhage</a:t>
            </a:r>
          </a:p>
          <a:p>
            <a:r>
              <a:rPr lang="en-US" sz="2400" dirty="0">
                <a:latin typeface="Century Gothic" pitchFamily="34" charset="0"/>
              </a:rPr>
              <a:t>Most common example , common bruise</a:t>
            </a:r>
          </a:p>
          <a:p>
            <a:r>
              <a:rPr lang="en-US" sz="2400" dirty="0">
                <a:latin typeface="Century Gothic" pitchFamily="34" charset="0"/>
              </a:rPr>
              <a:t>Within phagocytes, </a:t>
            </a:r>
            <a:r>
              <a:rPr lang="en-US" sz="2400" dirty="0" err="1">
                <a:latin typeface="Century Gothic" pitchFamily="34" charset="0"/>
              </a:rPr>
              <a:t>Hb</a:t>
            </a:r>
            <a:r>
              <a:rPr lang="en-US" sz="2400" dirty="0">
                <a:latin typeface="Century Gothic" pitchFamily="34" charset="0"/>
              </a:rPr>
              <a:t> breaks, after removal of iron, </a:t>
            </a:r>
            <a:r>
              <a:rPr lang="en-US" sz="2400" dirty="0" err="1">
                <a:latin typeface="Century Gothic" pitchFamily="34" charset="0"/>
              </a:rPr>
              <a:t>heme</a:t>
            </a:r>
            <a:r>
              <a:rPr lang="en-US" sz="2400" dirty="0">
                <a:latin typeface="Century Gothic" pitchFamily="34" charset="0"/>
              </a:rPr>
              <a:t> moiety → </a:t>
            </a:r>
            <a:r>
              <a:rPr lang="en-US" sz="2400" dirty="0" err="1">
                <a:latin typeface="Century Gothic" pitchFamily="34" charset="0"/>
              </a:rPr>
              <a:t>biliverdin</a:t>
            </a:r>
            <a:r>
              <a:rPr lang="en-US" sz="2400" dirty="0">
                <a:latin typeface="Century Gothic" pitchFamily="34" charset="0"/>
              </a:rPr>
              <a:t>(green bile) → </a:t>
            </a:r>
            <a:r>
              <a:rPr lang="en-US" sz="2400" dirty="0" err="1">
                <a:latin typeface="Century Gothic" pitchFamily="34" charset="0"/>
              </a:rPr>
              <a:t>bilirubin</a:t>
            </a:r>
            <a:r>
              <a:rPr lang="en-US" sz="2400" dirty="0">
                <a:latin typeface="Century Gothic" pitchFamily="34" charset="0"/>
              </a:rPr>
              <a:t> (red bile)</a:t>
            </a:r>
          </a:p>
          <a:p>
            <a:r>
              <a:rPr lang="en-US" sz="2400" dirty="0">
                <a:latin typeface="Century Gothic" pitchFamily="34" charset="0"/>
              </a:rPr>
              <a:t>Iron from </a:t>
            </a:r>
            <a:r>
              <a:rPr lang="en-US" sz="2400" dirty="0" err="1">
                <a:latin typeface="Century Gothic" pitchFamily="34" charset="0"/>
              </a:rPr>
              <a:t>heme</a:t>
            </a:r>
            <a:r>
              <a:rPr lang="en-US" sz="2400" dirty="0">
                <a:latin typeface="Century Gothic" pitchFamily="34" charset="0"/>
              </a:rPr>
              <a:t> → incorporated into </a:t>
            </a:r>
            <a:r>
              <a:rPr lang="en-US" sz="2400" dirty="0" err="1">
                <a:latin typeface="Century Gothic" pitchFamily="34" charset="0"/>
              </a:rPr>
              <a:t>ferritin</a:t>
            </a:r>
            <a:r>
              <a:rPr lang="en-US" sz="2400" dirty="0">
                <a:latin typeface="Century Gothic" pitchFamily="34" charset="0"/>
              </a:rPr>
              <a:t> → </a:t>
            </a:r>
            <a:r>
              <a:rPr lang="en-US" sz="2400" dirty="0" err="1">
                <a:latin typeface="Century Gothic" pitchFamily="34" charset="0"/>
              </a:rPr>
              <a:t>hemosiderin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Healing bruise  ----- shows change of </a:t>
            </a:r>
            <a:r>
              <a:rPr lang="en-US" sz="2400" dirty="0" err="1">
                <a:latin typeface="Century Gothic" pitchFamily="34" charset="0"/>
              </a:rPr>
              <a:t>colours</a:t>
            </a:r>
            <a:r>
              <a:rPr lang="en-US" sz="2400" dirty="0">
                <a:latin typeface="Century Gothic" pitchFamily="34" charset="0"/>
              </a:rPr>
              <a:t> from red-blue to green blue to golden yellow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0926A-9969-4C33-8ECF-6B40D75B49D0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r>
              <a:rPr lang="en-US" sz="2400" i="1" u="sng" dirty="0">
                <a:latin typeface="Century Gothic" pitchFamily="34" charset="0"/>
              </a:rPr>
              <a:t>Systemic excess</a:t>
            </a:r>
          </a:p>
          <a:p>
            <a:r>
              <a:rPr lang="en-US" sz="2400" dirty="0" err="1">
                <a:latin typeface="Century Gothic" pitchFamily="34" charset="0"/>
              </a:rPr>
              <a:t>Hemosiderin</a:t>
            </a:r>
            <a:r>
              <a:rPr lang="en-US" sz="2400" dirty="0">
                <a:latin typeface="Century Gothic" pitchFamily="34" charset="0"/>
              </a:rPr>
              <a:t> deposited in many organs and tissues, a condition called HEMOSIDEROSIS</a:t>
            </a:r>
          </a:p>
          <a:p>
            <a:r>
              <a:rPr lang="en-US" sz="2400" i="1" dirty="0">
                <a:latin typeface="Century Gothic" pitchFamily="34" charset="0"/>
              </a:rPr>
              <a:t>Main causes</a:t>
            </a:r>
            <a:r>
              <a:rPr lang="en-US" sz="2400" dirty="0">
                <a:latin typeface="Century Gothic" pitchFamily="34" charset="0"/>
              </a:rPr>
              <a:t>: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Increased absorption of dietary iron (haemochromatosis)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Hemolytic </a:t>
            </a:r>
            <a:r>
              <a:rPr lang="en-US" sz="2400" dirty="0" err="1">
                <a:latin typeface="Century Gothic" pitchFamily="34" charset="0"/>
              </a:rPr>
              <a:t>anaemias</a:t>
            </a:r>
            <a:endParaRPr lang="en-US" sz="2400" dirty="0">
              <a:latin typeface="Century Gothic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Repeated blood transfusions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entury Gothic" pitchFamily="34" charset="0"/>
              </a:rPr>
              <a:t>PIGMENTS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5315C-D36B-479B-81F0-61D20206E26B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r>
              <a:rPr lang="en-US" sz="2400" b="1" dirty="0">
                <a:latin typeface="Century Gothic" pitchFamily="34" charset="0"/>
              </a:rPr>
              <a:t>HEMOSIDERIN </a:t>
            </a:r>
          </a:p>
          <a:p>
            <a:r>
              <a:rPr lang="en-US" sz="2400" b="1" dirty="0">
                <a:latin typeface="Century Gothic" pitchFamily="34" charset="0"/>
              </a:rPr>
              <a:t>MORPHOLOGY:</a:t>
            </a:r>
          </a:p>
          <a:p>
            <a:r>
              <a:rPr lang="en-US" sz="2400" dirty="0">
                <a:latin typeface="Century Gothic" pitchFamily="34" charset="0"/>
              </a:rPr>
              <a:t>Golden, granular pigment within the cell’s cytoplasm</a:t>
            </a:r>
          </a:p>
          <a:p>
            <a:r>
              <a:rPr lang="en-US" sz="2400" dirty="0">
                <a:latin typeface="Century Gothic" pitchFamily="34" charset="0"/>
              </a:rPr>
              <a:t>Special stain for identification ---- 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PERL’s STAIN </a:t>
            </a:r>
            <a:r>
              <a:rPr lang="en-US" sz="2400" dirty="0">
                <a:latin typeface="Century Gothic" pitchFamily="34" charset="0"/>
              </a:rPr>
              <a:t>based on Prussian blue histochemical reaction, iron seen as blue black compound</a:t>
            </a:r>
          </a:p>
          <a:p>
            <a:r>
              <a:rPr lang="en-US" sz="2400" dirty="0">
                <a:solidFill>
                  <a:srgbClr val="FF3300"/>
                </a:solidFill>
                <a:latin typeface="Century Gothic" pitchFamily="34" charset="0"/>
              </a:rPr>
              <a:t>HEMOCHROMATOSIS </a:t>
            </a:r>
            <a:r>
              <a:rPr lang="en-US" sz="2400" dirty="0">
                <a:latin typeface="Century Gothic" pitchFamily="34" charset="0"/>
              </a:rPr>
              <a:t>– inherited disease – causing hepatic fibrosis, diabetes and cardiac failure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A2746-B01A-41DB-969D-CCA03F1973B7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26" y="1055528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/>
              <a:t>FOUNDATION MODULE</a:t>
            </a:r>
            <a:r>
              <a:rPr lang="en-GB" sz="3600" dirty="0"/>
              <a:t> _1</a:t>
            </a:r>
            <a:br>
              <a:rPr lang="en-US" sz="3600" dirty="0">
                <a:latin typeface="Century Gothic" pitchFamily="34" charset="0"/>
              </a:rPr>
            </a:br>
            <a:r>
              <a:rPr lang="en-US" sz="3200" dirty="0">
                <a:latin typeface="Century Gothic" pitchFamily="34" charset="0"/>
              </a:rPr>
              <a:t>INTRACELLULAR ACCUMULATIONS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496300" cy="2006791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Dr.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47-98C6-4654-B2D7-1764D4B2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7" t="3564" b="-32"/>
          <a:stretch/>
        </p:blipFill>
        <p:spPr>
          <a:xfrm>
            <a:off x="719146" y="282388"/>
            <a:ext cx="1414454" cy="14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54C55-15EB-44A1-B7C9-C79A91F67387}"/>
              </a:ext>
            </a:extLst>
          </p:cNvPr>
          <p:cNvSpPr txBox="1"/>
          <p:nvPr/>
        </p:nvSpPr>
        <p:spPr>
          <a:xfrm>
            <a:off x="688931" y="33577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LGIS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>
              <a:buNone/>
            </a:pPr>
            <a:endParaRPr lang="en-US" sz="2400" b="1" dirty="0">
              <a:latin typeface="Century Gothic" pitchFamily="34" charset="0"/>
            </a:endParaRPr>
          </a:p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5) BILIRUBIN:</a:t>
            </a:r>
          </a:p>
          <a:p>
            <a:r>
              <a:rPr lang="en-US" sz="2400" dirty="0">
                <a:latin typeface="Century Gothic" pitchFamily="34" charset="0"/>
              </a:rPr>
              <a:t>Hemoglobin derived but no iron</a:t>
            </a:r>
          </a:p>
          <a:p>
            <a:r>
              <a:rPr lang="en-US" sz="2400" dirty="0">
                <a:latin typeface="Century Gothic" pitchFamily="34" charset="0"/>
              </a:rPr>
              <a:t>Present in bile</a:t>
            </a:r>
          </a:p>
          <a:p>
            <a:r>
              <a:rPr lang="en-US" sz="2400" dirty="0">
                <a:latin typeface="Century Gothic" pitchFamily="34" charset="0"/>
              </a:rPr>
              <a:t>Excess results in JAUNDICE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CC648-9D0D-4280-9FB7-E78A8EE4B2CD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EYE040">
            <a:extLst>
              <a:ext uri="{FF2B5EF4-FFF2-40B4-BE49-F238E27FC236}">
                <a16:creationId xmlns:a16="http://schemas.microsoft.com/office/drawing/2014/main" id="{DBFE577D-39E4-416C-A555-8F3298BE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>
            <a:extLst>
              <a:ext uri="{FF2B5EF4-FFF2-40B4-BE49-F238E27FC236}">
                <a16:creationId xmlns:a16="http://schemas.microsoft.com/office/drawing/2014/main" id="{4F7ADA2C-DA51-40D3-9463-D915CF86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9438"/>
            <a:ext cx="160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Jaundice</a:t>
            </a:r>
          </a:p>
        </p:txBody>
      </p:sp>
      <p:sp>
        <p:nvSpPr>
          <p:cNvPr id="220165" name="Text Box 5">
            <a:extLst>
              <a:ext uri="{FF2B5EF4-FFF2-40B4-BE49-F238E27FC236}">
                <a16:creationId xmlns:a16="http://schemas.microsoft.com/office/drawing/2014/main" id="{7054E0F7-2EE2-4C2F-AA5C-41569DD5C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305425"/>
            <a:ext cx="7920037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The Sclera of the eye is yellow because the patient has jaundice,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or Icterus. The normally white sclera of the eyes is a good place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physical examination to look for jaundice.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A4809-5F34-4B9B-B784-052AF5BF33E9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</a:t>
            </a:r>
            <a:r>
              <a:rPr lang="en-US" sz="4400" dirty="0">
                <a:latin typeface="Century Gothic" pitchFamily="34" charset="0"/>
              </a:rPr>
              <a:t>BILIRUBIN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" y="1219200"/>
            <a:ext cx="4840224" cy="299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IVER020">
            <a:extLst>
              <a:ext uri="{FF2B5EF4-FFF2-40B4-BE49-F238E27FC236}">
                <a16:creationId xmlns:a16="http://schemas.microsoft.com/office/drawing/2014/main" id="{BFEAD32F-0F35-481D-A446-CC2A7407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24" y="3581121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65585AF-3AAC-441D-B36B-C2D86A0F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45" y="4853970"/>
            <a:ext cx="378771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66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Bilirubin:</a:t>
            </a: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Yellow – green globular material seen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small bile ductules in liver</a:t>
            </a:r>
            <a:endParaRPr lang="en-US" altLang="en-US" sz="2400" b="1" u="sng" dirty="0">
              <a:solidFill>
                <a:srgbClr val="66003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9E293-6F5C-4DED-B933-1E98BA0BDFC8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A9F9B-B4B8-4EB5-8B9A-FBAFD9983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DEFINITION:</a:t>
            </a:r>
          </a:p>
          <a:p>
            <a:r>
              <a:rPr lang="en-US" sz="240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abnormal tissue deposition of calcium salts, together with smaller amounts of iron, magnesium, and other mineral salts</a:t>
            </a:r>
          </a:p>
          <a:p>
            <a:endParaRPr lang="en-US" sz="2400" dirty="0">
              <a:solidFill>
                <a:srgbClr val="242021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242021"/>
                </a:solidFill>
                <a:latin typeface="Century Gothic" panose="020B0502020202020204" pitchFamily="34" charset="0"/>
              </a:rPr>
              <a:t>TYPES</a:t>
            </a:r>
          </a:p>
          <a:p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Two main types: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Dystrophic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Metastatic </a:t>
            </a:r>
          </a:p>
          <a:p>
            <a:pPr marL="109728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C8AF89-CA85-4A9C-A0D4-285CC4EB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PATHOLOGIC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BAC58-4D4A-49DB-9E4B-94805140E652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991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9D6E8-DA15-4DA0-92E3-A47F78B8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400" b="1" dirty="0"/>
              <a:t>Definition</a:t>
            </a:r>
            <a:r>
              <a:rPr lang="en-US" sz="2400" dirty="0"/>
              <a:t>: Deposition of calcium occurring locally in dying tissues</a:t>
            </a:r>
          </a:p>
          <a:p>
            <a:r>
              <a:rPr lang="en-US" sz="2400" dirty="0"/>
              <a:t>Serum Calcium levels – Normal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b="1" dirty="0"/>
              <a:t>Sites:</a:t>
            </a:r>
          </a:p>
          <a:p>
            <a:r>
              <a:rPr lang="en-US" sz="2400" dirty="0"/>
              <a:t>Areas of necrosis – caseous, coagulative, liquefactive, fat necrosis</a:t>
            </a:r>
          </a:p>
          <a:p>
            <a:r>
              <a:rPr lang="en-US" sz="2400" dirty="0" err="1"/>
              <a:t>Atheromas</a:t>
            </a:r>
            <a:r>
              <a:rPr lang="en-US" sz="2400" dirty="0"/>
              <a:t> of advanced atherosclerosis</a:t>
            </a:r>
          </a:p>
          <a:p>
            <a:r>
              <a:rPr lang="en-US" sz="2400" dirty="0"/>
              <a:t>Aging and damaged cardiac valves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90B1A9-B459-4B16-B41D-F914AAAE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DYSTROPHIC CALCIFICATION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4BC28-3D1F-4CD4-9805-A4370F3F1D6B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742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07058-B692-46B5-93E2-13C51AB8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800" b="1" dirty="0"/>
              <a:t>MORPHOLOGY</a:t>
            </a:r>
          </a:p>
          <a:p>
            <a:endParaRPr lang="en-US" sz="1800" b="1" dirty="0"/>
          </a:p>
          <a:p>
            <a:pPr marL="109728" indent="0">
              <a:buNone/>
            </a:pPr>
            <a:r>
              <a:rPr lang="en-US" sz="1800" b="1" dirty="0"/>
              <a:t>GROSS</a:t>
            </a:r>
            <a:r>
              <a:rPr lang="en-US" sz="1800" dirty="0"/>
              <a:t>: calcification appears as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fine, white granules or clumps, often felt as gritty deposits</a:t>
            </a:r>
          </a:p>
          <a:p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MICROSCOPY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: </a:t>
            </a:r>
          </a:p>
          <a:p>
            <a:pPr marL="109728" indent="0">
              <a:buNone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Calcium salts- basophilic, amorphous granular, sometimes clumped appearance; can be intracellular, extracellular, or in both locations</a:t>
            </a:r>
          </a:p>
          <a:p>
            <a:pPr marL="109728" indent="0">
              <a:buNone/>
            </a:pPr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Heterotopic bone 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Progressive acquisition of outer layers may create lamellated configurations - 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psammoma bodies </a:t>
            </a:r>
            <a:r>
              <a:rPr lang="en-US" sz="1800" i="0" dirty="0" err="1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e.g</a:t>
            </a:r>
            <a:r>
              <a:rPr lang="en-US" sz="180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, found in Papillary thyroid cancers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In asbestosis, calcium and iron salts gather about long slender spicules of asbestos in the lung, creating exotic, beaded dumbbell forms known as 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asbestos bodies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br>
              <a:rPr lang="en-US" sz="1800" dirty="0"/>
            </a:br>
            <a:br>
              <a:rPr lang="en-US" sz="1800" dirty="0">
                <a:latin typeface="Century Gothic" panose="020B0502020202020204" pitchFamily="34" charset="0"/>
              </a:rPr>
            </a:b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AB9FA2-5D30-4E91-BF4E-93DAB29C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DYSTROPHIC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84CB6-E294-4E3A-AE96-4C9D47EC0594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08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0039F-C297-4AB8-AF29-A9852378E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399"/>
            <a:ext cx="8686800" cy="63150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CA33D4-9078-400E-86B0-18740E15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7524"/>
            <a:ext cx="8077200" cy="411162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DYSTROPHIC CALCIFICATION OF AORTIC VALVE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97B9D-BDE7-4CB0-ACE4-53647321522B}"/>
              </a:ext>
            </a:extLst>
          </p:cNvPr>
          <p:cNvSpPr txBox="1"/>
          <p:nvPr/>
        </p:nvSpPr>
        <p:spPr>
          <a:xfrm>
            <a:off x="-228600" y="-128008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integration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31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9A0CE-636E-41F0-B5BB-315E4156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DEFINITION: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The deposition of calcium salts in otherwise normal tissues  </a:t>
            </a:r>
          </a:p>
          <a:p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lmost always results from hypercalcemia secondary to some disturbance in calcium metabolism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SITES: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Widely throughout the body but principally affects the interstitial tissues of gastric mucosa, lungs, kidneys, systemic arteries, pulmonary veins</a:t>
            </a:r>
            <a:br>
              <a:rPr lang="en-US" sz="24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0FC03C-90A0-4BB2-BF19-58AA029B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METASTATIC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61B46-F955-43D3-8617-1C855B790D26}"/>
              </a:ext>
            </a:extLst>
          </p:cNvPr>
          <p:cNvSpPr txBox="1"/>
          <p:nvPr/>
        </p:nvSpPr>
        <p:spPr>
          <a:xfrm>
            <a:off x="-228600" y="-128008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integration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417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9E889-CA9A-401D-BFA5-EEB7B155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400" b="1" dirty="0"/>
              <a:t>MORPHOLOGY</a:t>
            </a:r>
          </a:p>
          <a:p>
            <a:r>
              <a:rPr lang="en-US" sz="2400" dirty="0"/>
              <a:t>Basophilic amorphous non crystalline deposits or as hydroxyapatite crystals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b="1" dirty="0"/>
              <a:t>CLINICAL FEATURES</a:t>
            </a:r>
          </a:p>
          <a:p>
            <a:r>
              <a:rPr lang="en-US" sz="2400" dirty="0"/>
              <a:t>Usually asymptomatic</a:t>
            </a:r>
          </a:p>
          <a:p>
            <a:r>
              <a:rPr lang="en-US" sz="2400" dirty="0"/>
              <a:t>Massive accumulations – symptomatic, organ dysfunction like lung involvement –  remarkable X-ray findings, respiratory compromise; nephrocalcinosis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5B38E9-2FEA-408D-BDC4-65588BA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METASTATIC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C65F7-F8F1-48F1-B9A7-89056726B9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845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9882"/>
            <a:ext cx="8229600" cy="4995672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>
                <a:latin typeface="Century Gothic" pitchFamily="34" charset="0"/>
              </a:rPr>
              <a:t>EXOGENOUS PIGMENTS</a:t>
            </a:r>
          </a:p>
          <a:p>
            <a:r>
              <a:rPr lang="en-US" b="1" i="1" dirty="0">
                <a:latin typeface="Century Gothic" pitchFamily="34" charset="0"/>
              </a:rPr>
              <a:t>Carbon</a:t>
            </a:r>
            <a:r>
              <a:rPr lang="en-US" dirty="0">
                <a:latin typeface="Century Gothic" pitchFamily="34" charset="0"/>
              </a:rPr>
              <a:t> – most common</a:t>
            </a:r>
          </a:p>
          <a:p>
            <a:pPr>
              <a:buNone/>
            </a:pPr>
            <a:r>
              <a:rPr lang="en-US" dirty="0">
                <a:latin typeface="Century Gothic" pitchFamily="34" charset="0"/>
              </a:rPr>
              <a:t> </a:t>
            </a:r>
            <a:r>
              <a:rPr lang="en-US" u="sng" dirty="0">
                <a:latin typeface="Century Gothic" pitchFamily="34" charset="0"/>
              </a:rPr>
              <a:t>ANTHRACOSIS-</a:t>
            </a:r>
            <a:r>
              <a:rPr lang="en-US" dirty="0">
                <a:latin typeface="Century Gothic" pitchFamily="34" charset="0"/>
              </a:rPr>
              <a:t>---- blackens the lungs &amp; lymph nodes of tracheobronchial tree</a:t>
            </a:r>
          </a:p>
          <a:p>
            <a:pPr>
              <a:buNone/>
            </a:pPr>
            <a:r>
              <a:rPr lang="en-US" dirty="0">
                <a:latin typeface="Century Gothic" pitchFamily="34" charset="0"/>
              </a:rPr>
              <a:t> </a:t>
            </a:r>
            <a:r>
              <a:rPr lang="en-US" u="sng" dirty="0">
                <a:latin typeface="Century Gothic" pitchFamily="34" charset="0"/>
              </a:rPr>
              <a:t>COAL WORKER’S PNEUMOCONIOSIS</a:t>
            </a:r>
          </a:p>
          <a:p>
            <a:pPr>
              <a:buNone/>
            </a:pPr>
            <a:endParaRPr lang="en-US" u="sng" dirty="0">
              <a:latin typeface="Century Gothic" pitchFamily="34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srgbClr val="660033"/>
                </a:solidFill>
              </a:rPr>
              <a:t>In  coal miners and those living  in heavily polluted environments , the aggregates of carbon  dust may induce a fibroblastic reaction or even emphysema and thus cause a serious lung disease known as coal worker’s pneumoconiosis</a:t>
            </a:r>
            <a:r>
              <a:rPr lang="en-US" altLang="en-US" sz="2400" b="1" dirty="0">
                <a:solidFill>
                  <a:srgbClr val="660033"/>
                </a:solidFill>
              </a:rPr>
              <a:t>. </a:t>
            </a:r>
          </a:p>
          <a:p>
            <a:pPr>
              <a:buNone/>
            </a:pPr>
            <a:endParaRPr lang="en-US" u="sng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27B8B-2475-49CD-9DCC-44DCB75459E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871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7F3F169-B7EC-6943-A92E-60FBDBCA0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1" y="1036332"/>
            <a:ext cx="8290739" cy="48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7" name="Picture 3" descr="LUNG106">
            <a:extLst>
              <a:ext uri="{FF2B5EF4-FFF2-40B4-BE49-F238E27FC236}">
                <a16:creationId xmlns:a16="http://schemas.microsoft.com/office/drawing/2014/main" id="{57A49D4B-1522-4943-AD31-3A2550EA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94612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8" name="Text Box 4">
            <a:extLst>
              <a:ext uri="{FF2B5EF4-FFF2-40B4-BE49-F238E27FC236}">
                <a16:creationId xmlns:a16="http://schemas.microsoft.com/office/drawing/2014/main" id="{2ACD92EF-7AEA-4B73-B60A-96E6B3193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29225"/>
            <a:ext cx="760657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 err="1">
                <a:latin typeface="Tahoma" panose="020B0604030504040204" pitchFamily="34" charset="0"/>
                <a:cs typeface="Arial" panose="020B0604020202020204" pitchFamily="34" charset="0"/>
              </a:rPr>
              <a:t>Anthrocosis</a:t>
            </a:r>
            <a:r>
              <a:rPr lang="en-US" altLang="en-US" sz="2000" b="1" u="sng" dirty="0">
                <a:latin typeface="Tahoma" panose="020B0604030504040204" pitchFamily="34" charset="0"/>
                <a:cs typeface="Arial" panose="020B0604020202020204" pitchFamily="34" charset="0"/>
              </a:rPr>
              <a:t> pigment in macrophages in hilar lymph node: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Smokers have the most pronounced </a:t>
            </a:r>
            <a:r>
              <a:rPr lang="en-US" altLang="en-US" sz="2000" b="1" dirty="0" err="1">
                <a:latin typeface="Tahoma" panose="020B0604030504040204" pitchFamily="34" charset="0"/>
                <a:cs typeface="Arial" panose="020B0604020202020204" pitchFamily="34" charset="0"/>
              </a:rPr>
              <a:t>Anthrocosis</a:t>
            </a:r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EXOGENOUS PIGMENTS</a:t>
            </a:r>
          </a:p>
          <a:p>
            <a:r>
              <a:rPr lang="en-US" sz="2400" b="1" i="1" dirty="0">
                <a:latin typeface="Century Gothic" pitchFamily="34" charset="0"/>
              </a:rPr>
              <a:t>TATTOOING</a:t>
            </a:r>
            <a:r>
              <a:rPr lang="en-US" sz="2400" dirty="0">
                <a:latin typeface="Century Gothic" pitchFamily="34" charset="0"/>
              </a:rPr>
              <a:t> – localized, exogenous pigmentation of skin, remain forever</a:t>
            </a:r>
          </a:p>
          <a:p>
            <a:r>
              <a:rPr lang="en-US" altLang="en-US" sz="2400" dirty="0">
                <a:solidFill>
                  <a:srgbClr val="660033"/>
                </a:solidFill>
                <a:latin typeface="Book Antiqua" panose="02040602050305030304" pitchFamily="18" charset="0"/>
              </a:rPr>
              <a:t>inoculated are ingested by dermal macrophages, where they reside  permanently 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They don’t evoke any inflammatory response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9A9C6-B77A-4945-906B-817FC439E5B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732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9E62-3F41-49B7-DC0D-E79945CF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aspects in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2D16D-E969-632F-2DF9-19515134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</a:rPr>
              <a:t>V</a:t>
            </a:r>
            <a:r>
              <a:rPr lang="en-US" i="0" dirty="0">
                <a:solidFill>
                  <a:srgbClr val="202124"/>
                </a:solidFill>
                <a:effectLst/>
              </a:rPr>
              <a:t>oluntary participation</a:t>
            </a:r>
          </a:p>
          <a:p>
            <a:r>
              <a:rPr lang="en-US" dirty="0">
                <a:solidFill>
                  <a:srgbClr val="202124"/>
                </a:solidFill>
              </a:rPr>
              <a:t>I</a:t>
            </a:r>
            <a:r>
              <a:rPr lang="en-US" i="0" dirty="0">
                <a:solidFill>
                  <a:srgbClr val="202124"/>
                </a:solidFill>
                <a:effectLst/>
              </a:rPr>
              <a:t>nformed consent</a:t>
            </a:r>
          </a:p>
          <a:p>
            <a:r>
              <a:rPr lang="en-US" i="0" dirty="0">
                <a:solidFill>
                  <a:srgbClr val="202124"/>
                </a:solidFill>
                <a:effectLst/>
              </a:rPr>
              <a:t>Anonymity</a:t>
            </a:r>
          </a:p>
          <a:p>
            <a:r>
              <a:rPr lang="en-US" i="0" dirty="0">
                <a:solidFill>
                  <a:srgbClr val="202124"/>
                </a:solidFill>
                <a:effectLst/>
              </a:rPr>
              <a:t>Confidentiality</a:t>
            </a:r>
            <a:endParaRPr lang="en-US" dirty="0">
              <a:solidFill>
                <a:srgbClr val="202124"/>
              </a:solidFill>
            </a:endParaRPr>
          </a:p>
          <a:p>
            <a:r>
              <a:rPr lang="en-US" i="0" dirty="0">
                <a:solidFill>
                  <a:srgbClr val="202124"/>
                </a:solidFill>
                <a:effectLst/>
              </a:rPr>
              <a:t>Conveying the potential for harm</a:t>
            </a:r>
          </a:p>
          <a:p>
            <a:r>
              <a:rPr lang="en-US" dirty="0">
                <a:solidFill>
                  <a:srgbClr val="202124"/>
                </a:solidFill>
              </a:rPr>
              <a:t>C</a:t>
            </a:r>
            <a:r>
              <a:rPr lang="en-US" i="0" dirty="0">
                <a:solidFill>
                  <a:srgbClr val="202124"/>
                </a:solidFill>
                <a:effectLst/>
              </a:rPr>
              <a:t>ommunication</a:t>
            </a:r>
            <a:r>
              <a:rPr lang="en-US" dirty="0">
                <a:solidFill>
                  <a:srgbClr val="202124"/>
                </a:solidFill>
              </a:rPr>
              <a:t> of results </a:t>
            </a:r>
          </a:p>
          <a:p>
            <a:r>
              <a:rPr lang="en-US" dirty="0">
                <a:solidFill>
                  <a:srgbClr val="202124"/>
                </a:solidFill>
              </a:rPr>
              <a:t>Compensation for any loss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2879A-9A99-4778-809B-12210666A299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Arial MT"/>
                <a:cs typeface="Arial MT"/>
              </a:rPr>
              <a:t>Longitudinal integration</a:t>
            </a:r>
          </a:p>
        </p:txBody>
      </p:sp>
    </p:spTree>
    <p:extLst>
      <p:ext uri="{BB962C8B-B14F-4D97-AF65-F5344CB8AC3E}">
        <p14:creationId xmlns:p14="http://schemas.microsoft.com/office/powerpoint/2010/main" val="9855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9346-6595-9349-DCC5-88CF183D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61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How to Access Digital Library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DA5C5-FF7E-923D-6F9A-79E23FF7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Steps to Access HEC Digital Library</a:t>
            </a:r>
            <a:endParaRPr lang="en-US" sz="24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400" dirty="0"/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Select your desired Institute.</a:t>
            </a:r>
          </a:p>
          <a:p>
            <a:pPr marL="0" indent="0">
              <a:buNone/>
            </a:pPr>
            <a:r>
              <a:rPr lang="en-US" sz="2400" dirty="0"/>
              <a:t>5.  A page will appear showing the resources of the institution</a:t>
            </a:r>
          </a:p>
          <a:p>
            <a:pPr marL="0" indent="0">
              <a:buNone/>
            </a:pPr>
            <a:r>
              <a:rPr lang="en-US" sz="2400" dirty="0"/>
              <a:t>6. Journals and Researches will appear</a:t>
            </a:r>
          </a:p>
          <a:p>
            <a:pPr marL="0" indent="0">
              <a:buNone/>
            </a:pPr>
            <a:r>
              <a:rPr lang="en-US" sz="2400" dirty="0"/>
              <a:t>7. You can find a Journal by clicking on JOURNALS AND DATABASE and enter a keyword to search for your desired journal.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3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en-GB" sz="2800" dirty="0"/>
              <a:t>A 44-year-old man has had increasing arthritis pain, swelling of the feet, and reduced exercise tolerance over the past 3 years. Laboratory studies include serum glucose of 201 mg/ dL, and ferritin of 893 ng/ </a:t>
            </a:r>
            <a:r>
              <a:rPr lang="en-GB" sz="2800" dirty="0" err="1"/>
              <a:t>mL.</a:t>
            </a:r>
            <a:r>
              <a:rPr lang="en-GB" sz="2800" dirty="0"/>
              <a:t> He undergoes a liver biopsy; the microscopic appearance of a biopsy specimen stained with H&amp; E (right panel) and Prussian blue (left panel) is shown in the figure. Identify the substance that accumulated in the hepatocytes in the patient.</a:t>
            </a:r>
          </a:p>
          <a:p>
            <a:r>
              <a:rPr lang="en-GB" sz="2800" dirty="0"/>
              <a:t>Melanin</a:t>
            </a:r>
          </a:p>
          <a:p>
            <a:r>
              <a:rPr lang="en-GB" sz="2800" dirty="0"/>
              <a:t>Hemosiderin ( Iron)</a:t>
            </a:r>
          </a:p>
          <a:p>
            <a:r>
              <a:rPr lang="en-GB" sz="2800" dirty="0"/>
              <a:t>Glycogen</a:t>
            </a:r>
          </a:p>
          <a:p>
            <a:r>
              <a:rPr lang="en-GB" sz="2800" dirty="0"/>
              <a:t>Lipid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SCENARIO</a:t>
            </a:r>
          </a:p>
        </p:txBody>
      </p:sp>
    </p:spTree>
    <p:extLst>
      <p:ext uri="{BB962C8B-B14F-4D97-AF65-F5344CB8AC3E}">
        <p14:creationId xmlns:p14="http://schemas.microsoft.com/office/powerpoint/2010/main" val="37094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E7C6-68F4-339F-42F3-A4A8FB79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References / Suggested Readings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8082-C93D-D4D4-22C5-B23D8754B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https://academic.oup.com/carcin/article/22/3/425/2733788Uwe Flick. </a:t>
            </a:r>
            <a:r>
              <a:rPr lang="en-US" sz="2400" i="0" dirty="0">
                <a:effectLst/>
                <a:cs typeface="Calibri" panose="020F0502020204030204" pitchFamily="34" charset="0"/>
              </a:rPr>
              <a:t>Introducing Research Methodology: A Beginner′s Guide to Doing a Research Project Second Edition. SAGE Publications.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  <a:hlinkClick r:id="rId2"/>
              </a:rPr>
              <a:t>https://pubs.acs.org/doi/full/10.1021/ic201334q</a:t>
            </a:r>
            <a:endParaRPr lang="en-US" sz="2400" dirty="0"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https://www.annualreviews.org/doi/abs/10.1146/annurev.mi.43.100189.001051?journalCode=micro</a:t>
            </a:r>
            <a:endParaRPr lang="en-US" sz="2400" i="0" dirty="0">
              <a:effectLst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C7B3C-C946-4610-A453-FCF5A3A9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2600"/>
            <a:ext cx="8458200" cy="400507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this session you should be able to: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 mechanism of intracellular accumulations 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Explain etiology and pathogenesis of intracellular accumulation of pigments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Correlate morphological features of various intracellular accumulations with their clinical manifestations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92AC0-D60F-474F-846A-A58F3C3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4159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3BD292-4C05-4B56-97B3-69C1086B11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Overview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283431C-D666-4F3D-B5F3-24AB5C56766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Under some circumstances cells may accumulate abnormal amounts of various substances,.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They may be harmless or associated with varying degrees of injury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horizontal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A25A30-C813-4E25-8566-950108DEEF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Overview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91930BB-4C6D-47F3-AEBB-C1F550DF90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May be found: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in the cytoplasm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within organelles (typically lysosomes)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in the nucleus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Came to the cell through: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Synthesis by affected cells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Produced elsewhere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itchFamily="34" charset="0"/>
              </a:rPr>
              <a:t>Mostly manifestation of metabolic derangement</a:t>
            </a:r>
          </a:p>
          <a:p>
            <a:r>
              <a:rPr lang="en-US" sz="2400" dirty="0">
                <a:latin typeface="Century Gothic" pitchFamily="34" charset="0"/>
              </a:rPr>
              <a:t>The accumulated substances fall into 2 main categories:</a:t>
            </a:r>
          </a:p>
          <a:p>
            <a:r>
              <a:rPr lang="en-US" sz="2400" u="sng" dirty="0">
                <a:latin typeface="Century Gothic" pitchFamily="34" charset="0"/>
              </a:rPr>
              <a:t>  a normal cellular constituent in excess </a:t>
            </a:r>
            <a:r>
              <a:rPr lang="en-US" sz="2400" dirty="0">
                <a:latin typeface="Century Gothic" pitchFamily="34" charset="0"/>
              </a:rPr>
              <a:t>– </a:t>
            </a:r>
            <a:r>
              <a:rPr lang="en-US" sz="2400" dirty="0" err="1">
                <a:latin typeface="Century Gothic" pitchFamily="34" charset="0"/>
              </a:rPr>
              <a:t>e.g</a:t>
            </a:r>
            <a:r>
              <a:rPr lang="en-US" sz="2400" dirty="0">
                <a:latin typeface="Century Gothic" pitchFamily="34" charset="0"/>
              </a:rPr>
              <a:t>, water, lipids, proteins, carbohydrates</a:t>
            </a:r>
          </a:p>
          <a:p>
            <a:r>
              <a:rPr lang="en-US" sz="2400" dirty="0">
                <a:latin typeface="Century Gothic" pitchFamily="34" charset="0"/>
              </a:rPr>
              <a:t>  </a:t>
            </a:r>
            <a:r>
              <a:rPr lang="en-US" sz="2400" u="sng" dirty="0">
                <a:latin typeface="Century Gothic" pitchFamily="34" charset="0"/>
              </a:rPr>
              <a:t>an abnormal substance </a:t>
            </a:r>
            <a:r>
              <a:rPr lang="en-US" sz="2400" dirty="0">
                <a:latin typeface="Century Gothic" pitchFamily="34" charset="0"/>
              </a:rPr>
              <a:t>– either endogenous (glycogen, melanin, </a:t>
            </a:r>
            <a:r>
              <a:rPr lang="en-US" sz="2400" dirty="0" err="1">
                <a:latin typeface="Century Gothic" pitchFamily="34" charset="0"/>
              </a:rPr>
              <a:t>hemosiderin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lipofuscin</a:t>
            </a:r>
            <a:r>
              <a:rPr lang="en-US" sz="2400" dirty="0">
                <a:latin typeface="Century Gothic" pitchFamily="34" charset="0"/>
              </a:rPr>
              <a:t>) or exogenous (carbon, silica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itchFamily="34" charset="0"/>
              </a:rPr>
              <a:t>INTRACELLULAR ACCUMULATIONS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6" b="3333"/>
          <a:stretch/>
        </p:blipFill>
        <p:spPr>
          <a:xfrm>
            <a:off x="228600" y="1676400"/>
            <a:ext cx="8574276" cy="4648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INTRACELLULAR ACCUMULATION</a:t>
            </a:r>
          </a:p>
        </p:txBody>
      </p:sp>
    </p:spTree>
    <p:extLst>
      <p:ext uri="{BB962C8B-B14F-4D97-AF65-F5344CB8AC3E}">
        <p14:creationId xmlns:p14="http://schemas.microsoft.com/office/powerpoint/2010/main" val="12767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C05A031-5514-4576-B7A4-1129012B5E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7646" y="83427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Accumulation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838B41F-DB3F-41B5-8178-2264A721124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68325" y="1981200"/>
            <a:ext cx="8007350" cy="252888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Accumulation of Lipids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Cholesterol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Proteins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Glycogen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Pigments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1251</TotalTime>
  <Words>1371</Words>
  <Application>Microsoft Office PowerPoint</Application>
  <PresentationFormat>On-screen Show (4:3)</PresentationFormat>
  <Paragraphs>225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MT</vt:lpstr>
      <vt:lpstr>Book Antiqua</vt:lpstr>
      <vt:lpstr>Calibri</vt:lpstr>
      <vt:lpstr>Century Gothic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FOUNDATION MODULE _1 INTRACELLULAR ACCUMULATIONS</vt:lpstr>
      <vt:lpstr>PowerPoint Presentation</vt:lpstr>
      <vt:lpstr>LEARNING OUTCOMES</vt:lpstr>
      <vt:lpstr>Overview</vt:lpstr>
      <vt:lpstr>Overview</vt:lpstr>
      <vt:lpstr>INTRACELLULAR ACCUMULATIONS</vt:lpstr>
      <vt:lpstr>CLASSIFICATION OF INTRACELLULAR ACCUMULATION</vt:lpstr>
      <vt:lpstr>Accumulation</vt:lpstr>
      <vt:lpstr>PIGMENTS </vt:lpstr>
      <vt:lpstr>PIGMENTS </vt:lpstr>
      <vt:lpstr>              LIPOFUSCIN</vt:lpstr>
      <vt:lpstr>PIGMENTS </vt:lpstr>
      <vt:lpstr>PowerPoint Presentation</vt:lpstr>
      <vt:lpstr>PIGMENTS </vt:lpstr>
      <vt:lpstr>PIGMENTS </vt:lpstr>
      <vt:lpstr>PIGMENTS </vt:lpstr>
      <vt:lpstr>PIGMENTS </vt:lpstr>
      <vt:lpstr>PIGMENTS </vt:lpstr>
      <vt:lpstr>PIGMENTS </vt:lpstr>
      <vt:lpstr>PowerPoint Presentation</vt:lpstr>
      <vt:lpstr>                BILIRUBIN </vt:lpstr>
      <vt:lpstr>PATHOLOGIC CALCIFICATION</vt:lpstr>
      <vt:lpstr>DYSTROPHIC CALCIFICATION</vt:lpstr>
      <vt:lpstr>DYSTROPHIC CALCIFICATION</vt:lpstr>
      <vt:lpstr>DYSTROPHIC CALCIFICATION OF AORTIC VALVE</vt:lpstr>
      <vt:lpstr>METASTATIC CALCIFICATION</vt:lpstr>
      <vt:lpstr>METASTATIC CALCIFICATION</vt:lpstr>
      <vt:lpstr>PIGMENTS </vt:lpstr>
      <vt:lpstr>PowerPoint Presentation</vt:lpstr>
      <vt:lpstr>PIGMENTS </vt:lpstr>
      <vt:lpstr>Ethical aspects in Research </vt:lpstr>
      <vt:lpstr>How to Access Digital Library </vt:lpstr>
      <vt:lpstr>CLINICAL SCENARIO</vt:lpstr>
      <vt:lpstr>References / Suggested Readings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</dc:title>
  <dc:creator>aatif</dc:creator>
  <cp:lastModifiedBy>S.A computer</cp:lastModifiedBy>
  <cp:revision>256</cp:revision>
  <dcterms:created xsi:type="dcterms:W3CDTF">2006-08-16T00:00:00Z</dcterms:created>
  <dcterms:modified xsi:type="dcterms:W3CDTF">2025-02-13T07:02:41Z</dcterms:modified>
</cp:coreProperties>
</file>