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613" r:id="rId2"/>
    <p:sldId id="614" r:id="rId3"/>
    <p:sldId id="269" r:id="rId4"/>
    <p:sldId id="296" r:id="rId5"/>
    <p:sldId id="297" r:id="rId6"/>
    <p:sldId id="287" r:id="rId7"/>
    <p:sldId id="290" r:id="rId8"/>
    <p:sldId id="294" r:id="rId9"/>
    <p:sldId id="293" r:id="rId10"/>
    <p:sldId id="276" r:id="rId11"/>
    <p:sldId id="277" r:id="rId12"/>
    <p:sldId id="278" r:id="rId13"/>
    <p:sldId id="279" r:id="rId14"/>
    <p:sldId id="280" r:id="rId15"/>
    <p:sldId id="281" r:id="rId16"/>
    <p:sldId id="283" r:id="rId17"/>
    <p:sldId id="299" r:id="rId18"/>
    <p:sldId id="301" r:id="rId19"/>
    <p:sldId id="302" r:id="rId20"/>
    <p:sldId id="303" r:id="rId21"/>
    <p:sldId id="304" r:id="rId22"/>
    <p:sldId id="589" r:id="rId23"/>
    <p:sldId id="308" r:id="rId24"/>
    <p:sldId id="312" r:id="rId25"/>
    <p:sldId id="587" r:id="rId26"/>
    <p:sldId id="318" r:id="rId27"/>
    <p:sldId id="319" r:id="rId28"/>
    <p:sldId id="286" r:id="rId29"/>
    <p:sldId id="590" r:id="rId30"/>
    <p:sldId id="611" r:id="rId31"/>
    <p:sldId id="612" r:id="rId32"/>
    <p:sldId id="300" r:id="rId33"/>
    <p:sldId id="309" r:id="rId34"/>
    <p:sldId id="266" r:id="rId35"/>
    <p:sldId id="61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4" autoAdjust="0"/>
    <p:restoredTop sz="94660"/>
  </p:normalViewPr>
  <p:slideViewPr>
    <p:cSldViewPr>
      <p:cViewPr varScale="1">
        <p:scale>
          <a:sx n="69" d="100"/>
          <a:sy n="69" d="100"/>
        </p:scale>
        <p:origin x="14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990600"/>
            <a:ext cx="9144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90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580105"/>
            <a:ext cx="8816975" cy="6478587"/>
          </a:xfrm>
          <a:prstGeom prst="rect">
            <a:avLst/>
          </a:prstGeom>
          <a:noFill/>
          <a:ln w="9525">
            <a:noFill/>
            <a:miter lim="800000"/>
            <a:headEnd/>
            <a:tailEnd/>
          </a:ln>
        </p:spPr>
        <p:txBody>
          <a:bodyPr/>
          <a:lstStyle/>
          <a:p>
            <a:pPr algn="just" eaLnBrk="1" hangingPunct="1">
              <a:spcBef>
                <a:spcPct val="20000"/>
              </a:spcBef>
            </a:pPr>
            <a:r>
              <a:rPr lang="en-US" sz="2400" dirty="0">
                <a:latin typeface="+mj-lt"/>
              </a:rPr>
              <a:t>b) </a:t>
            </a:r>
            <a:r>
              <a:rPr lang="en-US" sz="2400" u="sng" dirty="0">
                <a:latin typeface="+mj-lt"/>
              </a:rPr>
              <a:t>Smooth Muscle Hypertrophy:</a:t>
            </a:r>
            <a:r>
              <a:rPr lang="en-US" sz="2400" dirty="0">
                <a:latin typeface="+mj-lt"/>
              </a:rPr>
              <a:t> Any Obstruction To The Outflow Of The Contents Of A Hollow Viscus Results In Hypertrophy Of Its Muscle Coat. The Following Are Examples Of Smooth Muscle Hypertrophy:</a:t>
            </a:r>
          </a:p>
          <a:p>
            <a:pPr algn="just" eaLnBrk="1" hangingPunct="1">
              <a:spcBef>
                <a:spcPct val="20000"/>
              </a:spcBef>
            </a:pPr>
            <a:r>
              <a:rPr lang="en-US" sz="2400" dirty="0">
                <a:latin typeface="+mj-lt"/>
              </a:rPr>
              <a:t>	(I) Bladder: Seen In Prostatic Enlargement And Urethral Stricture </a:t>
            </a:r>
          </a:p>
          <a:p>
            <a:pPr algn="just" eaLnBrk="1" hangingPunct="1">
              <a:spcBef>
                <a:spcPct val="20000"/>
              </a:spcBef>
            </a:pPr>
            <a:r>
              <a:rPr lang="en-US" sz="2400" dirty="0">
                <a:latin typeface="+mj-lt"/>
              </a:rPr>
              <a:t>	(Ii) </a:t>
            </a:r>
            <a:r>
              <a:rPr lang="en-US" sz="2400" dirty="0" err="1">
                <a:latin typeface="+mj-lt"/>
              </a:rPr>
              <a:t>Oesophagus</a:t>
            </a:r>
            <a:r>
              <a:rPr lang="en-US" sz="2400" dirty="0">
                <a:latin typeface="+mj-lt"/>
              </a:rPr>
              <a:t>: Seen In Carcinoma</a:t>
            </a:r>
          </a:p>
          <a:p>
            <a:pPr algn="just" eaLnBrk="1" hangingPunct="1">
              <a:spcBef>
                <a:spcPct val="20000"/>
              </a:spcBef>
            </a:pPr>
            <a:r>
              <a:rPr lang="en-US" sz="2400" dirty="0">
                <a:latin typeface="+mj-lt"/>
              </a:rPr>
              <a:t>	(Iii) Stomach: Seen In Pyloric Stenosis Due To Ulcer </a:t>
            </a:r>
          </a:p>
          <a:p>
            <a:pPr algn="just" eaLnBrk="1" hangingPunct="1">
              <a:spcBef>
                <a:spcPct val="20000"/>
              </a:spcBef>
            </a:pPr>
            <a:r>
              <a:rPr lang="en-US" sz="2400" dirty="0">
                <a:latin typeface="+mj-lt"/>
              </a:rPr>
              <a:t>                    Or Carcinoma</a:t>
            </a:r>
          </a:p>
          <a:p>
            <a:pPr algn="just" eaLnBrk="1" hangingPunct="1">
              <a:spcBef>
                <a:spcPct val="20000"/>
              </a:spcBef>
            </a:pPr>
            <a:r>
              <a:rPr lang="en-US" sz="2400" dirty="0">
                <a:latin typeface="+mj-lt"/>
              </a:rPr>
              <a:t>	</a:t>
            </a:r>
          </a:p>
          <a:p>
            <a:pPr algn="just" eaLnBrk="1" hangingPunct="1">
              <a:spcBef>
                <a:spcPct val="20000"/>
              </a:spcBef>
            </a:pPr>
            <a:r>
              <a:rPr lang="en-US" sz="2400" dirty="0">
                <a:latin typeface="+mj-lt"/>
              </a:rPr>
              <a:t>C) </a:t>
            </a:r>
            <a:r>
              <a:rPr lang="en-US" sz="2400" u="sng" dirty="0">
                <a:latin typeface="+mj-lt"/>
              </a:rPr>
              <a:t>Skeletal Muscle Hypertrophy:</a:t>
            </a:r>
            <a:r>
              <a:rPr lang="en-US" sz="2400" dirty="0">
                <a:latin typeface="+mj-lt"/>
              </a:rPr>
              <a:t> </a:t>
            </a:r>
          </a:p>
          <a:p>
            <a:pPr algn="just" eaLnBrk="1" hangingPunct="1">
              <a:spcBef>
                <a:spcPct val="20000"/>
              </a:spcBef>
            </a:pPr>
            <a:r>
              <a:rPr lang="en-US" sz="2400" dirty="0">
                <a:latin typeface="+mj-lt"/>
              </a:rPr>
              <a:t>The Bulging  Muscle Of The Athlete/Body </a:t>
            </a:r>
          </a:p>
          <a:p>
            <a:pPr algn="just" eaLnBrk="1" hangingPunct="1">
              <a:spcBef>
                <a:spcPct val="20000"/>
              </a:spcBef>
            </a:pPr>
            <a:r>
              <a:rPr lang="en-US" sz="2400" dirty="0">
                <a:latin typeface="+mj-lt"/>
              </a:rPr>
              <a:t>Builder Provide A Simple Illustration Of </a:t>
            </a:r>
          </a:p>
          <a:p>
            <a:pPr algn="just" eaLnBrk="1" hangingPunct="1">
              <a:spcBef>
                <a:spcPct val="20000"/>
              </a:spcBef>
            </a:pPr>
            <a:r>
              <a:rPr lang="en-US" sz="2400" dirty="0">
                <a:latin typeface="+mj-lt"/>
              </a:rPr>
              <a:t>Hypertrophy Due To A Mechanical Stimulus</a:t>
            </a:r>
            <a:r>
              <a:rPr lang="en-US" sz="2400" u="sng" dirty="0">
                <a:latin typeface="+mj-lt"/>
              </a:rPr>
              <a:t> </a:t>
            </a:r>
            <a:r>
              <a:rPr lang="en-US" sz="2400" dirty="0">
                <a:latin typeface="+mj-lt"/>
              </a:rPr>
              <a:t> </a:t>
            </a:r>
          </a:p>
        </p:txBody>
      </p:sp>
      <p:pic>
        <p:nvPicPr>
          <p:cNvPr id="14340" name="Picture 4" descr="C:\Users\lab\Desktop\images.jpg"/>
          <p:cNvPicPr>
            <a:picLocks noChangeAspect="1" noChangeArrowheads="1"/>
          </p:cNvPicPr>
          <p:nvPr/>
        </p:nvPicPr>
        <p:blipFill>
          <a:blip r:embed="rId2"/>
          <a:srcRect/>
          <a:stretch>
            <a:fillRect/>
          </a:stretch>
        </p:blipFill>
        <p:spPr bwMode="auto">
          <a:xfrm>
            <a:off x="5691316" y="4114800"/>
            <a:ext cx="3262184" cy="2438400"/>
          </a:xfrm>
          <a:prstGeom prst="rect">
            <a:avLst/>
          </a:prstGeom>
          <a:noFill/>
          <a:ln w="9525">
            <a:noFill/>
            <a:miter lim="800000"/>
            <a:headEnd/>
            <a:tailEnd/>
          </a:ln>
        </p:spPr>
      </p:pic>
      <p:sp>
        <p:nvSpPr>
          <p:cNvPr id="4" name="object 5">
            <a:extLst>
              <a:ext uri="{FF2B5EF4-FFF2-40B4-BE49-F238E27FC236}">
                <a16:creationId xmlns:a16="http://schemas.microsoft.com/office/drawing/2014/main" id="{84F1D953-A770-D6CE-C990-21A134C0DE37}"/>
              </a:ext>
            </a:extLst>
          </p:cNvPr>
          <p:cNvSpPr txBox="1"/>
          <p:nvPr/>
        </p:nvSpPr>
        <p:spPr>
          <a:xfrm>
            <a:off x="291306" y="65336"/>
            <a:ext cx="868044" cy="452755"/>
          </a:xfrm>
          <a:prstGeom prst="rect">
            <a:avLst/>
          </a:prstGeom>
        </p:spPr>
        <p:txBody>
          <a:bodyPr vert="horz" wrap="square" lIns="0" tIns="12700" rIns="0" bIns="0" rtlCol="0">
            <a:spAutoFit/>
          </a:bodyPr>
          <a:lstStyle/>
          <a:p>
            <a:pPr marL="12700" marR="5080" indent="128270">
              <a:lnSpc>
                <a:spcPct val="100000"/>
              </a:lnSpc>
              <a:spcBef>
                <a:spcPts val="100"/>
              </a:spcBef>
            </a:pPr>
            <a:r>
              <a:rPr sz="1400" spc="-10" dirty="0">
                <a:solidFill>
                  <a:schemeClr val="bg1"/>
                </a:solidFill>
                <a:latin typeface="Arial MT"/>
                <a:cs typeface="Arial MT"/>
              </a:rPr>
              <a:t>Vertical </a:t>
            </a:r>
            <a:r>
              <a:rPr sz="1400" spc="-5" dirty="0">
                <a:solidFill>
                  <a:schemeClr val="bg1"/>
                </a:solidFill>
                <a:latin typeface="Arial MT"/>
                <a:cs typeface="Arial MT"/>
              </a:rPr>
              <a:t> </a:t>
            </a:r>
            <a:r>
              <a:rPr sz="1400" dirty="0">
                <a:solidFill>
                  <a:schemeClr val="bg1"/>
                </a:solidFill>
                <a:latin typeface="Arial MT"/>
                <a:cs typeface="Arial MT"/>
              </a:rPr>
              <a:t>In</a:t>
            </a:r>
            <a:r>
              <a:rPr sz="1400" spc="5" dirty="0">
                <a:solidFill>
                  <a:schemeClr val="bg1"/>
                </a:solidFill>
                <a:latin typeface="Arial MT"/>
                <a:cs typeface="Arial MT"/>
              </a:rPr>
              <a:t>t</a:t>
            </a:r>
            <a:r>
              <a:rPr sz="1400" dirty="0">
                <a:solidFill>
                  <a:schemeClr val="bg1"/>
                </a:solidFill>
                <a:latin typeface="Arial MT"/>
                <a:cs typeface="Arial MT"/>
              </a:rPr>
              <a:t>egr</a:t>
            </a:r>
            <a:r>
              <a:rPr sz="1400" spc="-10" dirty="0">
                <a:solidFill>
                  <a:schemeClr val="bg1"/>
                </a:solidFill>
                <a:latin typeface="Arial MT"/>
                <a:cs typeface="Arial MT"/>
              </a:rPr>
              <a:t>a</a:t>
            </a:r>
            <a:r>
              <a:rPr sz="1400" dirty="0">
                <a:solidFill>
                  <a:schemeClr val="bg1"/>
                </a:solidFill>
                <a:latin typeface="Arial MT"/>
                <a:cs typeface="Arial MT"/>
              </a:rPr>
              <a:t>ti</a:t>
            </a:r>
            <a:r>
              <a:rPr sz="1400" spc="-10" dirty="0">
                <a:solidFill>
                  <a:schemeClr val="bg1"/>
                </a:solidFill>
                <a:latin typeface="Arial MT"/>
                <a:cs typeface="Arial MT"/>
              </a:rPr>
              <a:t>o</a:t>
            </a:r>
            <a:r>
              <a:rPr sz="1400" dirty="0">
                <a:solidFill>
                  <a:schemeClr val="bg1"/>
                </a:solidFill>
                <a:latin typeface="Arial MT"/>
                <a:cs typeface="Arial MT"/>
              </a:rPr>
              <a:t>n</a:t>
            </a:r>
          </a:p>
        </p:txBody>
      </p:sp>
      <p:sp>
        <p:nvSpPr>
          <p:cNvPr id="5" name="TextBox 4">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
          <p:cNvSpPr txBox="1">
            <a:spLocks noChangeArrowheads="1"/>
          </p:cNvSpPr>
          <p:nvPr/>
        </p:nvSpPr>
        <p:spPr bwMode="auto">
          <a:xfrm>
            <a:off x="1736725" y="228600"/>
            <a:ext cx="6340475" cy="1077218"/>
          </a:xfrm>
          <a:prstGeom prst="rect">
            <a:avLst/>
          </a:prstGeom>
          <a:noFill/>
          <a:ln w="9525">
            <a:noFill/>
            <a:miter lim="800000"/>
            <a:headEnd/>
            <a:tailEnd/>
          </a:ln>
        </p:spPr>
        <p:txBody>
          <a:bodyPr wrap="square">
            <a:spAutoFit/>
          </a:bodyPr>
          <a:lstStyle/>
          <a:p>
            <a:pPr algn="ctr" eaLnBrk="1" hangingPunct="1"/>
            <a:r>
              <a:rPr lang="en-US" sz="3200" dirty="0">
                <a:solidFill>
                  <a:srgbClr val="000066"/>
                </a:solidFill>
                <a:latin typeface="+mj-lt"/>
              </a:rPr>
              <a:t>Physiologic Hypertrophy of the Uterus during Pregnancy</a:t>
            </a:r>
          </a:p>
        </p:txBody>
      </p:sp>
      <p:sp>
        <p:nvSpPr>
          <p:cNvPr id="15364" name="Text Box 5"/>
          <p:cNvSpPr txBox="1">
            <a:spLocks noChangeArrowheads="1"/>
          </p:cNvSpPr>
          <p:nvPr/>
        </p:nvSpPr>
        <p:spPr bwMode="auto">
          <a:xfrm>
            <a:off x="1736725" y="2779713"/>
            <a:ext cx="2495550" cy="366712"/>
          </a:xfrm>
          <a:prstGeom prst="rect">
            <a:avLst/>
          </a:prstGeom>
          <a:noFill/>
          <a:ln w="9525">
            <a:noFill/>
            <a:miter lim="800000"/>
            <a:headEnd/>
            <a:tailEnd/>
          </a:ln>
        </p:spPr>
        <p:txBody>
          <a:bodyPr wrap="none">
            <a:spAutoFit/>
          </a:bodyPr>
          <a:lstStyle/>
          <a:p>
            <a:pPr eaLnBrk="1" hangingPunct="1"/>
            <a:r>
              <a:rPr lang="en-US"/>
              <a:t>Figure Robbins page 3</a:t>
            </a:r>
          </a:p>
        </p:txBody>
      </p:sp>
      <p:pic>
        <p:nvPicPr>
          <p:cNvPr id="15365" name="Picture 6" descr="02"/>
          <p:cNvPicPr>
            <a:picLocks noChangeAspect="1" noChangeArrowheads="1"/>
          </p:cNvPicPr>
          <p:nvPr/>
        </p:nvPicPr>
        <p:blipFill>
          <a:blip r:embed="rId2"/>
          <a:srcRect/>
          <a:stretch>
            <a:fillRect/>
          </a:stretch>
        </p:blipFill>
        <p:spPr bwMode="auto">
          <a:xfrm>
            <a:off x="990600" y="1524000"/>
            <a:ext cx="6340475" cy="2828925"/>
          </a:xfrm>
          <a:prstGeom prst="rect">
            <a:avLst/>
          </a:prstGeom>
          <a:noFill/>
          <a:ln w="9525">
            <a:noFill/>
            <a:miter lim="800000"/>
            <a:headEnd/>
            <a:tailEnd/>
          </a:ln>
        </p:spPr>
      </p:pic>
      <p:sp>
        <p:nvSpPr>
          <p:cNvPr id="15366" name="Text Box 7"/>
          <p:cNvSpPr txBox="1">
            <a:spLocks noChangeArrowheads="1"/>
          </p:cNvSpPr>
          <p:nvPr/>
        </p:nvSpPr>
        <p:spPr bwMode="auto">
          <a:xfrm>
            <a:off x="411162" y="4269810"/>
            <a:ext cx="8321675" cy="2677656"/>
          </a:xfrm>
          <a:prstGeom prst="rect">
            <a:avLst/>
          </a:prstGeom>
          <a:noFill/>
          <a:ln w="9525">
            <a:noFill/>
            <a:miter lim="800000"/>
            <a:headEnd/>
            <a:tailEnd/>
          </a:ln>
        </p:spPr>
        <p:txBody>
          <a:bodyPr wrap="square">
            <a:spAutoFit/>
          </a:bodyPr>
          <a:lstStyle/>
          <a:p>
            <a:pPr eaLnBrk="1" hangingPunct="1"/>
            <a:r>
              <a:rPr lang="en-US" sz="2400" dirty="0">
                <a:latin typeface="+mj-lt"/>
              </a:rPr>
              <a:t>A: Gross Appearance Of A Normal Uterus (Right) And A Gravid Uterus (Left) That Was</a:t>
            </a:r>
          </a:p>
          <a:p>
            <a:pPr eaLnBrk="1" hangingPunct="1"/>
            <a:r>
              <a:rPr lang="en-US" sz="2400" dirty="0">
                <a:latin typeface="+mj-lt"/>
              </a:rPr>
              <a:t> Removed  For Postpartum Bleeding</a:t>
            </a:r>
          </a:p>
          <a:p>
            <a:pPr eaLnBrk="1" hangingPunct="1"/>
            <a:r>
              <a:rPr lang="en-US" sz="2400" dirty="0">
                <a:latin typeface="+mj-lt"/>
              </a:rPr>
              <a:t>B: Small Spindle – Shaped Uterine Smooth Muscle Cells From A Normal Uterus</a:t>
            </a:r>
          </a:p>
          <a:p>
            <a:pPr eaLnBrk="1" hangingPunct="1"/>
            <a:r>
              <a:rPr lang="en-US" sz="2400" dirty="0">
                <a:latin typeface="+mj-lt"/>
              </a:rPr>
              <a:t>C: Large , Plump Hypertrophied Smooth Muscle Cells From A Gravid Uterus  </a:t>
            </a:r>
          </a:p>
        </p:txBody>
      </p:sp>
      <p:sp>
        <p:nvSpPr>
          <p:cNvPr id="6" name="TextBox 5">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0" y="0"/>
            <a:ext cx="8997950" cy="3733800"/>
          </a:xfrm>
          <a:prstGeom prst="rect">
            <a:avLst/>
          </a:prstGeom>
          <a:noFill/>
          <a:ln w="9525">
            <a:noFill/>
            <a:miter lim="800000"/>
            <a:headEnd/>
            <a:tailEnd/>
          </a:ln>
        </p:spPr>
        <p:txBody>
          <a:bodyPr/>
          <a:lstStyle/>
          <a:p>
            <a:pPr marL="342900" indent="-342900" algn="ctr" eaLnBrk="1" hangingPunct="1">
              <a:spcBef>
                <a:spcPct val="20000"/>
              </a:spcBef>
            </a:pPr>
            <a:r>
              <a:rPr lang="en-US" sz="3200" dirty="0">
                <a:solidFill>
                  <a:srgbClr val="000066"/>
                </a:solidFill>
                <a:latin typeface="+mj-lt"/>
              </a:rPr>
              <a:t>Atrophy</a:t>
            </a:r>
          </a:p>
          <a:p>
            <a:pPr marL="342900" indent="-342900" algn="ctr" eaLnBrk="1" hangingPunct="1">
              <a:spcBef>
                <a:spcPct val="20000"/>
              </a:spcBef>
            </a:pPr>
            <a:r>
              <a:rPr lang="en-US" sz="2000" dirty="0"/>
              <a:t>	</a:t>
            </a:r>
            <a:endParaRPr lang="en-US" sz="2000" dirty="0">
              <a:solidFill>
                <a:srgbClr val="000066"/>
              </a:solidFill>
              <a:latin typeface="Book Antiqua" pitchFamily="18" charset="0"/>
            </a:endParaRPr>
          </a:p>
          <a:p>
            <a:pPr marL="342900" indent="-342900" algn="just" eaLnBrk="1" hangingPunct="1">
              <a:spcBef>
                <a:spcPct val="20000"/>
              </a:spcBef>
            </a:pPr>
            <a:r>
              <a:rPr lang="en-US" sz="2500" dirty="0">
                <a:latin typeface="+mj-lt"/>
              </a:rPr>
              <a:t>Atrophy represents a reduction in the structural components of the cell. </a:t>
            </a:r>
          </a:p>
          <a:p>
            <a:pPr marL="342900" indent="-342900" algn="just" eaLnBrk="1" hangingPunct="1">
              <a:spcBef>
                <a:spcPct val="20000"/>
              </a:spcBef>
            </a:pPr>
            <a:r>
              <a:rPr lang="en-US" sz="2500" dirty="0">
                <a:latin typeface="+mj-lt"/>
              </a:rPr>
              <a:t>In the changing circumstances the cells adopt themselves to survive with lesser amounts of cellular substance, hence a new </a:t>
            </a:r>
            <a:r>
              <a:rPr lang="en-US" sz="2500" dirty="0" err="1">
                <a:latin typeface="+mj-lt"/>
              </a:rPr>
              <a:t>equiblrium</a:t>
            </a:r>
            <a:r>
              <a:rPr lang="en-US" sz="2500" dirty="0">
                <a:latin typeface="+mj-lt"/>
              </a:rPr>
              <a:t> is achieved.</a:t>
            </a:r>
          </a:p>
          <a:p>
            <a:pPr marL="342900" indent="-342900" algn="just" eaLnBrk="1" hangingPunct="1">
              <a:spcBef>
                <a:spcPct val="20000"/>
              </a:spcBef>
            </a:pPr>
            <a:r>
              <a:rPr lang="en-US" sz="2500" dirty="0">
                <a:latin typeface="+mj-lt"/>
              </a:rPr>
              <a:t>     Although atrophic cells may have diminished function, they are not dead.</a:t>
            </a:r>
          </a:p>
          <a:p>
            <a:pPr marL="342900" indent="-342900" algn="just" eaLnBrk="1" hangingPunct="1">
              <a:spcBef>
                <a:spcPct val="20000"/>
              </a:spcBef>
            </a:pPr>
            <a:r>
              <a:rPr lang="en-US" sz="2500" dirty="0">
                <a:latin typeface="+mj-lt"/>
              </a:rPr>
              <a:t>If the blood supply is inadequate  even to maintain the life of shrunken cells then atrophy may progress to the point at which  cells are injured and die. The atrophic tissue is then replaced by fatty in growth.  </a:t>
            </a:r>
          </a:p>
          <a:p>
            <a:pPr marL="342900" indent="-342900" algn="just" eaLnBrk="1" hangingPunct="1">
              <a:spcBef>
                <a:spcPct val="20000"/>
              </a:spcBef>
            </a:pPr>
            <a:endParaRPr lang="en-US" sz="2400" u="sng" dirty="0">
              <a:solidFill>
                <a:srgbClr val="660033"/>
              </a:solidFill>
              <a:latin typeface="Book Antiqua" pitchFamily="18" charset="0"/>
            </a:endParaRPr>
          </a:p>
        </p:txBody>
      </p:sp>
      <p:sp>
        <p:nvSpPr>
          <p:cNvPr id="3" name="TextBox 2">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395288" y="333375"/>
            <a:ext cx="8229600" cy="1371600"/>
          </a:xfrm>
          <a:prstGeom prst="rect">
            <a:avLst/>
          </a:prstGeom>
          <a:noFill/>
          <a:ln w="9525">
            <a:noFill/>
            <a:miter lim="800000"/>
            <a:headEnd/>
            <a:tailEnd/>
          </a:ln>
        </p:spPr>
        <p:txBody>
          <a:bodyPr anchor="ctr"/>
          <a:lstStyle/>
          <a:p>
            <a:pPr algn="ctr" eaLnBrk="1" hangingPunct="1"/>
            <a:r>
              <a:rPr lang="en-US" sz="3200" dirty="0">
                <a:solidFill>
                  <a:srgbClr val="000066"/>
                </a:solidFill>
                <a:latin typeface="Book Antiqua" pitchFamily="18" charset="0"/>
              </a:rPr>
              <a:t>PHYSIOLOGIC ATROPHY</a:t>
            </a:r>
            <a:endParaRPr lang="en-US" sz="3200" b="1" dirty="0">
              <a:solidFill>
                <a:srgbClr val="000066"/>
              </a:solidFill>
              <a:latin typeface="Book Antiqua" pitchFamily="18" charset="0"/>
            </a:endParaRPr>
          </a:p>
        </p:txBody>
      </p:sp>
      <p:sp>
        <p:nvSpPr>
          <p:cNvPr id="17412" name="Rectangle 4"/>
          <p:cNvSpPr>
            <a:spLocks noChangeArrowheads="1"/>
          </p:cNvSpPr>
          <p:nvPr/>
        </p:nvSpPr>
        <p:spPr bwMode="auto">
          <a:xfrm>
            <a:off x="539750" y="1557338"/>
            <a:ext cx="8229600" cy="4114800"/>
          </a:xfrm>
          <a:prstGeom prst="rect">
            <a:avLst/>
          </a:prstGeom>
          <a:noFill/>
          <a:ln w="9525">
            <a:noFill/>
            <a:miter lim="800000"/>
            <a:headEnd/>
            <a:tailEnd/>
          </a:ln>
        </p:spPr>
        <p:txBody>
          <a:bodyPr/>
          <a:lstStyle/>
          <a:p>
            <a:pPr algn="just" eaLnBrk="1" hangingPunct="1">
              <a:spcBef>
                <a:spcPct val="20000"/>
              </a:spcBef>
            </a:pPr>
            <a:r>
              <a:rPr lang="en-US" sz="2500" dirty="0">
                <a:latin typeface="+mj-lt"/>
              </a:rPr>
              <a:t>Physiologic Atrophy occurs at times from very early embryonic life, as part of the process of morphogenesis. The process of atrophy contributes to the physiological involution of different organs Some examples of Physiologic Atrophy are:</a:t>
            </a:r>
          </a:p>
          <a:p>
            <a:pPr algn="just" eaLnBrk="1" hangingPunct="1">
              <a:spcBef>
                <a:spcPct val="20000"/>
              </a:spcBef>
            </a:pPr>
            <a:r>
              <a:rPr lang="en-US" sz="2500" dirty="0">
                <a:latin typeface="+mj-lt"/>
              </a:rPr>
              <a:t>(</a:t>
            </a:r>
            <a:r>
              <a:rPr lang="en-US" sz="2500" dirty="0" err="1">
                <a:latin typeface="+mj-lt"/>
              </a:rPr>
              <a:t>i</a:t>
            </a:r>
            <a:r>
              <a:rPr lang="en-US" sz="2500" dirty="0">
                <a:latin typeface="+mj-lt"/>
              </a:rPr>
              <a:t>) Physiologic involution of Thymus.</a:t>
            </a:r>
          </a:p>
          <a:p>
            <a:pPr algn="just" eaLnBrk="1" hangingPunct="1">
              <a:spcBef>
                <a:spcPct val="20000"/>
              </a:spcBef>
            </a:pPr>
            <a:r>
              <a:rPr lang="en-US" sz="2500" dirty="0">
                <a:latin typeface="+mj-lt"/>
              </a:rPr>
              <a:t>(ii)post menopausal atrophy of Uterus and Endometrium</a:t>
            </a:r>
          </a:p>
          <a:p>
            <a:pPr algn="just" eaLnBrk="1" hangingPunct="1">
              <a:spcBef>
                <a:spcPct val="20000"/>
              </a:spcBef>
            </a:pPr>
            <a:r>
              <a:rPr lang="en-US" sz="2500" dirty="0">
                <a:latin typeface="+mj-lt"/>
              </a:rPr>
              <a:t>(iii) Senile atrophy of cerebrum</a:t>
            </a:r>
          </a:p>
          <a:p>
            <a:pPr algn="just" eaLnBrk="1" hangingPunct="1">
              <a:spcBef>
                <a:spcPct val="20000"/>
              </a:spcBef>
            </a:pPr>
            <a:r>
              <a:rPr lang="en-US" sz="2500" dirty="0">
                <a:latin typeface="+mj-lt"/>
              </a:rPr>
              <a:t>(iv) Bone marrow atrophy in old age</a:t>
            </a:r>
          </a:p>
        </p:txBody>
      </p:sp>
      <p:sp>
        <p:nvSpPr>
          <p:cNvPr id="4" name="TextBox 3">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981200" y="235875"/>
            <a:ext cx="4430713" cy="452755"/>
          </a:xfrm>
          <a:prstGeom prst="rect">
            <a:avLst/>
          </a:prstGeom>
          <a:noFill/>
          <a:ln w="9525">
            <a:noFill/>
            <a:miter lim="800000"/>
            <a:headEnd/>
            <a:tailEnd/>
          </a:ln>
        </p:spPr>
        <p:txBody>
          <a:bodyPr anchor="ctr"/>
          <a:lstStyle/>
          <a:p>
            <a:pPr algn="ctr" eaLnBrk="1" hangingPunct="1"/>
            <a:r>
              <a:rPr lang="en-US" sz="3200" b="1" dirty="0">
                <a:solidFill>
                  <a:srgbClr val="000066"/>
                </a:solidFill>
                <a:latin typeface="Book Antiqua" pitchFamily="18" charset="0"/>
              </a:rPr>
              <a:t>Pathologic Atrophy</a:t>
            </a:r>
          </a:p>
        </p:txBody>
      </p:sp>
      <p:sp>
        <p:nvSpPr>
          <p:cNvPr id="18436" name="Rectangle 4"/>
          <p:cNvSpPr>
            <a:spLocks noChangeArrowheads="1"/>
          </p:cNvSpPr>
          <p:nvPr/>
        </p:nvSpPr>
        <p:spPr bwMode="auto">
          <a:xfrm>
            <a:off x="117774" y="821507"/>
            <a:ext cx="8908452" cy="6297612"/>
          </a:xfrm>
          <a:prstGeom prst="rect">
            <a:avLst/>
          </a:prstGeom>
          <a:noFill/>
          <a:ln w="9525">
            <a:noFill/>
            <a:miter lim="800000"/>
            <a:headEnd/>
            <a:tailEnd/>
          </a:ln>
        </p:spPr>
        <p:txBody>
          <a:bodyPr/>
          <a:lstStyle/>
          <a:p>
            <a:pPr algn="just" eaLnBrk="1" hangingPunct="1">
              <a:spcBef>
                <a:spcPct val="20000"/>
              </a:spcBef>
            </a:pPr>
            <a:r>
              <a:rPr lang="en-US" sz="2400" dirty="0">
                <a:latin typeface="Book Antiqua" pitchFamily="18" charset="0"/>
              </a:rPr>
              <a:t>Pathologic  atrophy depends on the basic cause  and can be local or generalized. The common causes of atrophy are:</a:t>
            </a:r>
          </a:p>
          <a:p>
            <a:pPr algn="just" eaLnBrk="1" hangingPunct="1">
              <a:spcBef>
                <a:spcPct val="20000"/>
              </a:spcBef>
            </a:pPr>
            <a:r>
              <a:rPr lang="en-US" sz="2400" dirty="0">
                <a:latin typeface="Book Antiqua" pitchFamily="18" charset="0"/>
              </a:rPr>
              <a:t>(</a:t>
            </a:r>
            <a:r>
              <a:rPr lang="en-US" sz="2400" dirty="0" err="1">
                <a:latin typeface="Book Antiqua" pitchFamily="18" charset="0"/>
              </a:rPr>
              <a:t>i</a:t>
            </a:r>
            <a:r>
              <a:rPr lang="en-US" sz="2400" dirty="0">
                <a:latin typeface="Book Antiqua" pitchFamily="18" charset="0"/>
              </a:rPr>
              <a:t>) </a:t>
            </a:r>
            <a:r>
              <a:rPr lang="en-US" sz="2400" u="sng" dirty="0">
                <a:latin typeface="Book Antiqua" pitchFamily="18" charset="0"/>
              </a:rPr>
              <a:t>Decreased workload (Atrophy of Disuse):</a:t>
            </a:r>
            <a:r>
              <a:rPr lang="en-US" sz="2400" dirty="0">
                <a:latin typeface="Book Antiqua" pitchFamily="18" charset="0"/>
              </a:rPr>
              <a:t> </a:t>
            </a:r>
          </a:p>
          <a:p>
            <a:pPr algn="just" eaLnBrk="1" hangingPunct="1">
              <a:spcBef>
                <a:spcPct val="20000"/>
              </a:spcBef>
            </a:pPr>
            <a:r>
              <a:rPr lang="en-US" sz="2400" dirty="0">
                <a:latin typeface="Book Antiqua" pitchFamily="18" charset="0"/>
              </a:rPr>
              <a:t>Skeletal muscle atrophy , when a broken limb is immobilized</a:t>
            </a:r>
          </a:p>
          <a:p>
            <a:pPr algn="just" eaLnBrk="1" hangingPunct="1">
              <a:spcBef>
                <a:spcPct val="20000"/>
              </a:spcBef>
            </a:pPr>
            <a:r>
              <a:rPr lang="en-US" sz="2400" dirty="0">
                <a:latin typeface="Book Antiqua" pitchFamily="18" charset="0"/>
              </a:rPr>
              <a:t>in a plaster cast.</a:t>
            </a:r>
          </a:p>
          <a:p>
            <a:pPr algn="just" eaLnBrk="1" hangingPunct="1">
              <a:spcBef>
                <a:spcPct val="20000"/>
              </a:spcBef>
            </a:pPr>
            <a:r>
              <a:rPr lang="en-US" sz="2400" dirty="0">
                <a:latin typeface="Book Antiqua" pitchFamily="18" charset="0"/>
              </a:rPr>
              <a:t>(ii) </a:t>
            </a:r>
            <a:r>
              <a:rPr lang="en-US" sz="2400" u="sng" dirty="0">
                <a:latin typeface="Book Antiqua" pitchFamily="18" charset="0"/>
              </a:rPr>
              <a:t>Loss of innervation (Denervation Atrophy):</a:t>
            </a:r>
            <a:r>
              <a:rPr lang="en-US" sz="2400" dirty="0">
                <a:latin typeface="Book Antiqua" pitchFamily="18" charset="0"/>
              </a:rPr>
              <a:t> Damage to the nerves leads to the rapid atrophy of the muscle fibers supplied by those nerves, for example in poliomyelitis and in paraplegics.</a:t>
            </a:r>
          </a:p>
          <a:p>
            <a:pPr algn="just" eaLnBrk="1" hangingPunct="1">
              <a:spcBef>
                <a:spcPct val="20000"/>
              </a:spcBef>
            </a:pPr>
            <a:r>
              <a:rPr lang="en-US" sz="2400" dirty="0">
                <a:latin typeface="Book Antiqua" pitchFamily="18" charset="0"/>
              </a:rPr>
              <a:t>(iii) </a:t>
            </a:r>
            <a:r>
              <a:rPr lang="en-US" sz="2400" u="sng" dirty="0">
                <a:latin typeface="Book Antiqua" pitchFamily="18" charset="0"/>
              </a:rPr>
              <a:t>Diminished Blood Supply (Ischemia):</a:t>
            </a:r>
            <a:r>
              <a:rPr lang="en-US" sz="2400" dirty="0">
                <a:latin typeface="Book Antiqua" pitchFamily="18" charset="0"/>
              </a:rPr>
              <a:t> In late adult life, the brain undergoes progressive  atrophy , presumably as atherosclerosis narrows its blood supply.</a:t>
            </a:r>
            <a:endParaRPr lang="en-US" sz="2800" dirty="0">
              <a:solidFill>
                <a:srgbClr val="660033"/>
              </a:solidFill>
              <a:latin typeface="Book Antiqua" pitchFamily="18" charset="0"/>
            </a:endParaRPr>
          </a:p>
        </p:txBody>
      </p:sp>
      <p:sp>
        <p:nvSpPr>
          <p:cNvPr id="3" name="object 5">
            <a:extLst>
              <a:ext uri="{FF2B5EF4-FFF2-40B4-BE49-F238E27FC236}">
                <a16:creationId xmlns:a16="http://schemas.microsoft.com/office/drawing/2014/main" id="{3A232F4A-A3E9-DB46-6BC1-5133E3B74BA5}"/>
              </a:ext>
            </a:extLst>
          </p:cNvPr>
          <p:cNvSpPr txBox="1"/>
          <p:nvPr/>
        </p:nvSpPr>
        <p:spPr>
          <a:xfrm>
            <a:off x="423265" y="233306"/>
            <a:ext cx="868044" cy="452755"/>
          </a:xfrm>
          <a:prstGeom prst="rect">
            <a:avLst/>
          </a:prstGeom>
        </p:spPr>
        <p:txBody>
          <a:bodyPr vert="horz" wrap="square" lIns="0" tIns="12700" rIns="0" bIns="0" rtlCol="0">
            <a:spAutoFit/>
          </a:bodyPr>
          <a:lstStyle/>
          <a:p>
            <a:pPr marL="12700" marR="5080" indent="128270">
              <a:lnSpc>
                <a:spcPct val="100000"/>
              </a:lnSpc>
              <a:spcBef>
                <a:spcPts val="100"/>
              </a:spcBef>
            </a:pPr>
            <a:r>
              <a:rPr sz="1400" spc="-10" dirty="0">
                <a:solidFill>
                  <a:srgbClr val="FFFFFF"/>
                </a:solidFill>
                <a:latin typeface="Arial MT"/>
                <a:cs typeface="Arial MT"/>
              </a:rPr>
              <a:t>Vertical </a:t>
            </a:r>
            <a:r>
              <a:rPr sz="1400" spc="-5" dirty="0">
                <a:solidFill>
                  <a:srgbClr val="FFFFFF"/>
                </a:solidFill>
                <a:latin typeface="Arial MT"/>
                <a:cs typeface="Arial MT"/>
              </a:rPr>
              <a:t> </a:t>
            </a:r>
            <a:r>
              <a:rPr sz="1400" dirty="0">
                <a:solidFill>
                  <a:srgbClr val="FFFFFF"/>
                </a:solidFill>
                <a:latin typeface="Arial MT"/>
                <a:cs typeface="Arial MT"/>
              </a:rPr>
              <a:t>In</a:t>
            </a:r>
            <a:r>
              <a:rPr sz="1400" spc="5" dirty="0">
                <a:solidFill>
                  <a:srgbClr val="FFFFFF"/>
                </a:solidFill>
                <a:latin typeface="Arial MT"/>
                <a:cs typeface="Arial MT"/>
              </a:rPr>
              <a:t>t</a:t>
            </a:r>
            <a:r>
              <a:rPr sz="1400" dirty="0">
                <a:solidFill>
                  <a:srgbClr val="FFFFFF"/>
                </a:solidFill>
                <a:latin typeface="Arial MT"/>
                <a:cs typeface="Arial MT"/>
              </a:rPr>
              <a:t>egr</a:t>
            </a:r>
            <a:r>
              <a:rPr sz="1400" spc="-10" dirty="0">
                <a:solidFill>
                  <a:srgbClr val="FFFFFF"/>
                </a:solidFill>
                <a:latin typeface="Arial MT"/>
                <a:cs typeface="Arial MT"/>
              </a:rPr>
              <a:t>a</a:t>
            </a:r>
            <a:r>
              <a:rPr sz="1400" dirty="0">
                <a:solidFill>
                  <a:srgbClr val="FFFFFF"/>
                </a:solidFill>
                <a:latin typeface="Arial MT"/>
                <a:cs typeface="Arial MT"/>
              </a:rPr>
              <a:t>ti</a:t>
            </a:r>
            <a:r>
              <a:rPr sz="1400" spc="-10" dirty="0">
                <a:solidFill>
                  <a:srgbClr val="FFFFFF"/>
                </a:solidFill>
                <a:latin typeface="Arial MT"/>
                <a:cs typeface="Arial MT"/>
              </a:rPr>
              <a:t>o</a:t>
            </a:r>
            <a:r>
              <a:rPr sz="1400" dirty="0">
                <a:solidFill>
                  <a:srgbClr val="FFFFFF"/>
                </a:solidFill>
                <a:latin typeface="Arial MT"/>
                <a:cs typeface="Arial MT"/>
              </a:rPr>
              <a:t>n</a:t>
            </a:r>
            <a:endParaRPr sz="1400" dirty="0">
              <a:latin typeface="Arial MT"/>
              <a:cs typeface="Arial MT"/>
            </a:endParaRPr>
          </a:p>
        </p:txBody>
      </p:sp>
      <p:sp>
        <p:nvSpPr>
          <p:cNvPr id="5" name="TextBox 4">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12895" y="533400"/>
            <a:ext cx="8816975" cy="6837363"/>
          </a:xfrm>
          <a:prstGeom prst="rect">
            <a:avLst/>
          </a:prstGeom>
          <a:noFill/>
          <a:ln w="9525">
            <a:noFill/>
            <a:miter lim="800000"/>
            <a:headEnd/>
            <a:tailEnd/>
          </a:ln>
        </p:spPr>
        <p:txBody>
          <a:bodyPr/>
          <a:lstStyle/>
          <a:p>
            <a:pPr algn="just" eaLnBrk="1" hangingPunct="1">
              <a:spcBef>
                <a:spcPct val="20000"/>
              </a:spcBef>
            </a:pPr>
            <a:endParaRPr lang="en-US" sz="2400" dirty="0">
              <a:solidFill>
                <a:srgbClr val="660033"/>
              </a:solidFill>
              <a:latin typeface="+mj-lt"/>
            </a:endParaRPr>
          </a:p>
          <a:p>
            <a:pPr algn="just" eaLnBrk="1" hangingPunct="1">
              <a:spcBef>
                <a:spcPct val="20000"/>
              </a:spcBef>
            </a:pPr>
            <a:r>
              <a:rPr lang="en-US" sz="2400" dirty="0">
                <a:solidFill>
                  <a:srgbClr val="000066"/>
                </a:solidFill>
                <a:latin typeface="+mj-lt"/>
              </a:rPr>
              <a:t>(iv) </a:t>
            </a:r>
            <a:r>
              <a:rPr lang="en-US" sz="2400" u="sng" dirty="0">
                <a:solidFill>
                  <a:srgbClr val="000066"/>
                </a:solidFill>
                <a:latin typeface="+mj-lt"/>
              </a:rPr>
              <a:t>Inadequate Nutrition:</a:t>
            </a:r>
          </a:p>
          <a:p>
            <a:pPr algn="just" eaLnBrk="1" hangingPunct="1">
              <a:spcBef>
                <a:spcPct val="20000"/>
              </a:spcBef>
            </a:pPr>
            <a:r>
              <a:rPr lang="en-US" sz="2400" dirty="0">
                <a:latin typeface="+mj-lt"/>
              </a:rPr>
              <a:t>a) Profound protein – calorie malnutrition (marasmus)  is associated with marked  muscle wasting.</a:t>
            </a:r>
          </a:p>
          <a:p>
            <a:pPr algn="just" eaLnBrk="1" hangingPunct="1">
              <a:spcBef>
                <a:spcPct val="20000"/>
              </a:spcBef>
            </a:pPr>
            <a:r>
              <a:rPr lang="en-US" sz="2400" dirty="0">
                <a:latin typeface="+mj-lt"/>
              </a:rPr>
              <a:t>b) In starvation.</a:t>
            </a:r>
          </a:p>
          <a:p>
            <a:pPr algn="just" eaLnBrk="1" hangingPunct="1">
              <a:spcBef>
                <a:spcPct val="20000"/>
              </a:spcBef>
            </a:pPr>
            <a:r>
              <a:rPr lang="en-US" sz="2400" dirty="0">
                <a:latin typeface="+mj-lt"/>
              </a:rPr>
              <a:t>c) Cachexia: An extreme form of systemic atrophy, usually seen in cancer patients</a:t>
            </a:r>
          </a:p>
          <a:p>
            <a:pPr algn="just" eaLnBrk="1" hangingPunct="1">
              <a:spcBef>
                <a:spcPct val="20000"/>
              </a:spcBef>
            </a:pPr>
            <a:r>
              <a:rPr lang="en-US" sz="2400" dirty="0">
                <a:latin typeface="+mj-lt"/>
              </a:rPr>
              <a:t>(v) </a:t>
            </a:r>
            <a:r>
              <a:rPr lang="en-US" sz="2400" u="sng" dirty="0">
                <a:latin typeface="+mj-lt"/>
              </a:rPr>
              <a:t>Loss of Endocrine Stimulation: </a:t>
            </a:r>
            <a:endParaRPr lang="en-US" sz="2400" dirty="0">
              <a:latin typeface="+mj-lt"/>
            </a:endParaRPr>
          </a:p>
          <a:p>
            <a:pPr algn="just" eaLnBrk="1" hangingPunct="1">
              <a:spcBef>
                <a:spcPct val="20000"/>
              </a:spcBef>
            </a:pPr>
            <a:r>
              <a:rPr lang="en-US" sz="2400" dirty="0">
                <a:latin typeface="+mj-lt"/>
              </a:rPr>
              <a:t>Many endocrine glands, the breast, and the reproductive organs are dependent on endocrine stimulation for normal function. </a:t>
            </a:r>
          </a:p>
          <a:p>
            <a:pPr algn="just" eaLnBrk="1" hangingPunct="1">
              <a:spcBef>
                <a:spcPct val="20000"/>
              </a:spcBef>
            </a:pPr>
            <a:r>
              <a:rPr lang="en-US" sz="2400" dirty="0">
                <a:latin typeface="+mj-lt"/>
              </a:rPr>
              <a:t>(vi) </a:t>
            </a:r>
            <a:r>
              <a:rPr lang="en-US" sz="2400" u="sng" dirty="0">
                <a:latin typeface="+mj-lt"/>
              </a:rPr>
              <a:t>Aging (Senile Atrophy):</a:t>
            </a:r>
            <a:r>
              <a:rPr lang="en-US" sz="2400" dirty="0">
                <a:latin typeface="+mj-lt"/>
              </a:rPr>
              <a:t> The aging process is associated with cell loss. Morphologically, it is seen in tissues containing permanent cells, particularly in the brain and heart.</a:t>
            </a:r>
          </a:p>
        </p:txBody>
      </p:sp>
      <p:sp>
        <p:nvSpPr>
          <p:cNvPr id="4" name="Rectangle 3">
            <a:extLst>
              <a:ext uri="{FF2B5EF4-FFF2-40B4-BE49-F238E27FC236}">
                <a16:creationId xmlns:a16="http://schemas.microsoft.com/office/drawing/2014/main" id="{89E818A8-80F3-4110-A3A2-A7617753B15E}"/>
              </a:ext>
            </a:extLst>
          </p:cNvPr>
          <p:cNvSpPr>
            <a:spLocks noChangeArrowheads="1"/>
          </p:cNvSpPr>
          <p:nvPr/>
        </p:nvSpPr>
        <p:spPr bwMode="auto">
          <a:xfrm>
            <a:off x="1981200" y="235875"/>
            <a:ext cx="4430713" cy="452755"/>
          </a:xfrm>
          <a:prstGeom prst="rect">
            <a:avLst/>
          </a:prstGeom>
          <a:noFill/>
          <a:ln w="9525">
            <a:noFill/>
            <a:miter lim="800000"/>
            <a:headEnd/>
            <a:tailEnd/>
          </a:ln>
        </p:spPr>
        <p:txBody>
          <a:bodyPr anchor="ctr"/>
          <a:lstStyle/>
          <a:p>
            <a:pPr algn="ctr" eaLnBrk="1" hangingPunct="1"/>
            <a:r>
              <a:rPr lang="en-US" sz="3200" dirty="0">
                <a:solidFill>
                  <a:srgbClr val="000066"/>
                </a:solidFill>
                <a:latin typeface="+mj-lt"/>
              </a:rPr>
              <a:t>Pathologic Atrophy</a:t>
            </a:r>
          </a:p>
        </p:txBody>
      </p:sp>
      <p:sp>
        <p:nvSpPr>
          <p:cNvPr id="5" name="TextBox 4">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1812925" y="508000"/>
            <a:ext cx="3727302" cy="584775"/>
          </a:xfrm>
          <a:prstGeom prst="rect">
            <a:avLst/>
          </a:prstGeom>
          <a:noFill/>
          <a:ln w="9525">
            <a:noFill/>
            <a:miter lim="800000"/>
            <a:headEnd/>
            <a:tailEnd/>
          </a:ln>
        </p:spPr>
        <p:txBody>
          <a:bodyPr wrap="none">
            <a:spAutoFit/>
          </a:bodyPr>
          <a:lstStyle/>
          <a:p>
            <a:pPr eaLnBrk="1" hangingPunct="1"/>
            <a:r>
              <a:rPr lang="en-US" sz="3200" dirty="0">
                <a:solidFill>
                  <a:srgbClr val="000066"/>
                </a:solidFill>
                <a:latin typeface="Book Antiqua" pitchFamily="18" charset="0"/>
                <a:cs typeface="Arial" charset="0"/>
              </a:rPr>
              <a:t>Testicular Atrophy</a:t>
            </a:r>
          </a:p>
        </p:txBody>
      </p:sp>
      <p:pic>
        <p:nvPicPr>
          <p:cNvPr id="21508" name="Picture 5" descr="MALE082"/>
          <p:cNvPicPr>
            <a:picLocks noChangeAspect="1" noChangeArrowheads="1"/>
          </p:cNvPicPr>
          <p:nvPr/>
        </p:nvPicPr>
        <p:blipFill>
          <a:blip r:embed="rId2"/>
          <a:srcRect/>
          <a:stretch>
            <a:fillRect/>
          </a:stretch>
        </p:blipFill>
        <p:spPr bwMode="auto">
          <a:xfrm>
            <a:off x="1905000" y="1524000"/>
            <a:ext cx="4800600" cy="3143250"/>
          </a:xfrm>
          <a:prstGeom prst="rect">
            <a:avLst/>
          </a:prstGeom>
          <a:noFill/>
          <a:ln w="9525">
            <a:noFill/>
            <a:miter lim="800000"/>
            <a:headEnd/>
            <a:tailEnd/>
          </a:ln>
        </p:spPr>
      </p:pic>
      <p:sp>
        <p:nvSpPr>
          <p:cNvPr id="52230" name="Text Box 6"/>
          <p:cNvSpPr txBox="1">
            <a:spLocks noChangeArrowheads="1"/>
          </p:cNvSpPr>
          <p:nvPr/>
        </p:nvSpPr>
        <p:spPr bwMode="auto">
          <a:xfrm>
            <a:off x="340276" y="5119257"/>
            <a:ext cx="8422724" cy="861774"/>
          </a:xfrm>
          <a:prstGeom prst="rect">
            <a:avLst/>
          </a:prstGeom>
          <a:noFill/>
          <a:ln w="9525">
            <a:noFill/>
            <a:miter lim="800000"/>
            <a:headEnd/>
            <a:tailEnd/>
          </a:ln>
        </p:spPr>
        <p:txBody>
          <a:bodyPr wrap="square">
            <a:spAutoFit/>
          </a:bodyPr>
          <a:lstStyle/>
          <a:p>
            <a:pPr eaLnBrk="1" hangingPunct="1"/>
            <a:r>
              <a:rPr lang="en-US" sz="2500" dirty="0">
                <a:latin typeface="Book Antiqua" pitchFamily="18" charset="0"/>
                <a:cs typeface="Arial" charset="0"/>
              </a:rPr>
              <a:t>Atrophy testis : Right testis undergo atrophy and is much smaller than the normal testis at the left</a:t>
            </a:r>
          </a:p>
        </p:txBody>
      </p:sp>
      <p:sp>
        <p:nvSpPr>
          <p:cNvPr id="3" name="object 5">
            <a:extLst>
              <a:ext uri="{FF2B5EF4-FFF2-40B4-BE49-F238E27FC236}">
                <a16:creationId xmlns:a16="http://schemas.microsoft.com/office/drawing/2014/main" id="{6E282B4C-D469-A9F5-63FF-9A6DD561BD83}"/>
              </a:ext>
            </a:extLst>
          </p:cNvPr>
          <p:cNvSpPr txBox="1"/>
          <p:nvPr/>
        </p:nvSpPr>
        <p:spPr>
          <a:xfrm>
            <a:off x="340276" y="72830"/>
            <a:ext cx="868044" cy="452755"/>
          </a:xfrm>
          <a:prstGeom prst="rect">
            <a:avLst/>
          </a:prstGeom>
        </p:spPr>
        <p:txBody>
          <a:bodyPr vert="horz" wrap="square" lIns="0" tIns="12700" rIns="0" bIns="0" rtlCol="0">
            <a:spAutoFit/>
          </a:bodyPr>
          <a:lstStyle/>
          <a:p>
            <a:pPr marL="12700" marR="5080" indent="128270">
              <a:lnSpc>
                <a:spcPct val="100000"/>
              </a:lnSpc>
              <a:spcBef>
                <a:spcPts val="100"/>
              </a:spcBef>
            </a:pPr>
            <a:r>
              <a:rPr sz="1400" spc="-10" dirty="0">
                <a:solidFill>
                  <a:srgbClr val="FFFFFF"/>
                </a:solidFill>
                <a:latin typeface="Arial MT"/>
                <a:cs typeface="Arial MT"/>
              </a:rPr>
              <a:t>Vertical </a:t>
            </a:r>
            <a:r>
              <a:rPr sz="1400" spc="-5" dirty="0">
                <a:solidFill>
                  <a:srgbClr val="FFFFFF"/>
                </a:solidFill>
                <a:latin typeface="Arial MT"/>
                <a:cs typeface="Arial MT"/>
              </a:rPr>
              <a:t> </a:t>
            </a:r>
            <a:r>
              <a:rPr sz="1400" dirty="0">
                <a:solidFill>
                  <a:srgbClr val="FFFFFF"/>
                </a:solidFill>
                <a:latin typeface="Arial MT"/>
                <a:cs typeface="Arial MT"/>
              </a:rPr>
              <a:t>In</a:t>
            </a:r>
            <a:r>
              <a:rPr sz="1400" spc="5" dirty="0">
                <a:solidFill>
                  <a:srgbClr val="FFFFFF"/>
                </a:solidFill>
                <a:latin typeface="Arial MT"/>
                <a:cs typeface="Arial MT"/>
              </a:rPr>
              <a:t>t</a:t>
            </a:r>
            <a:r>
              <a:rPr sz="1400" dirty="0">
                <a:solidFill>
                  <a:srgbClr val="FFFFFF"/>
                </a:solidFill>
                <a:latin typeface="Arial MT"/>
                <a:cs typeface="Arial MT"/>
              </a:rPr>
              <a:t>egr</a:t>
            </a:r>
            <a:r>
              <a:rPr sz="1400" spc="-10" dirty="0">
                <a:solidFill>
                  <a:srgbClr val="FFFFFF"/>
                </a:solidFill>
                <a:latin typeface="Arial MT"/>
                <a:cs typeface="Arial MT"/>
              </a:rPr>
              <a:t>a</a:t>
            </a:r>
            <a:r>
              <a:rPr sz="1400" dirty="0">
                <a:solidFill>
                  <a:srgbClr val="FFFFFF"/>
                </a:solidFill>
                <a:latin typeface="Arial MT"/>
                <a:cs typeface="Arial MT"/>
              </a:rPr>
              <a:t>ti</a:t>
            </a:r>
            <a:r>
              <a:rPr sz="1400" spc="-10" dirty="0">
                <a:solidFill>
                  <a:srgbClr val="FFFFFF"/>
                </a:solidFill>
                <a:latin typeface="Arial MT"/>
                <a:cs typeface="Arial MT"/>
              </a:rPr>
              <a:t>o</a:t>
            </a:r>
            <a:r>
              <a:rPr sz="1400" dirty="0">
                <a:solidFill>
                  <a:srgbClr val="FFFFFF"/>
                </a:solidFill>
                <a:latin typeface="Arial MT"/>
                <a:cs typeface="Arial MT"/>
              </a:rPr>
              <a:t>n</a:t>
            </a:r>
            <a:endParaRPr sz="1400" dirty="0">
              <a:latin typeface="Arial MT"/>
              <a:cs typeface="Arial M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EEB6BC51-4741-6BB0-92A8-61287F0CFF4C}"/>
              </a:ext>
            </a:extLst>
          </p:cNvPr>
          <p:cNvSpPr>
            <a:spLocks noChangeArrowheads="1"/>
          </p:cNvSpPr>
          <p:nvPr/>
        </p:nvSpPr>
        <p:spPr bwMode="auto">
          <a:xfrm>
            <a:off x="468313"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solidFill>
                  <a:srgbClr val="000066"/>
                </a:solidFill>
                <a:latin typeface="+mj-lt"/>
              </a:rPr>
              <a:t>Hyperplasia</a:t>
            </a:r>
          </a:p>
        </p:txBody>
      </p:sp>
      <p:sp>
        <p:nvSpPr>
          <p:cNvPr id="14339" name="Rectangle 4">
            <a:extLst>
              <a:ext uri="{FF2B5EF4-FFF2-40B4-BE49-F238E27FC236}">
                <a16:creationId xmlns:a16="http://schemas.microsoft.com/office/drawing/2014/main" id="{2F8BEEE3-CE1E-6F11-E11F-EE1BE6123F6B}"/>
              </a:ext>
            </a:extLst>
          </p:cNvPr>
          <p:cNvSpPr>
            <a:spLocks noChangeArrowheads="1"/>
          </p:cNvSpPr>
          <p:nvPr/>
        </p:nvSpPr>
        <p:spPr bwMode="auto">
          <a:xfrm>
            <a:off x="539750" y="1125538"/>
            <a:ext cx="8147050"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000" b="1" dirty="0">
                <a:latin typeface="+mj-lt"/>
              </a:rPr>
              <a:t>	</a:t>
            </a:r>
            <a:r>
              <a:rPr lang="en-US" altLang="en-US" sz="2500" dirty="0">
                <a:latin typeface="+mj-lt"/>
              </a:rPr>
              <a:t>Hyperplasia constitutes an increase in the number of cells in an organ or tissue, that also leads to an increase in size of an organ and tissue</a:t>
            </a:r>
          </a:p>
          <a:p>
            <a:pPr algn="just" eaLnBrk="1" hangingPunct="1">
              <a:spcBef>
                <a:spcPct val="20000"/>
              </a:spcBef>
            </a:pPr>
            <a:r>
              <a:rPr lang="en-US" altLang="en-US" sz="2500" dirty="0">
                <a:latin typeface="+mj-lt"/>
              </a:rPr>
              <a:t>	Hypertrophy and Hyperplasia are closely related and often develop concurrently in tissues, so that both may contribute to an overall increase in organ size.</a:t>
            </a:r>
          </a:p>
          <a:p>
            <a:pPr algn="just" eaLnBrk="1" hangingPunct="1">
              <a:spcBef>
                <a:spcPct val="20000"/>
              </a:spcBef>
            </a:pPr>
            <a:r>
              <a:rPr lang="en-US" altLang="en-US" sz="2500" dirty="0">
                <a:latin typeface="+mj-lt"/>
              </a:rPr>
              <a:t>	It is important to note that those hyperplasia due to a specific stimulus persist only for so long as that stimulus is applied. When it is removed, the tissue tends to revert to its normal size. </a:t>
            </a:r>
          </a:p>
        </p:txBody>
      </p:sp>
      <p:sp>
        <p:nvSpPr>
          <p:cNvPr id="4" name="TextBox 3">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BB887D1F-F010-DD95-94DD-04F935E3C3F2}"/>
              </a:ext>
            </a:extLst>
          </p:cNvPr>
          <p:cNvSpPr>
            <a:spLocks noChangeArrowheads="1"/>
          </p:cNvSpPr>
          <p:nvPr/>
        </p:nvSpPr>
        <p:spPr bwMode="auto">
          <a:xfrm>
            <a:off x="381000" y="1295400"/>
            <a:ext cx="8085138"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spcBef>
                <a:spcPct val="20000"/>
              </a:spcBef>
            </a:pPr>
            <a:r>
              <a:rPr lang="en-US" altLang="en-US" sz="2500" dirty="0">
                <a:latin typeface="+mj-lt"/>
              </a:rPr>
              <a:t>Hyperplasia Can Be  </a:t>
            </a:r>
            <a:r>
              <a:rPr lang="en-US" altLang="en-US" sz="2500" i="1" dirty="0">
                <a:latin typeface="+mj-lt"/>
              </a:rPr>
              <a:t>Physiologic</a:t>
            </a:r>
            <a:r>
              <a:rPr lang="en-US" altLang="en-US" sz="2500" dirty="0">
                <a:latin typeface="+mj-lt"/>
              </a:rPr>
              <a:t>  Or </a:t>
            </a:r>
            <a:r>
              <a:rPr lang="en-US" altLang="en-US" sz="2500" i="1" dirty="0">
                <a:latin typeface="+mj-lt"/>
              </a:rPr>
              <a:t>Pathologic</a:t>
            </a:r>
            <a:r>
              <a:rPr lang="en-US" altLang="en-US" sz="2500" dirty="0">
                <a:latin typeface="+mj-lt"/>
              </a:rPr>
              <a:t>:</a:t>
            </a:r>
          </a:p>
          <a:p>
            <a:pPr algn="ctr" eaLnBrk="1" hangingPunct="1">
              <a:lnSpc>
                <a:spcPct val="85000"/>
              </a:lnSpc>
              <a:spcBef>
                <a:spcPct val="20000"/>
              </a:spcBef>
            </a:pPr>
            <a:endParaRPr lang="en-US" altLang="en-US" sz="2500" dirty="0">
              <a:latin typeface="+mj-lt"/>
            </a:endParaRPr>
          </a:p>
          <a:p>
            <a:pPr algn="just" eaLnBrk="1" hangingPunct="1">
              <a:lnSpc>
                <a:spcPct val="85000"/>
              </a:lnSpc>
              <a:spcBef>
                <a:spcPct val="20000"/>
              </a:spcBef>
            </a:pPr>
            <a:r>
              <a:rPr lang="en-US" altLang="en-US" sz="2500" dirty="0">
                <a:latin typeface="+mj-lt"/>
              </a:rPr>
              <a:t>(I) Physiologic Hyperplasia</a:t>
            </a:r>
          </a:p>
          <a:p>
            <a:pPr algn="just" eaLnBrk="1" hangingPunct="1">
              <a:lnSpc>
                <a:spcPct val="85000"/>
              </a:lnSpc>
              <a:spcBef>
                <a:spcPct val="20000"/>
              </a:spcBef>
            </a:pPr>
            <a:r>
              <a:rPr lang="en-US" altLang="en-US" sz="2500" dirty="0">
                <a:latin typeface="+mj-lt"/>
              </a:rPr>
              <a:t>A) Hormonal Hyperplasia: Exemplified  By The Proliferation Of Glandular Epithelium Of The Female Breast At Puberty And During Pregnancy</a:t>
            </a:r>
          </a:p>
          <a:p>
            <a:pPr algn="just" eaLnBrk="1" hangingPunct="1">
              <a:lnSpc>
                <a:spcPct val="85000"/>
              </a:lnSpc>
              <a:spcBef>
                <a:spcPct val="20000"/>
              </a:spcBef>
            </a:pPr>
            <a:r>
              <a:rPr lang="en-US" altLang="en-US" sz="2500" dirty="0">
                <a:latin typeface="+mj-lt"/>
              </a:rPr>
              <a:t>B) Compensatory Hyperplasia: Occurs When A  Portion  Of Tissue Is Removed Or Diseased. </a:t>
            </a:r>
          </a:p>
          <a:p>
            <a:pPr algn="just" eaLnBrk="1" hangingPunct="1">
              <a:lnSpc>
                <a:spcPct val="85000"/>
              </a:lnSpc>
              <a:spcBef>
                <a:spcPct val="20000"/>
              </a:spcBef>
            </a:pPr>
            <a:r>
              <a:rPr lang="en-US" altLang="en-US" sz="2500" dirty="0">
                <a:latin typeface="+mj-lt"/>
              </a:rPr>
              <a:t>     For Example, When A Portion Of Liver Is Removed, Hyperplasia By Mitotic Activity In The Remaining Cells Begins As Early As 12 Hours Later, Eventually   Restoring The Liver To Its Normal Weight – At Which Time Cell Proliferation Ceases. </a:t>
            </a:r>
          </a:p>
        </p:txBody>
      </p:sp>
      <p:sp>
        <p:nvSpPr>
          <p:cNvPr id="3" name="TextBox 2">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E53A1F5C-3202-4DD7-080A-0A8411689CBC}"/>
              </a:ext>
            </a:extLst>
          </p:cNvPr>
          <p:cNvSpPr>
            <a:spLocks noChangeArrowheads="1"/>
          </p:cNvSpPr>
          <p:nvPr/>
        </p:nvSpPr>
        <p:spPr bwMode="auto">
          <a:xfrm>
            <a:off x="304800" y="838200"/>
            <a:ext cx="8064500" cy="547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0400" indent="-660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lnSpc>
                <a:spcPct val="90000"/>
              </a:lnSpc>
              <a:spcBef>
                <a:spcPct val="20000"/>
              </a:spcBef>
            </a:pPr>
            <a:r>
              <a:rPr lang="en-US" altLang="en-US" sz="2400" dirty="0" smtClean="0">
                <a:latin typeface="+mj-lt"/>
              </a:rPr>
              <a:t>Increased </a:t>
            </a:r>
            <a:r>
              <a:rPr lang="en-US" altLang="en-US" sz="2400" dirty="0">
                <a:latin typeface="+mj-lt"/>
              </a:rPr>
              <a:t>Risk Of Developing Endometrial Cancer </a:t>
            </a:r>
            <a:r>
              <a:rPr lang="en-US" altLang="en-US" sz="2400" dirty="0">
                <a:latin typeface="+mj-lt"/>
              </a:rPr>
              <a:t>Pathologic Hyperplasia And Hypertrophy Occur In The Absence Of An Appropriate Stimulus Of Increased Functional </a:t>
            </a:r>
            <a:r>
              <a:rPr lang="en-US" altLang="en-US" sz="2400" dirty="0" smtClean="0">
                <a:latin typeface="+mj-lt"/>
              </a:rPr>
              <a:t>Demand   Endometrial </a:t>
            </a:r>
            <a:r>
              <a:rPr lang="en-US" altLang="en-US" sz="2400" dirty="0">
                <a:latin typeface="+mj-lt"/>
              </a:rPr>
              <a:t>Hyperplasia: </a:t>
            </a:r>
          </a:p>
          <a:p>
            <a:pPr>
              <a:lnSpc>
                <a:spcPct val="90000"/>
              </a:lnSpc>
              <a:spcBef>
                <a:spcPct val="20000"/>
              </a:spcBef>
              <a:buFont typeface="Arial" panose="020B0604020202020204" pitchFamily="34" charset="0"/>
              <a:buChar char="•"/>
            </a:pPr>
            <a:r>
              <a:rPr lang="en-US" altLang="en-US" sz="2400" dirty="0" smtClean="0">
                <a:latin typeface="+mj-lt"/>
              </a:rPr>
              <a:t>After </a:t>
            </a:r>
            <a:r>
              <a:rPr lang="en-US" altLang="en-US" sz="2400" dirty="0">
                <a:latin typeface="+mj-lt"/>
              </a:rPr>
              <a:t>A Normal Menstrual Period There Is A Burst Of  Essentially  Physiologic Hyperplasia. This Proliferation  Is Normally Tightly Regulated Between Stimulation By Pituitary Hormones And Ovarian Estrogen, And Inhibition By Progesterone. </a:t>
            </a:r>
          </a:p>
          <a:p>
            <a:pPr>
              <a:lnSpc>
                <a:spcPct val="90000"/>
              </a:lnSpc>
              <a:spcBef>
                <a:spcPct val="20000"/>
              </a:spcBef>
              <a:buFont typeface="Arial" panose="020B0604020202020204" pitchFamily="34" charset="0"/>
              <a:buChar char="•"/>
            </a:pPr>
            <a:r>
              <a:rPr lang="en-US" altLang="en-US" sz="2400" dirty="0">
                <a:latin typeface="+mj-lt"/>
              </a:rPr>
              <a:t>	Pathologic Hyperplasia Constitutes  A Fertile Soil In Which Cancerous Proliferation May Eventually Arise. </a:t>
            </a:r>
          </a:p>
          <a:p>
            <a:pPr>
              <a:lnSpc>
                <a:spcPct val="90000"/>
              </a:lnSpc>
              <a:spcBef>
                <a:spcPct val="20000"/>
              </a:spcBef>
              <a:buFont typeface="Arial" panose="020B0604020202020204" pitchFamily="34" charset="0"/>
              <a:buChar char="•"/>
            </a:pPr>
            <a:r>
              <a:rPr lang="en-US" altLang="en-US" sz="2400" dirty="0">
                <a:latin typeface="+mj-lt"/>
              </a:rPr>
              <a:t>Patients With Hyperplasia Of The Endometrium Are At </a:t>
            </a:r>
            <a:endParaRPr lang="en-US" altLang="en-US" sz="2400" dirty="0">
              <a:latin typeface="+mj-lt"/>
            </a:endParaRPr>
          </a:p>
        </p:txBody>
      </p:sp>
      <p:sp>
        <p:nvSpPr>
          <p:cNvPr id="16387" name="Rectangle 4">
            <a:extLst>
              <a:ext uri="{FF2B5EF4-FFF2-40B4-BE49-F238E27FC236}">
                <a16:creationId xmlns:a16="http://schemas.microsoft.com/office/drawing/2014/main" id="{9D0892BC-5ED5-F0FB-F379-6494005A44E6}"/>
              </a:ext>
            </a:extLst>
          </p:cNvPr>
          <p:cNvSpPr>
            <a:spLocks noChangeArrowheads="1"/>
          </p:cNvSpPr>
          <p:nvPr/>
        </p:nvSpPr>
        <p:spPr bwMode="auto">
          <a:xfrm>
            <a:off x="457200" y="-2286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latin typeface="+mj-lt"/>
              </a:rPr>
              <a:t>Pathologic Hyperplasia</a:t>
            </a:r>
          </a:p>
        </p:txBody>
      </p:sp>
      <p:sp>
        <p:nvSpPr>
          <p:cNvPr id="4" name="object 5">
            <a:extLst>
              <a:ext uri="{FF2B5EF4-FFF2-40B4-BE49-F238E27FC236}">
                <a16:creationId xmlns:a16="http://schemas.microsoft.com/office/drawing/2014/main" id="{4B0C9164-5023-2D4F-7520-5416D6F70872}"/>
              </a:ext>
            </a:extLst>
          </p:cNvPr>
          <p:cNvSpPr txBox="1"/>
          <p:nvPr/>
        </p:nvSpPr>
        <p:spPr>
          <a:xfrm>
            <a:off x="340276" y="72830"/>
            <a:ext cx="868044" cy="452755"/>
          </a:xfrm>
          <a:prstGeom prst="rect">
            <a:avLst/>
          </a:prstGeom>
        </p:spPr>
        <p:txBody>
          <a:bodyPr vert="horz" wrap="square" lIns="0" tIns="12700" rIns="0" bIns="0" rtlCol="0">
            <a:spAutoFit/>
          </a:bodyPr>
          <a:lstStyle/>
          <a:p>
            <a:pPr marL="12700" marR="5080" indent="128270">
              <a:lnSpc>
                <a:spcPct val="100000"/>
              </a:lnSpc>
              <a:spcBef>
                <a:spcPts val="100"/>
              </a:spcBef>
            </a:pPr>
            <a:r>
              <a:rPr sz="1400" spc="-10" dirty="0">
                <a:solidFill>
                  <a:srgbClr val="FFFFFF"/>
                </a:solidFill>
                <a:latin typeface="Arial MT"/>
                <a:cs typeface="Arial MT"/>
              </a:rPr>
              <a:t>Vertical </a:t>
            </a:r>
            <a:r>
              <a:rPr sz="1400" spc="-5" dirty="0">
                <a:solidFill>
                  <a:srgbClr val="FFFFFF"/>
                </a:solidFill>
                <a:latin typeface="Arial MT"/>
                <a:cs typeface="Arial MT"/>
              </a:rPr>
              <a:t> </a:t>
            </a:r>
            <a:r>
              <a:rPr sz="1400" dirty="0">
                <a:solidFill>
                  <a:srgbClr val="FFFFFF"/>
                </a:solidFill>
                <a:latin typeface="Arial MT"/>
                <a:cs typeface="Arial MT"/>
              </a:rPr>
              <a:t>In</a:t>
            </a:r>
            <a:r>
              <a:rPr sz="1400" spc="5" dirty="0">
                <a:solidFill>
                  <a:srgbClr val="FFFFFF"/>
                </a:solidFill>
                <a:latin typeface="Arial MT"/>
                <a:cs typeface="Arial MT"/>
              </a:rPr>
              <a:t>t</a:t>
            </a:r>
            <a:r>
              <a:rPr sz="1400" dirty="0">
                <a:solidFill>
                  <a:srgbClr val="FFFFFF"/>
                </a:solidFill>
                <a:latin typeface="Arial MT"/>
                <a:cs typeface="Arial MT"/>
              </a:rPr>
              <a:t>egr</a:t>
            </a:r>
            <a:r>
              <a:rPr sz="1400" spc="-10" dirty="0">
                <a:solidFill>
                  <a:srgbClr val="FFFFFF"/>
                </a:solidFill>
                <a:latin typeface="Arial MT"/>
                <a:cs typeface="Arial MT"/>
              </a:rPr>
              <a:t>a</a:t>
            </a:r>
            <a:r>
              <a:rPr sz="1400" dirty="0">
                <a:solidFill>
                  <a:srgbClr val="FFFFFF"/>
                </a:solidFill>
                <a:latin typeface="Arial MT"/>
                <a:cs typeface="Arial MT"/>
              </a:rPr>
              <a:t>ti</a:t>
            </a:r>
            <a:r>
              <a:rPr sz="1400" spc="-10" dirty="0">
                <a:solidFill>
                  <a:srgbClr val="FFFFFF"/>
                </a:solidFill>
                <a:latin typeface="Arial MT"/>
                <a:cs typeface="Arial MT"/>
              </a:rPr>
              <a:t>o</a:t>
            </a:r>
            <a:r>
              <a:rPr sz="1400" dirty="0">
                <a:solidFill>
                  <a:srgbClr val="FFFFFF"/>
                </a:solidFill>
                <a:latin typeface="Arial MT"/>
                <a:cs typeface="Arial MT"/>
              </a:rPr>
              <a:t>n</a:t>
            </a:r>
            <a:endParaRPr sz="1400" dirty="0">
              <a:latin typeface="Arial MT"/>
              <a:cs typeface="Arial MT"/>
            </a:endParaRPr>
          </a:p>
        </p:txBody>
      </p:sp>
      <p:sp>
        <p:nvSpPr>
          <p:cNvPr id="5" name="TextBox 4">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3026" y="1055528"/>
            <a:ext cx="7772400" cy="1676400"/>
          </a:xfrm>
        </p:spPr>
        <p:txBody>
          <a:bodyPr>
            <a:noAutofit/>
          </a:bodyPr>
          <a:lstStyle/>
          <a:p>
            <a:r>
              <a:rPr lang="en-US" sz="3200" b="1" dirty="0"/>
              <a:t>Foundation Module</a:t>
            </a:r>
            <a:r>
              <a:rPr lang="en-GB" sz="3200" b="1" dirty="0"/>
              <a:t> _1</a:t>
            </a:r>
            <a:r>
              <a:rPr lang="en-US" sz="3200" b="1" dirty="0"/>
              <a:t/>
            </a:r>
            <a:br>
              <a:rPr lang="en-US" sz="3200" b="1" dirty="0"/>
            </a:br>
            <a:r>
              <a:rPr lang="en-US" sz="3200" b="1" dirty="0">
                <a:solidFill>
                  <a:srgbClr val="000066"/>
                </a:solidFill>
              </a:rPr>
              <a:t>Cellular Adaptations</a:t>
            </a:r>
            <a:endParaRPr lang="en-US" sz="3200" b="1" dirty="0"/>
          </a:p>
        </p:txBody>
      </p:sp>
      <p:sp>
        <p:nvSpPr>
          <p:cNvPr id="3" name="Subtitle 2"/>
          <p:cNvSpPr>
            <a:spLocks noGrp="1"/>
          </p:cNvSpPr>
          <p:nvPr>
            <p:ph type="subTitle" idx="1"/>
          </p:nvPr>
        </p:nvSpPr>
        <p:spPr>
          <a:xfrm>
            <a:off x="533400" y="3276600"/>
            <a:ext cx="8496300" cy="2006791"/>
          </a:xfrm>
        </p:spPr>
        <p:txBody>
          <a:bodyPr>
            <a:normAutofit/>
          </a:bodyPr>
          <a:lstStyle/>
          <a:p>
            <a:r>
              <a:rPr lang="en-US" sz="1600" b="1" dirty="0" err="1">
                <a:solidFill>
                  <a:schemeClr val="bg1">
                    <a:lumMod val="50000"/>
                  </a:schemeClr>
                </a:solidFill>
              </a:rPr>
              <a:t>Dr</a:t>
            </a:r>
            <a:r>
              <a:rPr lang="en-US" sz="1600" b="1" dirty="0">
                <a:solidFill>
                  <a:schemeClr val="bg1">
                    <a:lumMod val="50000"/>
                  </a:schemeClr>
                </a:solidFill>
              </a:rPr>
              <a:t> </a:t>
            </a:r>
            <a:r>
              <a:rPr lang="en-US" sz="1600" b="1" dirty="0" err="1">
                <a:solidFill>
                  <a:schemeClr val="bg1">
                    <a:lumMod val="50000"/>
                  </a:schemeClr>
                </a:solidFill>
              </a:rPr>
              <a:t>Mudassira</a:t>
            </a:r>
            <a:r>
              <a:rPr lang="en-US" sz="1600" b="1" dirty="0">
                <a:solidFill>
                  <a:schemeClr val="bg1">
                    <a:lumMod val="50000"/>
                  </a:schemeClr>
                </a:solidFill>
              </a:rPr>
              <a:t> </a:t>
            </a:r>
            <a:r>
              <a:rPr lang="en-US" sz="1600" b="1" dirty="0" err="1">
                <a:solidFill>
                  <a:schemeClr val="bg1">
                    <a:lumMod val="50000"/>
                  </a:schemeClr>
                </a:solidFill>
              </a:rPr>
              <a:t>Zahid</a:t>
            </a:r>
            <a:r>
              <a:rPr lang="en-US" sz="1600" b="1" dirty="0">
                <a:solidFill>
                  <a:schemeClr val="bg1">
                    <a:lumMod val="50000"/>
                  </a:schemeClr>
                </a:solidFill>
              </a:rPr>
              <a:t> .Dr. Fatima-</a:t>
            </a:r>
            <a:r>
              <a:rPr lang="en-US" sz="1600" b="1" dirty="0" err="1">
                <a:solidFill>
                  <a:schemeClr val="bg1">
                    <a:lumMod val="50000"/>
                  </a:schemeClr>
                </a:solidFill>
              </a:rPr>
              <a:t>tuz</a:t>
            </a:r>
            <a:r>
              <a:rPr lang="en-US" sz="1600" b="1" dirty="0">
                <a:solidFill>
                  <a:schemeClr val="bg1">
                    <a:lumMod val="50000"/>
                  </a:schemeClr>
                </a:solidFill>
              </a:rPr>
              <a:t>-Zahra</a:t>
            </a:r>
          </a:p>
          <a:p>
            <a:r>
              <a:rPr lang="en-US" sz="1600" b="1" dirty="0">
                <a:solidFill>
                  <a:schemeClr val="bg1">
                    <a:lumMod val="50000"/>
                  </a:schemeClr>
                </a:solidFill>
              </a:rPr>
              <a:t>MBBS, </a:t>
            </a:r>
            <a:r>
              <a:rPr lang="en-US" sz="1600" b="1" dirty="0" err="1">
                <a:solidFill>
                  <a:schemeClr val="bg1">
                    <a:lumMod val="50000"/>
                  </a:schemeClr>
                </a:solidFill>
              </a:rPr>
              <a:t>M.Phil</a:t>
            </a:r>
            <a:r>
              <a:rPr lang="en-US" sz="1600" b="1" dirty="0">
                <a:solidFill>
                  <a:schemeClr val="bg1">
                    <a:lumMod val="50000"/>
                  </a:schemeClr>
                </a:solidFill>
              </a:rPr>
              <a:t>, FCPS, CHPE</a:t>
            </a:r>
          </a:p>
          <a:p>
            <a:r>
              <a:rPr lang="en-US" sz="1600" b="1" dirty="0">
                <a:solidFill>
                  <a:schemeClr val="bg1">
                    <a:lumMod val="50000"/>
                  </a:schemeClr>
                </a:solidFill>
              </a:rPr>
              <a:t>Pathology Department, RMU </a:t>
            </a:r>
          </a:p>
          <a:p>
            <a:r>
              <a:rPr lang="en-US" sz="1600" b="1" dirty="0">
                <a:solidFill>
                  <a:schemeClr val="bg1">
                    <a:lumMod val="50000"/>
                  </a:schemeClr>
                </a:solidFill>
              </a:rPr>
              <a:t>Assistant Professor Pathology</a:t>
            </a:r>
          </a:p>
        </p:txBody>
      </p:sp>
      <p:pic>
        <p:nvPicPr>
          <p:cNvPr id="5" name="Picture 4">
            <a:extLst>
              <a:ext uri="{FF2B5EF4-FFF2-40B4-BE49-F238E27FC236}">
                <a16:creationId xmlns:a16="http://schemas.microsoft.com/office/drawing/2014/main" id="{4C735B47-98C6-4654-B2D7-1764D4B2EA44}"/>
              </a:ext>
            </a:extLst>
          </p:cNvPr>
          <p:cNvPicPr>
            <a:picLocks noChangeAspect="1"/>
          </p:cNvPicPr>
          <p:nvPr/>
        </p:nvPicPr>
        <p:blipFill rotWithShape="1">
          <a:blip r:embed="rId2"/>
          <a:srcRect l="30567" t="3564" b="-32"/>
          <a:stretch/>
        </p:blipFill>
        <p:spPr>
          <a:xfrm>
            <a:off x="719146" y="282388"/>
            <a:ext cx="1414454" cy="1470212"/>
          </a:xfrm>
          <a:prstGeom prst="rect">
            <a:avLst/>
          </a:prstGeom>
        </p:spPr>
      </p:pic>
      <p:sp>
        <p:nvSpPr>
          <p:cNvPr id="7" name="TextBox 6">
            <a:extLst>
              <a:ext uri="{FF2B5EF4-FFF2-40B4-BE49-F238E27FC236}">
                <a16:creationId xmlns:a16="http://schemas.microsoft.com/office/drawing/2014/main" id="{EA354C55-15EB-44A1-B7C9-C79A91F67387}"/>
              </a:ext>
            </a:extLst>
          </p:cNvPr>
          <p:cNvSpPr txBox="1"/>
          <p:nvPr/>
        </p:nvSpPr>
        <p:spPr>
          <a:xfrm>
            <a:off x="3810000" y="2731928"/>
            <a:ext cx="1828800" cy="461665"/>
          </a:xfrm>
          <a:prstGeom prst="rect">
            <a:avLst/>
          </a:prstGeom>
          <a:noFill/>
        </p:spPr>
        <p:txBody>
          <a:bodyPr wrap="square" rtlCol="0">
            <a:spAutoFit/>
          </a:bodyPr>
          <a:lstStyle/>
          <a:p>
            <a:pPr algn="ctr"/>
            <a:r>
              <a:rPr lang="en-GB" sz="2400" b="1" dirty="0"/>
              <a:t>LGIS</a:t>
            </a:r>
            <a:endParaRPr lang="en-US" b="1" dirty="0"/>
          </a:p>
        </p:txBody>
      </p:sp>
    </p:spTree>
    <p:extLst>
      <p:ext uri="{BB962C8B-B14F-4D97-AF65-F5344CB8AC3E}">
        <p14:creationId xmlns:p14="http://schemas.microsoft.com/office/powerpoint/2010/main" val="264361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a:extLst>
              <a:ext uri="{FF2B5EF4-FFF2-40B4-BE49-F238E27FC236}">
                <a16:creationId xmlns:a16="http://schemas.microsoft.com/office/drawing/2014/main" id="{2B85BA55-D660-6247-70B2-FE776A513413}"/>
              </a:ext>
            </a:extLst>
          </p:cNvPr>
          <p:cNvSpPr>
            <a:spLocks noChangeArrowheads="1"/>
          </p:cNvSpPr>
          <p:nvPr/>
        </p:nvSpPr>
        <p:spPr bwMode="auto">
          <a:xfrm>
            <a:off x="604837" y="761666"/>
            <a:ext cx="82772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400" dirty="0" smtClean="0">
                <a:latin typeface="+mj-lt"/>
              </a:rPr>
              <a:t>Reactive </a:t>
            </a:r>
            <a:r>
              <a:rPr lang="en-US" altLang="en-US" sz="2400" dirty="0">
                <a:latin typeface="+mj-lt"/>
              </a:rPr>
              <a:t>hyperplasia of lymphoid tissue in response to antigenic stimulation.</a:t>
            </a:r>
          </a:p>
          <a:p>
            <a:pPr algn="just" eaLnBrk="1" hangingPunct="1">
              <a:spcBef>
                <a:spcPct val="20000"/>
              </a:spcBef>
            </a:pPr>
            <a:r>
              <a:rPr lang="en-US" altLang="en-US" sz="2400" dirty="0" smtClean="0">
                <a:latin typeface="+mj-lt"/>
              </a:rPr>
              <a:t>Thyroid </a:t>
            </a:r>
            <a:r>
              <a:rPr lang="en-US" altLang="en-US" sz="2400" dirty="0">
                <a:latin typeface="+mj-lt"/>
              </a:rPr>
              <a:t>Hyperplasia (Graves’ Disease): Result from the action of auto antibodies which act on follicular cells of thyroid and then lead to hyperplasia of follicular cells, which in turn leads to increased release of T3 and T4 </a:t>
            </a:r>
          </a:p>
          <a:p>
            <a:pPr algn="just" eaLnBrk="1" hangingPunct="1">
              <a:spcBef>
                <a:spcPct val="20000"/>
              </a:spcBef>
            </a:pPr>
            <a:r>
              <a:rPr lang="en-US" altLang="en-US" sz="2400" dirty="0" smtClean="0">
                <a:latin typeface="+mj-lt"/>
              </a:rPr>
              <a:t>Hyperplasia </a:t>
            </a:r>
            <a:r>
              <a:rPr lang="en-US" altLang="en-US" sz="2400" dirty="0">
                <a:latin typeface="+mj-lt"/>
              </a:rPr>
              <a:t>of the Prostate Gland: It is common in older age and is due to hyperplasia of both glandular and the stromal element</a:t>
            </a:r>
          </a:p>
        </p:txBody>
      </p:sp>
      <p:graphicFrame>
        <p:nvGraphicFramePr>
          <p:cNvPr id="1026" name="Object 4">
            <a:extLst>
              <a:ext uri="{FF2B5EF4-FFF2-40B4-BE49-F238E27FC236}">
                <a16:creationId xmlns:a16="http://schemas.microsoft.com/office/drawing/2014/main" id="{D2A7F094-B25C-4C51-32A8-62A94425B955}"/>
              </a:ext>
            </a:extLst>
          </p:cNvPr>
          <p:cNvGraphicFramePr>
            <a:graphicFrameLocks noChangeAspect="1"/>
          </p:cNvGraphicFramePr>
          <p:nvPr>
            <p:extLst>
              <p:ext uri="{D42A27DB-BD31-4B8C-83A1-F6EECF244321}">
                <p14:modId xmlns:p14="http://schemas.microsoft.com/office/powerpoint/2010/main" val="1440718682"/>
              </p:ext>
            </p:extLst>
          </p:nvPr>
        </p:nvGraphicFramePr>
        <p:xfrm>
          <a:off x="914400" y="4652963"/>
          <a:ext cx="2803525" cy="1981200"/>
        </p:xfrm>
        <a:graphic>
          <a:graphicData uri="http://schemas.openxmlformats.org/presentationml/2006/ole">
            <mc:AlternateContent xmlns:mc="http://schemas.openxmlformats.org/markup-compatibility/2006">
              <mc:Choice xmlns:v="urn:schemas-microsoft-com:vml" Requires="v">
                <p:oleObj spid="_x0000_s2264" name="Bitmap Image" r:id="rId3" imgW="3409524" imgH="2409524" progId="Paint.Picture">
                  <p:embed/>
                </p:oleObj>
              </mc:Choice>
              <mc:Fallback>
                <p:oleObj name="Bitmap Image" r:id="rId3" imgW="3409524" imgH="2409524" progId="Paint.Picture">
                  <p:embed/>
                  <p:pic>
                    <p:nvPicPr>
                      <p:cNvPr id="1026" name="Object 4">
                        <a:extLst>
                          <a:ext uri="{FF2B5EF4-FFF2-40B4-BE49-F238E27FC236}">
                            <a16:creationId xmlns:a16="http://schemas.microsoft.com/office/drawing/2014/main" id="{D2A7F094-B25C-4C51-32A8-62A94425B9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652963"/>
                        <a:ext cx="28035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5">
            <a:extLst>
              <a:ext uri="{FF2B5EF4-FFF2-40B4-BE49-F238E27FC236}">
                <a16:creationId xmlns:a16="http://schemas.microsoft.com/office/drawing/2014/main" id="{46225CA5-84CE-F1AB-B0F6-3A4E16D05C53}"/>
              </a:ext>
            </a:extLst>
          </p:cNvPr>
          <p:cNvGraphicFramePr>
            <a:graphicFrameLocks noChangeAspect="1"/>
          </p:cNvGraphicFramePr>
          <p:nvPr>
            <p:extLst>
              <p:ext uri="{D42A27DB-BD31-4B8C-83A1-F6EECF244321}">
                <p14:modId xmlns:p14="http://schemas.microsoft.com/office/powerpoint/2010/main" val="2064092464"/>
              </p:ext>
            </p:extLst>
          </p:nvPr>
        </p:nvGraphicFramePr>
        <p:xfrm>
          <a:off x="4343400" y="4853782"/>
          <a:ext cx="4038600" cy="1579562"/>
        </p:xfrm>
        <a:graphic>
          <a:graphicData uri="http://schemas.openxmlformats.org/presentationml/2006/ole">
            <mc:AlternateContent xmlns:mc="http://schemas.openxmlformats.org/markup-compatibility/2006">
              <mc:Choice xmlns:v="urn:schemas-microsoft-com:vml" Requires="v">
                <p:oleObj spid="_x0000_s2265" name="Bitmap Image" r:id="rId5" imgW="6792273" imgH="2657846" progId="Paint.Picture">
                  <p:embed/>
                </p:oleObj>
              </mc:Choice>
              <mc:Fallback>
                <p:oleObj name="Bitmap Image" r:id="rId5" imgW="6792273" imgH="2657846" progId="Paint.Picture">
                  <p:embed/>
                  <p:pic>
                    <p:nvPicPr>
                      <p:cNvPr id="1027" name="Object 5">
                        <a:extLst>
                          <a:ext uri="{FF2B5EF4-FFF2-40B4-BE49-F238E27FC236}">
                            <a16:creationId xmlns:a16="http://schemas.microsoft.com/office/drawing/2014/main" id="{46225CA5-84CE-F1AB-B0F6-3A4E16D05C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853782"/>
                        <a:ext cx="4038600" cy="157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MALE073">
            <a:extLst>
              <a:ext uri="{FF2B5EF4-FFF2-40B4-BE49-F238E27FC236}">
                <a16:creationId xmlns:a16="http://schemas.microsoft.com/office/drawing/2014/main" id="{FF8C4DEE-D407-68E7-E01B-F64D7B0E3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4800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4">
            <a:extLst>
              <a:ext uri="{FF2B5EF4-FFF2-40B4-BE49-F238E27FC236}">
                <a16:creationId xmlns:a16="http://schemas.microsoft.com/office/drawing/2014/main" id="{8016CB79-2C28-D723-7D73-229F8A42EEC8}"/>
              </a:ext>
            </a:extLst>
          </p:cNvPr>
          <p:cNvSpPr txBox="1">
            <a:spLocks noChangeArrowheads="1"/>
          </p:cNvSpPr>
          <p:nvPr/>
        </p:nvSpPr>
        <p:spPr bwMode="auto">
          <a:xfrm>
            <a:off x="1682427" y="797143"/>
            <a:ext cx="57791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latin typeface="Book Antiqua" panose="02040602050305030304" pitchFamily="18" charset="0"/>
                <a:cs typeface="Arial" panose="020B0604020202020204" pitchFamily="34" charset="0"/>
              </a:rPr>
              <a:t>Benign Prostatic Hyperplasia</a:t>
            </a:r>
            <a:r>
              <a:rPr lang="en-US" altLang="en-US" sz="3200" dirty="0">
                <a:latin typeface="Tahoma" panose="020B0604030504040204" pitchFamily="34" charset="0"/>
                <a:cs typeface="Arial" panose="020B0604020202020204" pitchFamily="34" charset="0"/>
              </a:rPr>
              <a:t> </a:t>
            </a:r>
          </a:p>
        </p:txBody>
      </p:sp>
      <p:sp>
        <p:nvSpPr>
          <p:cNvPr id="31749" name="Text Box 5">
            <a:extLst>
              <a:ext uri="{FF2B5EF4-FFF2-40B4-BE49-F238E27FC236}">
                <a16:creationId xmlns:a16="http://schemas.microsoft.com/office/drawing/2014/main" id="{33166828-95F0-F9FD-8EC0-8D3D52C32AE9}"/>
              </a:ext>
            </a:extLst>
          </p:cNvPr>
          <p:cNvSpPr txBox="1">
            <a:spLocks noChangeArrowheads="1"/>
          </p:cNvSpPr>
          <p:nvPr/>
        </p:nvSpPr>
        <p:spPr bwMode="auto">
          <a:xfrm>
            <a:off x="320948" y="4951413"/>
            <a:ext cx="81179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000" dirty="0">
                <a:latin typeface="Book Antiqua" panose="02040602050305030304" pitchFamily="18" charset="0"/>
                <a:cs typeface="Arial" panose="020B0604020202020204" pitchFamily="34" charset="0"/>
              </a:rPr>
              <a:t>Many glands with some intervening stroma. In the lumens of the</a:t>
            </a:r>
          </a:p>
          <a:p>
            <a:pPr algn="just" eaLnBrk="1" hangingPunct="1"/>
            <a:r>
              <a:rPr lang="en-US" altLang="en-US" sz="2000" dirty="0">
                <a:latin typeface="Book Antiqua" panose="02040602050305030304" pitchFamily="18" charset="0"/>
                <a:cs typeface="Arial" panose="020B0604020202020204" pitchFamily="34" charset="0"/>
              </a:rPr>
              <a:t> Glands corpora </a:t>
            </a:r>
            <a:r>
              <a:rPr lang="en-US" altLang="en-US" sz="2000" dirty="0" err="1">
                <a:latin typeface="Book Antiqua" panose="02040602050305030304" pitchFamily="18" charset="0"/>
                <a:cs typeface="Arial" panose="020B0604020202020204" pitchFamily="34" charset="0"/>
              </a:rPr>
              <a:t>amylacea</a:t>
            </a:r>
            <a:r>
              <a:rPr lang="en-US" altLang="en-US" sz="2000" dirty="0">
                <a:latin typeface="Book Antiqua" panose="02040602050305030304" pitchFamily="18" charset="0"/>
                <a:cs typeface="Arial" panose="020B0604020202020204" pitchFamily="34" charset="0"/>
              </a:rPr>
              <a:t> is visible. The cells making up the glands</a:t>
            </a:r>
          </a:p>
          <a:p>
            <a:pPr algn="just" eaLnBrk="1" hangingPunct="1"/>
            <a:r>
              <a:rPr lang="en-US" altLang="en-US" sz="2000" dirty="0">
                <a:latin typeface="Book Antiqua" panose="02040602050305030304" pitchFamily="18" charset="0"/>
                <a:cs typeface="Arial" panose="020B0604020202020204" pitchFamily="34" charset="0"/>
              </a:rPr>
              <a:t> Are normal in appearance, but they are  increased in number.</a:t>
            </a:r>
          </a:p>
        </p:txBody>
      </p:sp>
      <p:sp>
        <p:nvSpPr>
          <p:cNvPr id="6" name="TextBox 5">
            <a:extLst>
              <a:ext uri="{FF2B5EF4-FFF2-40B4-BE49-F238E27FC236}">
                <a16:creationId xmlns:a16="http://schemas.microsoft.com/office/drawing/2014/main" id="{ED07A484-795C-24AE-B321-8A2E8AFF0A66}"/>
              </a:ext>
            </a:extLst>
          </p:cNvPr>
          <p:cNvSpPr txBox="1"/>
          <p:nvPr/>
        </p:nvSpPr>
        <p:spPr>
          <a:xfrm>
            <a:off x="-11545" y="308386"/>
            <a:ext cx="2286000" cy="369332"/>
          </a:xfrm>
          <a:prstGeom prst="rect">
            <a:avLst/>
          </a:prstGeom>
          <a:noFill/>
        </p:spPr>
        <p:txBody>
          <a:bodyPr wrap="square">
            <a:spAutoFit/>
          </a:bodyPr>
          <a:lstStyle/>
          <a:p>
            <a:pPr marL="12700" marR="5080" indent="128270">
              <a:lnSpc>
                <a:spcPct val="100000"/>
              </a:lnSpc>
              <a:spcBef>
                <a:spcPts val="100"/>
              </a:spcBef>
            </a:pPr>
            <a:r>
              <a:rPr lang="en-US" sz="1800" spc="-10" dirty="0">
                <a:latin typeface="Arial MT"/>
                <a:cs typeface="Arial MT"/>
              </a:rPr>
              <a:t>Vertical </a:t>
            </a:r>
            <a:r>
              <a:rPr lang="en-US" sz="1800" spc="-5" dirty="0">
                <a:latin typeface="Arial MT"/>
                <a:cs typeface="Arial MT"/>
              </a:rPr>
              <a:t> </a:t>
            </a:r>
            <a:r>
              <a:rPr lang="en-US" sz="1800" dirty="0">
                <a:latin typeface="Arial MT"/>
                <a:cs typeface="Arial MT"/>
              </a:rPr>
              <a:t>In</a:t>
            </a:r>
            <a:r>
              <a:rPr lang="en-US" sz="1800" spc="5" dirty="0">
                <a:latin typeface="Arial MT"/>
                <a:cs typeface="Arial MT"/>
              </a:rPr>
              <a:t>t</a:t>
            </a:r>
            <a:r>
              <a:rPr lang="en-US" sz="1800" dirty="0">
                <a:latin typeface="Arial MT"/>
                <a:cs typeface="Arial MT"/>
              </a:rPr>
              <a:t>egr</a:t>
            </a:r>
            <a:r>
              <a:rPr lang="en-US" sz="1800" spc="-10" dirty="0">
                <a:latin typeface="Arial MT"/>
                <a:cs typeface="Arial MT"/>
              </a:rPr>
              <a:t>a</a:t>
            </a:r>
            <a:r>
              <a:rPr lang="en-US" sz="1800" dirty="0">
                <a:latin typeface="Arial MT"/>
                <a:cs typeface="Arial MT"/>
              </a:rPr>
              <a:t>ti</a:t>
            </a:r>
            <a:r>
              <a:rPr lang="en-US" sz="1800" spc="-10" dirty="0">
                <a:latin typeface="Arial MT"/>
                <a:cs typeface="Arial MT"/>
              </a:rPr>
              <a:t>o</a:t>
            </a:r>
            <a:r>
              <a:rPr lang="en-US" sz="1800" dirty="0">
                <a:latin typeface="Arial MT"/>
                <a:cs typeface="Arial MT"/>
              </a:rPr>
              <a:t>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975C0437-5F4B-D24F-B891-C71175F4C52A}"/>
              </a:ext>
            </a:extLst>
          </p:cNvPr>
          <p:cNvSpPr>
            <a:spLocks noChangeArrowheads="1"/>
          </p:cNvSpPr>
          <p:nvPr/>
        </p:nvSpPr>
        <p:spPr bwMode="auto">
          <a:xfrm>
            <a:off x="468313" y="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u="sng" dirty="0">
                <a:latin typeface="Book Antiqua" panose="02040602050305030304" pitchFamily="18" charset="0"/>
              </a:rPr>
              <a:t>Hypertrophy And Hyperplasia -Compared</a:t>
            </a:r>
          </a:p>
        </p:txBody>
      </p:sp>
      <p:pic>
        <p:nvPicPr>
          <p:cNvPr id="19459" name="Picture 3">
            <a:extLst>
              <a:ext uri="{FF2B5EF4-FFF2-40B4-BE49-F238E27FC236}">
                <a16:creationId xmlns:a16="http://schemas.microsoft.com/office/drawing/2014/main" id="{E5347F89-DD7B-F584-4D99-79BDF8958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0010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40E983AF-38E8-BD3A-63B8-CAD5C7DF6FFF}"/>
              </a:ext>
            </a:extLst>
          </p:cNvPr>
          <p:cNvSpPr>
            <a:spLocks noChangeArrowheads="1"/>
          </p:cNvSpPr>
          <p:nvPr/>
        </p:nvSpPr>
        <p:spPr bwMode="auto">
          <a:xfrm>
            <a:off x="468313" y="-38735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u="sng" dirty="0">
                <a:solidFill>
                  <a:srgbClr val="000066"/>
                </a:solidFill>
                <a:latin typeface="+mj-lt"/>
              </a:rPr>
              <a:t>Metaplasia</a:t>
            </a:r>
          </a:p>
        </p:txBody>
      </p:sp>
      <p:sp>
        <p:nvSpPr>
          <p:cNvPr id="20483" name="Rectangle 4">
            <a:extLst>
              <a:ext uri="{FF2B5EF4-FFF2-40B4-BE49-F238E27FC236}">
                <a16:creationId xmlns:a16="http://schemas.microsoft.com/office/drawing/2014/main" id="{6D22BE27-4496-8F23-885C-0ADC5475339B}"/>
              </a:ext>
            </a:extLst>
          </p:cNvPr>
          <p:cNvSpPr>
            <a:spLocks noChangeArrowheads="1"/>
          </p:cNvSpPr>
          <p:nvPr/>
        </p:nvSpPr>
        <p:spPr bwMode="auto">
          <a:xfrm>
            <a:off x="250825" y="765175"/>
            <a:ext cx="8637588"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400" dirty="0">
                <a:latin typeface="+mj-lt"/>
              </a:rPr>
              <a:t>           </a:t>
            </a:r>
            <a:r>
              <a:rPr lang="en-US" altLang="en-US" sz="2500" u="sng" dirty="0">
                <a:latin typeface="+mj-lt"/>
              </a:rPr>
              <a:t>Metaplasia is a reversible change in which one adult cell type (epithelial or mesenchymal) is replaced by another cell type.</a:t>
            </a:r>
          </a:p>
          <a:p>
            <a:pPr algn="just" eaLnBrk="1" hangingPunct="1">
              <a:spcBef>
                <a:spcPct val="20000"/>
              </a:spcBef>
            </a:pPr>
            <a:r>
              <a:rPr lang="en-US" altLang="en-US" sz="2500" dirty="0">
                <a:latin typeface="+mj-lt"/>
              </a:rPr>
              <a:t>Metaplasia often represents an adaptive response of a tissue to some stress, and is presumed to be due to the activation and/or repression in tissue stem cells of group of genes involved in tissue differentiation. The transdifferentiated cells replace the original cells. </a:t>
            </a:r>
          </a:p>
          <a:p>
            <a:pPr algn="just" eaLnBrk="1" hangingPunct="1">
              <a:spcBef>
                <a:spcPct val="20000"/>
              </a:spcBef>
            </a:pPr>
            <a:r>
              <a:rPr lang="en-US" altLang="en-US" sz="2500" dirty="0">
                <a:latin typeface="+mj-lt"/>
              </a:rPr>
              <a:t>Metaplasia is of two types</a:t>
            </a:r>
          </a:p>
          <a:p>
            <a:pPr eaLnBrk="1" hangingPunct="1">
              <a:spcBef>
                <a:spcPct val="20000"/>
              </a:spcBef>
            </a:pPr>
            <a:r>
              <a:rPr lang="en-US" altLang="en-US" sz="2500" dirty="0">
                <a:latin typeface="+mj-lt"/>
              </a:rPr>
              <a:t>1. Epithelial Metaplasia</a:t>
            </a:r>
          </a:p>
          <a:p>
            <a:pPr eaLnBrk="1" hangingPunct="1">
              <a:spcBef>
                <a:spcPct val="20000"/>
              </a:spcBef>
            </a:pPr>
            <a:r>
              <a:rPr lang="en-US" altLang="en-US" sz="2500" dirty="0">
                <a:latin typeface="+mj-lt"/>
              </a:rPr>
              <a:t>- Columnar to  Squamous</a:t>
            </a:r>
          </a:p>
          <a:p>
            <a:pPr eaLnBrk="1" hangingPunct="1">
              <a:spcBef>
                <a:spcPct val="20000"/>
              </a:spcBef>
            </a:pPr>
            <a:r>
              <a:rPr lang="en-US" altLang="en-US" sz="2500" dirty="0">
                <a:latin typeface="+mj-lt"/>
              </a:rPr>
              <a:t>- Squamous to Columnar</a:t>
            </a:r>
          </a:p>
          <a:p>
            <a:pPr eaLnBrk="1" hangingPunct="1">
              <a:spcBef>
                <a:spcPct val="20000"/>
              </a:spcBef>
            </a:pPr>
            <a:r>
              <a:rPr lang="en-US" altLang="en-US" sz="2500" dirty="0">
                <a:latin typeface="+mj-lt"/>
              </a:rPr>
              <a:t>2. Connective Tissue Metaplasia</a:t>
            </a:r>
          </a:p>
          <a:p>
            <a:pPr eaLnBrk="1" hangingPunct="1">
              <a:spcBef>
                <a:spcPct val="20000"/>
              </a:spcBef>
            </a:pPr>
            <a:endParaRPr lang="en-US" altLang="en-US" sz="2000" dirty="0">
              <a:latin typeface="+mj-lt"/>
            </a:endParaRPr>
          </a:p>
          <a:p>
            <a:pPr algn="ctr" eaLnBrk="1" hangingPunct="1">
              <a:spcBef>
                <a:spcPct val="20000"/>
              </a:spcBef>
            </a:pPr>
            <a:endParaRPr lang="en-US" altLang="en-US" sz="2000" u="sng" dirty="0">
              <a:latin typeface="+mj-lt"/>
            </a:endParaRPr>
          </a:p>
        </p:txBody>
      </p:sp>
      <p:sp>
        <p:nvSpPr>
          <p:cNvPr id="4" name="TextBox 3">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a:extLst>
              <a:ext uri="{FF2B5EF4-FFF2-40B4-BE49-F238E27FC236}">
                <a16:creationId xmlns:a16="http://schemas.microsoft.com/office/drawing/2014/main" id="{DEE8311E-B6C8-1709-2263-FC6CB28D3EE3}"/>
              </a:ext>
            </a:extLst>
          </p:cNvPr>
          <p:cNvSpPr txBox="1">
            <a:spLocks noChangeArrowheads="1"/>
          </p:cNvSpPr>
          <p:nvPr/>
        </p:nvSpPr>
        <p:spPr bwMode="auto">
          <a:xfrm>
            <a:off x="1568450" y="540266"/>
            <a:ext cx="6504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solidFill>
                  <a:srgbClr val="000066"/>
                </a:solidFill>
                <a:latin typeface="+mj-lt"/>
                <a:cs typeface="Arial" panose="020B0604020202020204" pitchFamily="34" charset="0"/>
              </a:rPr>
              <a:t>Metaplasia of Respiratory Epithelium</a:t>
            </a:r>
          </a:p>
        </p:txBody>
      </p:sp>
      <p:pic>
        <p:nvPicPr>
          <p:cNvPr id="22531" name="Picture 4" descr="NEO022">
            <a:extLst>
              <a:ext uri="{FF2B5EF4-FFF2-40B4-BE49-F238E27FC236}">
                <a16:creationId xmlns:a16="http://schemas.microsoft.com/office/drawing/2014/main" id="{1A12ED77-CCE9-C81E-319F-AD579B30B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645" y="1125041"/>
            <a:ext cx="4218709"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5">
            <a:extLst>
              <a:ext uri="{FF2B5EF4-FFF2-40B4-BE49-F238E27FC236}">
                <a16:creationId xmlns:a16="http://schemas.microsoft.com/office/drawing/2014/main" id="{9DBE6A7D-4792-CD7B-1449-75D21ABFAFF9}"/>
              </a:ext>
            </a:extLst>
          </p:cNvPr>
          <p:cNvSpPr txBox="1">
            <a:spLocks noChangeArrowheads="1"/>
          </p:cNvSpPr>
          <p:nvPr/>
        </p:nvSpPr>
        <p:spPr bwMode="auto">
          <a:xfrm>
            <a:off x="6927" y="4038600"/>
            <a:ext cx="890847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latin typeface="+mj-lt"/>
                <a:cs typeface="Arial" panose="020B0604020202020204" pitchFamily="34" charset="0"/>
              </a:rPr>
              <a:t>Metaplasia of laryngeal respiratory epithelium has occurred here in a  smoker . The chronic irritation has led to an exchange of one type of epithelium (the normal respiratory epithelium at the right ) for another( more resilient squamous epithelium at the left). Metaplasia  is not a normal physiologic process and may be a first step toward neoplasia</a:t>
            </a:r>
          </a:p>
        </p:txBody>
      </p:sp>
      <p:sp>
        <p:nvSpPr>
          <p:cNvPr id="4" name="TextBox 3">
            <a:extLst>
              <a:ext uri="{FF2B5EF4-FFF2-40B4-BE49-F238E27FC236}">
                <a16:creationId xmlns:a16="http://schemas.microsoft.com/office/drawing/2014/main" id="{ADD9EC3A-6AA0-830C-DF19-6BB3F2597DCF}"/>
              </a:ext>
            </a:extLst>
          </p:cNvPr>
          <p:cNvSpPr txBox="1"/>
          <p:nvPr/>
        </p:nvSpPr>
        <p:spPr>
          <a:xfrm>
            <a:off x="228600" y="170934"/>
            <a:ext cx="4572000" cy="369332"/>
          </a:xfrm>
          <a:prstGeom prst="rect">
            <a:avLst/>
          </a:prstGeom>
          <a:noFill/>
        </p:spPr>
        <p:txBody>
          <a:bodyPr wrap="square">
            <a:spAutoFit/>
          </a:bodyPr>
          <a:lstStyle/>
          <a:p>
            <a:pPr marL="12700" marR="5080" indent="128270">
              <a:lnSpc>
                <a:spcPct val="100000"/>
              </a:lnSpc>
              <a:spcBef>
                <a:spcPts val="100"/>
              </a:spcBef>
            </a:pPr>
            <a:r>
              <a:rPr lang="en-US" sz="1800" spc="-10" dirty="0">
                <a:latin typeface="Arial MT"/>
                <a:cs typeface="Arial MT"/>
              </a:rPr>
              <a:t>Vertical </a:t>
            </a:r>
            <a:r>
              <a:rPr lang="en-US" sz="1800" spc="-5" dirty="0">
                <a:latin typeface="Arial MT"/>
                <a:cs typeface="Arial MT"/>
              </a:rPr>
              <a:t> </a:t>
            </a:r>
            <a:r>
              <a:rPr lang="en-US" sz="1800" dirty="0">
                <a:latin typeface="Arial MT"/>
                <a:cs typeface="Arial MT"/>
              </a:rPr>
              <a:t>In</a:t>
            </a:r>
            <a:r>
              <a:rPr lang="en-US" sz="1800" spc="5" dirty="0">
                <a:latin typeface="Arial MT"/>
                <a:cs typeface="Arial MT"/>
              </a:rPr>
              <a:t>t</a:t>
            </a:r>
            <a:r>
              <a:rPr lang="en-US" sz="1800" dirty="0">
                <a:latin typeface="Arial MT"/>
                <a:cs typeface="Arial MT"/>
              </a:rPr>
              <a:t>egr</a:t>
            </a:r>
            <a:r>
              <a:rPr lang="en-US" sz="1800" spc="-10" dirty="0">
                <a:latin typeface="Arial MT"/>
                <a:cs typeface="Arial MT"/>
              </a:rPr>
              <a:t>a</a:t>
            </a:r>
            <a:r>
              <a:rPr lang="en-US" sz="1800" dirty="0">
                <a:latin typeface="Arial MT"/>
                <a:cs typeface="Arial MT"/>
              </a:rPr>
              <a:t>ti</a:t>
            </a:r>
            <a:r>
              <a:rPr lang="en-US" sz="1800" spc="-10" dirty="0">
                <a:latin typeface="Arial MT"/>
                <a:cs typeface="Arial MT"/>
              </a:rPr>
              <a:t>o</a:t>
            </a:r>
            <a:r>
              <a:rPr lang="en-US" sz="1800" dirty="0">
                <a:latin typeface="Arial MT"/>
                <a:cs typeface="Arial MT"/>
              </a:rPr>
              <a:t>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8C802741-BEA3-81C3-6378-1956CA606877}"/>
              </a:ext>
            </a:extLst>
          </p:cNvPr>
          <p:cNvSpPr>
            <a:spLocks noChangeArrowheads="1"/>
          </p:cNvSpPr>
          <p:nvPr/>
        </p:nvSpPr>
        <p:spPr bwMode="auto">
          <a:xfrm>
            <a:off x="323850" y="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u="sng" dirty="0">
                <a:solidFill>
                  <a:srgbClr val="000066"/>
                </a:solidFill>
                <a:latin typeface="+mj-lt"/>
              </a:rPr>
              <a:t>Hyperplasia Versus Metaplasia </a:t>
            </a:r>
          </a:p>
        </p:txBody>
      </p:sp>
      <p:sp>
        <p:nvSpPr>
          <p:cNvPr id="27651" name="Rectangle 4">
            <a:extLst>
              <a:ext uri="{FF2B5EF4-FFF2-40B4-BE49-F238E27FC236}">
                <a16:creationId xmlns:a16="http://schemas.microsoft.com/office/drawing/2014/main" id="{52B47340-08CF-FB3F-E258-FB7282C48A82}"/>
              </a:ext>
            </a:extLst>
          </p:cNvPr>
          <p:cNvSpPr>
            <a:spLocks noChangeArrowheads="1"/>
          </p:cNvSpPr>
          <p:nvPr/>
        </p:nvSpPr>
        <p:spPr bwMode="auto">
          <a:xfrm>
            <a:off x="468313" y="1125538"/>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endParaRPr lang="en-US" altLang="en-US" sz="2000" b="1">
              <a:solidFill>
                <a:srgbClr val="660033"/>
              </a:solidFill>
              <a:latin typeface="Book Antiqua" panose="02040602050305030304" pitchFamily="18" charset="0"/>
            </a:endParaRPr>
          </a:p>
        </p:txBody>
      </p:sp>
      <p:graphicFrame>
        <p:nvGraphicFramePr>
          <p:cNvPr id="5" name="Table 4">
            <a:extLst>
              <a:ext uri="{FF2B5EF4-FFF2-40B4-BE49-F238E27FC236}">
                <a16:creationId xmlns:a16="http://schemas.microsoft.com/office/drawing/2014/main" id="{B58F48BE-BD77-FBC3-BD29-ECACB2CDA055}"/>
              </a:ext>
            </a:extLst>
          </p:cNvPr>
          <p:cNvGraphicFramePr>
            <a:graphicFrameLocks noGrp="1"/>
          </p:cNvGraphicFramePr>
          <p:nvPr>
            <p:extLst>
              <p:ext uri="{D42A27DB-BD31-4B8C-83A1-F6EECF244321}">
                <p14:modId xmlns:p14="http://schemas.microsoft.com/office/powerpoint/2010/main" val="3411415157"/>
              </p:ext>
            </p:extLst>
          </p:nvPr>
        </p:nvGraphicFramePr>
        <p:xfrm>
          <a:off x="152400" y="914400"/>
          <a:ext cx="8991600" cy="5937925"/>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396210">
                <a:tc>
                  <a:txBody>
                    <a:bodyPr/>
                    <a:lstStyle/>
                    <a:p>
                      <a:pPr algn="ctr"/>
                      <a:r>
                        <a:rPr lang="en-US" sz="1600" b="0" u="none" dirty="0">
                          <a:solidFill>
                            <a:schemeClr val="bg1"/>
                          </a:solidFill>
                          <a:latin typeface="+mj-lt"/>
                        </a:rPr>
                        <a:t>Hyperplasia</a:t>
                      </a:r>
                    </a:p>
                  </a:txBody>
                  <a:tcPr marT="45709" marB="45709"/>
                </a:tc>
                <a:tc>
                  <a:txBody>
                    <a:bodyPr/>
                    <a:lstStyle/>
                    <a:p>
                      <a:pPr algn="ctr"/>
                      <a:r>
                        <a:rPr lang="en-US" sz="1600" b="0" u="none" dirty="0">
                          <a:solidFill>
                            <a:schemeClr val="bg1"/>
                          </a:solidFill>
                          <a:latin typeface="+mj-lt"/>
                        </a:rPr>
                        <a:t>Metaplasia </a:t>
                      </a:r>
                    </a:p>
                  </a:txBody>
                  <a:tcPr marT="45709" marB="45709"/>
                </a:tc>
                <a:extLst>
                  <a:ext uri="{0D108BD9-81ED-4DB2-BD59-A6C34878D82A}">
                    <a16:rowId xmlns:a16="http://schemas.microsoft.com/office/drawing/2014/main" val="10000"/>
                  </a:ext>
                </a:extLst>
              </a:tr>
              <a:tr h="370749">
                <a:tc gridSpan="2">
                  <a:txBody>
                    <a:bodyPr/>
                    <a:lstStyle/>
                    <a:p>
                      <a:pPr algn="ctr"/>
                      <a:r>
                        <a:rPr lang="en-US" sz="1600" b="0" u="none" dirty="0">
                          <a:solidFill>
                            <a:schemeClr val="tx1"/>
                          </a:solidFill>
                          <a:latin typeface="+mj-lt"/>
                        </a:rPr>
                        <a:t>Definition</a:t>
                      </a:r>
                      <a:r>
                        <a:rPr lang="en-US" sz="1600" b="0" u="none" baseline="0" dirty="0">
                          <a:solidFill>
                            <a:schemeClr val="tx1"/>
                          </a:solidFill>
                          <a:latin typeface="+mj-lt"/>
                        </a:rPr>
                        <a:t> </a:t>
                      </a:r>
                      <a:endParaRPr lang="en-US" sz="1600" b="0" u="none" dirty="0">
                        <a:solidFill>
                          <a:schemeClr val="tx1"/>
                        </a:solidFill>
                        <a:latin typeface="+mj-lt"/>
                      </a:endParaRPr>
                    </a:p>
                  </a:txBody>
                  <a:tcPr marT="45709" marB="45709"/>
                </a:tc>
                <a:tc hMerge="1">
                  <a:txBody>
                    <a:bodyPr/>
                    <a:lstStyle/>
                    <a:p>
                      <a:endParaRPr lang="en-US" dirty="0"/>
                    </a:p>
                  </a:txBody>
                  <a:tcPr/>
                </a:tc>
                <a:extLst>
                  <a:ext uri="{0D108BD9-81ED-4DB2-BD59-A6C34878D82A}">
                    <a16:rowId xmlns:a16="http://schemas.microsoft.com/office/drawing/2014/main" val="10001"/>
                  </a:ext>
                </a:extLst>
              </a:tr>
              <a:tr h="731481">
                <a:tc>
                  <a:txBody>
                    <a:bodyPr/>
                    <a:lstStyle/>
                    <a:p>
                      <a:r>
                        <a:rPr lang="en-US" sz="1600" b="0" u="none" dirty="0">
                          <a:solidFill>
                            <a:schemeClr val="tx1"/>
                          </a:solidFill>
                          <a:latin typeface="+mj-lt"/>
                        </a:rPr>
                        <a:t>It</a:t>
                      </a:r>
                      <a:r>
                        <a:rPr lang="en-US" sz="1600" b="0" u="none" baseline="0" dirty="0">
                          <a:solidFill>
                            <a:schemeClr val="tx1"/>
                          </a:solidFill>
                          <a:latin typeface="+mj-lt"/>
                        </a:rPr>
                        <a:t>  is an increase in the number of cells in an organ or tissue usually resulting in an increase in volume of the organ or tissue</a:t>
                      </a:r>
                      <a:endParaRPr lang="en-US" sz="1600" b="0" u="none" dirty="0">
                        <a:solidFill>
                          <a:schemeClr val="tx1"/>
                        </a:solidFill>
                        <a:latin typeface="+mj-lt"/>
                      </a:endParaRPr>
                    </a:p>
                  </a:txBody>
                  <a:tcPr marT="45709" marB="45709"/>
                </a:tc>
                <a:tc>
                  <a:txBody>
                    <a:bodyPr/>
                    <a:lstStyle/>
                    <a:p>
                      <a:r>
                        <a:rPr lang="en-US" sz="1600" b="0" u="none" dirty="0">
                          <a:solidFill>
                            <a:schemeClr val="tx1"/>
                          </a:solidFill>
                          <a:latin typeface="+mj-lt"/>
                        </a:rPr>
                        <a:t>It is  a reversible change in which on</a:t>
                      </a:r>
                      <a:r>
                        <a:rPr lang="en-US" sz="1600" b="0" u="none" baseline="0" dirty="0">
                          <a:solidFill>
                            <a:schemeClr val="tx1"/>
                          </a:solidFill>
                          <a:latin typeface="+mj-lt"/>
                        </a:rPr>
                        <a:t>e type of cell is differentiated into another type of differentiated epithelium </a:t>
                      </a:r>
                      <a:endParaRPr lang="en-US" sz="1600" b="0" u="none" dirty="0">
                        <a:solidFill>
                          <a:schemeClr val="tx1"/>
                        </a:solidFill>
                        <a:latin typeface="+mj-lt"/>
                      </a:endParaRPr>
                    </a:p>
                  </a:txBody>
                  <a:tcPr marT="45709" marB="45709"/>
                </a:tc>
                <a:extLst>
                  <a:ext uri="{0D108BD9-81ED-4DB2-BD59-A6C34878D82A}">
                    <a16:rowId xmlns:a16="http://schemas.microsoft.com/office/drawing/2014/main" val="10002"/>
                  </a:ext>
                </a:extLst>
              </a:tr>
              <a:tr h="370749">
                <a:tc gridSpan="2">
                  <a:txBody>
                    <a:bodyPr/>
                    <a:lstStyle/>
                    <a:p>
                      <a:pPr algn="ctr"/>
                      <a:r>
                        <a:rPr lang="en-US" sz="1600" b="0" u="none" dirty="0">
                          <a:solidFill>
                            <a:schemeClr val="tx1"/>
                          </a:solidFill>
                          <a:latin typeface="+mj-lt"/>
                        </a:rPr>
                        <a:t>Cause</a:t>
                      </a:r>
                      <a:r>
                        <a:rPr lang="en-US" sz="1600" b="0" u="none" baseline="0" dirty="0">
                          <a:solidFill>
                            <a:schemeClr val="tx1"/>
                          </a:solidFill>
                          <a:latin typeface="+mj-lt"/>
                        </a:rPr>
                        <a:t> </a:t>
                      </a:r>
                      <a:endParaRPr lang="en-US" sz="1600" b="0" u="none" dirty="0">
                        <a:solidFill>
                          <a:schemeClr val="tx1"/>
                        </a:solidFill>
                        <a:latin typeface="+mj-lt"/>
                      </a:endParaRPr>
                    </a:p>
                  </a:txBody>
                  <a:tcPr marT="45709" marB="45709"/>
                </a:tc>
                <a:tc hMerge="1">
                  <a:txBody>
                    <a:bodyPr/>
                    <a:lstStyle/>
                    <a:p>
                      <a:endParaRPr lang="en-US" dirty="0"/>
                    </a:p>
                  </a:txBody>
                  <a:tcPr/>
                </a:tc>
                <a:extLst>
                  <a:ext uri="{0D108BD9-81ED-4DB2-BD59-A6C34878D82A}">
                    <a16:rowId xmlns:a16="http://schemas.microsoft.com/office/drawing/2014/main" val="10003"/>
                  </a:ext>
                </a:extLst>
              </a:tr>
              <a:tr h="370749">
                <a:tc>
                  <a:txBody>
                    <a:bodyPr/>
                    <a:lstStyle/>
                    <a:p>
                      <a:r>
                        <a:rPr lang="en-US" sz="1600" b="0" u="none" dirty="0">
                          <a:solidFill>
                            <a:schemeClr val="tx1"/>
                          </a:solidFill>
                          <a:latin typeface="+mj-lt"/>
                        </a:rPr>
                        <a:t>Physiological or Pathological </a:t>
                      </a:r>
                    </a:p>
                  </a:txBody>
                  <a:tcPr marT="45709" marB="45709"/>
                </a:tc>
                <a:tc>
                  <a:txBody>
                    <a:bodyPr/>
                    <a:lstStyle/>
                    <a:p>
                      <a:r>
                        <a:rPr lang="en-US" sz="1600" b="0" u="none" dirty="0">
                          <a:solidFill>
                            <a:schemeClr val="tx1"/>
                          </a:solidFill>
                          <a:latin typeface="+mj-lt"/>
                        </a:rPr>
                        <a:t>Pathological</a:t>
                      </a:r>
                    </a:p>
                  </a:txBody>
                  <a:tcPr marT="45709" marB="45709"/>
                </a:tc>
                <a:extLst>
                  <a:ext uri="{0D108BD9-81ED-4DB2-BD59-A6C34878D82A}">
                    <a16:rowId xmlns:a16="http://schemas.microsoft.com/office/drawing/2014/main" val="10004"/>
                  </a:ext>
                </a:extLst>
              </a:tr>
              <a:tr h="370749">
                <a:tc gridSpan="2">
                  <a:txBody>
                    <a:bodyPr/>
                    <a:lstStyle/>
                    <a:p>
                      <a:pPr algn="ctr"/>
                      <a:r>
                        <a:rPr lang="en-US" sz="1600" b="0" u="none" dirty="0">
                          <a:solidFill>
                            <a:schemeClr val="tx1"/>
                          </a:solidFill>
                          <a:latin typeface="+mj-lt"/>
                        </a:rPr>
                        <a:t>Mechanism</a:t>
                      </a:r>
                    </a:p>
                  </a:txBody>
                  <a:tcPr marT="45709" marB="45709"/>
                </a:tc>
                <a:tc hMerge="1">
                  <a:txBody>
                    <a:bodyPr/>
                    <a:lstStyle/>
                    <a:p>
                      <a:pPr algn="ctr"/>
                      <a:endParaRPr lang="en-US" dirty="0"/>
                    </a:p>
                  </a:txBody>
                  <a:tcPr/>
                </a:tc>
                <a:extLst>
                  <a:ext uri="{0D108BD9-81ED-4DB2-BD59-A6C34878D82A}">
                    <a16:rowId xmlns:a16="http://schemas.microsoft.com/office/drawing/2014/main" val="10005"/>
                  </a:ext>
                </a:extLst>
              </a:tr>
              <a:tr h="944836">
                <a:tc>
                  <a:txBody>
                    <a:bodyPr/>
                    <a:lstStyle/>
                    <a:p>
                      <a:pPr algn="just"/>
                      <a:r>
                        <a:rPr lang="en-US" sz="1600" b="0" u="none" dirty="0">
                          <a:solidFill>
                            <a:schemeClr val="tx1"/>
                          </a:solidFill>
                          <a:latin typeface="+mj-lt"/>
                        </a:rPr>
                        <a:t> Increased</a:t>
                      </a:r>
                      <a:r>
                        <a:rPr lang="en-US" sz="1600" b="0" u="none" baseline="0" dirty="0">
                          <a:solidFill>
                            <a:schemeClr val="tx1"/>
                          </a:solidFill>
                          <a:latin typeface="+mj-lt"/>
                        </a:rPr>
                        <a:t> production of growth factors, growth factor receptors, activation of signaling pathways, production of transcription factors </a:t>
                      </a:r>
                      <a:r>
                        <a:rPr lang="en-US" sz="1600" b="0" u="none" dirty="0">
                          <a:solidFill>
                            <a:schemeClr val="tx1"/>
                          </a:solidFill>
                          <a:latin typeface="+mj-lt"/>
                        </a:rPr>
                        <a:t>   leading to cellular proliferation                                                    </a:t>
                      </a:r>
                    </a:p>
                  </a:txBody>
                  <a:tcPr marT="45709" marB="45709"/>
                </a:tc>
                <a:tc>
                  <a:txBody>
                    <a:bodyPr/>
                    <a:lstStyle/>
                    <a:p>
                      <a:r>
                        <a:rPr lang="en-US" sz="1600" b="0" u="none" dirty="0">
                          <a:solidFill>
                            <a:schemeClr val="tx1"/>
                          </a:solidFill>
                          <a:latin typeface="+mj-lt"/>
                        </a:rPr>
                        <a:t>Result of reprogramming of stem cells; Precursor cells differentiate along a new pathway; Tissue specific and differentiation</a:t>
                      </a:r>
                      <a:r>
                        <a:rPr lang="en-US" sz="1600" b="0" u="none" baseline="0" dirty="0">
                          <a:solidFill>
                            <a:schemeClr val="tx1"/>
                          </a:solidFill>
                          <a:latin typeface="+mj-lt"/>
                        </a:rPr>
                        <a:t> genes are involved in process </a:t>
                      </a:r>
                      <a:endParaRPr lang="en-US" sz="1600" b="0" u="none" dirty="0">
                        <a:solidFill>
                          <a:schemeClr val="tx1"/>
                        </a:solidFill>
                        <a:latin typeface="+mj-lt"/>
                      </a:endParaRPr>
                    </a:p>
                  </a:txBody>
                  <a:tcPr marT="45709" marB="45709"/>
                </a:tc>
                <a:extLst>
                  <a:ext uri="{0D108BD9-81ED-4DB2-BD59-A6C34878D82A}">
                    <a16:rowId xmlns:a16="http://schemas.microsoft.com/office/drawing/2014/main" val="10006"/>
                  </a:ext>
                </a:extLst>
              </a:tr>
              <a:tr h="370749">
                <a:tc gridSpan="2">
                  <a:txBody>
                    <a:bodyPr/>
                    <a:lstStyle/>
                    <a:p>
                      <a:pPr algn="ctr"/>
                      <a:r>
                        <a:rPr lang="en-US" sz="1600" b="0" u="none" dirty="0">
                          <a:solidFill>
                            <a:schemeClr val="tx1"/>
                          </a:solidFill>
                          <a:latin typeface="+mj-lt"/>
                        </a:rPr>
                        <a:t>Examples</a:t>
                      </a:r>
                    </a:p>
                  </a:txBody>
                  <a:tcPr marT="45709" marB="45709"/>
                </a:tc>
                <a:tc hMerge="1">
                  <a:txBody>
                    <a:bodyPr/>
                    <a:lstStyle/>
                    <a:p>
                      <a:endParaRPr lang="en-US" dirty="0"/>
                    </a:p>
                  </a:txBody>
                  <a:tcPr/>
                </a:tc>
                <a:extLst>
                  <a:ext uri="{0D108BD9-81ED-4DB2-BD59-A6C34878D82A}">
                    <a16:rowId xmlns:a16="http://schemas.microsoft.com/office/drawing/2014/main" val="10007"/>
                  </a:ext>
                </a:extLst>
              </a:tr>
              <a:tr h="1798254">
                <a:tc>
                  <a:txBody>
                    <a:bodyPr/>
                    <a:lstStyle/>
                    <a:p>
                      <a:pPr algn="just"/>
                      <a:r>
                        <a:rPr lang="en-US" sz="1600" b="0" u="none" dirty="0">
                          <a:solidFill>
                            <a:schemeClr val="tx1"/>
                          </a:solidFill>
                          <a:latin typeface="+mj-lt"/>
                        </a:rPr>
                        <a:t>Physiological: Uterus, breast growth during</a:t>
                      </a:r>
                      <a:r>
                        <a:rPr lang="en-US" sz="1600" b="0" u="none" baseline="0" dirty="0">
                          <a:solidFill>
                            <a:schemeClr val="tx1"/>
                          </a:solidFill>
                          <a:latin typeface="+mj-lt"/>
                        </a:rPr>
                        <a:t> pregnancy; Compensatory hyperplasia in unilateral nephrectomy and partial hepatectomy</a:t>
                      </a:r>
                    </a:p>
                    <a:p>
                      <a:pPr algn="just"/>
                      <a:r>
                        <a:rPr lang="en-US" sz="1600" b="0" u="none" baseline="0" dirty="0">
                          <a:solidFill>
                            <a:schemeClr val="tx1"/>
                          </a:solidFill>
                          <a:latin typeface="+mj-lt"/>
                        </a:rPr>
                        <a:t>Pathological: Parathyroid hyperplasia  occurring in chronic renal failure; thyroid  hyperplasia in graves disease; </a:t>
                      </a:r>
                      <a:endParaRPr lang="en-US" sz="1600" b="0" u="none" dirty="0">
                        <a:solidFill>
                          <a:schemeClr val="tx1"/>
                        </a:solidFill>
                        <a:latin typeface="+mj-lt"/>
                      </a:endParaRPr>
                    </a:p>
                  </a:txBody>
                  <a:tcPr marT="45709" marB="45709"/>
                </a:tc>
                <a:tc>
                  <a:txBody>
                    <a:bodyPr/>
                    <a:lstStyle/>
                    <a:p>
                      <a:r>
                        <a:rPr lang="en-US" sz="1600" b="0" u="none" dirty="0" err="1">
                          <a:solidFill>
                            <a:schemeClr val="tx1"/>
                          </a:solidFill>
                          <a:latin typeface="+mj-lt"/>
                        </a:rPr>
                        <a:t>Squa</a:t>
                      </a:r>
                      <a:r>
                        <a:rPr lang="en-US" sz="1600" b="0" u="none" dirty="0">
                          <a:solidFill>
                            <a:schemeClr val="tx1"/>
                          </a:solidFill>
                          <a:latin typeface="+mj-lt"/>
                        </a:rPr>
                        <a:t> </a:t>
                      </a:r>
                      <a:r>
                        <a:rPr lang="en-US" sz="1600" b="0" u="none" dirty="0" err="1">
                          <a:solidFill>
                            <a:schemeClr val="tx1"/>
                          </a:solidFill>
                          <a:latin typeface="+mj-lt"/>
                        </a:rPr>
                        <a:t>mous</a:t>
                      </a:r>
                      <a:r>
                        <a:rPr lang="en-US" sz="1600" b="0" u="none" baseline="0" dirty="0">
                          <a:solidFill>
                            <a:schemeClr val="tx1"/>
                          </a:solidFill>
                          <a:latin typeface="+mj-lt"/>
                        </a:rPr>
                        <a:t> </a:t>
                      </a:r>
                      <a:r>
                        <a:rPr lang="en-US" sz="1600" b="0" u="none" baseline="0" dirty="0" err="1">
                          <a:solidFill>
                            <a:schemeClr val="tx1"/>
                          </a:solidFill>
                          <a:latin typeface="+mj-lt"/>
                        </a:rPr>
                        <a:t>metaplasia</a:t>
                      </a:r>
                      <a:r>
                        <a:rPr lang="en-US" sz="1600" b="0" u="none" baseline="0" dirty="0">
                          <a:solidFill>
                            <a:schemeClr val="tx1"/>
                          </a:solidFill>
                          <a:latin typeface="+mj-lt"/>
                        </a:rPr>
                        <a:t> : gall bladder, renal pelvis and bladder, uterus/cervix, bronchial, prostatic</a:t>
                      </a:r>
                    </a:p>
                    <a:p>
                      <a:r>
                        <a:rPr lang="en-US" sz="1600" b="0" u="none" baseline="0" dirty="0">
                          <a:solidFill>
                            <a:schemeClr val="tx1"/>
                          </a:solidFill>
                          <a:latin typeface="+mj-lt"/>
                        </a:rPr>
                        <a:t>Columnar Metaplasia: Barret’s esophagus, cervical erosion, chronic bronchitis, </a:t>
                      </a:r>
                    </a:p>
                    <a:p>
                      <a:r>
                        <a:rPr lang="en-US" sz="1600" b="0" u="none" baseline="0" dirty="0">
                          <a:solidFill>
                            <a:schemeClr val="tx1"/>
                          </a:solidFill>
                          <a:latin typeface="+mj-lt"/>
                        </a:rPr>
                        <a:t>Osseous metaplasia: Aging process in costal and thyroid cartilage, </a:t>
                      </a:r>
                    </a:p>
                  </a:txBody>
                  <a:tcPr marT="45709" marB="45709"/>
                </a:tc>
                <a:extLst>
                  <a:ext uri="{0D108BD9-81ED-4DB2-BD59-A6C34878D82A}">
                    <a16:rowId xmlns:a16="http://schemas.microsoft.com/office/drawing/2014/main" val="10008"/>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AFB7668A-ADD3-6AF4-F3C7-78CDE38734CA}"/>
              </a:ext>
            </a:extLst>
          </p:cNvPr>
          <p:cNvSpPr>
            <a:spLocks noChangeArrowheads="1"/>
          </p:cNvSpPr>
          <p:nvPr/>
        </p:nvSpPr>
        <p:spPr bwMode="auto">
          <a:xfrm>
            <a:off x="395288" y="-315913"/>
            <a:ext cx="822960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solidFill>
                  <a:srgbClr val="000066"/>
                </a:solidFill>
                <a:latin typeface="+mj-lt"/>
              </a:rPr>
              <a:t>Dysplasia</a:t>
            </a:r>
          </a:p>
        </p:txBody>
      </p:sp>
      <p:sp>
        <p:nvSpPr>
          <p:cNvPr id="28675" name="Rectangle 4">
            <a:extLst>
              <a:ext uri="{FF2B5EF4-FFF2-40B4-BE49-F238E27FC236}">
                <a16:creationId xmlns:a16="http://schemas.microsoft.com/office/drawing/2014/main" id="{E4C410FA-32F5-6535-F6B3-ECD60262E603}"/>
              </a:ext>
            </a:extLst>
          </p:cNvPr>
          <p:cNvSpPr>
            <a:spLocks noChangeArrowheads="1"/>
          </p:cNvSpPr>
          <p:nvPr/>
        </p:nvSpPr>
        <p:spPr bwMode="auto">
          <a:xfrm>
            <a:off x="395288" y="1051070"/>
            <a:ext cx="8229600"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altLang="en-US" sz="2400" u="sng" dirty="0">
                <a:latin typeface="+mj-lt"/>
              </a:rPr>
              <a:t>Dysplasia is a premalignant condition characterized by the loss of the uniformity of the individual cells as well as a loss in their architectural orientation. </a:t>
            </a:r>
          </a:p>
          <a:p>
            <a:pPr eaLnBrk="1" hangingPunct="1">
              <a:lnSpc>
                <a:spcPct val="90000"/>
              </a:lnSpc>
              <a:spcBef>
                <a:spcPct val="20000"/>
              </a:spcBef>
            </a:pPr>
            <a:endParaRPr lang="en-US" altLang="en-US" sz="2400" dirty="0">
              <a:latin typeface="+mj-lt"/>
            </a:endParaRPr>
          </a:p>
          <a:p>
            <a:pPr eaLnBrk="1" hangingPunct="1">
              <a:lnSpc>
                <a:spcPct val="90000"/>
              </a:lnSpc>
              <a:spcBef>
                <a:spcPct val="20000"/>
              </a:spcBef>
            </a:pPr>
            <a:r>
              <a:rPr lang="en-US" altLang="en-US" sz="2400" dirty="0">
                <a:latin typeface="+mj-lt"/>
                <a:sym typeface="Symbol" panose="05050102010706020507" pitchFamily="18" charset="2"/>
              </a:rPr>
              <a:t></a:t>
            </a:r>
            <a:r>
              <a:rPr lang="en-US" altLang="en-US" sz="2400" dirty="0">
                <a:latin typeface="+mj-lt"/>
              </a:rPr>
              <a:t>Dysplasia  can be caused by longstanding irritation of a tissue,  with chronic inflammation, or by exposure to carcinogenic substances.</a:t>
            </a:r>
          </a:p>
          <a:p>
            <a:pPr eaLnBrk="1" hangingPunct="1">
              <a:lnSpc>
                <a:spcPct val="90000"/>
              </a:lnSpc>
              <a:spcBef>
                <a:spcPct val="20000"/>
              </a:spcBef>
            </a:pPr>
            <a:endParaRPr lang="en-US" altLang="en-US" sz="2400" dirty="0">
              <a:latin typeface="+mj-lt"/>
            </a:endParaRPr>
          </a:p>
          <a:p>
            <a:pPr eaLnBrk="1" hangingPunct="1">
              <a:lnSpc>
                <a:spcPct val="90000"/>
              </a:lnSpc>
              <a:spcBef>
                <a:spcPct val="20000"/>
              </a:spcBef>
            </a:pPr>
            <a:r>
              <a:rPr lang="en-US" altLang="en-US" sz="2400" dirty="0">
                <a:latin typeface="+mj-lt"/>
                <a:sym typeface="Symbol" panose="05050102010706020507" pitchFamily="18" charset="2"/>
              </a:rPr>
              <a:t></a:t>
            </a:r>
            <a:r>
              <a:rPr lang="en-US" altLang="en-US" sz="2400" dirty="0">
                <a:latin typeface="+mj-lt"/>
              </a:rPr>
              <a:t>Dysplasia may occur in tissues which has coincident metaplasia, e.g. dysplasia developing in metaplastic squamous epithelium from the bronchus of smokers</a:t>
            </a:r>
          </a:p>
          <a:p>
            <a:pPr eaLnBrk="1" hangingPunct="1">
              <a:lnSpc>
                <a:spcPct val="90000"/>
              </a:lnSpc>
              <a:spcBef>
                <a:spcPct val="20000"/>
              </a:spcBef>
            </a:pPr>
            <a:endParaRPr lang="en-US" altLang="en-US" sz="2400" dirty="0">
              <a:latin typeface="+mj-lt"/>
            </a:endParaRPr>
          </a:p>
          <a:p>
            <a:pPr eaLnBrk="1" hangingPunct="1">
              <a:lnSpc>
                <a:spcPct val="90000"/>
              </a:lnSpc>
              <a:spcBef>
                <a:spcPct val="20000"/>
              </a:spcBef>
            </a:pPr>
            <a:r>
              <a:rPr lang="en-US" altLang="en-US" sz="2400" dirty="0">
                <a:latin typeface="+mj-lt"/>
                <a:sym typeface="Symbol" panose="05050102010706020507" pitchFamily="18" charset="2"/>
              </a:rPr>
              <a:t></a:t>
            </a:r>
            <a:r>
              <a:rPr lang="en-US" altLang="en-US" sz="2400" dirty="0">
                <a:latin typeface="+mj-lt"/>
              </a:rPr>
              <a:t>Dysplasia may also develop without co-existing metaplasia , for example in squamous epithelium of the uterine cervix, glandular epithelium of the stomach or the liver </a:t>
            </a:r>
          </a:p>
        </p:txBody>
      </p:sp>
      <p:sp>
        <p:nvSpPr>
          <p:cNvPr id="4" name="TextBox 3">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6CB762D6-602A-6CAB-58D3-DD06C26B4582}"/>
              </a:ext>
            </a:extLst>
          </p:cNvPr>
          <p:cNvSpPr>
            <a:spLocks noChangeArrowheads="1"/>
          </p:cNvSpPr>
          <p:nvPr/>
        </p:nvSpPr>
        <p:spPr bwMode="auto">
          <a:xfrm>
            <a:off x="609600" y="762000"/>
            <a:ext cx="8229600" cy="626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0400" indent="-660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spcBef>
                <a:spcPct val="20000"/>
              </a:spcBef>
            </a:pPr>
            <a:r>
              <a:rPr lang="en-US" altLang="en-US" sz="2400" dirty="0">
                <a:latin typeface="+mj-lt"/>
              </a:rPr>
              <a:t>	</a:t>
            </a:r>
            <a:r>
              <a:rPr lang="en-US" altLang="en-US" sz="2400" dirty="0" err="1">
                <a:latin typeface="+mj-lt"/>
              </a:rPr>
              <a:t>Dysplatic</a:t>
            </a:r>
            <a:r>
              <a:rPr lang="en-US" altLang="en-US" sz="2400" dirty="0">
                <a:latin typeface="+mj-lt"/>
              </a:rPr>
              <a:t> cells exhibit following characteristic findings:</a:t>
            </a:r>
          </a:p>
          <a:p>
            <a:pPr marL="0" indent="0" algn="just" eaLnBrk="1" hangingPunct="1">
              <a:lnSpc>
                <a:spcPct val="80000"/>
              </a:lnSpc>
              <a:spcBef>
                <a:spcPct val="20000"/>
              </a:spcBef>
            </a:pPr>
            <a:r>
              <a:rPr lang="en-US" altLang="en-US" sz="2400" dirty="0">
                <a:latin typeface="+mj-lt"/>
              </a:rPr>
              <a:t>Cellular </a:t>
            </a:r>
            <a:r>
              <a:rPr lang="en-US" altLang="en-US" sz="2400" dirty="0" err="1">
                <a:latin typeface="+mj-lt"/>
              </a:rPr>
              <a:t>Pleomorphism</a:t>
            </a:r>
            <a:r>
              <a:rPr lang="en-US" altLang="en-US" sz="2400" dirty="0">
                <a:latin typeface="+mj-lt"/>
              </a:rPr>
              <a:t>: Cells show variations in size &amp; shape</a:t>
            </a:r>
          </a:p>
          <a:p>
            <a:pPr algn="just" eaLnBrk="1" hangingPunct="1">
              <a:lnSpc>
                <a:spcPct val="80000"/>
              </a:lnSpc>
              <a:spcBef>
                <a:spcPct val="20000"/>
              </a:spcBef>
            </a:pPr>
            <a:r>
              <a:rPr lang="en-US" altLang="en-US" sz="2400" dirty="0" smtClean="0">
                <a:latin typeface="+mj-lt"/>
              </a:rPr>
              <a:t>Hyperchromatic </a:t>
            </a:r>
            <a:r>
              <a:rPr lang="en-US" altLang="en-US" sz="2400" dirty="0">
                <a:latin typeface="+mj-lt"/>
              </a:rPr>
              <a:t>Nuclei: Deeply stained nuclei, which are </a:t>
            </a:r>
          </a:p>
          <a:p>
            <a:pPr algn="just" eaLnBrk="1" hangingPunct="1">
              <a:lnSpc>
                <a:spcPct val="80000"/>
              </a:lnSpc>
              <a:spcBef>
                <a:spcPct val="20000"/>
              </a:spcBef>
            </a:pPr>
            <a:r>
              <a:rPr lang="en-US" altLang="en-US" sz="2400" dirty="0">
                <a:latin typeface="+mj-lt"/>
              </a:rPr>
              <a:t>  	abnormally large for the size of cell.</a:t>
            </a:r>
          </a:p>
          <a:p>
            <a:pPr algn="just" eaLnBrk="1" hangingPunct="1">
              <a:lnSpc>
                <a:spcPct val="80000"/>
              </a:lnSpc>
              <a:spcBef>
                <a:spcPct val="20000"/>
              </a:spcBef>
            </a:pPr>
            <a:r>
              <a:rPr lang="en-US" altLang="en-US" sz="2400" dirty="0" smtClean="0">
                <a:latin typeface="+mj-lt"/>
              </a:rPr>
              <a:t>Increased </a:t>
            </a:r>
            <a:r>
              <a:rPr lang="en-US" altLang="en-US" sz="2400" dirty="0">
                <a:latin typeface="+mj-lt"/>
              </a:rPr>
              <a:t>Mitotic Activity: Mitotic figures are more</a:t>
            </a:r>
          </a:p>
          <a:p>
            <a:pPr algn="just" eaLnBrk="1" hangingPunct="1">
              <a:lnSpc>
                <a:spcPct val="80000"/>
              </a:lnSpc>
              <a:spcBef>
                <a:spcPct val="20000"/>
              </a:spcBef>
            </a:pPr>
            <a:r>
              <a:rPr lang="en-US" altLang="en-US" sz="2400" dirty="0">
                <a:latin typeface="+mj-lt"/>
              </a:rPr>
              <a:t> 	abundant than usual, although almost invariably they conform to normal patterns. </a:t>
            </a:r>
          </a:p>
          <a:p>
            <a:pPr algn="just" eaLnBrk="1" hangingPunct="1">
              <a:lnSpc>
                <a:spcPct val="80000"/>
              </a:lnSpc>
              <a:spcBef>
                <a:spcPct val="20000"/>
              </a:spcBef>
            </a:pPr>
            <a:r>
              <a:rPr lang="en-US" altLang="en-US" sz="2400" dirty="0" smtClean="0">
                <a:latin typeface="+mj-lt"/>
              </a:rPr>
              <a:t> </a:t>
            </a:r>
            <a:r>
              <a:rPr lang="en-US" altLang="en-US" sz="2400" dirty="0">
                <a:latin typeface="+mj-lt"/>
              </a:rPr>
              <a:t>Architectural Anarchy : There is considerable architectural</a:t>
            </a:r>
          </a:p>
          <a:p>
            <a:pPr algn="just" eaLnBrk="1" hangingPunct="1">
              <a:lnSpc>
                <a:spcPct val="80000"/>
              </a:lnSpc>
              <a:spcBef>
                <a:spcPct val="20000"/>
              </a:spcBef>
            </a:pPr>
            <a:r>
              <a:rPr lang="en-US" altLang="en-US" sz="2400" dirty="0">
                <a:latin typeface="+mj-lt"/>
              </a:rPr>
              <a:t> 	anarchy. </a:t>
            </a:r>
          </a:p>
          <a:p>
            <a:pPr algn="just" eaLnBrk="1" hangingPunct="1">
              <a:lnSpc>
                <a:spcPct val="80000"/>
              </a:lnSpc>
              <a:spcBef>
                <a:spcPct val="20000"/>
              </a:spcBef>
            </a:pPr>
            <a:r>
              <a:rPr lang="en-US" altLang="en-US" sz="2400" dirty="0" smtClean="0">
                <a:latin typeface="+mj-lt"/>
              </a:rPr>
              <a:t>Carcinoma </a:t>
            </a:r>
            <a:r>
              <a:rPr lang="en-US" altLang="en-US" sz="2400" dirty="0">
                <a:latin typeface="+mj-lt"/>
              </a:rPr>
              <a:t>in situ: When dysplastic changes are marked and involve the entire </a:t>
            </a:r>
            <a:r>
              <a:rPr lang="en-US" altLang="en-US" sz="2400" dirty="0" err="1">
                <a:latin typeface="+mj-lt"/>
              </a:rPr>
              <a:t>thickeness</a:t>
            </a:r>
            <a:r>
              <a:rPr lang="en-US" altLang="en-US" sz="2400" dirty="0">
                <a:latin typeface="+mj-lt"/>
              </a:rPr>
              <a:t> of the epithelium, but the basement membrane is intact the lesion is considered as preinvasive neoplasm and is referred as </a:t>
            </a:r>
            <a:r>
              <a:rPr lang="en-US" altLang="en-US" sz="2400" i="1" dirty="0">
                <a:latin typeface="+mj-lt"/>
              </a:rPr>
              <a:t>carcinoma in situ.</a:t>
            </a:r>
            <a:r>
              <a:rPr lang="en-US" altLang="en-US" sz="2400" dirty="0">
                <a:latin typeface="+mj-lt"/>
              </a:rPr>
              <a:t>    </a:t>
            </a:r>
          </a:p>
        </p:txBody>
      </p:sp>
      <p:sp>
        <p:nvSpPr>
          <p:cNvPr id="3" name="TextBox 2">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6778283" cy="979488"/>
          </a:xfrm>
        </p:spPr>
        <p:txBody>
          <a:bodyPr>
            <a:noAutofit/>
          </a:bodyPr>
          <a:lstStyle/>
          <a:p>
            <a:pPr>
              <a:defRPr/>
            </a:pPr>
            <a:r>
              <a:rPr lang="en-US" sz="3200" dirty="0"/>
              <a:t>Cellular Adaptation To Stress Summary </a:t>
            </a:r>
          </a:p>
        </p:txBody>
      </p:sp>
      <p:sp>
        <p:nvSpPr>
          <p:cNvPr id="24579" name="Content Placeholder 2"/>
          <p:cNvSpPr>
            <a:spLocks noGrp="1"/>
          </p:cNvSpPr>
          <p:nvPr>
            <p:ph idx="1"/>
          </p:nvPr>
        </p:nvSpPr>
        <p:spPr/>
        <p:txBody>
          <a:bodyPr>
            <a:normAutofit/>
          </a:bodyPr>
          <a:lstStyle/>
          <a:p>
            <a:pPr algn="just"/>
            <a:r>
              <a:rPr lang="en-US" sz="2600" dirty="0">
                <a:latin typeface="+mj-lt"/>
              </a:rPr>
              <a:t>Hypertrophy: Increased Cell And Organ Size, Often In Response To Increased Workload; Induced By Growth Factors Produced In Response To Mechanical Stress Or Other Stimuli; Occurs In Tissues Incapable Of Cell Division</a:t>
            </a:r>
          </a:p>
          <a:p>
            <a:pPr algn="just"/>
            <a:r>
              <a:rPr lang="en-US" sz="2600" dirty="0">
                <a:latin typeface="+mj-lt"/>
              </a:rPr>
              <a:t> Atrophy: Decreased Cell And Organ Size, As A Result Of Decreased Nutrient Supply Or Disuse; Associated With Decreased Synthesis Of Cellular Building Blocks And Increased Breakdown Of Cellular Organelles</a:t>
            </a:r>
          </a:p>
          <a:p>
            <a:pPr algn="just">
              <a:buFont typeface="Wingdings 2" pitchFamily="18" charset="2"/>
              <a:buNone/>
            </a:pPr>
            <a:endParaRPr lang="en-US" dirty="0"/>
          </a:p>
        </p:txBody>
      </p:sp>
      <p:sp>
        <p:nvSpPr>
          <p:cNvPr id="4" name="TextBox 3">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2B08-B8A6-151B-C804-C1638759BA50}"/>
              </a:ext>
            </a:extLst>
          </p:cNvPr>
          <p:cNvSpPr>
            <a:spLocks noGrp="1"/>
          </p:cNvSpPr>
          <p:nvPr>
            <p:ph type="title"/>
          </p:nvPr>
        </p:nvSpPr>
        <p:spPr>
          <a:xfrm>
            <a:off x="457200" y="274638"/>
            <a:ext cx="8458200" cy="1020762"/>
          </a:xfrm>
        </p:spPr>
        <p:txBody>
          <a:bodyPr rtlCol="0">
            <a:noAutofit/>
          </a:bodyPr>
          <a:lstStyle/>
          <a:p>
            <a:pPr fontAlgn="auto">
              <a:spcAft>
                <a:spcPts val="0"/>
              </a:spcAft>
              <a:defRPr/>
            </a:pPr>
            <a:r>
              <a:rPr lang="en-US" sz="3200" dirty="0"/>
              <a:t>Cellular Adaptations to Stress Summary </a:t>
            </a:r>
          </a:p>
        </p:txBody>
      </p:sp>
      <p:sp>
        <p:nvSpPr>
          <p:cNvPr id="3" name="Content Placeholder 2">
            <a:extLst>
              <a:ext uri="{FF2B5EF4-FFF2-40B4-BE49-F238E27FC236}">
                <a16:creationId xmlns:a16="http://schemas.microsoft.com/office/drawing/2014/main" id="{B05C002F-7069-5DBC-518A-C2B693C0C6B6}"/>
              </a:ext>
            </a:extLst>
          </p:cNvPr>
          <p:cNvSpPr>
            <a:spLocks noGrp="1"/>
          </p:cNvSpPr>
          <p:nvPr>
            <p:ph idx="1"/>
          </p:nvPr>
        </p:nvSpPr>
        <p:spPr>
          <a:xfrm>
            <a:off x="457200" y="1295400"/>
            <a:ext cx="8229600" cy="4830763"/>
          </a:xfrm>
        </p:spPr>
        <p:txBody>
          <a:bodyPr rtlCol="0">
            <a:noAutofit/>
          </a:bodyPr>
          <a:lstStyle/>
          <a:p>
            <a:pPr fontAlgn="auto">
              <a:spcAft>
                <a:spcPts val="0"/>
              </a:spcAft>
              <a:buFont typeface="Arial" panose="020B0604020202020204" pitchFamily="34" charset="0"/>
              <a:buNone/>
              <a:defRPr/>
            </a:pPr>
            <a:r>
              <a:rPr lang="en-US" sz="2500" dirty="0">
                <a:latin typeface="+mj-lt"/>
              </a:rPr>
              <a:t>• Hyperplasia: Increased Cell Numbers In Response To Hormones And Other Growth Factors; Occurs In Tissues Whose Cells Are Able To Divide Or Contain Abundant Tissue Stem Cells</a:t>
            </a:r>
          </a:p>
          <a:p>
            <a:pPr fontAlgn="auto">
              <a:spcAft>
                <a:spcPts val="0"/>
              </a:spcAft>
              <a:buFont typeface="Arial" panose="020B0604020202020204" pitchFamily="34" charset="0"/>
              <a:buNone/>
              <a:defRPr/>
            </a:pPr>
            <a:r>
              <a:rPr lang="en-US" sz="2500" dirty="0">
                <a:latin typeface="+mj-lt"/>
              </a:rPr>
              <a:t>• Metaplasia: Change In Phenotype Of Differentiated Cells, Often In Response To Chronic Irritation, That Makes Cells Better Able To Withstand The Stress; Usually Induced By Altered Differentiation Pathway Of Tissue Stem Cells; May Result In Reduced Functions Or Increased Propensity For Malignant Transformation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93742" y="1085851"/>
            <a:ext cx="830104" cy="830104"/>
          </a:xfrm>
          <a:custGeom>
            <a:avLst/>
            <a:gdLst/>
            <a:ahLst/>
            <a:cxnLst/>
            <a:rect l="l" t="t" r="r" b="b"/>
            <a:pathLst>
              <a:path w="1106804" h="1106805">
                <a:moveTo>
                  <a:pt x="553212" y="0"/>
                </a:moveTo>
                <a:lnTo>
                  <a:pt x="505474" y="2030"/>
                </a:lnTo>
                <a:lnTo>
                  <a:pt x="458865" y="8010"/>
                </a:lnTo>
                <a:lnTo>
                  <a:pt x="413550" y="17775"/>
                </a:lnTo>
                <a:lnTo>
                  <a:pt x="369696" y="31158"/>
                </a:lnTo>
                <a:lnTo>
                  <a:pt x="327468" y="47993"/>
                </a:lnTo>
                <a:lnTo>
                  <a:pt x="287032" y="68114"/>
                </a:lnTo>
                <a:lnTo>
                  <a:pt x="248555" y="91355"/>
                </a:lnTo>
                <a:lnTo>
                  <a:pt x="212203" y="117550"/>
                </a:lnTo>
                <a:lnTo>
                  <a:pt x="178140" y="146534"/>
                </a:lnTo>
                <a:lnTo>
                  <a:pt x="146534" y="178140"/>
                </a:lnTo>
                <a:lnTo>
                  <a:pt x="117550" y="212203"/>
                </a:lnTo>
                <a:lnTo>
                  <a:pt x="91355" y="248555"/>
                </a:lnTo>
                <a:lnTo>
                  <a:pt x="68114" y="287032"/>
                </a:lnTo>
                <a:lnTo>
                  <a:pt x="47993" y="327468"/>
                </a:lnTo>
                <a:lnTo>
                  <a:pt x="31158" y="369696"/>
                </a:lnTo>
                <a:lnTo>
                  <a:pt x="17775" y="413550"/>
                </a:lnTo>
                <a:lnTo>
                  <a:pt x="8010" y="458865"/>
                </a:lnTo>
                <a:lnTo>
                  <a:pt x="2030" y="505474"/>
                </a:lnTo>
                <a:lnTo>
                  <a:pt x="0" y="553212"/>
                </a:lnTo>
                <a:lnTo>
                  <a:pt x="2030" y="600949"/>
                </a:lnTo>
                <a:lnTo>
                  <a:pt x="8010" y="647558"/>
                </a:lnTo>
                <a:lnTo>
                  <a:pt x="17775" y="692873"/>
                </a:lnTo>
                <a:lnTo>
                  <a:pt x="31158" y="736727"/>
                </a:lnTo>
                <a:lnTo>
                  <a:pt x="47993" y="778955"/>
                </a:lnTo>
                <a:lnTo>
                  <a:pt x="68114" y="819391"/>
                </a:lnTo>
                <a:lnTo>
                  <a:pt x="91355" y="857868"/>
                </a:lnTo>
                <a:lnTo>
                  <a:pt x="117550" y="894220"/>
                </a:lnTo>
                <a:lnTo>
                  <a:pt x="146534" y="928283"/>
                </a:lnTo>
                <a:lnTo>
                  <a:pt x="178140" y="959889"/>
                </a:lnTo>
                <a:lnTo>
                  <a:pt x="212203" y="988873"/>
                </a:lnTo>
                <a:lnTo>
                  <a:pt x="248555" y="1015068"/>
                </a:lnTo>
                <a:lnTo>
                  <a:pt x="287032" y="1038309"/>
                </a:lnTo>
                <a:lnTo>
                  <a:pt x="327468" y="1058430"/>
                </a:lnTo>
                <a:lnTo>
                  <a:pt x="369696" y="1075265"/>
                </a:lnTo>
                <a:lnTo>
                  <a:pt x="413550" y="1088648"/>
                </a:lnTo>
                <a:lnTo>
                  <a:pt x="458865" y="1098413"/>
                </a:lnTo>
                <a:lnTo>
                  <a:pt x="505474" y="1104393"/>
                </a:lnTo>
                <a:lnTo>
                  <a:pt x="553212" y="1106424"/>
                </a:lnTo>
                <a:lnTo>
                  <a:pt x="600949" y="1104393"/>
                </a:lnTo>
                <a:lnTo>
                  <a:pt x="647558" y="1098413"/>
                </a:lnTo>
                <a:lnTo>
                  <a:pt x="692873" y="1088648"/>
                </a:lnTo>
                <a:lnTo>
                  <a:pt x="736727" y="1075265"/>
                </a:lnTo>
                <a:lnTo>
                  <a:pt x="778955" y="1058430"/>
                </a:lnTo>
                <a:lnTo>
                  <a:pt x="819391" y="1038309"/>
                </a:lnTo>
                <a:lnTo>
                  <a:pt x="857868" y="1015068"/>
                </a:lnTo>
                <a:lnTo>
                  <a:pt x="894220" y="988873"/>
                </a:lnTo>
                <a:lnTo>
                  <a:pt x="928283" y="959889"/>
                </a:lnTo>
                <a:lnTo>
                  <a:pt x="959889" y="928283"/>
                </a:lnTo>
                <a:lnTo>
                  <a:pt x="988873" y="894220"/>
                </a:lnTo>
                <a:lnTo>
                  <a:pt x="1015068" y="857868"/>
                </a:lnTo>
                <a:lnTo>
                  <a:pt x="1038309" y="819391"/>
                </a:lnTo>
                <a:lnTo>
                  <a:pt x="1058430" y="778955"/>
                </a:lnTo>
                <a:lnTo>
                  <a:pt x="1075265" y="736727"/>
                </a:lnTo>
                <a:lnTo>
                  <a:pt x="1088648" y="692873"/>
                </a:lnTo>
                <a:lnTo>
                  <a:pt x="1098413" y="647558"/>
                </a:lnTo>
                <a:lnTo>
                  <a:pt x="1104393" y="600949"/>
                </a:lnTo>
                <a:lnTo>
                  <a:pt x="1106424" y="553212"/>
                </a:lnTo>
                <a:lnTo>
                  <a:pt x="1104393" y="505474"/>
                </a:lnTo>
                <a:lnTo>
                  <a:pt x="1098413" y="458865"/>
                </a:lnTo>
                <a:lnTo>
                  <a:pt x="1088648" y="413550"/>
                </a:lnTo>
                <a:lnTo>
                  <a:pt x="1075265" y="369696"/>
                </a:lnTo>
                <a:lnTo>
                  <a:pt x="1058430" y="327468"/>
                </a:lnTo>
                <a:lnTo>
                  <a:pt x="1038309" y="287032"/>
                </a:lnTo>
                <a:lnTo>
                  <a:pt x="1015068" y="248555"/>
                </a:lnTo>
                <a:lnTo>
                  <a:pt x="988873" y="212203"/>
                </a:lnTo>
                <a:lnTo>
                  <a:pt x="959889" y="178140"/>
                </a:lnTo>
                <a:lnTo>
                  <a:pt x="928283" y="146534"/>
                </a:lnTo>
                <a:lnTo>
                  <a:pt x="894220" y="117550"/>
                </a:lnTo>
                <a:lnTo>
                  <a:pt x="857868" y="91355"/>
                </a:lnTo>
                <a:lnTo>
                  <a:pt x="819391" y="68114"/>
                </a:lnTo>
                <a:lnTo>
                  <a:pt x="778955" y="47993"/>
                </a:lnTo>
                <a:lnTo>
                  <a:pt x="736727" y="31158"/>
                </a:lnTo>
                <a:lnTo>
                  <a:pt x="692873" y="17775"/>
                </a:lnTo>
                <a:lnTo>
                  <a:pt x="647558" y="8010"/>
                </a:lnTo>
                <a:lnTo>
                  <a:pt x="600949" y="2030"/>
                </a:lnTo>
                <a:lnTo>
                  <a:pt x="553212" y="0"/>
                </a:lnTo>
                <a:close/>
              </a:path>
            </a:pathLst>
          </a:custGeom>
          <a:solidFill>
            <a:srgbClr val="D9D7EB"/>
          </a:solidFill>
        </p:spPr>
        <p:txBody>
          <a:bodyPr wrap="square" lIns="0" tIns="0" rIns="0" bIns="0" rtlCol="0"/>
          <a:lstStyle/>
          <a:p>
            <a:endParaRPr sz="1350"/>
          </a:p>
        </p:txBody>
      </p:sp>
      <p:sp>
        <p:nvSpPr>
          <p:cNvPr id="3" name="object 3"/>
          <p:cNvSpPr/>
          <p:nvPr/>
        </p:nvSpPr>
        <p:spPr>
          <a:xfrm>
            <a:off x="6830567" y="1085851"/>
            <a:ext cx="827723" cy="830104"/>
          </a:xfrm>
          <a:custGeom>
            <a:avLst/>
            <a:gdLst/>
            <a:ahLst/>
            <a:cxnLst/>
            <a:rect l="l" t="t" r="r" b="b"/>
            <a:pathLst>
              <a:path w="1103629" h="1106805">
                <a:moveTo>
                  <a:pt x="551687" y="0"/>
                </a:moveTo>
                <a:lnTo>
                  <a:pt x="504088" y="2030"/>
                </a:lnTo>
                <a:lnTo>
                  <a:pt x="457612" y="8010"/>
                </a:lnTo>
                <a:lnTo>
                  <a:pt x="412426" y="17775"/>
                </a:lnTo>
                <a:lnTo>
                  <a:pt x="368696" y="31158"/>
                </a:lnTo>
                <a:lnTo>
                  <a:pt x="326586" y="47993"/>
                </a:lnTo>
                <a:lnTo>
                  <a:pt x="286263" y="68114"/>
                </a:lnTo>
                <a:lnTo>
                  <a:pt x="247891" y="91355"/>
                </a:lnTo>
                <a:lnTo>
                  <a:pt x="211638" y="117550"/>
                </a:lnTo>
                <a:lnTo>
                  <a:pt x="177668" y="146534"/>
                </a:lnTo>
                <a:lnTo>
                  <a:pt x="146147" y="178140"/>
                </a:lnTo>
                <a:lnTo>
                  <a:pt x="117241" y="212203"/>
                </a:lnTo>
                <a:lnTo>
                  <a:pt x="91115" y="248555"/>
                </a:lnTo>
                <a:lnTo>
                  <a:pt x="67936" y="287032"/>
                </a:lnTo>
                <a:lnTo>
                  <a:pt x="47868" y="327468"/>
                </a:lnTo>
                <a:lnTo>
                  <a:pt x="31077" y="369696"/>
                </a:lnTo>
                <a:lnTo>
                  <a:pt x="17729" y="413550"/>
                </a:lnTo>
                <a:lnTo>
                  <a:pt x="7990" y="458865"/>
                </a:lnTo>
                <a:lnTo>
                  <a:pt x="2025" y="505474"/>
                </a:lnTo>
                <a:lnTo>
                  <a:pt x="0" y="553212"/>
                </a:lnTo>
                <a:lnTo>
                  <a:pt x="2025" y="600949"/>
                </a:lnTo>
                <a:lnTo>
                  <a:pt x="7990" y="647558"/>
                </a:lnTo>
                <a:lnTo>
                  <a:pt x="17729" y="692873"/>
                </a:lnTo>
                <a:lnTo>
                  <a:pt x="31077" y="736727"/>
                </a:lnTo>
                <a:lnTo>
                  <a:pt x="47868" y="778955"/>
                </a:lnTo>
                <a:lnTo>
                  <a:pt x="67936" y="819391"/>
                </a:lnTo>
                <a:lnTo>
                  <a:pt x="91115" y="857868"/>
                </a:lnTo>
                <a:lnTo>
                  <a:pt x="117241" y="894220"/>
                </a:lnTo>
                <a:lnTo>
                  <a:pt x="146147" y="928283"/>
                </a:lnTo>
                <a:lnTo>
                  <a:pt x="177668" y="959889"/>
                </a:lnTo>
                <a:lnTo>
                  <a:pt x="211638" y="988873"/>
                </a:lnTo>
                <a:lnTo>
                  <a:pt x="247891" y="1015068"/>
                </a:lnTo>
                <a:lnTo>
                  <a:pt x="286263" y="1038309"/>
                </a:lnTo>
                <a:lnTo>
                  <a:pt x="326586" y="1058430"/>
                </a:lnTo>
                <a:lnTo>
                  <a:pt x="368696" y="1075265"/>
                </a:lnTo>
                <a:lnTo>
                  <a:pt x="412426" y="1088648"/>
                </a:lnTo>
                <a:lnTo>
                  <a:pt x="457612" y="1098413"/>
                </a:lnTo>
                <a:lnTo>
                  <a:pt x="504088" y="1104393"/>
                </a:lnTo>
                <a:lnTo>
                  <a:pt x="551687" y="1106424"/>
                </a:lnTo>
                <a:lnTo>
                  <a:pt x="599287" y="1104393"/>
                </a:lnTo>
                <a:lnTo>
                  <a:pt x="645763" y="1098413"/>
                </a:lnTo>
                <a:lnTo>
                  <a:pt x="690949" y="1088648"/>
                </a:lnTo>
                <a:lnTo>
                  <a:pt x="734679" y="1075265"/>
                </a:lnTo>
                <a:lnTo>
                  <a:pt x="776789" y="1058430"/>
                </a:lnTo>
                <a:lnTo>
                  <a:pt x="817112" y="1038309"/>
                </a:lnTo>
                <a:lnTo>
                  <a:pt x="855484" y="1015068"/>
                </a:lnTo>
                <a:lnTo>
                  <a:pt x="891737" y="988873"/>
                </a:lnTo>
                <a:lnTo>
                  <a:pt x="925707" y="959889"/>
                </a:lnTo>
                <a:lnTo>
                  <a:pt x="957228" y="928283"/>
                </a:lnTo>
                <a:lnTo>
                  <a:pt x="986134" y="894220"/>
                </a:lnTo>
                <a:lnTo>
                  <a:pt x="1012260" y="857868"/>
                </a:lnTo>
                <a:lnTo>
                  <a:pt x="1035439" y="819391"/>
                </a:lnTo>
                <a:lnTo>
                  <a:pt x="1055507" y="778955"/>
                </a:lnTo>
                <a:lnTo>
                  <a:pt x="1072298" y="736727"/>
                </a:lnTo>
                <a:lnTo>
                  <a:pt x="1085646" y="692873"/>
                </a:lnTo>
                <a:lnTo>
                  <a:pt x="1095385" y="647558"/>
                </a:lnTo>
                <a:lnTo>
                  <a:pt x="1101350" y="600949"/>
                </a:lnTo>
                <a:lnTo>
                  <a:pt x="1103376" y="553212"/>
                </a:lnTo>
                <a:lnTo>
                  <a:pt x="1101350" y="505474"/>
                </a:lnTo>
                <a:lnTo>
                  <a:pt x="1095385" y="458865"/>
                </a:lnTo>
                <a:lnTo>
                  <a:pt x="1085646" y="413550"/>
                </a:lnTo>
                <a:lnTo>
                  <a:pt x="1072298" y="369696"/>
                </a:lnTo>
                <a:lnTo>
                  <a:pt x="1055507" y="327468"/>
                </a:lnTo>
                <a:lnTo>
                  <a:pt x="1035439" y="287032"/>
                </a:lnTo>
                <a:lnTo>
                  <a:pt x="1012260" y="248555"/>
                </a:lnTo>
                <a:lnTo>
                  <a:pt x="986134" y="212203"/>
                </a:lnTo>
                <a:lnTo>
                  <a:pt x="957228" y="178140"/>
                </a:lnTo>
                <a:lnTo>
                  <a:pt x="925707" y="146534"/>
                </a:lnTo>
                <a:lnTo>
                  <a:pt x="891737" y="117550"/>
                </a:lnTo>
                <a:lnTo>
                  <a:pt x="855484" y="91355"/>
                </a:lnTo>
                <a:lnTo>
                  <a:pt x="817112" y="68114"/>
                </a:lnTo>
                <a:lnTo>
                  <a:pt x="776789" y="47993"/>
                </a:lnTo>
                <a:lnTo>
                  <a:pt x="734679" y="31158"/>
                </a:lnTo>
                <a:lnTo>
                  <a:pt x="690949" y="17775"/>
                </a:lnTo>
                <a:lnTo>
                  <a:pt x="645763" y="8010"/>
                </a:lnTo>
                <a:lnTo>
                  <a:pt x="599287" y="2030"/>
                </a:lnTo>
                <a:lnTo>
                  <a:pt x="551687" y="0"/>
                </a:lnTo>
                <a:close/>
              </a:path>
            </a:pathLst>
          </a:custGeom>
          <a:solidFill>
            <a:srgbClr val="D9D7EB"/>
          </a:solidFill>
        </p:spPr>
        <p:txBody>
          <a:bodyPr wrap="square" lIns="0" tIns="0" rIns="0" bIns="0" rtlCol="0"/>
          <a:lstStyle/>
          <a:p>
            <a:endParaRPr sz="1350"/>
          </a:p>
        </p:txBody>
      </p:sp>
      <p:sp>
        <p:nvSpPr>
          <p:cNvPr id="4" name="object 4"/>
          <p:cNvSpPr/>
          <p:nvPr/>
        </p:nvSpPr>
        <p:spPr>
          <a:xfrm>
            <a:off x="1947672" y="1088135"/>
            <a:ext cx="827723" cy="827723"/>
          </a:xfrm>
          <a:custGeom>
            <a:avLst/>
            <a:gdLst/>
            <a:ahLst/>
            <a:cxnLst/>
            <a:rect l="l" t="t" r="r" b="b"/>
            <a:pathLst>
              <a:path w="1103630" h="1103630">
                <a:moveTo>
                  <a:pt x="551688" y="0"/>
                </a:moveTo>
                <a:lnTo>
                  <a:pt x="504088" y="2025"/>
                </a:lnTo>
                <a:lnTo>
                  <a:pt x="457612" y="7990"/>
                </a:lnTo>
                <a:lnTo>
                  <a:pt x="412426" y="17729"/>
                </a:lnTo>
                <a:lnTo>
                  <a:pt x="368696" y="31077"/>
                </a:lnTo>
                <a:lnTo>
                  <a:pt x="326586" y="47868"/>
                </a:lnTo>
                <a:lnTo>
                  <a:pt x="286263" y="67936"/>
                </a:lnTo>
                <a:lnTo>
                  <a:pt x="247891" y="91115"/>
                </a:lnTo>
                <a:lnTo>
                  <a:pt x="211638" y="117241"/>
                </a:lnTo>
                <a:lnTo>
                  <a:pt x="177668" y="146147"/>
                </a:lnTo>
                <a:lnTo>
                  <a:pt x="146147" y="177668"/>
                </a:lnTo>
                <a:lnTo>
                  <a:pt x="117241" y="211638"/>
                </a:lnTo>
                <a:lnTo>
                  <a:pt x="91115" y="247891"/>
                </a:lnTo>
                <a:lnTo>
                  <a:pt x="67936" y="286263"/>
                </a:lnTo>
                <a:lnTo>
                  <a:pt x="47868" y="326586"/>
                </a:lnTo>
                <a:lnTo>
                  <a:pt x="31077" y="368696"/>
                </a:lnTo>
                <a:lnTo>
                  <a:pt x="17729" y="412426"/>
                </a:lnTo>
                <a:lnTo>
                  <a:pt x="7990" y="457612"/>
                </a:lnTo>
                <a:lnTo>
                  <a:pt x="2025" y="504088"/>
                </a:lnTo>
                <a:lnTo>
                  <a:pt x="0" y="551688"/>
                </a:lnTo>
                <a:lnTo>
                  <a:pt x="2025" y="599287"/>
                </a:lnTo>
                <a:lnTo>
                  <a:pt x="7990" y="645763"/>
                </a:lnTo>
                <a:lnTo>
                  <a:pt x="17729" y="690949"/>
                </a:lnTo>
                <a:lnTo>
                  <a:pt x="31077" y="734679"/>
                </a:lnTo>
                <a:lnTo>
                  <a:pt x="47868" y="776789"/>
                </a:lnTo>
                <a:lnTo>
                  <a:pt x="67936" y="817112"/>
                </a:lnTo>
                <a:lnTo>
                  <a:pt x="91115" y="855484"/>
                </a:lnTo>
                <a:lnTo>
                  <a:pt x="117241" y="891737"/>
                </a:lnTo>
                <a:lnTo>
                  <a:pt x="146147" y="925707"/>
                </a:lnTo>
                <a:lnTo>
                  <a:pt x="177668" y="957228"/>
                </a:lnTo>
                <a:lnTo>
                  <a:pt x="211638" y="986134"/>
                </a:lnTo>
                <a:lnTo>
                  <a:pt x="247891" y="1012260"/>
                </a:lnTo>
                <a:lnTo>
                  <a:pt x="286263" y="1035439"/>
                </a:lnTo>
                <a:lnTo>
                  <a:pt x="326586" y="1055507"/>
                </a:lnTo>
                <a:lnTo>
                  <a:pt x="368696" y="1072298"/>
                </a:lnTo>
                <a:lnTo>
                  <a:pt x="412426" y="1085646"/>
                </a:lnTo>
                <a:lnTo>
                  <a:pt x="457612" y="1095385"/>
                </a:lnTo>
                <a:lnTo>
                  <a:pt x="504088" y="1101350"/>
                </a:lnTo>
                <a:lnTo>
                  <a:pt x="551688" y="1103376"/>
                </a:lnTo>
                <a:lnTo>
                  <a:pt x="599287" y="1101350"/>
                </a:lnTo>
                <a:lnTo>
                  <a:pt x="645763" y="1095385"/>
                </a:lnTo>
                <a:lnTo>
                  <a:pt x="690949" y="1085646"/>
                </a:lnTo>
                <a:lnTo>
                  <a:pt x="734679" y="1072298"/>
                </a:lnTo>
                <a:lnTo>
                  <a:pt x="776789" y="1055507"/>
                </a:lnTo>
                <a:lnTo>
                  <a:pt x="817112" y="1035439"/>
                </a:lnTo>
                <a:lnTo>
                  <a:pt x="855484" y="1012260"/>
                </a:lnTo>
                <a:lnTo>
                  <a:pt x="891737" y="986134"/>
                </a:lnTo>
                <a:lnTo>
                  <a:pt x="925707" y="957228"/>
                </a:lnTo>
                <a:lnTo>
                  <a:pt x="957228" y="925707"/>
                </a:lnTo>
                <a:lnTo>
                  <a:pt x="986134" y="891737"/>
                </a:lnTo>
                <a:lnTo>
                  <a:pt x="1012260" y="855484"/>
                </a:lnTo>
                <a:lnTo>
                  <a:pt x="1035439" y="817112"/>
                </a:lnTo>
                <a:lnTo>
                  <a:pt x="1055507" y="776789"/>
                </a:lnTo>
                <a:lnTo>
                  <a:pt x="1072298" y="734679"/>
                </a:lnTo>
                <a:lnTo>
                  <a:pt x="1085646" y="690949"/>
                </a:lnTo>
                <a:lnTo>
                  <a:pt x="1095385" y="645763"/>
                </a:lnTo>
                <a:lnTo>
                  <a:pt x="1101350" y="599287"/>
                </a:lnTo>
                <a:lnTo>
                  <a:pt x="1103376" y="551688"/>
                </a:lnTo>
                <a:lnTo>
                  <a:pt x="1101350" y="504088"/>
                </a:lnTo>
                <a:lnTo>
                  <a:pt x="1095385" y="457612"/>
                </a:lnTo>
                <a:lnTo>
                  <a:pt x="1085646" y="412426"/>
                </a:lnTo>
                <a:lnTo>
                  <a:pt x="1072298" y="368696"/>
                </a:lnTo>
                <a:lnTo>
                  <a:pt x="1055507" y="326586"/>
                </a:lnTo>
                <a:lnTo>
                  <a:pt x="1035439" y="286263"/>
                </a:lnTo>
                <a:lnTo>
                  <a:pt x="1012260" y="247891"/>
                </a:lnTo>
                <a:lnTo>
                  <a:pt x="986134" y="211638"/>
                </a:lnTo>
                <a:lnTo>
                  <a:pt x="957228" y="177668"/>
                </a:lnTo>
                <a:lnTo>
                  <a:pt x="925707" y="146147"/>
                </a:lnTo>
                <a:lnTo>
                  <a:pt x="891737" y="117241"/>
                </a:lnTo>
                <a:lnTo>
                  <a:pt x="855484" y="91115"/>
                </a:lnTo>
                <a:lnTo>
                  <a:pt x="817112" y="67936"/>
                </a:lnTo>
                <a:lnTo>
                  <a:pt x="776789" y="47868"/>
                </a:lnTo>
                <a:lnTo>
                  <a:pt x="734679" y="31077"/>
                </a:lnTo>
                <a:lnTo>
                  <a:pt x="690949" y="17729"/>
                </a:lnTo>
                <a:lnTo>
                  <a:pt x="645763" y="7990"/>
                </a:lnTo>
                <a:lnTo>
                  <a:pt x="599287" y="2025"/>
                </a:lnTo>
                <a:lnTo>
                  <a:pt x="551688" y="0"/>
                </a:lnTo>
                <a:close/>
              </a:path>
            </a:pathLst>
          </a:custGeom>
          <a:solidFill>
            <a:srgbClr val="D9D7EB"/>
          </a:solidFill>
        </p:spPr>
        <p:txBody>
          <a:bodyPr wrap="square" lIns="0" tIns="0" rIns="0" bIns="0" rtlCol="0"/>
          <a:lstStyle/>
          <a:p>
            <a:endParaRPr sz="1350"/>
          </a:p>
        </p:txBody>
      </p:sp>
      <p:sp>
        <p:nvSpPr>
          <p:cNvPr id="5" name="object 5"/>
          <p:cNvSpPr/>
          <p:nvPr/>
        </p:nvSpPr>
        <p:spPr>
          <a:xfrm>
            <a:off x="5887592" y="1086994"/>
            <a:ext cx="827723" cy="830104"/>
          </a:xfrm>
          <a:custGeom>
            <a:avLst/>
            <a:gdLst/>
            <a:ahLst/>
            <a:cxnLst/>
            <a:rect l="l" t="t" r="r" b="b"/>
            <a:pathLst>
              <a:path w="1103629" h="1106805">
                <a:moveTo>
                  <a:pt x="1103376" y="553212"/>
                </a:moveTo>
                <a:lnTo>
                  <a:pt x="1101350" y="505474"/>
                </a:lnTo>
                <a:lnTo>
                  <a:pt x="1095385" y="458865"/>
                </a:lnTo>
                <a:lnTo>
                  <a:pt x="1085646" y="413550"/>
                </a:lnTo>
                <a:lnTo>
                  <a:pt x="1072298" y="369696"/>
                </a:lnTo>
                <a:lnTo>
                  <a:pt x="1055507" y="327468"/>
                </a:lnTo>
                <a:lnTo>
                  <a:pt x="1035439" y="287032"/>
                </a:lnTo>
                <a:lnTo>
                  <a:pt x="1012260" y="248555"/>
                </a:lnTo>
                <a:lnTo>
                  <a:pt x="986134" y="212203"/>
                </a:lnTo>
                <a:lnTo>
                  <a:pt x="957228" y="178140"/>
                </a:lnTo>
                <a:lnTo>
                  <a:pt x="925707" y="146534"/>
                </a:lnTo>
                <a:lnTo>
                  <a:pt x="891737" y="117550"/>
                </a:lnTo>
                <a:lnTo>
                  <a:pt x="855484" y="91355"/>
                </a:lnTo>
                <a:lnTo>
                  <a:pt x="817112" y="68114"/>
                </a:lnTo>
                <a:lnTo>
                  <a:pt x="776789" y="47993"/>
                </a:lnTo>
                <a:lnTo>
                  <a:pt x="734679" y="31158"/>
                </a:lnTo>
                <a:lnTo>
                  <a:pt x="690949" y="17775"/>
                </a:lnTo>
                <a:lnTo>
                  <a:pt x="645763" y="8010"/>
                </a:lnTo>
                <a:lnTo>
                  <a:pt x="599287" y="2030"/>
                </a:lnTo>
                <a:lnTo>
                  <a:pt x="551687" y="0"/>
                </a:lnTo>
                <a:lnTo>
                  <a:pt x="504088" y="2030"/>
                </a:lnTo>
                <a:lnTo>
                  <a:pt x="457612" y="8010"/>
                </a:lnTo>
                <a:lnTo>
                  <a:pt x="412426" y="17775"/>
                </a:lnTo>
                <a:lnTo>
                  <a:pt x="368696" y="31158"/>
                </a:lnTo>
                <a:lnTo>
                  <a:pt x="326586" y="47993"/>
                </a:lnTo>
                <a:lnTo>
                  <a:pt x="286263" y="68114"/>
                </a:lnTo>
                <a:lnTo>
                  <a:pt x="247891" y="91355"/>
                </a:lnTo>
                <a:lnTo>
                  <a:pt x="211638" y="117550"/>
                </a:lnTo>
                <a:lnTo>
                  <a:pt x="177668" y="146534"/>
                </a:lnTo>
                <a:lnTo>
                  <a:pt x="146147" y="178140"/>
                </a:lnTo>
                <a:lnTo>
                  <a:pt x="117241" y="212203"/>
                </a:lnTo>
                <a:lnTo>
                  <a:pt x="91115" y="248555"/>
                </a:lnTo>
                <a:lnTo>
                  <a:pt x="67936" y="287032"/>
                </a:lnTo>
                <a:lnTo>
                  <a:pt x="47868" y="327468"/>
                </a:lnTo>
                <a:lnTo>
                  <a:pt x="31077" y="369696"/>
                </a:lnTo>
                <a:lnTo>
                  <a:pt x="17729" y="413550"/>
                </a:lnTo>
                <a:lnTo>
                  <a:pt x="7990" y="458865"/>
                </a:lnTo>
                <a:lnTo>
                  <a:pt x="2025" y="505474"/>
                </a:lnTo>
                <a:lnTo>
                  <a:pt x="0" y="553212"/>
                </a:lnTo>
                <a:lnTo>
                  <a:pt x="2025" y="600949"/>
                </a:lnTo>
                <a:lnTo>
                  <a:pt x="7990" y="647558"/>
                </a:lnTo>
                <a:lnTo>
                  <a:pt x="17729" y="692873"/>
                </a:lnTo>
                <a:lnTo>
                  <a:pt x="31077" y="736727"/>
                </a:lnTo>
                <a:lnTo>
                  <a:pt x="47868" y="778955"/>
                </a:lnTo>
                <a:lnTo>
                  <a:pt x="67936" y="819391"/>
                </a:lnTo>
                <a:lnTo>
                  <a:pt x="91115" y="857868"/>
                </a:lnTo>
                <a:lnTo>
                  <a:pt x="117241" y="894220"/>
                </a:lnTo>
                <a:lnTo>
                  <a:pt x="146147" y="928283"/>
                </a:lnTo>
                <a:lnTo>
                  <a:pt x="177668" y="959889"/>
                </a:lnTo>
                <a:lnTo>
                  <a:pt x="211638" y="988873"/>
                </a:lnTo>
                <a:lnTo>
                  <a:pt x="247891" y="1015068"/>
                </a:lnTo>
                <a:lnTo>
                  <a:pt x="286263" y="1038309"/>
                </a:lnTo>
                <a:lnTo>
                  <a:pt x="326586" y="1058430"/>
                </a:lnTo>
                <a:lnTo>
                  <a:pt x="368696" y="1075265"/>
                </a:lnTo>
                <a:lnTo>
                  <a:pt x="412426" y="1088648"/>
                </a:lnTo>
                <a:lnTo>
                  <a:pt x="457612" y="1098413"/>
                </a:lnTo>
                <a:lnTo>
                  <a:pt x="504088" y="1104393"/>
                </a:lnTo>
                <a:lnTo>
                  <a:pt x="551687" y="1106424"/>
                </a:lnTo>
                <a:lnTo>
                  <a:pt x="599287" y="1104393"/>
                </a:lnTo>
                <a:lnTo>
                  <a:pt x="645763" y="1098413"/>
                </a:lnTo>
                <a:lnTo>
                  <a:pt x="690949" y="1088648"/>
                </a:lnTo>
                <a:lnTo>
                  <a:pt x="734679" y="1075265"/>
                </a:lnTo>
                <a:lnTo>
                  <a:pt x="776789" y="1058430"/>
                </a:lnTo>
                <a:lnTo>
                  <a:pt x="817112" y="1038309"/>
                </a:lnTo>
                <a:lnTo>
                  <a:pt x="855484" y="1015068"/>
                </a:lnTo>
                <a:lnTo>
                  <a:pt x="891737" y="988873"/>
                </a:lnTo>
                <a:lnTo>
                  <a:pt x="925707" y="959889"/>
                </a:lnTo>
                <a:lnTo>
                  <a:pt x="957228" y="928283"/>
                </a:lnTo>
                <a:lnTo>
                  <a:pt x="986134" y="894220"/>
                </a:lnTo>
                <a:lnTo>
                  <a:pt x="1012260" y="857868"/>
                </a:lnTo>
                <a:lnTo>
                  <a:pt x="1035439" y="819391"/>
                </a:lnTo>
                <a:lnTo>
                  <a:pt x="1055507" y="778955"/>
                </a:lnTo>
                <a:lnTo>
                  <a:pt x="1072298" y="736727"/>
                </a:lnTo>
                <a:lnTo>
                  <a:pt x="1085646" y="692873"/>
                </a:lnTo>
                <a:lnTo>
                  <a:pt x="1095385" y="647558"/>
                </a:lnTo>
                <a:lnTo>
                  <a:pt x="1101350" y="600949"/>
                </a:lnTo>
                <a:lnTo>
                  <a:pt x="1103376" y="553212"/>
                </a:lnTo>
                <a:close/>
              </a:path>
            </a:pathLst>
          </a:custGeom>
          <a:ln w="27432">
            <a:solidFill>
              <a:srgbClr val="D9D7EB"/>
            </a:solidFill>
          </a:ln>
        </p:spPr>
        <p:txBody>
          <a:bodyPr wrap="square" lIns="0" tIns="0" rIns="0" bIns="0" rtlCol="0"/>
          <a:lstStyle/>
          <a:p>
            <a:endParaRPr sz="1350"/>
          </a:p>
        </p:txBody>
      </p:sp>
      <p:grpSp>
        <p:nvGrpSpPr>
          <p:cNvPr id="6" name="object 6"/>
          <p:cNvGrpSpPr/>
          <p:nvPr/>
        </p:nvGrpSpPr>
        <p:grpSpPr>
          <a:xfrm>
            <a:off x="1520189" y="1076707"/>
            <a:ext cx="5749290" cy="4201954"/>
            <a:chOff x="502919" y="292608"/>
            <a:chExt cx="7665720" cy="5602605"/>
          </a:xfrm>
        </p:grpSpPr>
        <p:sp>
          <p:nvSpPr>
            <p:cNvPr id="7" name="object 7"/>
            <p:cNvSpPr/>
            <p:nvPr/>
          </p:nvSpPr>
          <p:spPr>
            <a:xfrm>
              <a:off x="2360675" y="306324"/>
              <a:ext cx="1103630" cy="1106805"/>
            </a:xfrm>
            <a:custGeom>
              <a:avLst/>
              <a:gdLst/>
              <a:ahLst/>
              <a:cxnLst/>
              <a:rect l="l" t="t" r="r" b="b"/>
              <a:pathLst>
                <a:path w="1103629" h="1106805">
                  <a:moveTo>
                    <a:pt x="1103376" y="553212"/>
                  </a:moveTo>
                  <a:lnTo>
                    <a:pt x="1101350" y="505474"/>
                  </a:lnTo>
                  <a:lnTo>
                    <a:pt x="1095385" y="458865"/>
                  </a:lnTo>
                  <a:lnTo>
                    <a:pt x="1085646" y="413550"/>
                  </a:lnTo>
                  <a:lnTo>
                    <a:pt x="1072298" y="369696"/>
                  </a:lnTo>
                  <a:lnTo>
                    <a:pt x="1055507" y="327468"/>
                  </a:lnTo>
                  <a:lnTo>
                    <a:pt x="1035439" y="287032"/>
                  </a:lnTo>
                  <a:lnTo>
                    <a:pt x="1012260" y="248555"/>
                  </a:lnTo>
                  <a:lnTo>
                    <a:pt x="986134" y="212203"/>
                  </a:lnTo>
                  <a:lnTo>
                    <a:pt x="957228" y="178140"/>
                  </a:lnTo>
                  <a:lnTo>
                    <a:pt x="925707" y="146534"/>
                  </a:lnTo>
                  <a:lnTo>
                    <a:pt x="891737" y="117550"/>
                  </a:lnTo>
                  <a:lnTo>
                    <a:pt x="855484" y="91355"/>
                  </a:lnTo>
                  <a:lnTo>
                    <a:pt x="817112" y="68114"/>
                  </a:lnTo>
                  <a:lnTo>
                    <a:pt x="776789" y="47993"/>
                  </a:lnTo>
                  <a:lnTo>
                    <a:pt x="734679" y="31158"/>
                  </a:lnTo>
                  <a:lnTo>
                    <a:pt x="690949" y="17775"/>
                  </a:lnTo>
                  <a:lnTo>
                    <a:pt x="645763" y="8010"/>
                  </a:lnTo>
                  <a:lnTo>
                    <a:pt x="599287" y="2030"/>
                  </a:lnTo>
                  <a:lnTo>
                    <a:pt x="551688" y="0"/>
                  </a:lnTo>
                  <a:lnTo>
                    <a:pt x="504088" y="2030"/>
                  </a:lnTo>
                  <a:lnTo>
                    <a:pt x="457612" y="8010"/>
                  </a:lnTo>
                  <a:lnTo>
                    <a:pt x="412426" y="17775"/>
                  </a:lnTo>
                  <a:lnTo>
                    <a:pt x="368696" y="31158"/>
                  </a:lnTo>
                  <a:lnTo>
                    <a:pt x="326586" y="47993"/>
                  </a:lnTo>
                  <a:lnTo>
                    <a:pt x="286263" y="68114"/>
                  </a:lnTo>
                  <a:lnTo>
                    <a:pt x="247891" y="91355"/>
                  </a:lnTo>
                  <a:lnTo>
                    <a:pt x="211638" y="117550"/>
                  </a:lnTo>
                  <a:lnTo>
                    <a:pt x="177668" y="146534"/>
                  </a:lnTo>
                  <a:lnTo>
                    <a:pt x="146147" y="178140"/>
                  </a:lnTo>
                  <a:lnTo>
                    <a:pt x="117241" y="212203"/>
                  </a:lnTo>
                  <a:lnTo>
                    <a:pt x="91115" y="248555"/>
                  </a:lnTo>
                  <a:lnTo>
                    <a:pt x="67936" y="287032"/>
                  </a:lnTo>
                  <a:lnTo>
                    <a:pt x="47868" y="327468"/>
                  </a:lnTo>
                  <a:lnTo>
                    <a:pt x="31077" y="369696"/>
                  </a:lnTo>
                  <a:lnTo>
                    <a:pt x="17729" y="413550"/>
                  </a:lnTo>
                  <a:lnTo>
                    <a:pt x="7990" y="458865"/>
                  </a:lnTo>
                  <a:lnTo>
                    <a:pt x="2025" y="505474"/>
                  </a:lnTo>
                  <a:lnTo>
                    <a:pt x="0" y="553212"/>
                  </a:lnTo>
                  <a:lnTo>
                    <a:pt x="2025" y="600949"/>
                  </a:lnTo>
                  <a:lnTo>
                    <a:pt x="7990" y="647558"/>
                  </a:lnTo>
                  <a:lnTo>
                    <a:pt x="17729" y="692873"/>
                  </a:lnTo>
                  <a:lnTo>
                    <a:pt x="31077" y="736727"/>
                  </a:lnTo>
                  <a:lnTo>
                    <a:pt x="47868" y="778955"/>
                  </a:lnTo>
                  <a:lnTo>
                    <a:pt x="67936" y="819391"/>
                  </a:lnTo>
                  <a:lnTo>
                    <a:pt x="91115" y="857868"/>
                  </a:lnTo>
                  <a:lnTo>
                    <a:pt x="117241" y="894220"/>
                  </a:lnTo>
                  <a:lnTo>
                    <a:pt x="146147" y="928283"/>
                  </a:lnTo>
                  <a:lnTo>
                    <a:pt x="177668" y="959889"/>
                  </a:lnTo>
                  <a:lnTo>
                    <a:pt x="211638" y="988873"/>
                  </a:lnTo>
                  <a:lnTo>
                    <a:pt x="247891" y="1015068"/>
                  </a:lnTo>
                  <a:lnTo>
                    <a:pt x="286263" y="1038309"/>
                  </a:lnTo>
                  <a:lnTo>
                    <a:pt x="326586" y="1058430"/>
                  </a:lnTo>
                  <a:lnTo>
                    <a:pt x="368696" y="1075265"/>
                  </a:lnTo>
                  <a:lnTo>
                    <a:pt x="412426" y="1088648"/>
                  </a:lnTo>
                  <a:lnTo>
                    <a:pt x="457612" y="1098413"/>
                  </a:lnTo>
                  <a:lnTo>
                    <a:pt x="504088" y="1104393"/>
                  </a:lnTo>
                  <a:lnTo>
                    <a:pt x="551688" y="1106424"/>
                  </a:lnTo>
                  <a:lnTo>
                    <a:pt x="599287" y="1104393"/>
                  </a:lnTo>
                  <a:lnTo>
                    <a:pt x="645763" y="1098413"/>
                  </a:lnTo>
                  <a:lnTo>
                    <a:pt x="690949" y="1088648"/>
                  </a:lnTo>
                  <a:lnTo>
                    <a:pt x="734679" y="1075265"/>
                  </a:lnTo>
                  <a:lnTo>
                    <a:pt x="776789" y="1058430"/>
                  </a:lnTo>
                  <a:lnTo>
                    <a:pt x="817112" y="1038309"/>
                  </a:lnTo>
                  <a:lnTo>
                    <a:pt x="855484" y="1015068"/>
                  </a:lnTo>
                  <a:lnTo>
                    <a:pt x="891737" y="988873"/>
                  </a:lnTo>
                  <a:lnTo>
                    <a:pt x="925707" y="959889"/>
                  </a:lnTo>
                  <a:lnTo>
                    <a:pt x="957228" y="928283"/>
                  </a:lnTo>
                  <a:lnTo>
                    <a:pt x="986134" y="894220"/>
                  </a:lnTo>
                  <a:lnTo>
                    <a:pt x="1012260" y="857868"/>
                  </a:lnTo>
                  <a:lnTo>
                    <a:pt x="1035439" y="819391"/>
                  </a:lnTo>
                  <a:lnTo>
                    <a:pt x="1055507" y="778955"/>
                  </a:lnTo>
                  <a:lnTo>
                    <a:pt x="1072298" y="736727"/>
                  </a:lnTo>
                  <a:lnTo>
                    <a:pt x="1085646" y="692873"/>
                  </a:lnTo>
                  <a:lnTo>
                    <a:pt x="1095385" y="647558"/>
                  </a:lnTo>
                  <a:lnTo>
                    <a:pt x="1101350" y="600949"/>
                  </a:lnTo>
                  <a:lnTo>
                    <a:pt x="1103376" y="553212"/>
                  </a:lnTo>
                  <a:close/>
                </a:path>
              </a:pathLst>
            </a:custGeom>
            <a:ln w="27432">
              <a:solidFill>
                <a:srgbClr val="D9D7EB"/>
              </a:solidFill>
            </a:ln>
          </p:spPr>
          <p:txBody>
            <a:bodyPr wrap="square" lIns="0" tIns="0" rIns="0" bIns="0" rtlCol="0"/>
            <a:lstStyle/>
            <a:p>
              <a:endParaRPr sz="1350"/>
            </a:p>
          </p:txBody>
        </p:sp>
        <p:pic>
          <p:nvPicPr>
            <p:cNvPr id="8" name="object 8"/>
            <p:cNvPicPr/>
            <p:nvPr/>
          </p:nvPicPr>
          <p:blipFill>
            <a:blip r:embed="rId2" cstate="print"/>
            <a:stretch>
              <a:fillRect/>
            </a:stretch>
          </p:blipFill>
          <p:spPr>
            <a:xfrm>
              <a:off x="502919" y="972312"/>
              <a:ext cx="7665720" cy="4922520"/>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4F3B-1B36-4EF3-AA4F-F7FC7E8590B1}"/>
              </a:ext>
            </a:extLst>
          </p:cNvPr>
          <p:cNvSpPr>
            <a:spLocks noGrp="1"/>
          </p:cNvSpPr>
          <p:nvPr>
            <p:ph type="title"/>
          </p:nvPr>
        </p:nvSpPr>
        <p:spPr/>
        <p:txBody>
          <a:bodyPr>
            <a:normAutofit/>
          </a:bodyPr>
          <a:lstStyle/>
          <a:p>
            <a:r>
              <a:rPr lang="en-US" sz="3200" dirty="0"/>
              <a:t>Pharmacological Role in  Cellular Adaptations</a:t>
            </a:r>
            <a:endParaRPr lang="en-PK" sz="3200" dirty="0"/>
          </a:p>
        </p:txBody>
      </p:sp>
      <p:sp>
        <p:nvSpPr>
          <p:cNvPr id="3" name="Content Placeholder 2">
            <a:extLst>
              <a:ext uri="{FF2B5EF4-FFF2-40B4-BE49-F238E27FC236}">
                <a16:creationId xmlns:a16="http://schemas.microsoft.com/office/drawing/2014/main" id="{5BEFEB21-0C87-42E2-BAC5-914851565F2C}"/>
              </a:ext>
            </a:extLst>
          </p:cNvPr>
          <p:cNvSpPr>
            <a:spLocks noGrp="1"/>
          </p:cNvSpPr>
          <p:nvPr>
            <p:ph idx="1"/>
          </p:nvPr>
        </p:nvSpPr>
        <p:spPr>
          <a:xfrm>
            <a:off x="457200" y="1166018"/>
            <a:ext cx="8229600" cy="4525963"/>
          </a:xfrm>
        </p:spPr>
        <p:txBody>
          <a:bodyPr>
            <a:noAutofit/>
          </a:bodyPr>
          <a:lstStyle/>
          <a:p>
            <a:r>
              <a:rPr lang="en-US" sz="2300" dirty="0">
                <a:latin typeface="+mj-lt"/>
              </a:rPr>
              <a:t> Atrophy:</a:t>
            </a:r>
          </a:p>
          <a:p>
            <a:pPr lvl="1"/>
            <a:r>
              <a:rPr lang="en-US" sz="2300" dirty="0">
                <a:latin typeface="+mj-lt"/>
              </a:rPr>
              <a:t>Corticosteroids: Induce Muscle Atrophy Via Protein Catabolism.</a:t>
            </a:r>
          </a:p>
          <a:p>
            <a:r>
              <a:rPr lang="en-US" sz="2300" dirty="0">
                <a:latin typeface="+mj-lt"/>
              </a:rPr>
              <a:t>Hypertrophy:</a:t>
            </a:r>
          </a:p>
          <a:p>
            <a:pPr lvl="1"/>
            <a:r>
              <a:rPr lang="en-US" sz="2300" dirty="0">
                <a:latin typeface="+mj-lt"/>
              </a:rPr>
              <a:t>Anabolic Steroids: Stimulate Muscle Hypertrophy.</a:t>
            </a:r>
          </a:p>
          <a:p>
            <a:r>
              <a:rPr lang="en-US" sz="2300" dirty="0">
                <a:latin typeface="+mj-lt"/>
              </a:rPr>
              <a:t>Hyperplasia:</a:t>
            </a:r>
          </a:p>
          <a:p>
            <a:pPr lvl="1"/>
            <a:r>
              <a:rPr lang="en-US" sz="2300" dirty="0">
                <a:latin typeface="+mj-lt"/>
              </a:rPr>
              <a:t>Estrogen Therapy: Induces Endometrial Hyperplasia.</a:t>
            </a:r>
          </a:p>
          <a:p>
            <a:r>
              <a:rPr lang="en-US" sz="2300" dirty="0">
                <a:latin typeface="+mj-lt"/>
              </a:rPr>
              <a:t>Metaplasia:</a:t>
            </a:r>
          </a:p>
          <a:p>
            <a:pPr lvl="1"/>
            <a:r>
              <a:rPr lang="en-US" sz="2300" dirty="0">
                <a:latin typeface="+mj-lt"/>
              </a:rPr>
              <a:t>Proton Pump Inhibitors: Reverse Barrett’s Esophagus Metaplasia.</a:t>
            </a:r>
          </a:p>
          <a:p>
            <a:r>
              <a:rPr lang="en-US" sz="2300" dirty="0">
                <a:latin typeface="+mj-lt"/>
              </a:rPr>
              <a:t>5. Dysplasia:</a:t>
            </a:r>
          </a:p>
          <a:p>
            <a:pPr lvl="1"/>
            <a:r>
              <a:rPr lang="en-US" sz="2300" dirty="0" err="1">
                <a:latin typeface="+mj-lt"/>
              </a:rPr>
              <a:t>Chemopreventive</a:t>
            </a:r>
            <a:r>
              <a:rPr lang="en-US" sz="2300" dirty="0">
                <a:latin typeface="+mj-lt"/>
              </a:rPr>
              <a:t> Agents: Inhibit Progression Of Dysplasia To Neoplasia.</a:t>
            </a:r>
          </a:p>
        </p:txBody>
      </p:sp>
      <p:sp>
        <p:nvSpPr>
          <p:cNvPr id="4" name="TextBox 3">
            <a:extLst>
              <a:ext uri="{FF2B5EF4-FFF2-40B4-BE49-F238E27FC236}">
                <a16:creationId xmlns:a16="http://schemas.microsoft.com/office/drawing/2014/main" id="{E453988E-8213-478C-AF6B-E71243495D66}"/>
              </a:ext>
            </a:extLst>
          </p:cNvPr>
          <p:cNvSpPr txBox="1"/>
          <p:nvPr/>
        </p:nvSpPr>
        <p:spPr>
          <a:xfrm>
            <a:off x="152400" y="0"/>
            <a:ext cx="2514600" cy="369332"/>
          </a:xfrm>
          <a:prstGeom prst="rect">
            <a:avLst/>
          </a:prstGeom>
          <a:noFill/>
        </p:spPr>
        <p:txBody>
          <a:bodyPr wrap="square" rtlCol="0">
            <a:spAutoFit/>
          </a:bodyPr>
          <a:lstStyle/>
          <a:p>
            <a:r>
              <a:rPr lang="en-US" dirty="0"/>
              <a:t>Horizontal integration </a:t>
            </a:r>
            <a:endParaRPr lang="en-PK" dirty="0"/>
          </a:p>
        </p:txBody>
      </p:sp>
    </p:spTree>
    <p:extLst>
      <p:ext uri="{BB962C8B-B14F-4D97-AF65-F5344CB8AC3E}">
        <p14:creationId xmlns:p14="http://schemas.microsoft.com/office/powerpoint/2010/main" val="3350679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43E0-9855-4FCE-AAF1-E9EB3C7FC522}"/>
              </a:ext>
            </a:extLst>
          </p:cNvPr>
          <p:cNvSpPr>
            <a:spLocks noGrp="1"/>
          </p:cNvSpPr>
          <p:nvPr>
            <p:ph type="title"/>
          </p:nvPr>
        </p:nvSpPr>
        <p:spPr/>
        <p:txBody>
          <a:bodyPr>
            <a:normAutofit/>
          </a:bodyPr>
          <a:lstStyle/>
          <a:p>
            <a:r>
              <a:rPr lang="en-US" sz="3200" dirty="0"/>
              <a:t>Role  of Cellular Adaptations in  Forensic Medicine</a:t>
            </a:r>
            <a:endParaRPr lang="en-PK" sz="3200" dirty="0"/>
          </a:p>
        </p:txBody>
      </p:sp>
      <p:sp>
        <p:nvSpPr>
          <p:cNvPr id="3" name="Content Placeholder 2">
            <a:extLst>
              <a:ext uri="{FF2B5EF4-FFF2-40B4-BE49-F238E27FC236}">
                <a16:creationId xmlns:a16="http://schemas.microsoft.com/office/drawing/2014/main" id="{6584B895-295C-47AA-AB5B-B674CF2A8583}"/>
              </a:ext>
            </a:extLst>
          </p:cNvPr>
          <p:cNvSpPr>
            <a:spLocks noGrp="1"/>
          </p:cNvSpPr>
          <p:nvPr>
            <p:ph idx="1"/>
          </p:nvPr>
        </p:nvSpPr>
        <p:spPr/>
        <p:txBody>
          <a:bodyPr>
            <a:noAutofit/>
          </a:bodyPr>
          <a:lstStyle/>
          <a:p>
            <a:r>
              <a:rPr lang="en-US" sz="2400" dirty="0"/>
              <a:t>1. Atrophy in Forensic Investigations:</a:t>
            </a:r>
          </a:p>
          <a:p>
            <a:pPr lvl="1"/>
            <a:r>
              <a:rPr lang="en-US" sz="2400" dirty="0"/>
              <a:t>Muscle atrophy in cases of prolonged immobilization or neglect.</a:t>
            </a:r>
          </a:p>
          <a:p>
            <a:r>
              <a:rPr lang="en-US" sz="2400" dirty="0"/>
              <a:t>2. Hypertrophy and Hypertension:</a:t>
            </a:r>
          </a:p>
          <a:p>
            <a:pPr lvl="1"/>
            <a:r>
              <a:rPr lang="en-US" sz="2400" dirty="0"/>
              <a:t>Cardiac hypertrophy as evidence of chronic hypertension or substance abuse.</a:t>
            </a:r>
          </a:p>
          <a:p>
            <a:r>
              <a:rPr lang="en-US" sz="2400" dirty="0"/>
              <a:t>3. Metaplasia and Environmental Exposure:</a:t>
            </a:r>
          </a:p>
          <a:p>
            <a:pPr lvl="1"/>
            <a:r>
              <a:rPr lang="en-US" sz="2400" dirty="0"/>
              <a:t>Respiratory tract metaplasia in chronic smokers or occupational hazards.</a:t>
            </a:r>
          </a:p>
          <a:p>
            <a:r>
              <a:rPr lang="en-US" sz="2400" dirty="0"/>
              <a:t>4. Dysplasia and Legal Cases:</a:t>
            </a:r>
          </a:p>
          <a:p>
            <a:pPr lvl="1"/>
            <a:r>
              <a:rPr lang="en-US" sz="2400" dirty="0"/>
              <a:t>Cervical dysplasia as evidence in medical negligence or abuse claims.</a:t>
            </a:r>
          </a:p>
        </p:txBody>
      </p:sp>
    </p:spTree>
    <p:extLst>
      <p:ext uri="{BB962C8B-B14F-4D97-AF65-F5344CB8AC3E}">
        <p14:creationId xmlns:p14="http://schemas.microsoft.com/office/powerpoint/2010/main" val="1200691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86918" y="2671699"/>
            <a:ext cx="8580755" cy="1489710"/>
          </a:xfrm>
          <a:prstGeom prst="rect">
            <a:avLst/>
          </a:prstGeom>
        </p:spPr>
        <p:txBody>
          <a:bodyPr vert="horz" wrap="square" lIns="0" tIns="13335" rIns="0" bIns="0" rtlCol="0">
            <a:spAutoFit/>
          </a:bodyPr>
          <a:lstStyle/>
          <a:p>
            <a:pPr algn="ctr">
              <a:lnSpc>
                <a:spcPct val="100000"/>
              </a:lnSpc>
              <a:spcBef>
                <a:spcPts val="105"/>
              </a:spcBef>
            </a:pPr>
            <a:r>
              <a:rPr sz="3200" b="1" dirty="0">
                <a:solidFill>
                  <a:srgbClr val="FFFFFF"/>
                </a:solidFill>
                <a:latin typeface="Times New Roman"/>
                <a:cs typeface="Times New Roman"/>
              </a:rPr>
              <a:t>Every</a:t>
            </a:r>
            <a:r>
              <a:rPr sz="3200" b="1" spc="-20" dirty="0">
                <a:solidFill>
                  <a:srgbClr val="FFFFFF"/>
                </a:solidFill>
                <a:latin typeface="Times New Roman"/>
                <a:cs typeface="Times New Roman"/>
              </a:rPr>
              <a:t> </a:t>
            </a:r>
            <a:r>
              <a:rPr sz="3200" b="1" dirty="0">
                <a:solidFill>
                  <a:srgbClr val="FFFFFF"/>
                </a:solidFill>
                <a:latin typeface="Times New Roman"/>
                <a:cs typeface="Times New Roman"/>
              </a:rPr>
              <a:t>Clinical</a:t>
            </a:r>
            <a:r>
              <a:rPr sz="3200" b="1" spc="-30" dirty="0">
                <a:solidFill>
                  <a:srgbClr val="FFFFFF"/>
                </a:solidFill>
                <a:latin typeface="Times New Roman"/>
                <a:cs typeface="Times New Roman"/>
              </a:rPr>
              <a:t> </a:t>
            </a:r>
            <a:r>
              <a:rPr sz="3200" b="1" dirty="0">
                <a:solidFill>
                  <a:srgbClr val="FFFFFF"/>
                </a:solidFill>
                <a:latin typeface="Times New Roman"/>
                <a:cs typeface="Times New Roman"/>
              </a:rPr>
              <a:t>Specimen</a:t>
            </a:r>
            <a:r>
              <a:rPr sz="3200" b="1" spc="-15" dirty="0">
                <a:solidFill>
                  <a:srgbClr val="FFFFFF"/>
                </a:solidFill>
                <a:latin typeface="Times New Roman"/>
                <a:cs typeface="Times New Roman"/>
              </a:rPr>
              <a:t> </a:t>
            </a:r>
            <a:r>
              <a:rPr sz="3200" b="1" dirty="0">
                <a:solidFill>
                  <a:srgbClr val="FFFFFF"/>
                </a:solidFill>
                <a:latin typeface="Times New Roman"/>
                <a:cs typeface="Times New Roman"/>
              </a:rPr>
              <a:t>Represents</a:t>
            </a:r>
            <a:r>
              <a:rPr sz="3200" b="1" spc="-20" dirty="0">
                <a:solidFill>
                  <a:srgbClr val="FFFFFF"/>
                </a:solidFill>
                <a:latin typeface="Times New Roman"/>
                <a:cs typeface="Times New Roman"/>
              </a:rPr>
              <a:t> </a:t>
            </a:r>
            <a:r>
              <a:rPr sz="3200" b="1" dirty="0">
                <a:solidFill>
                  <a:srgbClr val="FFFFFF"/>
                </a:solidFill>
                <a:latin typeface="Times New Roman"/>
                <a:cs typeface="Times New Roman"/>
              </a:rPr>
              <a:t>a </a:t>
            </a:r>
            <a:r>
              <a:rPr sz="3200" b="1" spc="-5" dirty="0">
                <a:solidFill>
                  <a:srgbClr val="FFFFFF"/>
                </a:solidFill>
                <a:latin typeface="Times New Roman"/>
                <a:cs typeface="Times New Roman"/>
              </a:rPr>
              <a:t>human</a:t>
            </a:r>
            <a:r>
              <a:rPr sz="3200" b="1" spc="-30" dirty="0">
                <a:solidFill>
                  <a:srgbClr val="FFFFFF"/>
                </a:solidFill>
                <a:latin typeface="Times New Roman"/>
                <a:cs typeface="Times New Roman"/>
              </a:rPr>
              <a:t> </a:t>
            </a:r>
            <a:r>
              <a:rPr sz="3200" b="1" dirty="0">
                <a:solidFill>
                  <a:srgbClr val="FFFFFF"/>
                </a:solidFill>
                <a:latin typeface="Times New Roman"/>
                <a:cs typeface="Times New Roman"/>
              </a:rPr>
              <a:t>life</a:t>
            </a:r>
            <a:endParaRPr sz="3200">
              <a:latin typeface="Times New Roman"/>
              <a:cs typeface="Times New Roman"/>
            </a:endParaRPr>
          </a:p>
          <a:p>
            <a:pPr>
              <a:lnSpc>
                <a:spcPct val="100000"/>
              </a:lnSpc>
              <a:spcBef>
                <a:spcPts val="45"/>
              </a:spcBef>
            </a:pPr>
            <a:endParaRPr sz="3300">
              <a:latin typeface="Times New Roman"/>
              <a:cs typeface="Times New Roman"/>
            </a:endParaRPr>
          </a:p>
          <a:p>
            <a:pPr marL="3175" algn="ctr">
              <a:lnSpc>
                <a:spcPct val="100000"/>
              </a:lnSpc>
            </a:pPr>
            <a:r>
              <a:rPr sz="3200" b="1" dirty="0">
                <a:solidFill>
                  <a:srgbClr val="FFFFFF"/>
                </a:solidFill>
                <a:latin typeface="Times New Roman"/>
                <a:cs typeface="Times New Roman"/>
              </a:rPr>
              <a:t>You</a:t>
            </a:r>
            <a:r>
              <a:rPr sz="3200" b="1" spc="-5" dirty="0">
                <a:solidFill>
                  <a:srgbClr val="FFFFFF"/>
                </a:solidFill>
                <a:latin typeface="Times New Roman"/>
                <a:cs typeface="Times New Roman"/>
              </a:rPr>
              <a:t> </a:t>
            </a:r>
            <a:r>
              <a:rPr sz="3200" b="1" dirty="0">
                <a:solidFill>
                  <a:srgbClr val="FFFFFF"/>
                </a:solidFill>
                <a:latin typeface="Times New Roman"/>
                <a:cs typeface="Times New Roman"/>
              </a:rPr>
              <a:t>treat</a:t>
            </a:r>
            <a:r>
              <a:rPr sz="3200" b="1" spc="-35" dirty="0">
                <a:solidFill>
                  <a:srgbClr val="FFFFFF"/>
                </a:solidFill>
                <a:latin typeface="Times New Roman"/>
                <a:cs typeface="Times New Roman"/>
              </a:rPr>
              <a:t> </a:t>
            </a:r>
            <a:r>
              <a:rPr sz="3200" b="1" dirty="0">
                <a:solidFill>
                  <a:srgbClr val="FFFFFF"/>
                </a:solidFill>
                <a:latin typeface="Times New Roman"/>
                <a:cs typeface="Times New Roman"/>
              </a:rPr>
              <a:t>others</a:t>
            </a:r>
            <a:r>
              <a:rPr sz="3200" b="1" spc="-20" dirty="0">
                <a:solidFill>
                  <a:srgbClr val="FFFFFF"/>
                </a:solidFill>
                <a:latin typeface="Times New Roman"/>
                <a:cs typeface="Times New Roman"/>
              </a:rPr>
              <a:t> </a:t>
            </a:r>
            <a:r>
              <a:rPr sz="3200" b="1" spc="-5" dirty="0">
                <a:solidFill>
                  <a:srgbClr val="FFFFFF"/>
                </a:solidFill>
                <a:latin typeface="Times New Roman"/>
                <a:cs typeface="Times New Roman"/>
              </a:rPr>
              <a:t>like </a:t>
            </a:r>
            <a:r>
              <a:rPr sz="3200" b="1" spc="5" dirty="0">
                <a:solidFill>
                  <a:srgbClr val="FFFFFF"/>
                </a:solidFill>
                <a:latin typeface="Times New Roman"/>
                <a:cs typeface="Times New Roman"/>
              </a:rPr>
              <a:t>you</a:t>
            </a:r>
            <a:r>
              <a:rPr sz="3200" b="1" spc="-20" dirty="0">
                <a:solidFill>
                  <a:srgbClr val="FFFFFF"/>
                </a:solidFill>
                <a:latin typeface="Times New Roman"/>
                <a:cs typeface="Times New Roman"/>
              </a:rPr>
              <a:t> </a:t>
            </a:r>
            <a:r>
              <a:rPr sz="3200" b="1" dirty="0">
                <a:solidFill>
                  <a:srgbClr val="FFFFFF"/>
                </a:solidFill>
                <a:latin typeface="Times New Roman"/>
                <a:cs typeface="Times New Roman"/>
              </a:rPr>
              <a:t>want</a:t>
            </a:r>
            <a:r>
              <a:rPr sz="3200" b="1" spc="-15" dirty="0">
                <a:solidFill>
                  <a:srgbClr val="FFFFFF"/>
                </a:solidFill>
                <a:latin typeface="Times New Roman"/>
                <a:cs typeface="Times New Roman"/>
              </a:rPr>
              <a:t> </a:t>
            </a:r>
            <a:r>
              <a:rPr sz="3200" b="1" dirty="0">
                <a:solidFill>
                  <a:srgbClr val="FFFFFF"/>
                </a:solidFill>
                <a:latin typeface="Times New Roman"/>
                <a:cs typeface="Times New Roman"/>
              </a:rPr>
              <a:t>to</a:t>
            </a:r>
            <a:r>
              <a:rPr sz="3200" b="1" spc="-5" dirty="0">
                <a:solidFill>
                  <a:srgbClr val="FFFFFF"/>
                </a:solidFill>
                <a:latin typeface="Times New Roman"/>
                <a:cs typeface="Times New Roman"/>
              </a:rPr>
              <a:t> </a:t>
            </a:r>
            <a:r>
              <a:rPr sz="3200" b="1" dirty="0">
                <a:solidFill>
                  <a:srgbClr val="FFFFFF"/>
                </a:solidFill>
                <a:latin typeface="Times New Roman"/>
                <a:cs typeface="Times New Roman"/>
              </a:rPr>
              <a:t>be</a:t>
            </a:r>
            <a:r>
              <a:rPr sz="3200" b="1" spc="-10" dirty="0">
                <a:solidFill>
                  <a:srgbClr val="FFFFFF"/>
                </a:solidFill>
                <a:latin typeface="Times New Roman"/>
                <a:cs typeface="Times New Roman"/>
              </a:rPr>
              <a:t> </a:t>
            </a:r>
            <a:r>
              <a:rPr sz="3200" b="1" dirty="0">
                <a:solidFill>
                  <a:srgbClr val="FFFFFF"/>
                </a:solidFill>
                <a:latin typeface="Times New Roman"/>
                <a:cs typeface="Times New Roman"/>
              </a:rPr>
              <a:t>treated</a:t>
            </a:r>
            <a:endParaRPr sz="3200">
              <a:latin typeface="Times New Roman"/>
              <a:cs typeface="Times New Roman"/>
            </a:endParaRPr>
          </a:p>
        </p:txBody>
      </p:sp>
      <p:sp>
        <p:nvSpPr>
          <p:cNvPr id="10" name="TextBox 9">
            <a:extLst>
              <a:ext uri="{FF2B5EF4-FFF2-40B4-BE49-F238E27FC236}">
                <a16:creationId xmlns:a16="http://schemas.microsoft.com/office/drawing/2014/main" id="{055D99CE-D490-42A4-B8A3-B680EFC7AE22}"/>
              </a:ext>
            </a:extLst>
          </p:cNvPr>
          <p:cNvSpPr txBox="1"/>
          <p:nvPr/>
        </p:nvSpPr>
        <p:spPr>
          <a:xfrm>
            <a:off x="76200" y="152400"/>
            <a:ext cx="2057400" cy="369332"/>
          </a:xfrm>
          <a:prstGeom prst="rect">
            <a:avLst/>
          </a:prstGeom>
          <a:noFill/>
        </p:spPr>
        <p:txBody>
          <a:bodyPr wrap="square" rtlCol="0">
            <a:spAutoFit/>
          </a:bodyPr>
          <a:lstStyle/>
          <a:p>
            <a:r>
              <a:rPr lang="en-US" dirty="0"/>
              <a:t>Spiral integration </a:t>
            </a:r>
            <a:endParaRPr lang="en-PK" dirty="0"/>
          </a:p>
        </p:txBody>
      </p:sp>
      <p:pic>
        <p:nvPicPr>
          <p:cNvPr id="8" name="Picture 7">
            <a:extLst>
              <a:ext uri="{FF2B5EF4-FFF2-40B4-BE49-F238E27FC236}">
                <a16:creationId xmlns:a16="http://schemas.microsoft.com/office/drawing/2014/main" id="{0C2A71C1-1D17-4D99-98DB-7E956631E1E9}"/>
              </a:ext>
            </a:extLst>
          </p:cNvPr>
          <p:cNvPicPr>
            <a:picLocks noChangeAspect="1"/>
          </p:cNvPicPr>
          <p:nvPr/>
        </p:nvPicPr>
        <p:blipFill>
          <a:blip r:embed="rId2"/>
          <a:stretch>
            <a:fillRect/>
          </a:stretch>
        </p:blipFill>
        <p:spPr>
          <a:xfrm>
            <a:off x="25400" y="609600"/>
            <a:ext cx="9010650" cy="5095875"/>
          </a:xfrm>
          <a:prstGeom prst="rect">
            <a:avLst/>
          </a:prstGeom>
        </p:spPr>
      </p:pic>
    </p:spTree>
    <p:extLst>
      <p:ext uri="{BB962C8B-B14F-4D97-AF65-F5344CB8AC3E}">
        <p14:creationId xmlns:p14="http://schemas.microsoft.com/office/powerpoint/2010/main" val="1758811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B6A3CC-2A23-CCC2-C7C2-39FF2491B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756512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7A70-6805-3206-94C5-EF280EF1A6E7}"/>
              </a:ext>
            </a:extLst>
          </p:cNvPr>
          <p:cNvSpPr>
            <a:spLocks noGrp="1"/>
          </p:cNvSpPr>
          <p:nvPr>
            <p:ph type="title"/>
          </p:nvPr>
        </p:nvSpPr>
        <p:spPr>
          <a:xfrm>
            <a:off x="628650" y="1131094"/>
            <a:ext cx="7886700" cy="628525"/>
          </a:xfrm>
        </p:spPr>
        <p:txBody>
          <a:bodyPr>
            <a:normAutofit fontScale="90000"/>
          </a:bodyPr>
          <a:lstStyle/>
          <a:p>
            <a:r>
              <a:rPr lang="en-US" sz="2100" b="1" dirty="0">
                <a:latin typeface="Times New Roman" panose="02020603050405020304" pitchFamily="18" charset="0"/>
                <a:cs typeface="Times New Roman" panose="02020603050405020304" pitchFamily="18" charset="0"/>
              </a:rPr>
              <a:t>https://www.sciencedirect.com/science/article/pii/S2213231720302068</a:t>
            </a:r>
          </a:p>
        </p:txBody>
      </p:sp>
      <p:pic>
        <p:nvPicPr>
          <p:cNvPr id="5" name="Picture 4">
            <a:extLst>
              <a:ext uri="{FF2B5EF4-FFF2-40B4-BE49-F238E27FC236}">
                <a16:creationId xmlns:a16="http://schemas.microsoft.com/office/drawing/2014/main" id="{62CDFFAA-9840-EAE1-796E-9C9DF3997907}"/>
              </a:ext>
            </a:extLst>
          </p:cNvPr>
          <p:cNvPicPr>
            <a:picLocks noChangeAspect="1"/>
          </p:cNvPicPr>
          <p:nvPr/>
        </p:nvPicPr>
        <p:blipFill rotWithShape="1">
          <a:blip r:embed="rId2"/>
          <a:srcRect l="6875" t="34028" r="36842" b="12612"/>
          <a:stretch/>
        </p:blipFill>
        <p:spPr>
          <a:xfrm>
            <a:off x="628650" y="1759619"/>
            <a:ext cx="7886700" cy="4080329"/>
          </a:xfrm>
          <a:prstGeom prst="rect">
            <a:avLst/>
          </a:prstGeom>
        </p:spPr>
      </p:pic>
    </p:spTree>
    <p:extLst>
      <p:ext uri="{BB962C8B-B14F-4D97-AF65-F5344CB8AC3E}">
        <p14:creationId xmlns:p14="http://schemas.microsoft.com/office/powerpoint/2010/main" val="643494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76855"/>
            <a:ext cx="9144000" cy="1469390"/>
          </a:xfrm>
          <a:custGeom>
            <a:avLst/>
            <a:gdLst/>
            <a:ahLst/>
            <a:cxnLst/>
            <a:rect l="l" t="t" r="r" b="b"/>
            <a:pathLst>
              <a:path w="9144000" h="1469389">
                <a:moveTo>
                  <a:pt x="9144000" y="0"/>
                </a:moveTo>
                <a:lnTo>
                  <a:pt x="0" y="0"/>
                </a:lnTo>
                <a:lnTo>
                  <a:pt x="0" y="1469136"/>
                </a:lnTo>
                <a:lnTo>
                  <a:pt x="9144000" y="1469136"/>
                </a:lnTo>
                <a:lnTo>
                  <a:pt x="9144000" y="0"/>
                </a:lnTo>
                <a:close/>
              </a:path>
            </a:pathLst>
          </a:custGeom>
          <a:solidFill>
            <a:srgbClr val="6B448B"/>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3335" rIns="0" bIns="0" rtlCol="0">
            <a:spAutoFit/>
          </a:bodyPr>
          <a:lstStyle/>
          <a:p>
            <a:pPr marL="19050">
              <a:lnSpc>
                <a:spcPct val="100000"/>
              </a:lnSpc>
              <a:spcBef>
                <a:spcPts val="105"/>
              </a:spcBef>
            </a:pPr>
            <a:r>
              <a:rPr dirty="0"/>
              <a:t>Thank</a:t>
            </a:r>
            <a:r>
              <a:rPr spc="-75" dirty="0"/>
              <a:t> </a:t>
            </a:r>
            <a:r>
              <a:rPr dirty="0"/>
              <a:t>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Learning Objectives</a:t>
            </a:r>
          </a:p>
        </p:txBody>
      </p:sp>
      <p:sp>
        <p:nvSpPr>
          <p:cNvPr id="3" name="Content Placeholder 2"/>
          <p:cNvSpPr>
            <a:spLocks noGrp="1"/>
          </p:cNvSpPr>
          <p:nvPr>
            <p:ph idx="1"/>
          </p:nvPr>
        </p:nvSpPr>
        <p:spPr/>
        <p:txBody>
          <a:bodyPr>
            <a:normAutofit fontScale="92500" lnSpcReduction="10000"/>
          </a:bodyPr>
          <a:lstStyle/>
          <a:p>
            <a:r>
              <a:rPr lang="en-US" dirty="0"/>
              <a:t>After Completion Of This Lecture Students Will Be Able To :</a:t>
            </a:r>
          </a:p>
          <a:p>
            <a:r>
              <a:rPr lang="en-US" dirty="0"/>
              <a:t>Define Cellular Adaptation </a:t>
            </a:r>
          </a:p>
          <a:p>
            <a:r>
              <a:rPr lang="en-US" dirty="0"/>
              <a:t>Enumerate Types Of Cellular Adaptation</a:t>
            </a:r>
          </a:p>
          <a:p>
            <a:r>
              <a:rPr lang="en-US" dirty="0"/>
              <a:t>Define Each Type Of Cellular Adaptation With Examples And Describe Their Morphology</a:t>
            </a:r>
          </a:p>
          <a:p>
            <a:r>
              <a:rPr lang="en-US" dirty="0"/>
              <a:t>Describe The Mechanisms Involved </a:t>
            </a:r>
          </a:p>
          <a:p>
            <a:r>
              <a:rPr lang="en-US" dirty="0"/>
              <a:t>Differentiate Between Different Types Of Cellular Adaptations And Illustrate With Examples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D7C8-77E4-D608-D6C7-C666CD149CD5}"/>
              </a:ext>
            </a:extLst>
          </p:cNvPr>
          <p:cNvSpPr>
            <a:spLocks noGrp="1"/>
          </p:cNvSpPr>
          <p:nvPr>
            <p:ph type="title"/>
          </p:nvPr>
        </p:nvSpPr>
        <p:spPr>
          <a:xfrm>
            <a:off x="457200" y="685800"/>
            <a:ext cx="8229600" cy="731838"/>
          </a:xfrm>
        </p:spPr>
        <p:txBody>
          <a:bodyPr>
            <a:normAutofit fontScale="90000"/>
          </a:bodyPr>
          <a:lstStyle/>
          <a:p>
            <a:r>
              <a:rPr lang="en-US" dirty="0"/>
              <a:t>Basic Structure of Cell</a:t>
            </a:r>
          </a:p>
        </p:txBody>
      </p:sp>
      <p:pic>
        <p:nvPicPr>
          <p:cNvPr id="3074" name="Picture 2" descr="Biology Online Practice Test- Cell Structure and Function">
            <a:extLst>
              <a:ext uri="{FF2B5EF4-FFF2-40B4-BE49-F238E27FC236}">
                <a16:creationId xmlns:a16="http://schemas.microsoft.com/office/drawing/2014/main" id="{7C3EB093-A9CE-07B1-7422-70215CFEC8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7239000" cy="48307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443284-5CF9-DC2D-182B-A595AF59BB10}"/>
              </a:ext>
            </a:extLst>
          </p:cNvPr>
          <p:cNvSpPr txBox="1"/>
          <p:nvPr/>
        </p:nvSpPr>
        <p:spPr>
          <a:xfrm>
            <a:off x="84172" y="63194"/>
            <a:ext cx="4572000" cy="369332"/>
          </a:xfrm>
          <a:prstGeom prst="rect">
            <a:avLst/>
          </a:prstGeom>
          <a:noFill/>
        </p:spPr>
        <p:txBody>
          <a:bodyPr wrap="square">
            <a:spAutoFit/>
          </a:bodyPr>
          <a:lstStyle/>
          <a:p>
            <a:r>
              <a:rPr lang="en-US" sz="1800" b="1" spc="-5" dirty="0">
                <a:latin typeface="Times New Roman"/>
                <a:cs typeface="Times New Roman"/>
              </a:rPr>
              <a:t>Spiral</a:t>
            </a:r>
            <a:endParaRPr lang="en-US" dirty="0"/>
          </a:p>
        </p:txBody>
      </p:sp>
    </p:spTree>
    <p:extLst>
      <p:ext uri="{BB962C8B-B14F-4D97-AF65-F5344CB8AC3E}">
        <p14:creationId xmlns:p14="http://schemas.microsoft.com/office/powerpoint/2010/main" val="620997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792E-9305-45AE-9026-4367187E74CE}"/>
              </a:ext>
            </a:extLst>
          </p:cNvPr>
          <p:cNvSpPr>
            <a:spLocks noGrp="1"/>
          </p:cNvSpPr>
          <p:nvPr>
            <p:ph type="title"/>
          </p:nvPr>
        </p:nvSpPr>
        <p:spPr/>
        <p:txBody>
          <a:bodyPr>
            <a:normAutofit/>
          </a:bodyPr>
          <a:lstStyle/>
          <a:p>
            <a:r>
              <a:rPr lang="en-US" sz="3200" dirty="0"/>
              <a:t>Adaptations</a:t>
            </a:r>
            <a:endParaRPr lang="en-PK" sz="3200" dirty="0"/>
          </a:p>
        </p:txBody>
      </p:sp>
      <p:sp>
        <p:nvSpPr>
          <p:cNvPr id="3" name="Content Placeholder 2"/>
          <p:cNvSpPr>
            <a:spLocks noGrp="1"/>
          </p:cNvSpPr>
          <p:nvPr>
            <p:ph idx="1"/>
          </p:nvPr>
        </p:nvSpPr>
        <p:spPr/>
        <p:txBody>
          <a:bodyPr>
            <a:normAutofit fontScale="85000" lnSpcReduction="10000"/>
          </a:bodyPr>
          <a:lstStyle/>
          <a:p>
            <a:pPr algn="just">
              <a:buClr>
                <a:srgbClr val="008000"/>
              </a:buClr>
            </a:pPr>
            <a:r>
              <a:rPr lang="en-US" dirty="0">
                <a:latin typeface="+mj-lt"/>
              </a:rPr>
              <a:t>Reversible changes in the number , size, phenotype, metabolic activity, or functions of cells in response  to changes in their environment.</a:t>
            </a:r>
          </a:p>
          <a:p>
            <a:pPr algn="just">
              <a:buClr>
                <a:srgbClr val="008000"/>
              </a:buClr>
            </a:pPr>
            <a:r>
              <a:rPr lang="en-US" u="sng" dirty="0">
                <a:latin typeface="+mj-lt"/>
              </a:rPr>
              <a:t>PHYSIOLOGIC ADAPTATIONS: </a:t>
            </a:r>
            <a:r>
              <a:rPr lang="en-US" dirty="0">
                <a:latin typeface="+mj-lt"/>
              </a:rPr>
              <a:t>Usually represent responses of  cells to normal stimulation by hormones or endogenous chemical mediators (</a:t>
            </a:r>
            <a:r>
              <a:rPr lang="en-US" dirty="0" err="1">
                <a:latin typeface="+mj-lt"/>
              </a:rPr>
              <a:t>e.g</a:t>
            </a:r>
            <a:r>
              <a:rPr lang="en-US" dirty="0">
                <a:latin typeface="+mj-lt"/>
              </a:rPr>
              <a:t> hormone – induced enlargement of  the breast and uterus during pregnancy)</a:t>
            </a:r>
          </a:p>
          <a:p>
            <a:pPr algn="just">
              <a:buClr>
                <a:srgbClr val="008000"/>
              </a:buClr>
            </a:pPr>
            <a:r>
              <a:rPr lang="en-US" u="sng" dirty="0">
                <a:latin typeface="+mj-lt"/>
              </a:rPr>
              <a:t>PATHOLOGIC ADAPTATIONS:</a:t>
            </a:r>
            <a:r>
              <a:rPr lang="en-US" dirty="0">
                <a:latin typeface="+mj-lt"/>
              </a:rPr>
              <a:t> Are responses to stress that allow cells to modulate their structure and functions and thus escape injury </a:t>
            </a:r>
            <a:endParaRPr lang="en-US" u="sng" dirty="0">
              <a:latin typeface="+mj-lt"/>
            </a:endParaRPr>
          </a:p>
          <a:p>
            <a:pPr algn="just"/>
            <a:endParaRPr lang="en-US" dirty="0">
              <a:latin typeface="+mj-lt"/>
            </a:endParaRPr>
          </a:p>
        </p:txBody>
      </p:sp>
      <p:sp>
        <p:nvSpPr>
          <p:cNvPr id="5" name="TextBox 4">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249"/>
            <a:ext cx="8229600" cy="1143000"/>
          </a:xfrm>
        </p:spPr>
        <p:txBody>
          <a:bodyPr>
            <a:normAutofit/>
          </a:bodyPr>
          <a:lstStyle/>
          <a:p>
            <a:r>
              <a:rPr lang="en-US" sz="3200" u="sng" dirty="0"/>
              <a:t>Cellular Adaptations:</a:t>
            </a:r>
            <a:endParaRPr lang="en-US" sz="3200" dirty="0"/>
          </a:p>
        </p:txBody>
      </p:sp>
      <p:sp>
        <p:nvSpPr>
          <p:cNvPr id="3" name="Content Placeholder 2"/>
          <p:cNvSpPr>
            <a:spLocks noGrp="1"/>
          </p:cNvSpPr>
          <p:nvPr>
            <p:ph idx="1"/>
          </p:nvPr>
        </p:nvSpPr>
        <p:spPr/>
        <p:txBody>
          <a:bodyPr>
            <a:normAutofit/>
          </a:bodyPr>
          <a:lstStyle/>
          <a:p>
            <a:pPr marL="508000" indent="-508000">
              <a:lnSpc>
                <a:spcPct val="80000"/>
              </a:lnSpc>
            </a:pPr>
            <a:r>
              <a:rPr lang="en-US" sz="2500" dirty="0">
                <a:latin typeface="+mj-lt"/>
              </a:rPr>
              <a:t>Different Cellular adaptive responses are:</a:t>
            </a:r>
          </a:p>
          <a:p>
            <a:pPr marL="0" indent="0">
              <a:lnSpc>
                <a:spcPct val="80000"/>
              </a:lnSpc>
              <a:buNone/>
            </a:pPr>
            <a:r>
              <a:rPr lang="en-US" sz="2500" dirty="0">
                <a:latin typeface="+mj-lt"/>
              </a:rPr>
              <a:t>	</a:t>
            </a:r>
          </a:p>
          <a:p>
            <a:pPr marL="508000" indent="-508000">
              <a:lnSpc>
                <a:spcPct val="80000"/>
              </a:lnSpc>
            </a:pPr>
            <a:r>
              <a:rPr lang="en-US" sz="2500" dirty="0">
                <a:latin typeface="+mj-lt"/>
              </a:rPr>
              <a:t>      (</a:t>
            </a:r>
            <a:r>
              <a:rPr lang="en-US" sz="2500" dirty="0" err="1">
                <a:latin typeface="+mj-lt"/>
              </a:rPr>
              <a:t>i</a:t>
            </a:r>
            <a:r>
              <a:rPr lang="en-US" sz="2500" dirty="0">
                <a:latin typeface="+mj-lt"/>
              </a:rPr>
              <a:t>) Hypertrophy</a:t>
            </a:r>
          </a:p>
          <a:p>
            <a:pPr marL="508000" indent="-508000">
              <a:lnSpc>
                <a:spcPct val="80000"/>
              </a:lnSpc>
            </a:pPr>
            <a:endParaRPr lang="en-US" sz="2500" dirty="0">
              <a:latin typeface="+mj-lt"/>
            </a:endParaRPr>
          </a:p>
          <a:p>
            <a:pPr marL="508000" indent="-508000">
              <a:lnSpc>
                <a:spcPct val="80000"/>
              </a:lnSpc>
            </a:pPr>
            <a:r>
              <a:rPr lang="en-US" sz="2500" dirty="0">
                <a:latin typeface="+mj-lt"/>
              </a:rPr>
              <a:t>      (ii) Atrophy</a:t>
            </a:r>
          </a:p>
          <a:p>
            <a:pPr marL="508000" indent="-508000">
              <a:lnSpc>
                <a:spcPct val="80000"/>
              </a:lnSpc>
            </a:pPr>
            <a:endParaRPr lang="en-US" sz="2500" dirty="0">
              <a:latin typeface="+mj-lt"/>
            </a:endParaRPr>
          </a:p>
          <a:p>
            <a:pPr marL="508000" indent="-508000">
              <a:lnSpc>
                <a:spcPct val="80000"/>
              </a:lnSpc>
            </a:pPr>
            <a:r>
              <a:rPr lang="en-US" sz="2500" dirty="0">
                <a:latin typeface="+mj-lt"/>
              </a:rPr>
              <a:t>      (iii) Hyperplasia</a:t>
            </a:r>
          </a:p>
          <a:p>
            <a:pPr marL="508000" indent="-508000">
              <a:lnSpc>
                <a:spcPct val="80000"/>
              </a:lnSpc>
            </a:pPr>
            <a:endParaRPr lang="en-US" sz="2500" dirty="0">
              <a:latin typeface="+mj-lt"/>
            </a:endParaRPr>
          </a:p>
          <a:p>
            <a:pPr marL="508000" indent="-508000">
              <a:lnSpc>
                <a:spcPct val="80000"/>
              </a:lnSpc>
            </a:pPr>
            <a:r>
              <a:rPr lang="en-US" sz="2500" dirty="0">
                <a:latin typeface="+mj-lt"/>
              </a:rPr>
              <a:t>      (iv) Metaplasia</a:t>
            </a:r>
          </a:p>
          <a:p>
            <a:endParaRPr lang="en-US" dirty="0"/>
          </a:p>
        </p:txBody>
      </p:sp>
      <p:sp>
        <p:nvSpPr>
          <p:cNvPr id="5" name="TextBox 4">
            <a:extLst>
              <a:ext uri="{FF2B5EF4-FFF2-40B4-BE49-F238E27FC236}">
                <a16:creationId xmlns:a16="http://schemas.microsoft.com/office/drawing/2014/main" id="{F27E93E0-C21B-40DC-AEE3-6AB70D0A78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a:solidFill>
                  <a:srgbClr val="000066"/>
                </a:solidFill>
              </a:rPr>
              <a:t>Hypertrophy</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gn="just"/>
            <a:r>
              <a:rPr lang="en-US" sz="2500" u="sng" dirty="0">
                <a:latin typeface="+mj-lt"/>
              </a:rPr>
              <a:t>An Increase In The Size Of Cells And With Such Change An Increase In The Size Of Organ .</a:t>
            </a:r>
          </a:p>
          <a:p>
            <a:pPr algn="just"/>
            <a:r>
              <a:rPr lang="en-US" sz="2500" dirty="0">
                <a:latin typeface="+mj-lt"/>
              </a:rPr>
              <a:t>  Hypertrophy Can Be </a:t>
            </a:r>
            <a:r>
              <a:rPr lang="en-US" sz="2500" i="1" u="sng" dirty="0">
                <a:latin typeface="+mj-lt"/>
              </a:rPr>
              <a:t>Physiologic</a:t>
            </a:r>
            <a:r>
              <a:rPr lang="en-US" sz="2500" i="1" dirty="0">
                <a:latin typeface="+mj-lt"/>
              </a:rPr>
              <a:t> </a:t>
            </a:r>
            <a:r>
              <a:rPr lang="en-US" sz="2500" dirty="0">
                <a:latin typeface="+mj-lt"/>
              </a:rPr>
              <a:t>Or </a:t>
            </a:r>
            <a:r>
              <a:rPr lang="en-US" sz="2500" i="1" u="sng" dirty="0">
                <a:latin typeface="+mj-lt"/>
              </a:rPr>
              <a:t>Pathologic</a:t>
            </a:r>
            <a:r>
              <a:rPr lang="en-US" sz="2500" dirty="0">
                <a:latin typeface="+mj-lt"/>
              </a:rPr>
              <a:t> And Is Caused By  Increased Functional Demand Or Due To  Specific Hormonal Stimulation.	</a:t>
            </a:r>
          </a:p>
          <a:p>
            <a:pPr algn="just"/>
            <a:r>
              <a:rPr lang="en-US" sz="2500" dirty="0">
                <a:latin typeface="+mj-lt"/>
              </a:rPr>
              <a:t>A) </a:t>
            </a:r>
            <a:r>
              <a:rPr lang="en-US" sz="2500" u="sng" dirty="0">
                <a:latin typeface="+mj-lt"/>
              </a:rPr>
              <a:t>Cardiac Muscle Hypertrophy:</a:t>
            </a:r>
            <a:r>
              <a:rPr lang="en-US" sz="2500" dirty="0">
                <a:latin typeface="+mj-lt"/>
              </a:rPr>
              <a:t> Any Demand For  Increased Work Load On Cardiac Muscle, I.E., In Hypertension, Valvular Lesions Or Congenital Heart Diseases,  Leads To Hypertrophy Of  The Fibers Of The Chamber Affected.  </a:t>
            </a:r>
            <a:endParaRPr lang="en-US" sz="2500" u="sng" dirty="0">
              <a:latin typeface="+mj-lt"/>
            </a:endParaRPr>
          </a:p>
          <a:p>
            <a:endParaRPr lang="en-US" dirty="0"/>
          </a:p>
        </p:txBody>
      </p:sp>
      <p:sp>
        <p:nvSpPr>
          <p:cNvPr id="4" name="TextBox 3">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Book Antiqua" pitchFamily="18" charset="0"/>
                <a:cs typeface="Arial" charset="0"/>
              </a:rPr>
              <a:t>Cardiac Hypertrophy</a:t>
            </a:r>
            <a:endParaRPr lang="en-US" sz="3200" dirty="0"/>
          </a:p>
        </p:txBody>
      </p:sp>
      <p:pic>
        <p:nvPicPr>
          <p:cNvPr id="4" name="Picture 4" descr="CV101"/>
          <p:cNvPicPr>
            <a:picLocks noGrp="1" noChangeAspect="1" noChangeArrowheads="1"/>
          </p:cNvPicPr>
          <p:nvPr>
            <p:ph idx="1"/>
          </p:nvPr>
        </p:nvPicPr>
        <p:blipFill>
          <a:blip r:embed="rId2" cstate="print"/>
          <a:srcRect/>
          <a:stretch>
            <a:fillRect/>
          </a:stretch>
        </p:blipFill>
        <p:spPr bwMode="auto">
          <a:xfrm>
            <a:off x="2209800" y="1219200"/>
            <a:ext cx="1536192" cy="1002792"/>
          </a:xfrm>
          <a:prstGeom prst="rect">
            <a:avLst/>
          </a:prstGeom>
          <a:noFill/>
          <a:ln w="9525">
            <a:noFill/>
            <a:miter lim="800000"/>
            <a:headEnd/>
            <a:tailEnd/>
          </a:ln>
        </p:spPr>
      </p:pic>
      <p:sp>
        <p:nvSpPr>
          <p:cNvPr id="5" name="Rectangle 4"/>
          <p:cNvSpPr/>
          <p:nvPr/>
        </p:nvSpPr>
        <p:spPr>
          <a:xfrm>
            <a:off x="423265" y="2590800"/>
            <a:ext cx="7924800" cy="2677656"/>
          </a:xfrm>
          <a:prstGeom prst="rect">
            <a:avLst/>
          </a:prstGeom>
        </p:spPr>
        <p:txBody>
          <a:bodyPr wrap="square">
            <a:spAutoFit/>
          </a:bodyPr>
          <a:lstStyle/>
          <a:p>
            <a:pPr algn="just"/>
            <a:r>
              <a:rPr lang="en-US" sz="2400" dirty="0">
                <a:latin typeface="+mj-lt"/>
                <a:cs typeface="Arial" charset="0"/>
              </a:rPr>
              <a:t>Cardiac Hypertrophy involving left ventricle. The number of   myocardial</a:t>
            </a:r>
          </a:p>
          <a:p>
            <a:pPr algn="just"/>
            <a:r>
              <a:rPr lang="en-US" sz="2400" dirty="0" err="1">
                <a:latin typeface="+mj-lt"/>
                <a:cs typeface="Arial" charset="0"/>
              </a:rPr>
              <a:t>fibres</a:t>
            </a:r>
            <a:r>
              <a:rPr lang="en-US" sz="2400" dirty="0">
                <a:latin typeface="+mj-lt"/>
                <a:cs typeface="Arial" charset="0"/>
              </a:rPr>
              <a:t> does not increase, but their size  can increase  in response  to an</a:t>
            </a:r>
          </a:p>
          <a:p>
            <a:pPr algn="just"/>
            <a:r>
              <a:rPr lang="en-US" sz="2400" dirty="0">
                <a:latin typeface="+mj-lt"/>
                <a:cs typeface="Arial" charset="0"/>
              </a:rPr>
              <a:t>increased work load leading to the marked thickening of the left ventricle</a:t>
            </a:r>
          </a:p>
          <a:p>
            <a:pPr algn="just"/>
            <a:r>
              <a:rPr lang="en-US" sz="2400" dirty="0">
                <a:latin typeface="+mj-lt"/>
                <a:cs typeface="Arial" charset="0"/>
              </a:rPr>
              <a:t>in this patient with Systemic Hypertension</a:t>
            </a:r>
          </a:p>
        </p:txBody>
      </p:sp>
      <p:sp>
        <p:nvSpPr>
          <p:cNvPr id="6" name="object 5">
            <a:extLst>
              <a:ext uri="{FF2B5EF4-FFF2-40B4-BE49-F238E27FC236}">
                <a16:creationId xmlns:a16="http://schemas.microsoft.com/office/drawing/2014/main" id="{AF7BCEFD-562E-A9F5-44DD-EDBE644ECFE5}"/>
              </a:ext>
            </a:extLst>
          </p:cNvPr>
          <p:cNvSpPr txBox="1"/>
          <p:nvPr/>
        </p:nvSpPr>
        <p:spPr>
          <a:xfrm>
            <a:off x="423265" y="233306"/>
            <a:ext cx="868044" cy="452755"/>
          </a:xfrm>
          <a:prstGeom prst="rect">
            <a:avLst/>
          </a:prstGeom>
        </p:spPr>
        <p:txBody>
          <a:bodyPr vert="horz" wrap="square" lIns="0" tIns="12700" rIns="0" bIns="0" rtlCol="0">
            <a:spAutoFit/>
          </a:bodyPr>
          <a:lstStyle/>
          <a:p>
            <a:pPr marL="12700" marR="5080" indent="128270">
              <a:lnSpc>
                <a:spcPct val="100000"/>
              </a:lnSpc>
              <a:spcBef>
                <a:spcPts val="100"/>
              </a:spcBef>
            </a:pPr>
            <a:r>
              <a:rPr sz="1400" spc="-10" dirty="0">
                <a:solidFill>
                  <a:srgbClr val="FFFFFF"/>
                </a:solidFill>
                <a:latin typeface="Arial MT"/>
                <a:cs typeface="Arial MT"/>
              </a:rPr>
              <a:t>Vertical </a:t>
            </a:r>
            <a:r>
              <a:rPr sz="1400" spc="-5" dirty="0">
                <a:solidFill>
                  <a:srgbClr val="FFFFFF"/>
                </a:solidFill>
                <a:latin typeface="Arial MT"/>
                <a:cs typeface="Arial MT"/>
              </a:rPr>
              <a:t> </a:t>
            </a:r>
            <a:r>
              <a:rPr sz="1400" dirty="0">
                <a:solidFill>
                  <a:srgbClr val="FFFFFF"/>
                </a:solidFill>
                <a:latin typeface="Arial MT"/>
                <a:cs typeface="Arial MT"/>
              </a:rPr>
              <a:t>In</a:t>
            </a:r>
            <a:r>
              <a:rPr sz="1400" spc="5" dirty="0">
                <a:solidFill>
                  <a:srgbClr val="FFFFFF"/>
                </a:solidFill>
                <a:latin typeface="Arial MT"/>
                <a:cs typeface="Arial MT"/>
              </a:rPr>
              <a:t>t</a:t>
            </a:r>
            <a:r>
              <a:rPr sz="1400" dirty="0">
                <a:solidFill>
                  <a:srgbClr val="FFFFFF"/>
                </a:solidFill>
                <a:latin typeface="Arial MT"/>
                <a:cs typeface="Arial MT"/>
              </a:rPr>
              <a:t>egr</a:t>
            </a:r>
            <a:r>
              <a:rPr sz="1400" spc="-10" dirty="0">
                <a:solidFill>
                  <a:srgbClr val="FFFFFF"/>
                </a:solidFill>
                <a:latin typeface="Arial MT"/>
                <a:cs typeface="Arial MT"/>
              </a:rPr>
              <a:t>a</a:t>
            </a:r>
            <a:r>
              <a:rPr sz="1400" dirty="0">
                <a:solidFill>
                  <a:srgbClr val="FFFFFF"/>
                </a:solidFill>
                <a:latin typeface="Arial MT"/>
                <a:cs typeface="Arial MT"/>
              </a:rPr>
              <a:t>ti</a:t>
            </a:r>
            <a:r>
              <a:rPr sz="1400" spc="-10" dirty="0">
                <a:solidFill>
                  <a:srgbClr val="FFFFFF"/>
                </a:solidFill>
                <a:latin typeface="Arial MT"/>
                <a:cs typeface="Arial MT"/>
              </a:rPr>
              <a:t>o</a:t>
            </a:r>
            <a:r>
              <a:rPr sz="1400" dirty="0">
                <a:solidFill>
                  <a:srgbClr val="FFFFFF"/>
                </a:solidFill>
                <a:latin typeface="Arial MT"/>
                <a:cs typeface="Arial MT"/>
              </a:rPr>
              <a:t>n</a:t>
            </a:r>
            <a:endParaRPr sz="1400" dirty="0">
              <a:latin typeface="Arial MT"/>
              <a:cs typeface="Arial MT"/>
            </a:endParaRPr>
          </a:p>
        </p:txBody>
      </p:sp>
      <p:sp>
        <p:nvSpPr>
          <p:cNvPr id="7" name="TextBox 6">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240</TotalTime>
  <Words>1746</Words>
  <Application>Microsoft Office PowerPoint</Application>
  <PresentationFormat>On-screen Show (4:3)</PresentationFormat>
  <Paragraphs>211</Paragraphs>
  <Slides>35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5" baseType="lpstr">
      <vt:lpstr>Arial</vt:lpstr>
      <vt:lpstr>Arial MT</vt:lpstr>
      <vt:lpstr>Book Antiqua</vt:lpstr>
      <vt:lpstr>Calibri</vt:lpstr>
      <vt:lpstr>Symbol</vt:lpstr>
      <vt:lpstr>Tahoma</vt:lpstr>
      <vt:lpstr>Times New Roman</vt:lpstr>
      <vt:lpstr>Wingdings 2</vt:lpstr>
      <vt:lpstr>Office Theme</vt:lpstr>
      <vt:lpstr>Bitmap Image</vt:lpstr>
      <vt:lpstr>PowerPoint Presentation</vt:lpstr>
      <vt:lpstr>Foundation Module _1 Cellular Adaptations</vt:lpstr>
      <vt:lpstr>PowerPoint Presentation</vt:lpstr>
      <vt:lpstr>Learning Objectives</vt:lpstr>
      <vt:lpstr>Basic Structure of Cell</vt:lpstr>
      <vt:lpstr>Adaptations</vt:lpstr>
      <vt:lpstr>Cellular Adaptations:</vt:lpstr>
      <vt:lpstr>Hypertrophy</vt:lpstr>
      <vt:lpstr>Cardiac Hypertrophy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Cellular Adaptation To Stress Summary </vt:lpstr>
      <vt:lpstr>Cellular Adaptations to Stress Summary </vt:lpstr>
      <vt:lpstr>Pharmacological Role in  Cellular Adaptations</vt:lpstr>
      <vt:lpstr>Role  of Cellular Adaptations in  Forensic Medicine</vt:lpstr>
      <vt:lpstr>PowerPoint Presentation</vt:lpstr>
      <vt:lpstr>PowerPoint Presentation</vt:lpstr>
      <vt:lpstr>https://www.sciencedirect.com/science/article/pii/S2213231720302068</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7</dc:creator>
  <cp:lastModifiedBy>Moorche</cp:lastModifiedBy>
  <cp:revision>99</cp:revision>
  <dcterms:created xsi:type="dcterms:W3CDTF">2006-08-16T00:00:00Z</dcterms:created>
  <dcterms:modified xsi:type="dcterms:W3CDTF">2025-02-12T17:42:13Z</dcterms:modified>
</cp:coreProperties>
</file>