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5" r:id="rId1"/>
    <p:sldMasterId id="2147483737" r:id="rId2"/>
    <p:sldMasterId id="2147483749" r:id="rId3"/>
  </p:sldMasterIdLst>
  <p:notesMasterIdLst>
    <p:notesMasterId r:id="rId42"/>
  </p:notesMasterIdLst>
  <p:sldIdLst>
    <p:sldId id="318" r:id="rId4"/>
    <p:sldId id="317" r:id="rId5"/>
    <p:sldId id="297" r:id="rId6"/>
    <p:sldId id="296" r:id="rId7"/>
    <p:sldId id="258" r:id="rId8"/>
    <p:sldId id="594" r:id="rId9"/>
    <p:sldId id="614" r:id="rId10"/>
    <p:sldId id="615" r:id="rId11"/>
    <p:sldId id="616" r:id="rId12"/>
    <p:sldId id="617" r:id="rId13"/>
    <p:sldId id="618" r:id="rId14"/>
    <p:sldId id="619" r:id="rId15"/>
    <p:sldId id="620" r:id="rId16"/>
    <p:sldId id="625" r:id="rId17"/>
    <p:sldId id="626" r:id="rId18"/>
    <p:sldId id="624" r:id="rId19"/>
    <p:sldId id="622" r:id="rId20"/>
    <p:sldId id="642" r:id="rId21"/>
    <p:sldId id="635" r:id="rId22"/>
    <p:sldId id="628" r:id="rId23"/>
    <p:sldId id="629" r:id="rId24"/>
    <p:sldId id="630" r:id="rId25"/>
    <p:sldId id="631" r:id="rId26"/>
    <p:sldId id="632" r:id="rId27"/>
    <p:sldId id="633" r:id="rId28"/>
    <p:sldId id="636" r:id="rId29"/>
    <p:sldId id="643" r:id="rId30"/>
    <p:sldId id="644" r:id="rId31"/>
    <p:sldId id="591" r:id="rId32"/>
    <p:sldId id="634" r:id="rId33"/>
    <p:sldId id="274" r:id="rId34"/>
    <p:sldId id="308" r:id="rId35"/>
    <p:sldId id="288" r:id="rId36"/>
    <p:sldId id="289" r:id="rId37"/>
    <p:sldId id="319" r:id="rId38"/>
    <p:sldId id="314" r:id="rId39"/>
    <p:sldId id="315" r:id="rId40"/>
    <p:sldId id="275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85067" autoAdjust="0"/>
  </p:normalViewPr>
  <p:slideViewPr>
    <p:cSldViewPr>
      <p:cViewPr varScale="1">
        <p:scale>
          <a:sx n="57" d="100"/>
          <a:sy n="57" d="100"/>
        </p:scale>
        <p:origin x="1372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2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CEBA05-2F10-437E-89B2-54F4D9FAF478}" type="doc">
      <dgm:prSet loTypeId="urn:microsoft.com/office/officeart/2005/8/layout/gear1#1" loCatId="cycle" qsTypeId="urn:microsoft.com/office/officeart/2005/8/quickstyle/3d5" qsCatId="3D" csTypeId="urn:microsoft.com/office/officeart/2005/8/colors/colorful4" csCatId="colorful" phldr="1"/>
      <dgm:spPr/>
    </dgm:pt>
    <dgm:pt modelId="{DACAB5BA-B8B4-4D66-8B11-1D02259E020B}">
      <dgm:prSet phldrT="[Text]"/>
      <dgm:spPr/>
      <dgm:t>
        <a:bodyPr/>
        <a:lstStyle/>
        <a:p>
          <a:pPr algn="ctr"/>
          <a:r>
            <a:rPr lang="en-US" b="1">
              <a:latin typeface="Arial Black" pitchFamily="34" charset="0"/>
            </a:rPr>
            <a:t>Wisdom</a:t>
          </a:r>
        </a:p>
      </dgm:t>
    </dgm:pt>
    <dgm:pt modelId="{D76093C5-B96B-4182-8418-CFDB341D2418}" type="par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23718C41-0A1F-40BF-86BE-8A5476EC271E}" type="sib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663C1E13-76F9-4B70-A2F2-CA23180743CE}">
      <dgm:prSet phldrT="[Text]"/>
      <dgm:spPr/>
      <dgm:t>
        <a:bodyPr/>
        <a:lstStyle/>
        <a:p>
          <a:pPr algn="ctr"/>
          <a:r>
            <a:rPr lang="en-US" dirty="0">
              <a:latin typeface="Arial Black" pitchFamily="34" charset="0"/>
            </a:rPr>
            <a:t>Truth</a:t>
          </a:r>
          <a:r>
            <a:rPr lang="en-US" dirty="0"/>
            <a:t> </a:t>
          </a:r>
        </a:p>
      </dgm:t>
    </dgm:pt>
    <dgm:pt modelId="{637C3D51-3F4B-4277-8185-724806355FF8}" type="par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188C389E-9423-41DE-9C5E-D4A7E95C7E62}" type="sib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399ACE2F-90C5-48B1-9E65-700A32562848}">
      <dgm:prSet phldrT="[Text]"/>
      <dgm:spPr/>
      <dgm:t>
        <a:bodyPr/>
        <a:lstStyle/>
        <a:p>
          <a:pPr algn="ctr"/>
          <a:r>
            <a:rPr lang="en-US" b="1">
              <a:latin typeface="Arial Black" pitchFamily="34" charset="0"/>
            </a:rPr>
            <a:t>Servic</a:t>
          </a:r>
          <a:r>
            <a:rPr lang="en-US">
              <a:latin typeface="Arial Black" pitchFamily="34" charset="0"/>
            </a:rPr>
            <a:t>e</a:t>
          </a:r>
          <a:r>
            <a:rPr lang="en-US"/>
            <a:t> </a:t>
          </a:r>
        </a:p>
      </dgm:t>
    </dgm:pt>
    <dgm:pt modelId="{1911F9CB-1EEA-4FFD-A302-90DCBC7D11BE}" type="par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DA82EADB-2721-42A0-95EA-F9B5521A38A6}" type="sib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5ED88519-AC6C-4AA3-B76D-812B93A167E4}" type="pres">
      <dgm:prSet presAssocID="{F9CEBA05-2F10-437E-89B2-54F4D9FAF47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7622A90-D0D8-4EA3-BC0D-D537801AF2B1}" type="pres">
      <dgm:prSet presAssocID="{DACAB5BA-B8B4-4D66-8B11-1D02259E020B}" presName="gear1" presStyleLbl="node1" presStyleIdx="0" presStyleCnt="3" custLinFactNeighborX="-220" custLinFactNeighborY="-220">
        <dgm:presLayoutVars>
          <dgm:chMax val="1"/>
          <dgm:bulletEnabled val="1"/>
        </dgm:presLayoutVars>
      </dgm:prSet>
      <dgm:spPr/>
    </dgm:pt>
    <dgm:pt modelId="{B6B6B41B-120B-4968-AB6A-FC6E7C8EF3C0}" type="pres">
      <dgm:prSet presAssocID="{DACAB5BA-B8B4-4D66-8B11-1D02259E020B}" presName="gear1srcNode" presStyleLbl="node1" presStyleIdx="0" presStyleCnt="3"/>
      <dgm:spPr/>
    </dgm:pt>
    <dgm:pt modelId="{8BC64EA7-2794-42B6-96C9-F39A52CB985A}" type="pres">
      <dgm:prSet presAssocID="{DACAB5BA-B8B4-4D66-8B11-1D02259E020B}" presName="gear1dstNode" presStyleLbl="node1" presStyleIdx="0" presStyleCnt="3"/>
      <dgm:spPr/>
    </dgm:pt>
    <dgm:pt modelId="{93300324-D62F-4E58-B882-734182BDB462}" type="pres">
      <dgm:prSet presAssocID="{663C1E13-76F9-4B70-A2F2-CA23180743CE}" presName="gear2" presStyleLbl="node1" presStyleIdx="1" presStyleCnt="3" custLinFactNeighborX="-2197" custLinFactNeighborY="-4465">
        <dgm:presLayoutVars>
          <dgm:chMax val="1"/>
          <dgm:bulletEnabled val="1"/>
        </dgm:presLayoutVars>
      </dgm:prSet>
      <dgm:spPr/>
    </dgm:pt>
    <dgm:pt modelId="{B9330EE9-43E4-4FD4-8144-E92B1DD0FCDF}" type="pres">
      <dgm:prSet presAssocID="{663C1E13-76F9-4B70-A2F2-CA23180743CE}" presName="gear2srcNode" presStyleLbl="node1" presStyleIdx="1" presStyleCnt="3"/>
      <dgm:spPr/>
    </dgm:pt>
    <dgm:pt modelId="{4822A78E-EAEC-401F-941A-3A84E13E2357}" type="pres">
      <dgm:prSet presAssocID="{663C1E13-76F9-4B70-A2F2-CA23180743CE}" presName="gear2dstNode" presStyleLbl="node1" presStyleIdx="1" presStyleCnt="3"/>
      <dgm:spPr/>
    </dgm:pt>
    <dgm:pt modelId="{59EDF28D-6C67-49D0-B5A1-DE5C3CBA2292}" type="pres">
      <dgm:prSet presAssocID="{399ACE2F-90C5-48B1-9E65-700A32562848}" presName="gear3" presStyleLbl="node1" presStyleIdx="2" presStyleCnt="3"/>
      <dgm:spPr/>
    </dgm:pt>
    <dgm:pt modelId="{23DC08E4-3725-4448-BFFF-1CCEA2F2987E}" type="pres">
      <dgm:prSet presAssocID="{399ACE2F-90C5-48B1-9E65-700A32562848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7D3EFDB4-E5D1-439A-86D8-1FCF80D959BA}" type="pres">
      <dgm:prSet presAssocID="{399ACE2F-90C5-48B1-9E65-700A32562848}" presName="gear3srcNode" presStyleLbl="node1" presStyleIdx="2" presStyleCnt="3"/>
      <dgm:spPr/>
    </dgm:pt>
    <dgm:pt modelId="{9815588C-16D0-4475-B64C-847FC87C8C32}" type="pres">
      <dgm:prSet presAssocID="{399ACE2F-90C5-48B1-9E65-700A32562848}" presName="gear3dstNode" presStyleLbl="node1" presStyleIdx="2" presStyleCnt="3"/>
      <dgm:spPr/>
    </dgm:pt>
    <dgm:pt modelId="{398423B3-DD54-4226-99D7-017EFC1488DF}" type="pres">
      <dgm:prSet presAssocID="{23718C41-0A1F-40BF-86BE-8A5476EC271E}" presName="connector1" presStyleLbl="sibTrans2D1" presStyleIdx="0" presStyleCnt="3"/>
      <dgm:spPr/>
    </dgm:pt>
    <dgm:pt modelId="{6DF3A3A0-5919-4E69-80DD-61760D6340A0}" type="pres">
      <dgm:prSet presAssocID="{188C389E-9423-41DE-9C5E-D4A7E95C7E62}" presName="connector2" presStyleLbl="sibTrans2D1" presStyleIdx="1" presStyleCnt="3"/>
      <dgm:spPr/>
    </dgm:pt>
    <dgm:pt modelId="{A09CEA93-9338-4361-A5E6-CF85B6019F5A}" type="pres">
      <dgm:prSet presAssocID="{DA82EADB-2721-42A0-95EA-F9B5521A38A6}" presName="connector3" presStyleLbl="sibTrans2D1" presStyleIdx="2" presStyleCnt="3"/>
      <dgm:spPr/>
    </dgm:pt>
  </dgm:ptLst>
  <dgm:cxnLst>
    <dgm:cxn modelId="{BCD04705-36DD-4DD8-975E-17A8A8823C24}" type="presOf" srcId="{399ACE2F-90C5-48B1-9E65-700A32562848}" destId="{9815588C-16D0-4475-B64C-847FC87C8C32}" srcOrd="3" destOrd="0" presId="urn:microsoft.com/office/officeart/2005/8/layout/gear1#1"/>
    <dgm:cxn modelId="{B329D811-2DC0-428C-93F9-EC295334CB59}" type="presOf" srcId="{663C1E13-76F9-4B70-A2F2-CA23180743CE}" destId="{4822A78E-EAEC-401F-941A-3A84E13E2357}" srcOrd="2" destOrd="0" presId="urn:microsoft.com/office/officeart/2005/8/layout/gear1#1"/>
    <dgm:cxn modelId="{2A55751B-D612-4B51-AEC3-36D2858B3260}" type="presOf" srcId="{DA82EADB-2721-42A0-95EA-F9B5521A38A6}" destId="{A09CEA93-9338-4361-A5E6-CF85B6019F5A}" srcOrd="0" destOrd="0" presId="urn:microsoft.com/office/officeart/2005/8/layout/gear1#1"/>
    <dgm:cxn modelId="{DFCB2425-075A-4C6C-929E-F6097E5A1C9D}" type="presOf" srcId="{663C1E13-76F9-4B70-A2F2-CA23180743CE}" destId="{B9330EE9-43E4-4FD4-8144-E92B1DD0FCDF}" srcOrd="1" destOrd="0" presId="urn:microsoft.com/office/officeart/2005/8/layout/gear1#1"/>
    <dgm:cxn modelId="{3BCD072C-25C9-4250-8652-87FBCF0DABA6}" type="presOf" srcId="{399ACE2F-90C5-48B1-9E65-700A32562848}" destId="{7D3EFDB4-E5D1-439A-86D8-1FCF80D959BA}" srcOrd="2" destOrd="0" presId="urn:microsoft.com/office/officeart/2005/8/layout/gear1#1"/>
    <dgm:cxn modelId="{32FAE72D-29B2-4404-A917-2C4136EE3C4F}" srcId="{F9CEBA05-2F10-437E-89B2-54F4D9FAF478}" destId="{663C1E13-76F9-4B70-A2F2-CA23180743CE}" srcOrd="1" destOrd="0" parTransId="{637C3D51-3F4B-4277-8185-724806355FF8}" sibTransId="{188C389E-9423-41DE-9C5E-D4A7E95C7E62}"/>
    <dgm:cxn modelId="{27D5C237-BD22-44BF-9950-F9F1FA679CDF}" type="presOf" srcId="{DACAB5BA-B8B4-4D66-8B11-1D02259E020B}" destId="{B6B6B41B-120B-4968-AB6A-FC6E7C8EF3C0}" srcOrd="1" destOrd="0" presId="urn:microsoft.com/office/officeart/2005/8/layout/gear1#1"/>
    <dgm:cxn modelId="{B964FB53-399D-4617-9215-CDB272640224}" type="presOf" srcId="{DACAB5BA-B8B4-4D66-8B11-1D02259E020B}" destId="{8BC64EA7-2794-42B6-96C9-F39A52CB985A}" srcOrd="2" destOrd="0" presId="urn:microsoft.com/office/officeart/2005/8/layout/gear1#1"/>
    <dgm:cxn modelId="{3110AE78-D6EA-4A38-86A7-AC99150FD766}" type="presOf" srcId="{188C389E-9423-41DE-9C5E-D4A7E95C7E62}" destId="{6DF3A3A0-5919-4E69-80DD-61760D6340A0}" srcOrd="0" destOrd="0" presId="urn:microsoft.com/office/officeart/2005/8/layout/gear1#1"/>
    <dgm:cxn modelId="{7D746359-E4F7-44A1-8BA0-EBB9D3BEF975}" type="presOf" srcId="{DACAB5BA-B8B4-4D66-8B11-1D02259E020B}" destId="{87622A90-D0D8-4EA3-BC0D-D537801AF2B1}" srcOrd="0" destOrd="0" presId="urn:microsoft.com/office/officeart/2005/8/layout/gear1#1"/>
    <dgm:cxn modelId="{94829459-B61C-404A-9C90-E05469EA5CE2}" type="presOf" srcId="{23718C41-0A1F-40BF-86BE-8A5476EC271E}" destId="{398423B3-DD54-4226-99D7-017EFC1488DF}" srcOrd="0" destOrd="0" presId="urn:microsoft.com/office/officeart/2005/8/layout/gear1#1"/>
    <dgm:cxn modelId="{3478D7B4-2DD6-40FE-BD2F-3917309833F2}" type="presOf" srcId="{F9CEBA05-2F10-437E-89B2-54F4D9FAF478}" destId="{5ED88519-AC6C-4AA3-B76D-812B93A167E4}" srcOrd="0" destOrd="0" presId="urn:microsoft.com/office/officeart/2005/8/layout/gear1#1"/>
    <dgm:cxn modelId="{0F63D9BC-9028-4C84-92D9-B4BDAB4F1E91}" srcId="{F9CEBA05-2F10-437E-89B2-54F4D9FAF478}" destId="{DACAB5BA-B8B4-4D66-8B11-1D02259E020B}" srcOrd="0" destOrd="0" parTransId="{D76093C5-B96B-4182-8418-CFDB341D2418}" sibTransId="{23718C41-0A1F-40BF-86BE-8A5476EC271E}"/>
    <dgm:cxn modelId="{7C4913C1-9DC8-4658-A4FC-A894F8F82CF0}" srcId="{F9CEBA05-2F10-437E-89B2-54F4D9FAF478}" destId="{399ACE2F-90C5-48B1-9E65-700A32562848}" srcOrd="2" destOrd="0" parTransId="{1911F9CB-1EEA-4FFD-A302-90DCBC7D11BE}" sibTransId="{DA82EADB-2721-42A0-95EA-F9B5521A38A6}"/>
    <dgm:cxn modelId="{E2FB4CD3-3C8A-4FB6-A753-257CB4D01EB0}" type="presOf" srcId="{663C1E13-76F9-4B70-A2F2-CA23180743CE}" destId="{93300324-D62F-4E58-B882-734182BDB462}" srcOrd="0" destOrd="0" presId="urn:microsoft.com/office/officeart/2005/8/layout/gear1#1"/>
    <dgm:cxn modelId="{78EC88D6-53DA-4707-A7D4-048F9BCC3A61}" type="presOf" srcId="{399ACE2F-90C5-48B1-9E65-700A32562848}" destId="{59EDF28D-6C67-49D0-B5A1-DE5C3CBA2292}" srcOrd="0" destOrd="0" presId="urn:microsoft.com/office/officeart/2005/8/layout/gear1#1"/>
    <dgm:cxn modelId="{9B2D6BF4-A0B8-4492-A59C-6D2D11F48737}" type="presOf" srcId="{399ACE2F-90C5-48B1-9E65-700A32562848}" destId="{23DC08E4-3725-4448-BFFF-1CCEA2F2987E}" srcOrd="1" destOrd="0" presId="urn:microsoft.com/office/officeart/2005/8/layout/gear1#1"/>
    <dgm:cxn modelId="{97DE9217-CF77-49C2-B978-A30F014886D7}" type="presParOf" srcId="{5ED88519-AC6C-4AA3-B76D-812B93A167E4}" destId="{87622A90-D0D8-4EA3-BC0D-D537801AF2B1}" srcOrd="0" destOrd="0" presId="urn:microsoft.com/office/officeart/2005/8/layout/gear1#1"/>
    <dgm:cxn modelId="{C5CD7F30-6D45-4736-B9F0-4F4BBE0D07F9}" type="presParOf" srcId="{5ED88519-AC6C-4AA3-B76D-812B93A167E4}" destId="{B6B6B41B-120B-4968-AB6A-FC6E7C8EF3C0}" srcOrd="1" destOrd="0" presId="urn:microsoft.com/office/officeart/2005/8/layout/gear1#1"/>
    <dgm:cxn modelId="{6FC4BF47-CD4C-4970-BEA7-200A2F834F47}" type="presParOf" srcId="{5ED88519-AC6C-4AA3-B76D-812B93A167E4}" destId="{8BC64EA7-2794-42B6-96C9-F39A52CB985A}" srcOrd="2" destOrd="0" presId="urn:microsoft.com/office/officeart/2005/8/layout/gear1#1"/>
    <dgm:cxn modelId="{454D4536-798D-411A-8205-327FC6B608D6}" type="presParOf" srcId="{5ED88519-AC6C-4AA3-B76D-812B93A167E4}" destId="{93300324-D62F-4E58-B882-734182BDB462}" srcOrd="3" destOrd="0" presId="urn:microsoft.com/office/officeart/2005/8/layout/gear1#1"/>
    <dgm:cxn modelId="{93CFAD20-517D-4683-A063-CE048BC54429}" type="presParOf" srcId="{5ED88519-AC6C-4AA3-B76D-812B93A167E4}" destId="{B9330EE9-43E4-4FD4-8144-E92B1DD0FCDF}" srcOrd="4" destOrd="0" presId="urn:microsoft.com/office/officeart/2005/8/layout/gear1#1"/>
    <dgm:cxn modelId="{9047844E-5652-48B9-80E2-79089FBE630F}" type="presParOf" srcId="{5ED88519-AC6C-4AA3-B76D-812B93A167E4}" destId="{4822A78E-EAEC-401F-941A-3A84E13E2357}" srcOrd="5" destOrd="0" presId="urn:microsoft.com/office/officeart/2005/8/layout/gear1#1"/>
    <dgm:cxn modelId="{7503660B-C8BD-4A6E-9FC7-BC0BC4EDC9DA}" type="presParOf" srcId="{5ED88519-AC6C-4AA3-B76D-812B93A167E4}" destId="{59EDF28D-6C67-49D0-B5A1-DE5C3CBA2292}" srcOrd="6" destOrd="0" presId="urn:microsoft.com/office/officeart/2005/8/layout/gear1#1"/>
    <dgm:cxn modelId="{B5A766CE-302E-4E31-878F-3E0A34FD895B}" type="presParOf" srcId="{5ED88519-AC6C-4AA3-B76D-812B93A167E4}" destId="{23DC08E4-3725-4448-BFFF-1CCEA2F2987E}" srcOrd="7" destOrd="0" presId="urn:microsoft.com/office/officeart/2005/8/layout/gear1#1"/>
    <dgm:cxn modelId="{F0BC6F87-1060-4E66-A9B4-2374F32F25AF}" type="presParOf" srcId="{5ED88519-AC6C-4AA3-B76D-812B93A167E4}" destId="{7D3EFDB4-E5D1-439A-86D8-1FCF80D959BA}" srcOrd="8" destOrd="0" presId="urn:microsoft.com/office/officeart/2005/8/layout/gear1#1"/>
    <dgm:cxn modelId="{07DE065A-EC92-4C19-A543-1977EF598B36}" type="presParOf" srcId="{5ED88519-AC6C-4AA3-B76D-812B93A167E4}" destId="{9815588C-16D0-4475-B64C-847FC87C8C32}" srcOrd="9" destOrd="0" presId="urn:microsoft.com/office/officeart/2005/8/layout/gear1#1"/>
    <dgm:cxn modelId="{F9C97360-1013-4730-A7B7-5737EDF9F81E}" type="presParOf" srcId="{5ED88519-AC6C-4AA3-B76D-812B93A167E4}" destId="{398423B3-DD54-4226-99D7-017EFC1488DF}" srcOrd="10" destOrd="0" presId="urn:microsoft.com/office/officeart/2005/8/layout/gear1#1"/>
    <dgm:cxn modelId="{92E44D6A-76E9-4865-9D0E-3F3B1BC520E7}" type="presParOf" srcId="{5ED88519-AC6C-4AA3-B76D-812B93A167E4}" destId="{6DF3A3A0-5919-4E69-80DD-61760D6340A0}" srcOrd="11" destOrd="0" presId="urn:microsoft.com/office/officeart/2005/8/layout/gear1#1"/>
    <dgm:cxn modelId="{8F556FC8-E143-4D8F-86C6-B91C6832F4D9}" type="presParOf" srcId="{5ED88519-AC6C-4AA3-B76D-812B93A167E4}" destId="{A09CEA93-9338-4361-A5E6-CF85B6019F5A}" srcOrd="12" destOrd="0" presId="urn:microsoft.com/office/officeart/2005/8/layout/gear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22A90-D0D8-4EA3-BC0D-D537801AF2B1}">
      <dsp:nvSpPr>
        <dsp:cNvPr id="0" name=""/>
        <dsp:cNvSpPr/>
      </dsp:nvSpPr>
      <dsp:spPr>
        <a:xfrm>
          <a:off x="1467355" y="2008233"/>
          <a:ext cx="1798270" cy="1798270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Arial Black" pitchFamily="34" charset="0"/>
            </a:rPr>
            <a:t>Wisdom</a:t>
          </a:r>
        </a:p>
      </dsp:txBody>
      <dsp:txXfrm>
        <a:off x="1828887" y="2429469"/>
        <a:ext cx="1075206" cy="924348"/>
      </dsp:txXfrm>
    </dsp:sp>
    <dsp:sp modelId="{93300324-D62F-4E58-B882-734182BDB462}">
      <dsp:nvSpPr>
        <dsp:cNvPr id="0" name=""/>
        <dsp:cNvSpPr/>
      </dsp:nvSpPr>
      <dsp:spPr>
        <a:xfrm>
          <a:off x="396312" y="1528749"/>
          <a:ext cx="1307832" cy="1307832"/>
        </a:xfrm>
        <a:prstGeom prst="gear6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 Black" pitchFamily="34" charset="0"/>
            </a:rPr>
            <a:t>Truth</a:t>
          </a:r>
          <a:r>
            <a:rPr lang="en-US" sz="1200" kern="1200" dirty="0"/>
            <a:t> </a:t>
          </a:r>
        </a:p>
      </dsp:txBody>
      <dsp:txXfrm>
        <a:off x="725563" y="1859990"/>
        <a:ext cx="649330" cy="645350"/>
      </dsp:txXfrm>
    </dsp:sp>
    <dsp:sp modelId="{59EDF28D-6C67-49D0-B5A1-DE5C3CBA2292}">
      <dsp:nvSpPr>
        <dsp:cNvPr id="0" name=""/>
        <dsp:cNvSpPr/>
      </dsp:nvSpPr>
      <dsp:spPr>
        <a:xfrm rot="20700000">
          <a:off x="1157565" y="684873"/>
          <a:ext cx="1281409" cy="1281409"/>
        </a:xfrm>
        <a:prstGeom prst="gear6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Arial Black" pitchFamily="34" charset="0"/>
            </a:rPr>
            <a:t>Servic</a:t>
          </a:r>
          <a:r>
            <a:rPr lang="en-US" sz="1200" kern="1200">
              <a:latin typeface="Arial Black" pitchFamily="34" charset="0"/>
            </a:rPr>
            <a:t>e</a:t>
          </a:r>
          <a:r>
            <a:rPr lang="en-US" sz="1200" kern="1200"/>
            <a:t> </a:t>
          </a:r>
        </a:p>
      </dsp:txBody>
      <dsp:txXfrm rot="-20700000">
        <a:off x="1438616" y="965923"/>
        <a:ext cx="719308" cy="719308"/>
      </dsp:txXfrm>
    </dsp:sp>
    <dsp:sp modelId="{398423B3-DD54-4226-99D7-017EFC1488DF}">
      <dsp:nvSpPr>
        <dsp:cNvPr id="0" name=""/>
        <dsp:cNvSpPr/>
      </dsp:nvSpPr>
      <dsp:spPr>
        <a:xfrm>
          <a:off x="1323153" y="1746409"/>
          <a:ext cx="2301785" cy="2301785"/>
        </a:xfrm>
        <a:prstGeom prst="circularArrow">
          <a:avLst>
            <a:gd name="adj1" fmla="val 4687"/>
            <a:gd name="adj2" fmla="val 299029"/>
            <a:gd name="adj3" fmla="val 2489219"/>
            <a:gd name="adj4" fmla="val 15920595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F3A3A0-5919-4E69-80DD-61760D6340A0}">
      <dsp:nvSpPr>
        <dsp:cNvPr id="0" name=""/>
        <dsp:cNvSpPr/>
      </dsp:nvSpPr>
      <dsp:spPr>
        <a:xfrm>
          <a:off x="193430" y="1301738"/>
          <a:ext cx="1672391" cy="167239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CEA93-9338-4361-A5E6-CF85B6019F5A}">
      <dsp:nvSpPr>
        <dsp:cNvPr id="0" name=""/>
        <dsp:cNvSpPr/>
      </dsp:nvSpPr>
      <dsp:spPr>
        <a:xfrm>
          <a:off x="861162" y="408164"/>
          <a:ext cx="1803174" cy="180317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#1">
  <dgm:title val=""/>
  <dgm:desc val=""/>
  <dgm:catLst>
    <dgm:cat type="relationship" pri="109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830D8-62A4-407D-AB11-1592EF9A9D31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E803A-9B28-45B3-A89D-B0C58AF25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80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D339B-1A0F-4DF1-B983-F5045D964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224E21-1EC0-4992-B383-396CA4E9DD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8A79A-0104-486C-BABB-AD47E2DC3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46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0FCE-1029-4286-A9B1-20E675F4F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BF1AE6-7E4A-4CD3-A931-0BEF3435F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2EB9E-C9D4-4E0C-BA38-5477167C79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6B317-1D1C-44EF-90B1-59D42369E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B2743-622B-4376-B1C3-B2D9707C3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59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1A579C-298E-4186-ADFB-353829272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ADD574-A4CB-4028-BBF8-DB26CE3E9A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0C697-2D1D-4BE7-ABA4-3FB39D5922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0E6CC-1F03-4B53-A837-1D71242BC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6AA1E-B6CE-4F81-AC77-6E80D1C5F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920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056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45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54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67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76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43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69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225CD-6B15-4481-A70D-B3C0A3108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2CBDD-376F-43C6-874C-C00330060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B4810-4233-4C9A-AF6C-0E698013A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4459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4166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098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026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454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920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408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7940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5991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555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1353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686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194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DD0DA-8C8D-40C3-81A3-0FD4F8CFA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1A3D6-B0C8-4101-AB7E-1F2FECA45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BF271-4C8C-4C92-BCD2-73128F817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9624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9219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4166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0016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2360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30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79B71-8062-472A-AA84-60884DE28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A111F-522C-429F-AF9F-169041294A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A4AE87-C088-45A9-9D1B-3CA5B3C13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C6B131-9884-4401-808D-E49137FA77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446E73-578E-44B4-870E-D34403BD3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45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FB5F5-05A0-4725-9FFB-13C5E16F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41CF3A-E8B9-4FC3-A328-A4B5FECC9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29D43E-BF9B-4E08-B150-D61FC59A0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25A596-37FA-4645-8A28-53B1CBD917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5CF2DD-9A80-47BE-9AB6-394A6BBC0C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87CF0D-D006-4121-AF66-7EAA45D52A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B50719-FF02-4B5C-A2BD-6F9161E15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D81457-CF38-4BF3-A83E-A45422BF7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36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4E945-7B58-414B-A22A-D05207244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9620FB-AFD7-4A13-9FC6-5198B2499F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67C7BD-2012-4ED5-8E80-921690C2A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9FA745-F9CF-413F-9814-6983092EB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80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A5CFAB-1419-497B-BA4B-E1BAC92E8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EB8459-21C6-4B02-9448-E21C81562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2F9980-1758-416C-9FEB-0777812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79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629F2-2149-49F4-B99E-AC437D621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26C35-FC01-4EF8-B9E0-3DA76744E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898421-F48E-481D-9A23-71AF931988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15F0F8-DEB3-44DE-9CA5-EC67F37FBE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BD38C0-112D-43DD-972B-048391374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0F09AE-C087-49E2-A3A1-3D9916353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99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27CE3-34F6-4A34-AEAF-20A9AB8A3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467304-9ABF-4D55-8CB7-51A7D43CB8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51C563-435A-4272-A7E2-EB976B4814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1702D-5572-4CF5-8A94-8866F636B1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B97477-8585-4545-84E9-3E52115A5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A439F-40D6-4F7E-A551-BDF2F1790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36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A53D72-BF5F-4B63-B9E1-FA50183EB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AEC91-12AC-400D-9E70-A85AEE372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081B8-CDAD-4D4B-80CD-FB6D99ACB0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6248400"/>
            <a:ext cx="55245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51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EB4810-4233-4C9A-AF6C-0E698013A9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1550" y="6324600"/>
            <a:ext cx="552450" cy="53340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7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EB4810-4233-4C9A-AF6C-0E698013A9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1550" y="6324600"/>
            <a:ext cx="552450" cy="53340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452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t="9305" r="16271"/>
          <a:stretch/>
        </p:blipFill>
        <p:spPr bwMode="auto">
          <a:xfrm>
            <a:off x="-152400" y="-239305"/>
            <a:ext cx="9296400" cy="80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3677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/>
              <a:t>Sources of Calcium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Milk and milk products are best sources (120 mg/dl of milk)</a:t>
            </a:r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Egg yolk</a:t>
            </a:r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Leafy vegetables</a:t>
            </a:r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Hard drinking water </a:t>
            </a:r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Some plants like spinach contain enough calcium but also contain oxalates and benzoates which make complexes with calcium and ↓ its absorption  from intestine.</a:t>
            </a:r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Calcium is also ingested as Ca(OH)2 on Betel leaves i.e. paans </a:t>
            </a:r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  <a:p>
            <a:endParaRPr lang="en-US" sz="24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t>10</a:t>
            </a:fld>
            <a:endParaRPr lang="en-US"/>
          </a:p>
        </p:txBody>
      </p:sp>
      <p:sp>
        <p:nvSpPr>
          <p:cNvPr id="6" name="Round Same Side Corner Rectangle 4">
            <a:extLst>
              <a:ext uri="{FF2B5EF4-FFF2-40B4-BE49-F238E27FC236}">
                <a16:creationId xmlns:a16="http://schemas.microsoft.com/office/drawing/2014/main" id="{770E7719-7FF9-401F-B87C-2959B204B40C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2425"/>
            <a:ext cx="7886700" cy="1325563"/>
          </a:xfrm>
        </p:spPr>
        <p:txBody>
          <a:bodyPr/>
          <a:lstStyle/>
          <a:p>
            <a:pPr algn="ctr"/>
            <a:r>
              <a:rPr lang="en-US" sz="4000" b="1" dirty="0"/>
              <a:t>Daily Requirement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marL="0" indent="0">
              <a:buNone/>
            </a:pPr>
            <a:endParaRPr lang="en-US" sz="2400" dirty="0"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marL="0" indent="0">
              <a:buNone/>
            </a:pPr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In infants                            360mg/day </a:t>
            </a:r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In Growing children              800-1100mg/day </a:t>
            </a:r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In Adults                                  800-1200mg/day</a:t>
            </a:r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In Pregnancy and lactation extra 400mg/day  						</a:t>
            </a:r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  <a:p>
            <a:endParaRPr lang="en-US" sz="24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t>11</a:t>
            </a:fld>
            <a:endParaRPr lang="en-US"/>
          </a:p>
        </p:txBody>
      </p:sp>
      <p:sp>
        <p:nvSpPr>
          <p:cNvPr id="6" name="Round Same Side Corner Rectangle 4">
            <a:extLst>
              <a:ext uri="{FF2B5EF4-FFF2-40B4-BE49-F238E27FC236}">
                <a16:creationId xmlns:a16="http://schemas.microsoft.com/office/drawing/2014/main" id="{59820131-3C9E-49C2-BA6E-092F7112E88A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/>
              <a:t>Absorption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cs typeface="+mn-lt"/>
                <a:sym typeface="+mn-ea"/>
              </a:rPr>
              <a:t>Calcium is absorbed in inorganic form.</a:t>
            </a:r>
            <a:endParaRPr lang="en-US" sz="2400" dirty="0">
              <a:cs typeface="+mn-lt"/>
            </a:endParaRPr>
          </a:p>
          <a:p>
            <a:r>
              <a:rPr lang="en-US" sz="2400" dirty="0">
                <a:cs typeface="+mn-lt"/>
                <a:sym typeface="+mn-ea"/>
              </a:rPr>
              <a:t>The absorption occurs mostly in proximal part of small intestine i.e. jejunum by Active transport.</a:t>
            </a:r>
            <a:endParaRPr lang="en-US" sz="2400" dirty="0">
              <a:cs typeface="+mn-lt"/>
            </a:endParaRPr>
          </a:p>
          <a:p>
            <a:pPr marL="0" indent="0">
              <a:buNone/>
            </a:pPr>
            <a:endParaRPr lang="en-US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lt"/>
              <a:sym typeface="+mn-ea"/>
            </a:endParaRPr>
          </a:p>
          <a:p>
            <a:pPr marL="0" indent="0">
              <a:buNone/>
            </a:pPr>
            <a:r>
              <a:rPr lang="en-US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Absorption occurs in two steps:</a:t>
            </a:r>
            <a:endParaRPr lang="en-US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cs typeface="+mn-lt"/>
                <a:sym typeface="+mn-ea"/>
              </a:rPr>
              <a:t>Uptake of Ca++ at the mucosal pole. It may involve Ca++ -Specific channels or a carrier</a:t>
            </a:r>
            <a:endParaRPr lang="en-US" sz="2400" dirty="0">
              <a:cs typeface="+mn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cs typeface="+mn-lt"/>
                <a:sym typeface="+mn-ea"/>
              </a:rPr>
              <a:t>Efflux occur at serosal pole of the intestinal epithelium. It involves Ca++ Mg++ ATPase at serosal membrane</a:t>
            </a:r>
            <a:endParaRPr lang="en-US" sz="2400" dirty="0">
              <a:cs typeface="+mn-lt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cs typeface="+mn-lt"/>
            </a:endParaRPr>
          </a:p>
          <a:p>
            <a:pPr marL="0" indent="0">
              <a:buNone/>
            </a:pPr>
            <a:endParaRPr lang="en-US" sz="2400" dirty="0">
              <a:cs typeface="+mn-lt"/>
            </a:endParaRPr>
          </a:p>
          <a:p>
            <a:pPr marL="0" indent="0">
              <a:buNone/>
            </a:pPr>
            <a:endParaRPr lang="en-US" dirty="0">
              <a:latin typeface="Baskerville Old Face" panose="02020602080505020303" pitchFamily="18" charset="0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t>12</a:t>
            </a:fld>
            <a:endParaRPr lang="en-US"/>
          </a:p>
        </p:txBody>
      </p:sp>
      <p:sp>
        <p:nvSpPr>
          <p:cNvPr id="6" name="Round Same Side Corner Rectangle 4">
            <a:extLst>
              <a:ext uri="{FF2B5EF4-FFF2-40B4-BE49-F238E27FC236}">
                <a16:creationId xmlns:a16="http://schemas.microsoft.com/office/drawing/2014/main" id="{9A610801-4EC6-4968-8AF3-6C65B7586628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/>
              <a:t>Factors affecting Absorption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sym typeface="+mn-ea"/>
              </a:rPr>
              <a:t>1. </a:t>
            </a:r>
            <a:r>
              <a:rPr lang="en-US" sz="266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  <a:sym typeface="+mn-ea"/>
              </a:rPr>
              <a:t>Calcitriol (vitamin D3) </a:t>
            </a:r>
            <a:endParaRPr lang="en-US" sz="266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2665" dirty="0">
                <a:latin typeface="Calibri" panose="020F0502020204030204" charset="0"/>
                <a:cs typeface="Calibri" panose="020F0502020204030204" charset="0"/>
                <a:sym typeface="+mn-ea"/>
              </a:rPr>
              <a:t>This hormone/vitamin is synthesized in body by sunlight from 7- dehydrocholesterol present in skin</a:t>
            </a:r>
            <a:endParaRPr lang="en-US" sz="2665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2665" dirty="0">
                <a:latin typeface="Calibri" panose="020F0502020204030204" charset="0"/>
                <a:cs typeface="Calibri" panose="020F0502020204030204" charset="0"/>
                <a:sym typeface="+mn-ea"/>
              </a:rPr>
              <a:t>It is required for the synthesis of specific transport protein responsible for active transport of Calcium in the proximal small intestine so it increases the absorption of Calcium.</a:t>
            </a:r>
          </a:p>
          <a:p>
            <a:pPr marL="0" indent="0">
              <a:buNone/>
            </a:pPr>
            <a:r>
              <a:rPr lang="en-US" sz="266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sym typeface="+mn-ea"/>
              </a:rPr>
              <a:t>2. Parathyroid hormone -PTH </a:t>
            </a:r>
            <a:endParaRPr lang="en-US" sz="266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r>
              <a:rPr lang="en-US" sz="2665" dirty="0">
                <a:latin typeface="Baskerville Old Face" panose="02020602080505020303" pitchFamily="18" charset="0"/>
                <a:sym typeface="+mn-ea"/>
              </a:rPr>
              <a:t>It increases the absorption of calcium</a:t>
            </a:r>
            <a:endParaRPr lang="en-US" sz="2665" dirty="0">
              <a:latin typeface="Baskerville Old Face" panose="02020602080505020303" pitchFamily="18" charset="0"/>
            </a:endParaRPr>
          </a:p>
          <a:p>
            <a:r>
              <a:rPr lang="en-US" sz="2665" dirty="0">
                <a:latin typeface="Baskerville Old Face" panose="02020602080505020303" pitchFamily="18" charset="0"/>
                <a:sym typeface="+mn-ea"/>
              </a:rPr>
              <a:t>It acts indirectly by increasing the activity of α-1 hydroxylase which is required for the activation of vitamin D3.</a:t>
            </a:r>
            <a:endParaRPr lang="en-US" sz="2665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en-US" sz="2665" dirty="0">
                <a:latin typeface="Baskerville Old Face" panose="02020602080505020303" pitchFamily="18" charset="0"/>
                <a:sym typeface="+mn-ea"/>
              </a:rPr>
              <a:t> </a:t>
            </a:r>
            <a:endParaRPr lang="en-US" sz="2665" dirty="0">
              <a:latin typeface="Baskerville Old Face" panose="02020602080505020303" pitchFamily="18" charset="0"/>
            </a:endParaRPr>
          </a:p>
          <a:p>
            <a:endParaRPr lang="en-US" sz="2665" dirty="0"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endParaRPr lang="en-US" sz="2665" dirty="0"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endParaRPr lang="en-US" sz="2665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t>13</a:t>
            </a:fld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609600" y="4495800"/>
            <a:ext cx="3736340" cy="9499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endParaRPr lang="en-US" sz="2400" b="1" dirty="0">
              <a:latin typeface="Baskerville Old Face" panose="02020602080505020303" pitchFamily="18" charset="0"/>
              <a:sym typeface="+mn-ea"/>
            </a:endParaRPr>
          </a:p>
        </p:txBody>
      </p:sp>
      <p:sp>
        <p:nvSpPr>
          <p:cNvPr id="7" name="Round Same Side Corner Rectangle 4">
            <a:extLst>
              <a:ext uri="{FF2B5EF4-FFF2-40B4-BE49-F238E27FC236}">
                <a16:creationId xmlns:a16="http://schemas.microsoft.com/office/drawing/2014/main" id="{DADABDC0-CD57-42CC-B0FB-FAA382A26AFD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ym typeface="+mn-ea"/>
              </a:rPr>
              <a:t>Factors affecting Absorption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  <a:sym typeface="+mn-ea"/>
              </a:rPr>
              <a:t>3. Presence of anions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Oxalates, Carbonates, Sulfates , Phytates and Phosphates inhibit calcium absorption as they form insoluble Calcium salts </a:t>
            </a:r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The Calcium soluble salts e.g. Calcium  salts of Chloride, Gluconate and Lactate are absorbed to a greater extent </a:t>
            </a:r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  <a:sym typeface="+mn-ea"/>
              </a:rPr>
              <a:t>4. Proteins in diet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They facilitate Calcium absorption as Amino acid salts of Calcium are more soluble</a:t>
            </a:r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  <a:p>
            <a:endParaRPr lang="en-US" sz="24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t>14</a:t>
            </a:fld>
            <a:endParaRPr lang="en-US"/>
          </a:p>
        </p:txBody>
      </p:sp>
      <p:sp>
        <p:nvSpPr>
          <p:cNvPr id="6" name="Round Same Side Corner Rectangle 4">
            <a:extLst>
              <a:ext uri="{FF2B5EF4-FFF2-40B4-BE49-F238E27FC236}">
                <a16:creationId xmlns:a16="http://schemas.microsoft.com/office/drawing/2014/main" id="{49A15BF1-13FC-47EB-88F7-74BF1127D1CD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ym typeface="+mn-ea"/>
              </a:rPr>
              <a:t>Factors affecting Absorption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sym typeface="+mn-ea"/>
              </a:rPr>
              <a:t>5.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sym typeface="+mn-ea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sym typeface="+mn-ea"/>
              </a:rPr>
              <a:t>Intestinal pH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r>
              <a:rPr lang="en-US" sz="2400" dirty="0">
                <a:latin typeface="Baskerville Old Face" panose="02020602080505020303" pitchFamily="18" charset="0"/>
                <a:sym typeface="+mn-ea"/>
              </a:rPr>
              <a:t>If pH is acidic it favors Calcium absorption as calcium salts are more soluble in acidic medium </a:t>
            </a:r>
            <a:endParaRPr lang="en-US" sz="2400" dirty="0">
              <a:latin typeface="Baskerville Old Face" panose="02020602080505020303" pitchFamily="18" charset="0"/>
            </a:endParaRPr>
          </a:p>
          <a:p>
            <a:r>
              <a:rPr lang="en-US" sz="2400" dirty="0">
                <a:latin typeface="Baskerville Old Face" panose="02020602080505020303" pitchFamily="18" charset="0"/>
                <a:sym typeface="+mn-ea"/>
              </a:rPr>
              <a:t>Lactose in milk can form lactic acid and increases acidity of intestinal tract so facilitates Calcium absorption </a:t>
            </a:r>
            <a:endParaRPr lang="en-US" sz="2400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sym typeface="+mn-ea"/>
              </a:rPr>
              <a:t>6. Calcium deficiency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r>
              <a:rPr lang="en-US" sz="2400" dirty="0">
                <a:latin typeface="Baskerville Old Face" panose="02020602080505020303" pitchFamily="18" charset="0"/>
                <a:sym typeface="+mn-ea"/>
              </a:rPr>
              <a:t> Calcium deficiency increases Calcium absorption </a:t>
            </a:r>
            <a:endParaRPr lang="en-US" sz="2400" dirty="0">
              <a:latin typeface="Baskerville Old Face" panose="02020602080505020303" pitchFamily="18" charset="0"/>
            </a:endParaRPr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248400" y="624840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accent4"/>
                </a:solidFill>
                <a:sym typeface="+mn-ea"/>
              </a:rPr>
              <a:t>core concept</a:t>
            </a:r>
            <a:endParaRPr lang="en-US">
              <a:solidFill>
                <a:schemeClr val="accent4"/>
              </a:solidFill>
            </a:endParaRP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t>15</a:t>
            </a:fld>
            <a:endParaRPr lang="en-US"/>
          </a:p>
        </p:txBody>
      </p:sp>
      <p:sp>
        <p:nvSpPr>
          <p:cNvPr id="6" name="Round Same Side Corner Rectangle 4">
            <a:extLst>
              <a:ext uri="{FF2B5EF4-FFF2-40B4-BE49-F238E27FC236}">
                <a16:creationId xmlns:a16="http://schemas.microsoft.com/office/drawing/2014/main" id="{83724F3B-FA46-4791-85B9-762D4E3D465C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1122680"/>
          </a:xfrm>
        </p:spPr>
        <p:txBody>
          <a:bodyPr>
            <a:normAutofit fontScale="90000"/>
          </a:bodyPr>
          <a:lstStyle/>
          <a:p>
            <a:r>
              <a:rPr lang="en-US" sz="4445" b="1" dirty="0">
                <a:latin typeface="Baskerville Old Face" panose="02020602080505020303" pitchFamily="18" charset="0"/>
                <a:sym typeface="+mn-ea"/>
              </a:rPr>
              <a:t>Effect of parathyroid hormone on serum calcium (Ca 2+ ). PO4 3– = phosphate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695" y="2381250"/>
            <a:ext cx="6616065" cy="373761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t>16</a:t>
            </a:fld>
            <a:endParaRPr lang="en-US"/>
          </a:p>
        </p:txBody>
      </p:sp>
      <p:sp>
        <p:nvSpPr>
          <p:cNvPr id="7" name="Round Same Side Corner Rectangle 4">
            <a:extLst>
              <a:ext uri="{FF2B5EF4-FFF2-40B4-BE49-F238E27FC236}">
                <a16:creationId xmlns:a16="http://schemas.microsoft.com/office/drawing/2014/main" id="{7AFC18D4-15C7-4ABB-8494-759802308145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Effect of Calcitriol on Serum Calcium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76400"/>
            <a:ext cx="7423150" cy="431355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t>17</a:t>
            </a:fld>
            <a:endParaRPr lang="en-US"/>
          </a:p>
        </p:txBody>
      </p:sp>
      <p:sp>
        <p:nvSpPr>
          <p:cNvPr id="6" name="Round Same Side Corner Rectangle 4">
            <a:extLst>
              <a:ext uri="{FF2B5EF4-FFF2-40B4-BE49-F238E27FC236}">
                <a16:creationId xmlns:a16="http://schemas.microsoft.com/office/drawing/2014/main" id="{C160B9EF-6620-4F4C-A951-5D43DCBF3DB8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8229600" cy="708026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accent4"/>
                </a:solidFill>
              </a:rPr>
              <a:t>Cont</a:t>
            </a:r>
            <a:r>
              <a:rPr lang="en-US" dirty="0">
                <a:solidFill>
                  <a:schemeClr val="accent4"/>
                </a:solidFill>
              </a:rPr>
              <a:t>….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t>18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477001"/>
          </a:xfrm>
          <a:prstGeom prst="rect">
            <a:avLst/>
          </a:prstGeom>
        </p:spPr>
      </p:pic>
      <p:sp>
        <p:nvSpPr>
          <p:cNvPr id="8" name="Round Same Side Corner Rectangle 4">
            <a:extLst>
              <a:ext uri="{FF2B5EF4-FFF2-40B4-BE49-F238E27FC236}">
                <a16:creationId xmlns:a16="http://schemas.microsoft.com/office/drawing/2014/main" id="{0EF076EE-799F-4C0F-BFBB-0A102C609BB0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Excretion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About 30% of calcium taken in diet is absorbed from intestine and 70% is excreted in faeces</a:t>
            </a:r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Urinary daily excretion is 240 mg/day</a:t>
            </a:r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A small amount is excreted in sweat</a:t>
            </a:r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  <a:p>
            <a:endParaRPr lang="en-US" sz="24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t>19</a:t>
            </a:fld>
            <a:endParaRPr lang="en-US"/>
          </a:p>
        </p:txBody>
      </p:sp>
      <p:sp>
        <p:nvSpPr>
          <p:cNvPr id="6" name="Round Same Side Corner Rectangle 4">
            <a:extLst>
              <a:ext uri="{FF2B5EF4-FFF2-40B4-BE49-F238E27FC236}">
                <a16:creationId xmlns:a16="http://schemas.microsoft.com/office/drawing/2014/main" id="{D665DEBB-90C5-4B91-A508-170AC99666DB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3900" y="1290433"/>
            <a:ext cx="7772400" cy="1470025"/>
          </a:xfrm>
        </p:spPr>
        <p:txBody>
          <a:bodyPr>
            <a:normAutofit fontScale="90000"/>
          </a:bodyPr>
          <a:lstStyle/>
          <a:p>
            <a:br>
              <a:rPr lang="en-US" sz="4000" b="1" dirty="0">
                <a:cs typeface="Times New Roman" pitchFamily="18" charset="0"/>
              </a:rPr>
            </a:br>
            <a:br>
              <a:rPr lang="en-US" sz="4000" b="1" dirty="0">
                <a:cs typeface="Times New Roman" pitchFamily="18" charset="0"/>
              </a:rPr>
            </a:br>
            <a:br>
              <a:rPr lang="en-US" sz="4000" b="1" dirty="0">
                <a:cs typeface="Times New Roman" pitchFamily="18" charset="0"/>
              </a:rPr>
            </a:br>
            <a:r>
              <a:rPr lang="en-US" b="1" dirty="0">
                <a:cs typeface="Times New Roman" pitchFamily="18" charset="0"/>
              </a:rPr>
              <a:t>MSK1 Module</a:t>
            </a:r>
            <a:br>
              <a:rPr lang="en-US" u="sng" dirty="0">
                <a:cs typeface="Times New Roman" pitchFamily="18" charset="0"/>
              </a:rPr>
            </a:br>
            <a:r>
              <a:rPr lang="en-US" dirty="0">
                <a:cs typeface="Times New Roman" pitchFamily="18" charset="0"/>
              </a:rPr>
              <a:t>1</a:t>
            </a:r>
            <a:r>
              <a:rPr lang="en-US" baseline="30000" dirty="0">
                <a:cs typeface="Times New Roman" pitchFamily="18" charset="0"/>
              </a:rPr>
              <a:t>st</a:t>
            </a:r>
            <a:r>
              <a:rPr lang="en-US" dirty="0">
                <a:cs typeface="Times New Roman" pitchFamily="18" charset="0"/>
              </a:rPr>
              <a:t> Year MBBS(LGIS)</a:t>
            </a:r>
            <a:br>
              <a:rPr lang="en-US" u="sng" dirty="0">
                <a:cs typeface="Times New Roman" pitchFamily="18" charset="0"/>
              </a:rPr>
            </a:br>
            <a:r>
              <a:rPr lang="en-US" b="1" dirty="0">
                <a:cs typeface="Times New Roman" pitchFamily="18" charset="0"/>
              </a:rPr>
              <a:t>Classification Of Minerals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772629"/>
            <a:ext cx="8534400" cy="76200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7200" b="1" dirty="0">
                <a:cs typeface="Times New Roman" pitchFamily="18" charset="0"/>
              </a:rPr>
              <a:t>Presenter: Dr Uzma Zafar				Date: 01-02-25</a:t>
            </a:r>
          </a:p>
          <a:p>
            <a:pPr algn="l"/>
            <a:r>
              <a:rPr lang="en-US" sz="7200" b="1" dirty="0">
                <a:cs typeface="Times New Roman" pitchFamily="18" charset="0"/>
              </a:rPr>
              <a:t>    Dept of Biochemistry</a:t>
            </a:r>
          </a:p>
          <a:p>
            <a:pPr algn="l"/>
            <a:r>
              <a:rPr lang="en-US" sz="7200" b="1" dirty="0">
                <a:cs typeface="Times New Roman" pitchFamily="18" charset="0"/>
              </a:rPr>
              <a:t>               RMU                                         			</a:t>
            </a:r>
            <a:r>
              <a:rPr lang="en-US" sz="3300" b="1" dirty="0">
                <a:cs typeface="Times New Roman" pitchFamily="18" charset="0"/>
              </a:rPr>
              <a:t>			</a:t>
            </a:r>
            <a:r>
              <a:rPr lang="en-US" sz="2400" b="1" dirty="0">
                <a:cs typeface="Times New Roman" pitchFamily="18" charset="0"/>
              </a:rPr>
              <a:t>		</a:t>
            </a:r>
            <a:endParaRPr lang="en-US" sz="2400" b="1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3028"/>
            <a:ext cx="914400" cy="9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logo with a skull and text&#10;&#10;Description automatically generated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83028"/>
            <a:ext cx="1204686" cy="1007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1392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Phosphorus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Baskerville Old Face" panose="02020602080505020303" pitchFamily="18" charset="0"/>
                <a:sym typeface="+mn-ea"/>
              </a:rPr>
              <a:t>It is a macro mineral</a:t>
            </a:r>
            <a:endParaRPr lang="en-US" sz="2400" dirty="0">
              <a:latin typeface="Baskerville Old Face" panose="02020602080505020303" pitchFamily="18" charset="0"/>
            </a:endParaRPr>
          </a:p>
          <a:p>
            <a:r>
              <a:rPr lang="en-US" sz="2400" dirty="0">
                <a:latin typeface="Baskerville Old Face" panose="02020602080505020303" pitchFamily="18" charset="0"/>
                <a:sym typeface="+mn-ea"/>
              </a:rPr>
              <a:t>Total body phosphorous      700 grams</a:t>
            </a:r>
            <a:endParaRPr lang="en-US" sz="2400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Baskerville Old Face" panose="02020602080505020303" pitchFamily="18" charset="0"/>
                <a:sym typeface="+mn-ea"/>
              </a:rPr>
              <a:t>85% in skeleton</a:t>
            </a:r>
            <a:endParaRPr lang="en-US" sz="2400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Baskerville Old Face" panose="02020602080505020303" pitchFamily="18" charset="0"/>
                <a:sym typeface="+mn-ea"/>
              </a:rPr>
              <a:t>10%  in muscles</a:t>
            </a:r>
            <a:endParaRPr lang="en-US" sz="2400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Baskerville Old Face" panose="02020602080505020303" pitchFamily="18" charset="0"/>
                <a:sym typeface="+mn-ea"/>
              </a:rPr>
              <a:t>05% in others </a:t>
            </a:r>
            <a:endParaRPr lang="en-US" sz="2400" dirty="0">
              <a:latin typeface="Baskerville Old Face" panose="02020602080505020303" pitchFamily="18" charset="0"/>
            </a:endParaRPr>
          </a:p>
          <a:p>
            <a:r>
              <a:rPr lang="en-US" sz="2400" b="1" dirty="0">
                <a:latin typeface="Baskerville Old Face" panose="02020602080505020303" pitchFamily="18" charset="0"/>
                <a:sym typeface="+mn-ea"/>
              </a:rPr>
              <a:t>Normal levels</a:t>
            </a:r>
            <a:endParaRPr lang="en-US" sz="2400" b="1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Baskerville Old Face" panose="02020602080505020303" pitchFamily="18" charset="0"/>
                <a:sym typeface="+mn-ea"/>
              </a:rPr>
              <a:t>Whole blood level     48 mg /dl  as</a:t>
            </a:r>
            <a:endParaRPr lang="en-US" sz="2400" dirty="0">
              <a:latin typeface="Baskerville Old Face" panose="02020602080505020303" pitchFamily="18" charset="0"/>
            </a:endParaRPr>
          </a:p>
          <a:p>
            <a:r>
              <a:rPr lang="en-US" sz="2400" dirty="0">
                <a:latin typeface="Baskerville Old Face" panose="02020602080505020303" pitchFamily="18" charset="0"/>
                <a:sym typeface="+mn-ea"/>
              </a:rPr>
              <a:t>Inorganic phosphate esters</a:t>
            </a:r>
            <a:endParaRPr lang="en-US" sz="2400" dirty="0">
              <a:latin typeface="Baskerville Old Face" panose="02020602080505020303" pitchFamily="18" charset="0"/>
            </a:endParaRPr>
          </a:p>
          <a:p>
            <a:r>
              <a:rPr lang="en-US" sz="2400" dirty="0">
                <a:latin typeface="Baskerville Old Face" panose="02020602080505020303" pitchFamily="18" charset="0"/>
                <a:sym typeface="+mn-ea"/>
              </a:rPr>
              <a:t>Lipid  phosphorous</a:t>
            </a:r>
          </a:p>
          <a:p>
            <a:endParaRPr lang="en-US" sz="2400" dirty="0">
              <a:latin typeface="Baskerville Old Face" panose="02020602080505020303" pitchFamily="18" charset="0"/>
            </a:endParaRPr>
          </a:p>
          <a:p>
            <a:endParaRPr lang="en-US" sz="24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t>20</a:t>
            </a:fld>
            <a:endParaRPr lang="en-US"/>
          </a:p>
        </p:txBody>
      </p:sp>
      <p:sp>
        <p:nvSpPr>
          <p:cNvPr id="6" name="Round Same Side Corner Rectangle 4">
            <a:extLst>
              <a:ext uri="{FF2B5EF4-FFF2-40B4-BE49-F238E27FC236}">
                <a16:creationId xmlns:a16="http://schemas.microsoft.com/office/drawing/2014/main" id="{8608579F-DBF2-41D0-A1E4-60AD0B9F27BA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Phosphorus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RBC contain more phosphorous than plasma</a:t>
            </a:r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RBC contain much more organic phosphate</a:t>
            </a:r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Inorganic phosphorus is equally distributed in cells and plasma</a:t>
            </a:r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Plasma inorganic phosphorous level </a:t>
            </a:r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    Adults                      3- 4.5 mg/dl</a:t>
            </a:r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    Children                   4-7    mg/dl</a:t>
            </a:r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  <a:p>
            <a:endParaRPr lang="en-US" sz="24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t>21</a:t>
            </a:fld>
            <a:endParaRPr lang="en-US"/>
          </a:p>
        </p:txBody>
      </p:sp>
      <p:sp>
        <p:nvSpPr>
          <p:cNvPr id="6" name="Round Same Side Corner Rectangle 4">
            <a:extLst>
              <a:ext uri="{FF2B5EF4-FFF2-40B4-BE49-F238E27FC236}">
                <a16:creationId xmlns:a16="http://schemas.microsoft.com/office/drawing/2014/main" id="{AA56FD7F-4499-4B0F-BC02-A7396F6DCCF1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Phosphorus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Baskerville Old Face" panose="02020602080505020303" pitchFamily="18" charset="0"/>
                <a:sym typeface="+mn-ea"/>
              </a:rPr>
              <a:t>Plasma inorganic phosphorous  (Pi)</a:t>
            </a:r>
            <a:endParaRPr lang="en-US" sz="2400" dirty="0">
              <a:latin typeface="Baskerville Old Face" panose="02020602080505020303" pitchFamily="18" charset="0"/>
            </a:endParaRPr>
          </a:p>
          <a:p>
            <a:r>
              <a:rPr lang="en-US" sz="2400" dirty="0">
                <a:latin typeface="Baskerville Old Face" panose="02020602080505020303" pitchFamily="18" charset="0"/>
                <a:sym typeface="+mn-ea"/>
              </a:rPr>
              <a:t>Occurs in 2 forms</a:t>
            </a:r>
            <a:endParaRPr lang="en-US" sz="2400" dirty="0">
              <a:latin typeface="Baskerville Old Face" panose="020206020805050203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Baskerville Old Face" panose="02020602080505020303" pitchFamily="18" charset="0"/>
                <a:sym typeface="+mn-ea"/>
              </a:rPr>
              <a:t>H2PO4-1</a:t>
            </a:r>
            <a:endParaRPr lang="en-US" sz="2400" dirty="0">
              <a:latin typeface="Baskerville Old Face" panose="020206020805050203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Baskerville Old Face" panose="02020602080505020303" pitchFamily="18" charset="0"/>
                <a:sym typeface="+mn-ea"/>
              </a:rPr>
              <a:t>HPO 4-2</a:t>
            </a:r>
            <a:endParaRPr lang="en-US" sz="2400" dirty="0">
              <a:latin typeface="Baskerville Old Face" panose="02020602080505020303" pitchFamily="18" charset="0"/>
            </a:endParaRPr>
          </a:p>
          <a:p>
            <a:r>
              <a:rPr lang="en-US" sz="2400" dirty="0">
                <a:latin typeface="Baskerville Old Face" panose="02020602080505020303" pitchFamily="18" charset="0"/>
                <a:sym typeface="+mn-ea"/>
              </a:rPr>
              <a:t>Plasma Pi level is decreased in Rickets and hyperparathyroidism</a:t>
            </a:r>
            <a:endParaRPr lang="en-US" sz="2400" dirty="0">
              <a:latin typeface="Baskerville Old Face" panose="02020602080505020303" pitchFamily="18" charset="0"/>
            </a:endParaRPr>
          </a:p>
          <a:p>
            <a:r>
              <a:rPr lang="en-US" sz="2400" dirty="0">
                <a:latin typeface="Baskerville Old Face" panose="02020602080505020303" pitchFamily="18" charset="0"/>
                <a:sym typeface="+mn-ea"/>
              </a:rPr>
              <a:t>Plasma Pi level is increased in Renal failure</a:t>
            </a:r>
            <a:endParaRPr lang="en-US" sz="2400" dirty="0">
              <a:latin typeface="Baskerville Old Face" panose="02020602080505020303" pitchFamily="18" charset="0"/>
            </a:endParaRPr>
          </a:p>
          <a:p>
            <a:r>
              <a:rPr lang="en-US" sz="2400" dirty="0">
                <a:latin typeface="Baskerville Old Face" panose="02020602080505020303" pitchFamily="18" charset="0"/>
                <a:sym typeface="+mn-ea"/>
              </a:rPr>
              <a:t>Serum Pi determination should be done in fasting state</a:t>
            </a:r>
            <a:endParaRPr lang="en-US" sz="2400" dirty="0">
              <a:latin typeface="Baskerville Old Face" panose="02020602080505020303" pitchFamily="18" charset="0"/>
            </a:endParaRPr>
          </a:p>
          <a:p>
            <a:endParaRPr lang="en-US" sz="24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t>22</a:t>
            </a:fld>
            <a:endParaRPr lang="en-US"/>
          </a:p>
        </p:txBody>
      </p:sp>
      <p:sp>
        <p:nvSpPr>
          <p:cNvPr id="6" name="Round Same Side Corner Rectangle 4">
            <a:extLst>
              <a:ext uri="{FF2B5EF4-FFF2-40B4-BE49-F238E27FC236}">
                <a16:creationId xmlns:a16="http://schemas.microsoft.com/office/drawing/2014/main" id="{15A509DF-8D04-4752-B85E-571F4D6736FF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Present along with Ca++</a:t>
            </a:r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Milk   93 mg %</a:t>
            </a:r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Beans </a:t>
            </a:r>
          </a:p>
          <a:p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Cereals </a:t>
            </a:r>
          </a:p>
          <a:p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Egg yolk </a:t>
            </a:r>
          </a:p>
          <a:p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Meat </a:t>
            </a:r>
          </a:p>
          <a:p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Nuts</a:t>
            </a:r>
            <a:endParaRPr lang="en-US" sz="24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t>23</a:t>
            </a:fld>
            <a:endParaRPr lang="en-US"/>
          </a:p>
        </p:txBody>
      </p:sp>
      <p:sp>
        <p:nvSpPr>
          <p:cNvPr id="6" name="Round Same Side Corner Rectangle 4">
            <a:extLst>
              <a:ext uri="{FF2B5EF4-FFF2-40B4-BE49-F238E27FC236}">
                <a16:creationId xmlns:a16="http://schemas.microsoft.com/office/drawing/2014/main" id="{A6494182-722E-4A24-97D4-A0B052899212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Absorption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5000" lnSpcReduction="20000"/>
          </a:bodyPr>
          <a:lstStyle/>
          <a:p>
            <a:r>
              <a:rPr lang="en-US" sz="4000" dirty="0">
                <a:latin typeface="Calibri" panose="020F0502020204030204" charset="0"/>
                <a:cs typeface="Calibri" panose="020F0502020204030204" charset="0"/>
                <a:sym typeface="+mn-ea"/>
              </a:rPr>
              <a:t>Absorbed in inorganic form</a:t>
            </a:r>
            <a:endParaRPr lang="en-US" sz="400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4000" dirty="0">
                <a:latin typeface="Calibri" panose="020F0502020204030204" charset="0"/>
                <a:cs typeface="Calibri" panose="020F0502020204030204" charset="0"/>
                <a:sym typeface="+mn-ea"/>
              </a:rPr>
              <a:t>Absorbed by an Active energy dependent process</a:t>
            </a:r>
            <a:endParaRPr lang="en-US" sz="400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4000" dirty="0">
                <a:latin typeface="Calibri" panose="020F0502020204030204" charset="0"/>
                <a:cs typeface="Calibri" panose="020F0502020204030204" charset="0"/>
                <a:sym typeface="+mn-ea"/>
              </a:rPr>
              <a:t>About 2/3 of ingested Phosphorous is absorbed</a:t>
            </a:r>
          </a:p>
          <a:p>
            <a:r>
              <a:rPr lang="en-US" sz="4000" dirty="0">
                <a:latin typeface="Calibri" panose="020F0502020204030204" charset="0"/>
                <a:cs typeface="Calibri" panose="020F0502020204030204" charset="0"/>
                <a:sym typeface="+mn-ea"/>
              </a:rPr>
              <a:t>An optimum Ca: P ratio is helpful in absorption</a:t>
            </a:r>
            <a:endParaRPr lang="en-US" sz="400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4000" dirty="0">
                <a:latin typeface="Calibri" panose="020F0502020204030204" charset="0"/>
                <a:cs typeface="Calibri" panose="020F0502020204030204" charset="0"/>
                <a:sym typeface="+mn-ea"/>
              </a:rPr>
              <a:t>Excess of one decreases the absorption of both</a:t>
            </a:r>
            <a:endParaRPr lang="en-US" sz="4000" dirty="0"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en-US" sz="4000" dirty="0">
                <a:solidFill>
                  <a:schemeClr val="accent2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-</a:t>
            </a:r>
            <a:r>
              <a:rPr lang="en-US" sz="4000" dirty="0">
                <a:latin typeface="Calibri" panose="020F0502020204030204" charset="0"/>
                <a:cs typeface="Calibri" panose="020F0502020204030204" charset="0"/>
                <a:sym typeface="+mn-ea"/>
              </a:rPr>
              <a:t>  Excess of Aluminum and intake of unabsorbable antacids decreases its absorption</a:t>
            </a:r>
            <a:endParaRPr lang="en-US" sz="4000" dirty="0">
              <a:latin typeface="Calibri" panose="020F0502020204030204" charset="0"/>
              <a:cs typeface="Calibri" panose="020F0502020204030204" charset="0"/>
            </a:endParaRPr>
          </a:p>
          <a:p>
            <a:pPr>
              <a:buFontTx/>
              <a:buChar char="-"/>
            </a:pPr>
            <a:r>
              <a:rPr lang="en-US" sz="4000" dirty="0">
                <a:latin typeface="Calibri" panose="020F0502020204030204" charset="0"/>
                <a:cs typeface="Calibri" panose="020F0502020204030204" charset="0"/>
                <a:sym typeface="+mn-ea"/>
              </a:rPr>
              <a:t>Excess of iron salts also interfere with its absorption due to formation of insoluble ferric phosphate</a:t>
            </a:r>
            <a:endParaRPr lang="en-US" sz="400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4000" dirty="0">
                <a:latin typeface="Calibri" panose="020F0502020204030204" charset="0"/>
                <a:cs typeface="Calibri" panose="020F0502020204030204" charset="0"/>
                <a:sym typeface="+mn-ea"/>
              </a:rPr>
              <a:t>Vitamin D and lowered intestinal pH favors its absorption</a:t>
            </a:r>
            <a:endParaRPr lang="en-US" sz="400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dirty="0">
                <a:latin typeface="Baskerville Old Face" panose="02020602080505020303" pitchFamily="18" charset="0"/>
                <a:sym typeface="+mn-ea"/>
              </a:rPr>
              <a:t> </a:t>
            </a:r>
            <a:endParaRPr lang="en-US" dirty="0">
              <a:latin typeface="Baskerville Old Face" panose="02020602080505020303" pitchFamily="18" charset="0"/>
            </a:endParaRPr>
          </a:p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t>24</a:t>
            </a:fld>
            <a:endParaRPr lang="en-US"/>
          </a:p>
        </p:txBody>
      </p:sp>
      <p:sp>
        <p:nvSpPr>
          <p:cNvPr id="6" name="Round Same Side Corner Rectangle 4">
            <a:extLst>
              <a:ext uri="{FF2B5EF4-FFF2-40B4-BE49-F238E27FC236}">
                <a16:creationId xmlns:a16="http://schemas.microsoft.com/office/drawing/2014/main" id="{ADB6D5F5-D34D-4FE5-B0BD-6F484F0649F8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Excretion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endParaRPr lang="en-US" sz="2400" dirty="0"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Mainly by kidney</a:t>
            </a:r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Unabsorbed phosphorous is excreted in faeces</a:t>
            </a:r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  <a:p>
            <a:endParaRPr lang="en-US" sz="24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53200" y="640080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accent4"/>
                </a:solidFill>
                <a:sym typeface="+mn-ea"/>
              </a:rPr>
              <a:t>core concept</a:t>
            </a:r>
            <a:endParaRPr lang="en-US">
              <a:solidFill>
                <a:schemeClr val="accent4"/>
              </a:solidFill>
            </a:endParaRP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t>25</a:t>
            </a:fld>
            <a:endParaRPr lang="en-US"/>
          </a:p>
        </p:txBody>
      </p:sp>
      <p:sp>
        <p:nvSpPr>
          <p:cNvPr id="6" name="Round Same Side Corner Rectangle 4">
            <a:extLst>
              <a:ext uri="{FF2B5EF4-FFF2-40B4-BE49-F238E27FC236}">
                <a16:creationId xmlns:a16="http://schemas.microsoft.com/office/drawing/2014/main" id="{612960BF-F04F-44D2-86EA-D15AEB2E2EEA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Daily Requirement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  <a:sym typeface="+mn-ea"/>
              </a:rPr>
              <a:t>Age    </a:t>
            </a:r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                              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  <a:sym typeface="+mn-ea"/>
              </a:rPr>
              <a:t>mg/day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0 -1year                              300 – 500</a:t>
            </a:r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1-10                                         800</a:t>
            </a:r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11-24                                     1200</a:t>
            </a:r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25-onwards                           800</a:t>
            </a:r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Pregnancy                             1200</a:t>
            </a:r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Lactation                               1200</a:t>
            </a:r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  <a:p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6" name="Round Same Side Corner Rectangle 4">
            <a:extLst>
              <a:ext uri="{FF2B5EF4-FFF2-40B4-BE49-F238E27FC236}">
                <a16:creationId xmlns:a16="http://schemas.microsoft.com/office/drawing/2014/main" id="{62DB1B2D-F2B2-462B-889F-E08EB2634C13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Sodium, chloride, and potassium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400" dirty="0"/>
              <a:t>These </a:t>
            </a:r>
            <a:r>
              <a:rPr lang="en-US" sz="2400" dirty="0" err="1"/>
              <a:t>macrominerals</a:t>
            </a:r>
            <a:r>
              <a:rPr lang="en-US" sz="2400" dirty="0"/>
              <a:t> maintain water balance, osmotic equilibrium, acid–base balance (pH), and the electrical gradients across cell membranes that are essential for the functioning of neurons and myocytes.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b="1" dirty="0"/>
              <a:t>Sodium and chloride</a:t>
            </a:r>
            <a:r>
              <a:rPr lang="en-US" sz="2400" dirty="0"/>
              <a:t>: Na+ and Cl− are primarily extracellular electrolytes.</a:t>
            </a:r>
          </a:p>
          <a:p>
            <a:pPr algn="just"/>
            <a:r>
              <a:rPr lang="en-US" sz="2400" dirty="0"/>
              <a:t> They are readily absorbed from foods containing salt (NaCl), much of which comes from processed foods. </a:t>
            </a:r>
          </a:p>
          <a:p>
            <a:pPr algn="just"/>
            <a:r>
              <a:rPr lang="en-US" sz="2400" dirty="0"/>
              <a:t>(Note: Na+ is required for the intestinal absorption [and renal reabsorption] of glucose and </a:t>
            </a:r>
            <a:r>
              <a:rPr lang="en-US" sz="2400" dirty="0" err="1"/>
              <a:t>galactos</a:t>
            </a:r>
            <a:r>
              <a:rPr lang="en-US" sz="2400" dirty="0"/>
              <a:t> and free amino acids by Na+ -linked transporters. Cl− is used to form hydrochloric acid required for digestion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t>27</a:t>
            </a:fld>
            <a:endParaRPr lang="en-US"/>
          </a:p>
        </p:txBody>
      </p:sp>
      <p:sp>
        <p:nvSpPr>
          <p:cNvPr id="6" name="Round Same Side Corner Rectangle 4">
            <a:extLst>
              <a:ext uri="{FF2B5EF4-FFF2-40B4-BE49-F238E27FC236}">
                <a16:creationId xmlns:a16="http://schemas.microsoft.com/office/drawing/2014/main" id="{AC4AFF78-CCE8-4505-A243-7DFF2AC26759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Sodium, chloride, and potassium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525963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/>
              <a:t>2. Potassium</a:t>
            </a:r>
          </a:p>
          <a:p>
            <a:pPr algn="just"/>
            <a:r>
              <a:rPr lang="en-US" sz="2400" dirty="0"/>
              <a:t>In contrast to Na+ , K + is primarily an intracellular electrolyte. </a:t>
            </a:r>
          </a:p>
          <a:p>
            <a:pPr algn="just"/>
            <a:r>
              <a:rPr lang="en-US" sz="2400" dirty="0"/>
              <a:t>The concentration differential of Na+ and K+ across the cell membrane is maintained by the Na+ /K+ ATPase</a:t>
            </a:r>
          </a:p>
          <a:p>
            <a:pPr algn="just"/>
            <a:r>
              <a:rPr lang="en-US" sz="2400" dirty="0"/>
              <a:t>In contrast to Na+ and Cl− , K+ (like Mg2+) is </a:t>
            </a:r>
            <a:r>
              <a:rPr lang="en-US" sz="2400" dirty="0" err="1"/>
              <a:t>underingested</a:t>
            </a:r>
            <a:r>
              <a:rPr lang="en-US" sz="2400" dirty="0"/>
              <a:t> in Western diets because its primary sources, fruits and vegetables, are </a:t>
            </a:r>
            <a:r>
              <a:rPr lang="en-US" sz="2400" dirty="0" err="1"/>
              <a:t>underingested</a:t>
            </a:r>
            <a:r>
              <a:rPr lang="en-US" sz="2400" dirty="0"/>
              <a:t>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t>28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0092" y="1828800"/>
            <a:ext cx="3314700" cy="304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38800" y="5109275"/>
            <a:ext cx="33147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Na+ /K+ ATPase. Na+ = sodium; K+ = potassium; ADP = adenosine diphosphate; Pi = phosphate.</a:t>
            </a:r>
          </a:p>
        </p:txBody>
      </p:sp>
      <p:sp>
        <p:nvSpPr>
          <p:cNvPr id="8" name="Round Same Side Corner Rectangle 4">
            <a:extLst>
              <a:ext uri="{FF2B5EF4-FFF2-40B4-BE49-F238E27FC236}">
                <a16:creationId xmlns:a16="http://schemas.microsoft.com/office/drawing/2014/main" id="{E3693AC5-13A6-477B-A764-A2F38212A17F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86836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b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b="1" dirty="0"/>
              <a:t>Functions of Calcium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Bone Health</a:t>
            </a:r>
          </a:p>
          <a:p>
            <a:r>
              <a:rPr lang="en-US" sz="2400" dirty="0"/>
              <a:t>Electrolyte Balance</a:t>
            </a:r>
          </a:p>
          <a:p>
            <a:r>
              <a:rPr lang="en-US" sz="2400" dirty="0"/>
              <a:t>Blood Health</a:t>
            </a:r>
          </a:p>
          <a:p>
            <a:r>
              <a:rPr lang="en-US" sz="2400" dirty="0"/>
              <a:t>Energy Production</a:t>
            </a:r>
          </a:p>
          <a:p>
            <a:r>
              <a:rPr lang="en-US" sz="2400" dirty="0"/>
              <a:t>Nerve Function</a:t>
            </a:r>
          </a:p>
          <a:p>
            <a:r>
              <a:rPr lang="en-US" sz="2400" dirty="0"/>
              <a:t>Enzyme Activation</a:t>
            </a:r>
          </a:p>
          <a:p>
            <a:r>
              <a:rPr lang="en-US" sz="2400" dirty="0"/>
              <a:t>Immune Function</a:t>
            </a:r>
          </a:p>
          <a:p>
            <a:r>
              <a:rPr lang="en-US" sz="2400" dirty="0"/>
              <a:t>Thyroid Function</a:t>
            </a:r>
          </a:p>
          <a:p>
            <a:r>
              <a:rPr lang="en-US" sz="2400" dirty="0"/>
              <a:t>Blood Pressure Regulation</a:t>
            </a:r>
          </a:p>
          <a:p>
            <a:r>
              <a:rPr lang="en-US" sz="2400" dirty="0"/>
              <a:t>Antioxidant Defense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56350"/>
            <a:ext cx="2133600" cy="501650"/>
          </a:xfrm>
        </p:spPr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t>29</a:t>
            </a:fld>
            <a:endParaRPr lang="en-US" dirty="0"/>
          </a:p>
        </p:txBody>
      </p:sp>
      <p:sp>
        <p:nvSpPr>
          <p:cNvPr id="4" name="AutoShape 2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" name="Round Same Side Corner Rectangle 4">
            <a:extLst>
              <a:ext uri="{FF2B5EF4-FFF2-40B4-BE49-F238E27FC236}">
                <a16:creationId xmlns:a16="http://schemas.microsoft.com/office/drawing/2014/main" id="{73D78B93-7DF1-4C4A-BBA9-6869055122B0}"/>
              </a:ext>
            </a:extLst>
          </p:cNvPr>
          <p:cNvSpPr/>
          <p:nvPr/>
        </p:nvSpPr>
        <p:spPr>
          <a:xfrm>
            <a:off x="21183" y="23448"/>
            <a:ext cx="34078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Horizontal Integration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Motto, Vision, Dream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267C48E-C722-45BA-ABA8-7A339C617CB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326958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4572000" y="1295400"/>
            <a:ext cx="411479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impart evidence based research oriented medical education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provide best possible patient care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inculcate the values of mutual respect and ethical practice of medicine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514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Function of Phosphorus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430" dirty="0">
                <a:latin typeface="Calibri" panose="020F0502020204030204" charset="0"/>
                <a:cs typeface="Calibri" panose="020F0502020204030204" charset="0"/>
                <a:sym typeface="+mn-ea"/>
              </a:rPr>
              <a:t>Participate in the formation of bones and teeth.</a:t>
            </a:r>
            <a:endParaRPr lang="en-US" sz="343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3430" dirty="0">
                <a:latin typeface="Calibri" panose="020F0502020204030204" charset="0"/>
                <a:cs typeface="Calibri" panose="020F0502020204030204" charset="0"/>
                <a:sym typeface="+mn-ea"/>
              </a:rPr>
              <a:t>Inorganic part of bones is 3Ca3 (PO4)2 Ca (OH)2</a:t>
            </a:r>
            <a:endParaRPr lang="en-US" sz="343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3430" dirty="0">
                <a:latin typeface="Calibri" panose="020F0502020204030204" charset="0"/>
                <a:cs typeface="Calibri" panose="020F0502020204030204" charset="0"/>
                <a:sym typeface="+mn-ea"/>
              </a:rPr>
              <a:t>Carbonate is adsorbed on it</a:t>
            </a:r>
            <a:endParaRPr lang="en-US" sz="3430" dirty="0"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en-US" sz="3430" dirty="0">
                <a:latin typeface="Calibri" panose="020F0502020204030204" charset="0"/>
                <a:cs typeface="Calibri" panose="020F0502020204030204" charset="0"/>
                <a:sym typeface="+mn-ea"/>
              </a:rPr>
              <a:t>2. Important constituent of high energy compounds.</a:t>
            </a:r>
            <a:endParaRPr lang="en-US" sz="3430" dirty="0"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en-US" sz="3430" dirty="0">
                <a:latin typeface="Calibri" panose="020F0502020204030204" charset="0"/>
                <a:cs typeface="Calibri" panose="020F0502020204030204" charset="0"/>
                <a:sym typeface="+mn-ea"/>
              </a:rPr>
              <a:t>ATP,  GTP, CTP,  UTP,  TTP , Creatine PO4</a:t>
            </a:r>
            <a:endParaRPr lang="en-US" sz="3430" dirty="0"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en-US" sz="3430" dirty="0">
                <a:latin typeface="Calibri" panose="020F0502020204030204" charset="0"/>
                <a:cs typeface="Calibri" panose="020F0502020204030204" charset="0"/>
                <a:sym typeface="+mn-ea"/>
              </a:rPr>
              <a:t>3. Important constituent of nucleic acids both DNA and RNA</a:t>
            </a:r>
            <a:endParaRPr lang="en-US" sz="3430" dirty="0"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en-US" sz="3430" dirty="0">
                <a:latin typeface="Calibri" panose="020F0502020204030204" charset="0"/>
                <a:cs typeface="Calibri" panose="020F0502020204030204" charset="0"/>
                <a:sym typeface="+mn-ea"/>
              </a:rPr>
              <a:t>4. Important constituent of phospholipids like lecithin, cephalin, plasmalogens</a:t>
            </a:r>
            <a:endParaRPr lang="en-US" sz="3430" dirty="0"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en-US" sz="3430" dirty="0">
                <a:latin typeface="Calibri" panose="020F0502020204030204" charset="0"/>
                <a:cs typeface="Calibri" panose="020F0502020204030204" charset="0"/>
                <a:sym typeface="+mn-ea"/>
              </a:rPr>
              <a:t>5. Important constituent of cell membrane</a:t>
            </a:r>
            <a:endParaRPr lang="en-US" sz="3430" dirty="0"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en-US" sz="3430" dirty="0">
                <a:latin typeface="Calibri" panose="020F0502020204030204" charset="0"/>
                <a:cs typeface="Calibri" panose="020F0502020204030204" charset="0"/>
                <a:sym typeface="+mn-ea"/>
              </a:rPr>
              <a:t>6. PO4 is most abundant anion present with in tissue cells</a:t>
            </a:r>
            <a:endParaRPr lang="en-US" sz="3430" dirty="0">
              <a:latin typeface="Calibri" panose="020F0502020204030204" charset="0"/>
              <a:cs typeface="Calibri" panose="020F0502020204030204" charset="0"/>
            </a:endParaRPr>
          </a:p>
          <a:p>
            <a:endParaRPr lang="en-US" sz="343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t>30</a:t>
            </a:fld>
            <a:endParaRPr lang="en-US"/>
          </a:p>
        </p:txBody>
      </p:sp>
      <p:sp>
        <p:nvSpPr>
          <p:cNvPr id="7" name="Round Same Side Corner Rectangle 4">
            <a:extLst>
              <a:ext uri="{FF2B5EF4-FFF2-40B4-BE49-F238E27FC236}">
                <a16:creationId xmlns:a16="http://schemas.microsoft.com/office/drawing/2014/main" id="{12D926C9-FFE8-4A4A-B6E9-E91FF656EC0C}"/>
              </a:ext>
            </a:extLst>
          </p:cNvPr>
          <p:cNvSpPr/>
          <p:nvPr/>
        </p:nvSpPr>
        <p:spPr>
          <a:xfrm>
            <a:off x="21183" y="23448"/>
            <a:ext cx="34078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Horizontal Integration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21183" y="23448"/>
            <a:ext cx="29506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Vertical Integration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152401" y="365127"/>
            <a:ext cx="86868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/>
              <a:t>Hypercalcemia</a:t>
            </a:r>
            <a:endParaRPr lang="en-US" sz="4000" b="1" dirty="0">
              <a:latin typeface="+mn-l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415AA1C9-059D-4571-8CBA-C5C636982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830" y="1702435"/>
            <a:ext cx="6965315" cy="391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491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21183" y="23448"/>
            <a:ext cx="29506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Spiral Integration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152401" y="365127"/>
            <a:ext cx="86868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Family Medicine </a:t>
            </a:r>
            <a:endParaRPr lang="en-US" sz="3600" b="1" dirty="0">
              <a:latin typeface="+mn-lt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776514" y="1429656"/>
            <a:ext cx="7886700" cy="4957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Family Medicine plays important role in following manner:</a:t>
            </a:r>
          </a:p>
          <a:p>
            <a:r>
              <a:rPr lang="en-US" sz="3200" dirty="0"/>
              <a:t>Diagnosis</a:t>
            </a:r>
          </a:p>
          <a:p>
            <a:endParaRPr lang="en-US" sz="3200" dirty="0"/>
          </a:p>
          <a:p>
            <a:r>
              <a:rPr lang="en-US" sz="3200" dirty="0"/>
              <a:t>Education</a:t>
            </a:r>
          </a:p>
          <a:p>
            <a:pPr marL="0" indent="0">
              <a:buNone/>
            </a:pPr>
            <a:r>
              <a:rPr lang="en-US" sz="3200" dirty="0"/>
              <a:t> </a:t>
            </a:r>
          </a:p>
          <a:p>
            <a:r>
              <a:rPr lang="en-US" sz="3200" dirty="0"/>
              <a:t>Dietary Guidance</a:t>
            </a:r>
          </a:p>
          <a:p>
            <a:endParaRPr lang="en-US" sz="3200" dirty="0"/>
          </a:p>
          <a:p>
            <a:r>
              <a:rPr lang="en-US" sz="3200" dirty="0"/>
              <a:t>Monitoring</a:t>
            </a:r>
          </a:p>
          <a:p>
            <a:endParaRPr lang="en-US" sz="3200" dirty="0"/>
          </a:p>
          <a:p>
            <a:r>
              <a:rPr lang="en-US" sz="3200" dirty="0"/>
              <a:t>Refer to Specialists </a:t>
            </a: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1214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7492412" y="0"/>
            <a:ext cx="16552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Bioethics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228600" y="365127"/>
            <a:ext cx="86868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Ethical Considerations</a:t>
            </a:r>
            <a:endParaRPr lang="en-US" sz="3600" b="1" dirty="0">
              <a:latin typeface="+mn-lt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762000" y="1400628"/>
            <a:ext cx="7986486" cy="5123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>
                <a:solidFill>
                  <a:srgbClr val="0D0D0D"/>
                </a:solidFill>
              </a:rPr>
              <a:t>From an ethical standpoint, the scenario raises considerations regarding </a:t>
            </a:r>
            <a:r>
              <a:rPr lang="en-US" sz="2800" b="1" dirty="0">
                <a:solidFill>
                  <a:srgbClr val="0D0D0D"/>
                </a:solidFill>
              </a:rPr>
              <a:t>patient autonomy</a:t>
            </a:r>
            <a:r>
              <a:rPr lang="en-US" sz="2800" dirty="0">
                <a:solidFill>
                  <a:srgbClr val="0D0D0D"/>
                </a:solidFill>
              </a:rPr>
              <a:t>, </a:t>
            </a:r>
            <a:r>
              <a:rPr lang="en-US" sz="2800" b="1" dirty="0">
                <a:solidFill>
                  <a:srgbClr val="0D0D0D"/>
                </a:solidFill>
              </a:rPr>
              <a:t>informed consent</a:t>
            </a:r>
            <a:r>
              <a:rPr lang="en-US" sz="2800" dirty="0">
                <a:solidFill>
                  <a:srgbClr val="0D0D0D"/>
                </a:solidFill>
              </a:rPr>
              <a:t>, and </a:t>
            </a:r>
            <a:r>
              <a:rPr lang="en-US" sz="2800" b="1" dirty="0">
                <a:solidFill>
                  <a:srgbClr val="0D0D0D"/>
                </a:solidFill>
              </a:rPr>
              <a:t>confidentiality</a:t>
            </a:r>
            <a:r>
              <a:rPr lang="en-US" sz="2800" dirty="0">
                <a:solidFill>
                  <a:srgbClr val="0D0D0D"/>
                </a:solidFill>
              </a:rPr>
              <a:t> </a:t>
            </a:r>
          </a:p>
          <a:p>
            <a:pPr algn="just"/>
            <a:r>
              <a:rPr lang="en-US" sz="2800" dirty="0">
                <a:solidFill>
                  <a:srgbClr val="0D0D0D"/>
                </a:solidFill>
              </a:rPr>
              <a:t>The physician must ensure that patient fully understands her diagnosis, treatment options, and potential implications </a:t>
            </a:r>
          </a:p>
          <a:p>
            <a:pPr algn="just"/>
            <a:r>
              <a:rPr lang="en-US" sz="2800" dirty="0">
                <a:solidFill>
                  <a:srgbClr val="0D0D0D"/>
                </a:solidFill>
              </a:rPr>
              <a:t>Discuss the necessity of a healthy lifestyle </a:t>
            </a:r>
            <a:r>
              <a:rPr lang="en-US" sz="3600" dirty="0">
                <a:solidFill>
                  <a:srgbClr val="0D0D0D"/>
                </a:solidFill>
              </a:rPr>
              <a:t> </a:t>
            </a:r>
            <a:r>
              <a:rPr lang="en-US" sz="2800" dirty="0"/>
              <a:t>&amp; treatment plan. This requires clear communication and understanding of risks and benefits.</a:t>
            </a:r>
            <a:endParaRPr lang="en-US" sz="3600" dirty="0">
              <a:solidFill>
                <a:srgbClr val="0D0D0D"/>
              </a:solidFill>
            </a:endParaRPr>
          </a:p>
          <a:p>
            <a:pPr algn="just"/>
            <a:r>
              <a:rPr lang="en-US" sz="2800" dirty="0">
                <a:solidFill>
                  <a:srgbClr val="0D0D0D"/>
                </a:solidFill>
              </a:rPr>
              <a:t>Additionally, the physician must respect patient’s privacy and confidentiality throughout the diagnostic and treatment process</a:t>
            </a:r>
            <a:endParaRPr lang="en-US" sz="2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Round Same Side Corner Rectangle 4"/>
          <p:cNvSpPr/>
          <p:nvPr/>
        </p:nvSpPr>
        <p:spPr>
          <a:xfrm>
            <a:off x="21183" y="23448"/>
            <a:ext cx="27220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Spiral Integration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37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4"/>
          <p:cNvSpPr/>
          <p:nvPr/>
        </p:nvSpPr>
        <p:spPr>
          <a:xfrm>
            <a:off x="6040983" y="46017"/>
            <a:ext cx="31030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Artificial Intelligence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228600" y="365127"/>
            <a:ext cx="86868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Role of AI in (The Disease) Management</a:t>
            </a:r>
            <a:endParaRPr lang="en-US" sz="3600" b="1" dirty="0">
              <a:latin typeface="+mn-lt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762000" y="1400628"/>
            <a:ext cx="7986486" cy="5123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sz="2800" dirty="0">
                <a:solidFill>
                  <a:srgbClr val="0D0D0D"/>
                </a:solidFill>
              </a:rPr>
              <a:t>AI can potentially aid in </a:t>
            </a:r>
            <a:r>
              <a:rPr lang="en-US" sz="2800" b="1" dirty="0">
                <a:solidFill>
                  <a:srgbClr val="0D0D0D"/>
                </a:solidFill>
              </a:rPr>
              <a:t>enhancing diagnostic accuracy and efficiency. </a:t>
            </a:r>
          </a:p>
          <a:p>
            <a:pPr fontAlgn="base"/>
            <a:r>
              <a:rPr lang="en-US" sz="2800" dirty="0">
                <a:solidFill>
                  <a:srgbClr val="0D0D0D"/>
                </a:solidFill>
              </a:rPr>
              <a:t>AI-powered decision support systems can also help clinicians in </a:t>
            </a:r>
            <a:r>
              <a:rPr lang="en-US" sz="2800" b="1" dirty="0">
                <a:solidFill>
                  <a:srgbClr val="0D0D0D"/>
                </a:solidFill>
              </a:rPr>
              <a:t>selecting appropriate treatment modalities</a:t>
            </a:r>
          </a:p>
          <a:p>
            <a:pPr fontAlgn="base"/>
            <a:r>
              <a:rPr lang="en-US" sz="2800" dirty="0">
                <a:solidFill>
                  <a:srgbClr val="0D0D0D"/>
                </a:solidFill>
              </a:rPr>
              <a:t>AI-driven predictive models may help </a:t>
            </a:r>
            <a:r>
              <a:rPr lang="en-US" sz="2800" b="1" dirty="0">
                <a:solidFill>
                  <a:srgbClr val="0D0D0D"/>
                </a:solidFill>
              </a:rPr>
              <a:t>anticipate the risk of complications of the Disease</a:t>
            </a:r>
            <a:r>
              <a:rPr lang="en-US" sz="2800" dirty="0">
                <a:solidFill>
                  <a:srgbClr val="0D0D0D"/>
                </a:solidFill>
              </a:rPr>
              <a:t> in susceptible populations</a:t>
            </a:r>
            <a:endParaRPr lang="en-US" sz="28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9" name="Round Same Side Corner Rectangle 4"/>
          <p:cNvSpPr/>
          <p:nvPr/>
        </p:nvSpPr>
        <p:spPr>
          <a:xfrm>
            <a:off x="21183" y="23448"/>
            <a:ext cx="27220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Spiral Integration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0838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BE0D25-ADB4-8987-C4D3-95F837C0D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649901-8A76-AFFC-D104-178155CDB328}"/>
              </a:ext>
            </a:extLst>
          </p:cNvPr>
          <p:cNvSpPr txBox="1"/>
          <p:nvPr/>
        </p:nvSpPr>
        <p:spPr>
          <a:xfrm>
            <a:off x="-838200" y="115568"/>
            <a:ext cx="4495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Spiral Integration</a:t>
            </a:r>
            <a:endParaRPr lang="en-GB" sz="2000" kern="12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E09D10-BBEE-691E-43CC-70B3D6DF4A52}"/>
              </a:ext>
            </a:extLst>
          </p:cNvPr>
          <p:cNvSpPr txBox="1"/>
          <p:nvPr/>
        </p:nvSpPr>
        <p:spPr>
          <a:xfrm>
            <a:off x="5327904" y="76200"/>
            <a:ext cx="45780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Research Article</a:t>
            </a:r>
            <a:endParaRPr lang="en-GB" sz="2000" kern="12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B09888-C6FB-485C-9C9E-472B2821046D}"/>
              </a:ext>
            </a:extLst>
          </p:cNvPr>
          <p:cNvSpPr/>
          <p:nvPr/>
        </p:nvSpPr>
        <p:spPr>
          <a:xfrm>
            <a:off x="457200" y="1720840"/>
            <a:ext cx="46482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Link:</a:t>
            </a:r>
          </a:p>
          <a:p>
            <a:r>
              <a:rPr lang="en-US" sz="2400" dirty="0"/>
              <a:t>https://www.frontiersin.org/articles/10.3389/fcell.2020.576110/full</a:t>
            </a:r>
            <a:endParaRPr lang="en-US" sz="2400" b="1" dirty="0"/>
          </a:p>
          <a:p>
            <a:r>
              <a:rPr lang="en-US" sz="2400" b="1" dirty="0"/>
              <a:t>Journal Name:</a:t>
            </a:r>
          </a:p>
          <a:p>
            <a:r>
              <a:rPr lang="en-US" sz="2400" dirty="0"/>
              <a:t>frontiers</a:t>
            </a:r>
          </a:p>
          <a:p>
            <a:r>
              <a:rPr lang="en-US" sz="2400" b="1" dirty="0"/>
              <a:t>Title: </a:t>
            </a:r>
          </a:p>
          <a:p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Disorders of Calcium and Phosphorus Metabolism and the Proteomics/Metabolomics-Based Research</a:t>
            </a:r>
          </a:p>
          <a:p>
            <a:r>
              <a:rPr lang="en-US" sz="2400" b="1" dirty="0"/>
              <a:t>Author Name:</a:t>
            </a:r>
          </a:p>
          <a:p>
            <a:r>
              <a:rPr lang="en-US" sz="2400" dirty="0" err="1"/>
              <a:t>Meiheng</a:t>
            </a:r>
            <a:r>
              <a:rPr lang="en-US" sz="2400" dirty="0"/>
              <a:t> Sun</a:t>
            </a:r>
          </a:p>
          <a:p>
            <a:endParaRPr lang="en-US" dirty="0"/>
          </a:p>
        </p:txBody>
      </p:sp>
      <p:pic>
        <p:nvPicPr>
          <p:cNvPr id="8" name="Content Placeholder 7" descr="abstract">
            <a:extLst>
              <a:ext uri="{FF2B5EF4-FFF2-40B4-BE49-F238E27FC236}">
                <a16:creationId xmlns:a16="http://schemas.microsoft.com/office/drawing/2014/main" id="{0E56FF61-4971-4DE5-AA6B-16DD996BB7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05400" y="762000"/>
            <a:ext cx="3657600" cy="550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112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228600" y="76200"/>
            <a:ext cx="86868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+mn-lt"/>
              </a:rPr>
              <a:t>How To Access Digital Library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762000" y="914400"/>
            <a:ext cx="7986486" cy="61431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rgbClr val="202124"/>
                </a:solidFill>
              </a:rPr>
              <a:t>Steps to Access HEC Digital Library</a:t>
            </a:r>
            <a:endParaRPr lang="en-US" sz="2800" dirty="0">
              <a:solidFill>
                <a:srgbClr val="202124"/>
              </a:solidFill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202124"/>
                </a:solidFill>
              </a:rPr>
              <a:t>Go to the website of HEC National Digital Library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202124"/>
                </a:solidFill>
              </a:rPr>
              <a:t>On Home Page, click on the INSTITUTES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202124"/>
                </a:solidFill>
              </a:rPr>
              <a:t>A page will appear showing the universities from Public and Private Sector and other Institutes which have access to HEC National Digital Library HNDL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202124"/>
                </a:solidFill>
              </a:rPr>
              <a:t>Select your desired Institute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000000"/>
                </a:solidFill>
              </a:rPr>
              <a:t>A page will appear showing the resources of the institution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000000"/>
                </a:solidFill>
              </a:rPr>
              <a:t>Journals and Researches will appear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000000"/>
                </a:solidFill>
              </a:rPr>
              <a:t>You can find a Journal by clicking on JOURNALS AND DATABASE and enter a keyword to search for your desired journal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4317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228600" y="365127"/>
            <a:ext cx="86868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Learning Resources</a:t>
            </a:r>
            <a:endParaRPr lang="en-US" sz="3600" b="1" dirty="0">
              <a:latin typeface="+mn-lt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776514" y="1400628"/>
            <a:ext cx="7986486" cy="4466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err="1"/>
              <a:t>Tex</a:t>
            </a:r>
            <a:r>
              <a:rPr lang="en-GB" sz="2800" dirty="0"/>
              <a:t>tb</a:t>
            </a:r>
            <a:r>
              <a:rPr lang="en-US" sz="2800" dirty="0" err="1"/>
              <a:t>ook</a:t>
            </a:r>
            <a:r>
              <a:rPr lang="en-US" sz="2800" dirty="0"/>
              <a:t> of Biochemistry, Lippincott 8</a:t>
            </a:r>
            <a:r>
              <a:rPr lang="en-US" sz="2800" baseline="30000" dirty="0"/>
              <a:t>th</a:t>
            </a:r>
            <a:r>
              <a:rPr lang="en-US" sz="2800" dirty="0"/>
              <a:t> edition</a:t>
            </a:r>
            <a:r>
              <a:rPr lang="en-GB" sz="2800" dirty="0"/>
              <a:t>, chapter no.</a:t>
            </a:r>
            <a:r>
              <a:rPr lang="en-US" altLang="en-GB" sz="2800" dirty="0"/>
              <a:t>29</a:t>
            </a:r>
            <a:r>
              <a:rPr lang="en-GB" sz="2800" dirty="0"/>
              <a:t> , page no.</a:t>
            </a:r>
            <a:r>
              <a:rPr lang="en-US" altLang="en-GB" sz="2800" dirty="0"/>
              <a:t>446</a:t>
            </a:r>
            <a:r>
              <a:rPr lang="en-GB" sz="2800" dirty="0"/>
              <a:t> 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Google scholar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Google images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958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7400" y="2514600"/>
            <a:ext cx="50292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+mn-lt"/>
              </a:rPr>
              <a:t>THANK YOU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827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04900"/>
            <a:ext cx="800100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304800"/>
            <a:ext cx="86868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n-lt"/>
              </a:rPr>
              <a:t>Professor Umar Model of Integrated Lecture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92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20762"/>
            <a:ext cx="8286750" cy="55324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>
                <a:latin typeface="Calibri" pitchFamily="34" charset="0"/>
              </a:rPr>
              <a:t>At the end of this session students should be able to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latin typeface="Baskerville Old Face" panose="02020602080505020303" pitchFamily="18" charset="0"/>
                <a:sym typeface="+mn-ea"/>
              </a:rPr>
              <a:t>Classify the minerals into macro and micro minerals</a:t>
            </a:r>
            <a:endParaRPr lang="en-US" sz="2800" dirty="0">
              <a:latin typeface="Baskerville Old Face" panose="020206020805050203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latin typeface="Baskerville Old Face" panose="02020602080505020303" pitchFamily="18" charset="0"/>
                <a:sym typeface="+mn-ea"/>
              </a:rPr>
              <a:t>Describe the sources and the process of absorption and excretion of the minerals i.e. Calcium and Phosphorus</a:t>
            </a:r>
            <a:endParaRPr lang="en-US" sz="2800" dirty="0">
              <a:latin typeface="Baskerville Old Face" panose="020206020805050203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latin typeface="Baskerville Old Face" panose="02020602080505020303" pitchFamily="18" charset="0"/>
                <a:sym typeface="+mn-ea"/>
              </a:rPr>
              <a:t> Explain the factors affecting the regulation of Calcium and Phosphorus</a:t>
            </a:r>
            <a:endParaRPr lang="en-US" sz="2800" dirty="0">
              <a:latin typeface="Baskerville Old Face" panose="02020602080505020303" pitchFamily="18" charset="0"/>
            </a:endParaRPr>
          </a:p>
          <a:p>
            <a:pPr marL="0" indent="0">
              <a:buFont typeface="+mj-lt"/>
              <a:buNone/>
            </a:pPr>
            <a:r>
              <a:rPr lang="en-US" sz="2800" dirty="0"/>
              <a:t> </a:t>
            </a:r>
          </a:p>
          <a:p>
            <a:endParaRPr lang="en-US" sz="2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304800"/>
            <a:ext cx="86868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+mn-lt"/>
              </a:rPr>
              <a:t>Learning Objectives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31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Minerals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>
              <a:latin typeface="Baskerville Old Face" panose="02020602080505020303" pitchFamily="18" charset="0"/>
              <a:sym typeface="+mn-ea"/>
            </a:endParaRPr>
          </a:p>
          <a:p>
            <a:endParaRPr lang="en-US" sz="2400" dirty="0">
              <a:latin typeface="Baskerville Old Face" panose="02020602080505020303" pitchFamily="18" charset="0"/>
              <a:sym typeface="+mn-ea"/>
            </a:endParaRPr>
          </a:p>
          <a:p>
            <a:r>
              <a:rPr lang="en-US" sz="2400" dirty="0">
                <a:latin typeface="Baskerville Old Face" panose="02020602080505020303" pitchFamily="18" charset="0"/>
                <a:sym typeface="+mn-ea"/>
              </a:rPr>
              <a:t>Minerals are inorganic in nature.</a:t>
            </a:r>
            <a:endParaRPr lang="en-US" sz="2400" dirty="0">
              <a:latin typeface="Baskerville Old Face" panose="02020602080505020303" pitchFamily="18" charset="0"/>
            </a:endParaRPr>
          </a:p>
          <a:p>
            <a:r>
              <a:rPr lang="en-US" sz="2400" dirty="0">
                <a:latin typeface="Baskerville Old Face" panose="02020602080505020303" pitchFamily="18" charset="0"/>
                <a:sym typeface="+mn-ea"/>
              </a:rPr>
              <a:t>They are essential for vital processes.</a:t>
            </a:r>
            <a:endParaRPr lang="en-US" sz="2400" dirty="0">
              <a:latin typeface="Baskerville Old Face" panose="02020602080505020303" pitchFamily="18" charset="0"/>
            </a:endParaRPr>
          </a:p>
          <a:p>
            <a:r>
              <a:rPr lang="en-US" sz="2400" dirty="0">
                <a:latin typeface="Baskerville Old Face" panose="02020602080505020303" pitchFamily="18" charset="0"/>
                <a:sym typeface="+mn-ea"/>
              </a:rPr>
              <a:t>These are about 29 in number.</a:t>
            </a:r>
            <a:endParaRPr lang="en-US" sz="2400" dirty="0">
              <a:latin typeface="Baskerville Old Face" panose="02020602080505020303" pitchFamily="18" charset="0"/>
            </a:endParaRPr>
          </a:p>
          <a:p>
            <a:endParaRPr lang="en-US" sz="2400" dirty="0">
              <a:latin typeface="Baskerville Old Face" panose="02020602080505020303" pitchFamily="18" charset="0"/>
            </a:endParaRPr>
          </a:p>
          <a:p>
            <a:endParaRPr lang="en-US" sz="24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6645D80-F0F1-4E2E-9B00-FF9C2EB64D8F}"/>
              </a:ext>
            </a:extLst>
          </p:cNvPr>
          <p:cNvGrpSpPr/>
          <p:nvPr/>
        </p:nvGrpSpPr>
        <p:grpSpPr>
          <a:xfrm>
            <a:off x="0" y="0"/>
            <a:ext cx="2514600" cy="480241"/>
            <a:chOff x="0" y="34747"/>
            <a:chExt cx="2783536" cy="480241"/>
          </a:xfrm>
          <a:scene3d>
            <a:camera prst="orthographicFront"/>
            <a:lightRig rig="flat" dir="t"/>
          </a:scene3d>
        </p:grpSpPr>
        <p:sp>
          <p:nvSpPr>
            <p:cNvPr id="9" name="Round Same Side Corner Rectangle 4">
              <a:extLst>
                <a:ext uri="{FF2B5EF4-FFF2-40B4-BE49-F238E27FC236}">
                  <a16:creationId xmlns:a16="http://schemas.microsoft.com/office/drawing/2014/main" id="{094AE0E2-BDFF-497E-AC58-083C14FB3617}"/>
                </a:ext>
              </a:extLst>
            </p:cNvPr>
            <p:cNvSpPr/>
            <p:nvPr/>
          </p:nvSpPr>
          <p:spPr>
            <a:xfrm>
              <a:off x="0" y="34747"/>
              <a:ext cx="2783536" cy="480241"/>
            </a:xfrm>
            <a:prstGeom prst="round2SameRect">
              <a:avLst>
                <a:gd name="adj1" fmla="val 16670"/>
                <a:gd name="adj2" fmla="val 0"/>
              </a:avLst>
            </a:prstGeom>
            <a:solidFill>
              <a:schemeClr val="bg1"/>
            </a:solidFill>
            <a:ln>
              <a:noFill/>
            </a:ln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 Same Side Corner Rectangle 4">
              <a:extLst>
                <a:ext uri="{FF2B5EF4-FFF2-40B4-BE49-F238E27FC236}">
                  <a16:creationId xmlns:a16="http://schemas.microsoft.com/office/drawing/2014/main" id="{E4DB72FB-FAFB-4E77-A6CB-2461EAE0DB08}"/>
                </a:ext>
              </a:extLst>
            </p:cNvPr>
            <p:cNvSpPr/>
            <p:nvPr/>
          </p:nvSpPr>
          <p:spPr>
            <a:xfrm>
              <a:off x="23448" y="58195"/>
              <a:ext cx="2736640" cy="456793"/>
            </a:xfrm>
            <a:prstGeom prst="rect">
              <a:avLst/>
            </a:prstGeom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815" tIns="43815" rIns="43815" bIns="4381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300" b="1" kern="12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Core</a:t>
              </a:r>
              <a:r>
                <a:rPr lang="en-GB" sz="2300" b="1" kern="12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GB" sz="23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Knowledge</a:t>
              </a:r>
              <a:endParaRPr lang="en-GB" sz="2300" kern="12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Classification of Minerals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300" dirty="0">
                <a:latin typeface="Calibri" panose="020F0502020204030204" charset="0"/>
                <a:cs typeface="Calibri" panose="020F0502020204030204" charset="0"/>
                <a:sym typeface="+mn-ea"/>
              </a:rPr>
              <a:t>Minerals can be classified as</a:t>
            </a:r>
            <a:endParaRPr lang="en-US" sz="230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2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  <a:sym typeface="+mn-ea"/>
              </a:rPr>
              <a:t>Macro minerals</a:t>
            </a:r>
            <a:endParaRPr lang="en-US" sz="23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en-US" sz="2300" dirty="0">
                <a:latin typeface="Calibri" panose="020F0502020204030204" charset="0"/>
                <a:cs typeface="Calibri" panose="020F0502020204030204" charset="0"/>
                <a:sym typeface="+mn-ea"/>
              </a:rPr>
              <a:t>Daily requirement &gt; 100 mg</a:t>
            </a:r>
            <a:endParaRPr lang="en-US" sz="2300" dirty="0"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en-US" sz="2300" dirty="0">
                <a:latin typeface="Calibri" panose="020F0502020204030204" charset="0"/>
                <a:cs typeface="Calibri" panose="020F0502020204030204" charset="0"/>
                <a:sym typeface="+mn-ea"/>
              </a:rPr>
              <a:t>It forms 60-80 % of body’s inorganic material e.g. Calcium, Phosphorous, Magnesium, Sodium, Potassium, Chloride, Sulfur. </a:t>
            </a:r>
            <a:endParaRPr lang="en-US" sz="230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2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  <a:sym typeface="+mn-ea"/>
              </a:rPr>
              <a:t>Micro minerals</a:t>
            </a:r>
            <a:endParaRPr lang="en-US" sz="23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en-US" sz="2300" dirty="0">
                <a:latin typeface="Calibri" panose="020F0502020204030204" charset="0"/>
                <a:cs typeface="Calibri" panose="020F0502020204030204" charset="0"/>
                <a:sym typeface="+mn-ea"/>
              </a:rPr>
              <a:t>Daily requirement &lt; 100 mg, also known as </a:t>
            </a:r>
            <a:r>
              <a:rPr lang="en-US" sz="2300" b="1" dirty="0">
                <a:latin typeface="Calibri" panose="020F0502020204030204" charset="0"/>
                <a:cs typeface="Calibri" panose="020F0502020204030204" charset="0"/>
                <a:sym typeface="+mn-ea"/>
              </a:rPr>
              <a:t>Trace elements</a:t>
            </a:r>
            <a:endParaRPr lang="en-US" sz="2300" b="1" dirty="0"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en-US" sz="2300" dirty="0">
                <a:latin typeface="Calibri" panose="020F0502020204030204" charset="0"/>
                <a:cs typeface="Calibri" panose="020F0502020204030204" charset="0"/>
                <a:sym typeface="+mn-ea"/>
              </a:rPr>
              <a:t>Micro minerals are divided into</a:t>
            </a:r>
            <a:endParaRPr lang="en-US" sz="2300" dirty="0">
              <a:latin typeface="Calibri" panose="020F0502020204030204" charset="0"/>
              <a:cs typeface="Calibri" panose="020F0502020204030204" charset="0"/>
            </a:endParaRPr>
          </a:p>
          <a:p>
            <a:pPr marL="457200" indent="-457200">
              <a:buAutoNum type="arabicPeriod"/>
            </a:pPr>
            <a:r>
              <a:rPr lang="en-US" sz="2300" dirty="0">
                <a:latin typeface="Calibri" panose="020F0502020204030204" charset="0"/>
                <a:cs typeface="Calibri" panose="020F0502020204030204" charset="0"/>
                <a:sym typeface="+mn-ea"/>
              </a:rPr>
              <a:t>Essential trace elements</a:t>
            </a:r>
            <a:endParaRPr lang="en-US" sz="2300" dirty="0">
              <a:latin typeface="Calibri" panose="020F0502020204030204" charset="0"/>
              <a:cs typeface="Calibri" panose="020F0502020204030204" charset="0"/>
            </a:endParaRPr>
          </a:p>
          <a:p>
            <a:pPr marL="457200" indent="-457200">
              <a:buAutoNum type="arabicPeriod"/>
            </a:pPr>
            <a:r>
              <a:rPr lang="en-US" sz="2300" dirty="0">
                <a:latin typeface="Calibri" panose="020F0502020204030204" charset="0"/>
                <a:cs typeface="Calibri" panose="020F0502020204030204" charset="0"/>
                <a:sym typeface="+mn-ea"/>
              </a:rPr>
              <a:t>Additional trace elements</a:t>
            </a:r>
            <a:endParaRPr lang="en-US" sz="2300" dirty="0">
              <a:latin typeface="Calibri" panose="020F0502020204030204" charset="0"/>
              <a:cs typeface="Calibri" panose="020F0502020204030204" charset="0"/>
            </a:endParaRPr>
          </a:p>
          <a:p>
            <a:pPr marL="457200" indent="-457200">
              <a:buAutoNum type="arabicPeriod"/>
            </a:pPr>
            <a:r>
              <a:rPr lang="en-US" sz="2300" dirty="0">
                <a:latin typeface="Calibri" panose="020F0502020204030204" charset="0"/>
                <a:cs typeface="Calibri" panose="020F0502020204030204" charset="0"/>
                <a:sym typeface="+mn-ea"/>
              </a:rPr>
              <a:t>Toxic trace elements </a:t>
            </a:r>
            <a:endParaRPr lang="en-US" sz="2300" dirty="0">
              <a:latin typeface="Calibri" panose="020F0502020204030204" charset="0"/>
              <a:cs typeface="Calibri" panose="020F0502020204030204" charset="0"/>
            </a:endParaRPr>
          </a:p>
          <a:p>
            <a:endParaRPr lang="en-US" sz="1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t>7</a:t>
            </a:fld>
            <a:endParaRPr lang="en-US"/>
          </a:p>
        </p:txBody>
      </p:sp>
      <p:sp>
        <p:nvSpPr>
          <p:cNvPr id="6" name="Round Same Side Corner Rectangle 4">
            <a:extLst>
              <a:ext uri="{FF2B5EF4-FFF2-40B4-BE49-F238E27FC236}">
                <a16:creationId xmlns:a16="http://schemas.microsoft.com/office/drawing/2014/main" id="{3FADA82C-E105-4C2B-934C-60508C8C63DB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Classification of Microminerals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5000" lnSpcReduction="20000"/>
          </a:bodyPr>
          <a:lstStyle/>
          <a:p>
            <a:pPr marL="0" indent="0">
              <a:buNone/>
            </a:pPr>
            <a:r>
              <a:rPr lang="en-US" sz="3430" dirty="0">
                <a:latin typeface="Calibri" panose="020F0502020204030204" charset="0"/>
                <a:cs typeface="Calibri" panose="020F0502020204030204" charset="0"/>
                <a:sym typeface="+mn-ea"/>
              </a:rPr>
              <a:t>Micro minerals are divided into:</a:t>
            </a:r>
            <a:endParaRPr lang="en-US" sz="3430" b="1" u="sng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343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  <a:sym typeface="+mn-ea"/>
              </a:rPr>
              <a:t>Essential trace elements</a:t>
            </a:r>
            <a:endParaRPr lang="en-US" sz="343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charset="0"/>
              <a:cs typeface="Calibri" panose="020F050202020403020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430" dirty="0">
                <a:latin typeface="Calibri" panose="020F0502020204030204" charset="0"/>
                <a:cs typeface="Calibri" panose="020F0502020204030204" charset="0"/>
                <a:sym typeface="+mn-ea"/>
              </a:rPr>
              <a:t>Deficiency leads to serious disorders Cu, Mo, Mn , Zn, Co, Fl, Se, Fe, I, Cr </a:t>
            </a:r>
            <a:endParaRPr lang="en-US" sz="343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343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  <a:sym typeface="+mn-ea"/>
              </a:rPr>
              <a:t>Additional trace elements</a:t>
            </a:r>
            <a:endParaRPr lang="en-US" sz="343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charset="0"/>
              <a:cs typeface="Calibri" panose="020F050202020403020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430" dirty="0">
                <a:latin typeface="Calibri" panose="020F0502020204030204" charset="0"/>
                <a:cs typeface="Calibri" panose="020F0502020204030204" charset="0"/>
                <a:sym typeface="+mn-ea"/>
              </a:rPr>
              <a:t>Exact role is not clear</a:t>
            </a:r>
            <a:endParaRPr lang="en-US" sz="3430" dirty="0">
              <a:latin typeface="Calibri" panose="020F0502020204030204" charset="0"/>
              <a:cs typeface="Calibri" panose="020F050202020403020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430" dirty="0">
                <a:latin typeface="Calibri" panose="020F0502020204030204" charset="0"/>
                <a:cs typeface="Calibri" panose="020F0502020204030204" charset="0"/>
                <a:sym typeface="+mn-ea"/>
              </a:rPr>
              <a:t>No deficiency effects</a:t>
            </a:r>
            <a:endParaRPr lang="en-US" sz="3430" dirty="0">
              <a:latin typeface="Calibri" panose="020F0502020204030204" charset="0"/>
              <a:cs typeface="Calibri" panose="020F050202020403020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430" dirty="0">
                <a:latin typeface="Calibri" panose="020F0502020204030204" charset="0"/>
                <a:cs typeface="Calibri" panose="020F0502020204030204" charset="0"/>
                <a:sym typeface="+mn-ea"/>
              </a:rPr>
              <a:t>Cd, Ni</a:t>
            </a:r>
            <a:endParaRPr lang="en-US" sz="343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343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  <a:sym typeface="+mn-ea"/>
              </a:rPr>
              <a:t>Toxic trace elements </a:t>
            </a:r>
            <a:endParaRPr lang="en-US" sz="343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charset="0"/>
              <a:cs typeface="Calibri" panose="020F050202020403020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430" dirty="0">
                <a:latin typeface="Calibri" panose="020F0502020204030204" charset="0"/>
                <a:cs typeface="Calibri" panose="020F0502020204030204" charset="0"/>
                <a:sym typeface="+mn-ea"/>
              </a:rPr>
              <a:t>Produce bad effects</a:t>
            </a:r>
            <a:endParaRPr lang="en-US" sz="3430" dirty="0">
              <a:latin typeface="Calibri" panose="020F0502020204030204" charset="0"/>
              <a:cs typeface="Calibri" panose="020F050202020403020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430" dirty="0">
                <a:latin typeface="Calibri" panose="020F0502020204030204" charset="0"/>
                <a:cs typeface="Calibri" panose="020F0502020204030204" charset="0"/>
                <a:sym typeface="+mn-ea"/>
              </a:rPr>
              <a:t>Enter the body through dirty air, water and food as, Pb, CN, Hg </a:t>
            </a:r>
            <a:endParaRPr lang="en-US" sz="3430" dirty="0"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endParaRPr lang="en-US" dirty="0">
              <a:latin typeface="Baskerville Old Face" panose="02020602080505020303" pitchFamily="18" charset="0"/>
            </a:endParaRPr>
          </a:p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t>8</a:t>
            </a:fld>
            <a:endParaRPr lang="en-US"/>
          </a:p>
        </p:txBody>
      </p:sp>
      <p:sp>
        <p:nvSpPr>
          <p:cNvPr id="6" name="Round Same Side Corner Rectangle 4">
            <a:extLst>
              <a:ext uri="{FF2B5EF4-FFF2-40B4-BE49-F238E27FC236}">
                <a16:creationId xmlns:a16="http://schemas.microsoft.com/office/drawing/2014/main" id="{DF575751-B318-46A2-8898-D5E261ADA95F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Calcium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Introduction</a:t>
            </a:r>
            <a:r>
              <a:rPr lang="en-US" sz="2400" dirty="0">
                <a:cs typeface="+mn-lt"/>
                <a:sym typeface="+mn-ea"/>
              </a:rPr>
              <a:t>:</a:t>
            </a:r>
            <a:endParaRPr lang="en-US" sz="2400" dirty="0">
              <a:cs typeface="+mn-lt"/>
            </a:endParaRPr>
          </a:p>
          <a:p>
            <a:r>
              <a:rPr lang="en-US" sz="2400" dirty="0">
                <a:cs typeface="+mn-lt"/>
                <a:sym typeface="+mn-ea"/>
              </a:rPr>
              <a:t>Calcium is a macro mineral.</a:t>
            </a:r>
            <a:endParaRPr lang="en-US" sz="2400" dirty="0">
              <a:cs typeface="+mn-lt"/>
            </a:endParaRPr>
          </a:p>
          <a:p>
            <a:r>
              <a:rPr lang="en-US" sz="2400" dirty="0">
                <a:cs typeface="+mn-lt"/>
                <a:sym typeface="+mn-ea"/>
              </a:rPr>
              <a:t>Daily requirement  &gt; 100 mg/day</a:t>
            </a:r>
            <a:endParaRPr lang="en-US" sz="2400" dirty="0">
              <a:cs typeface="+mn-lt"/>
            </a:endParaRPr>
          </a:p>
          <a:p>
            <a:r>
              <a:rPr lang="en-US" sz="2400" dirty="0">
                <a:cs typeface="+mn-lt"/>
                <a:sym typeface="+mn-ea"/>
              </a:rPr>
              <a:t>It is the most abundant mineral </a:t>
            </a:r>
            <a:endParaRPr lang="en-US" sz="2400" dirty="0">
              <a:cs typeface="+mn-lt"/>
            </a:endParaRPr>
          </a:p>
          <a:p>
            <a:r>
              <a:rPr lang="en-US" sz="2400" dirty="0">
                <a:cs typeface="+mn-lt"/>
                <a:sym typeface="+mn-ea"/>
              </a:rPr>
              <a:t>It takes part in structural formation</a:t>
            </a:r>
            <a:endParaRPr lang="en-US" sz="2400" dirty="0">
              <a:cs typeface="+mn-lt"/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Total body calcium: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lt"/>
            </a:endParaRPr>
          </a:p>
          <a:p>
            <a:pPr marL="0" indent="0">
              <a:buNone/>
            </a:pPr>
            <a:r>
              <a:rPr lang="en-US" sz="2400" dirty="0">
                <a:cs typeface="+mn-lt"/>
                <a:sym typeface="+mn-ea"/>
              </a:rPr>
              <a:t>1-1.4kg, 1-2% of body weight</a:t>
            </a:r>
            <a:endParaRPr lang="en-US" sz="2400" dirty="0">
              <a:cs typeface="+mn-lt"/>
            </a:endParaRPr>
          </a:p>
          <a:p>
            <a:pPr marL="0" indent="0">
              <a:buNone/>
            </a:pPr>
            <a:r>
              <a:rPr lang="en-US" sz="2400" dirty="0">
                <a:cs typeface="+mn-lt"/>
                <a:sym typeface="+mn-ea"/>
              </a:rPr>
              <a:t>(99% is present in bones and teeth)</a:t>
            </a:r>
            <a:endParaRPr lang="en-US" sz="2400" dirty="0">
              <a:cs typeface="+mn-lt"/>
            </a:endParaRPr>
          </a:p>
          <a:p>
            <a:pPr marL="0" indent="0">
              <a:buNone/>
            </a:pPr>
            <a:r>
              <a:rPr lang="en-US" sz="2400" dirty="0">
                <a:cs typeface="+mn-lt"/>
                <a:sym typeface="+mn-ea"/>
              </a:rPr>
              <a:t>(1% is present in remaining parts of the body)</a:t>
            </a:r>
            <a:endParaRPr lang="en-US" sz="2400" dirty="0">
              <a:cs typeface="+mn-lt"/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Normal Plasma Calcium level: </a:t>
            </a:r>
            <a:r>
              <a:rPr lang="en-US" sz="2400" dirty="0">
                <a:cs typeface="+mn-lt"/>
                <a:sym typeface="+mn-ea"/>
              </a:rPr>
              <a:t>9-11 mg/dl</a:t>
            </a:r>
            <a:endParaRPr lang="en-US" sz="2400" dirty="0">
              <a:cs typeface="+mn-lt"/>
            </a:endParaRPr>
          </a:p>
          <a:p>
            <a:endParaRPr lang="en-US" sz="2400" dirty="0">
              <a:cs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t>9</a:t>
            </a:fld>
            <a:endParaRPr lang="en-US"/>
          </a:p>
        </p:txBody>
      </p:sp>
      <p:sp>
        <p:nvSpPr>
          <p:cNvPr id="6" name="Round Same Side Corner Rectangle 4">
            <a:extLst>
              <a:ext uri="{FF2B5EF4-FFF2-40B4-BE49-F238E27FC236}">
                <a16:creationId xmlns:a16="http://schemas.microsoft.com/office/drawing/2014/main" id="{CB75127E-5EDA-4AB8-A5F7-0475C3DE33BC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GIS - (2025) Template" id="{648899B7-B6B2-4513-87B4-71CEA5E2221E}" vid="{75E70D07-80E2-404D-BEB2-5A3D1E348A2B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GIS - (2025) Template" id="{648899B7-B6B2-4513-87B4-71CEA5E2221E}" vid="{D6D3D166-50DC-44CB-9648-FE64210A09CF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GIS - (2025) Template" id="{648899B7-B6B2-4513-87B4-71CEA5E2221E}" vid="{D6D3D166-50DC-44CB-9648-FE64210A09C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LGIS - (2025) Template</Template>
  <TotalTime>93</TotalTime>
  <Words>1793</Words>
  <Application>Microsoft Office PowerPoint</Application>
  <PresentationFormat>On-screen Show (4:3)</PresentationFormat>
  <Paragraphs>310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9" baseType="lpstr">
      <vt:lpstr>Arial</vt:lpstr>
      <vt:lpstr>Arial Black</vt:lpstr>
      <vt:lpstr>Baskerville Old Face</vt:lpstr>
      <vt:lpstr>Calibri</vt:lpstr>
      <vt:lpstr>Calibri Light</vt:lpstr>
      <vt:lpstr>Cambria</vt:lpstr>
      <vt:lpstr>Segoe UI</vt:lpstr>
      <vt:lpstr>Times New Roman</vt:lpstr>
      <vt:lpstr>Office Theme</vt:lpstr>
      <vt:lpstr>1_Office Theme</vt:lpstr>
      <vt:lpstr>2_Office Theme</vt:lpstr>
      <vt:lpstr>PowerPoint Presentation</vt:lpstr>
      <vt:lpstr>   MSK1 Module 1st Year MBBS(LGIS) Classification Of Minerals</vt:lpstr>
      <vt:lpstr>Motto, Vision, Dream</vt:lpstr>
      <vt:lpstr>PowerPoint Presentation</vt:lpstr>
      <vt:lpstr>PowerPoint Presentation</vt:lpstr>
      <vt:lpstr>Minerals</vt:lpstr>
      <vt:lpstr>Classification of Minerals</vt:lpstr>
      <vt:lpstr>Classification of Microminerals</vt:lpstr>
      <vt:lpstr>Calcium</vt:lpstr>
      <vt:lpstr>Sources of Calcium</vt:lpstr>
      <vt:lpstr>Daily Requirement</vt:lpstr>
      <vt:lpstr>Absorption</vt:lpstr>
      <vt:lpstr>Factors affecting Absorption</vt:lpstr>
      <vt:lpstr>Factors affecting Absorption</vt:lpstr>
      <vt:lpstr>Factors affecting Absorption</vt:lpstr>
      <vt:lpstr>Effect of parathyroid hormone on serum calcium (Ca 2+ ). PO4 3– = phosphate</vt:lpstr>
      <vt:lpstr>Effect of Calcitriol on Serum Calcium</vt:lpstr>
      <vt:lpstr>Cont….</vt:lpstr>
      <vt:lpstr>Excretion</vt:lpstr>
      <vt:lpstr>Phosphorus</vt:lpstr>
      <vt:lpstr>Phosphorus</vt:lpstr>
      <vt:lpstr>Phosphorus</vt:lpstr>
      <vt:lpstr>Sources</vt:lpstr>
      <vt:lpstr>Absorption</vt:lpstr>
      <vt:lpstr>Excretion</vt:lpstr>
      <vt:lpstr>Daily Requirement</vt:lpstr>
      <vt:lpstr>Sodium, chloride, and potassium </vt:lpstr>
      <vt:lpstr>Sodium, chloride, and potassium </vt:lpstr>
      <vt:lpstr> Functions of Calcium</vt:lpstr>
      <vt:lpstr>Function of Phosphorus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Uzma Zafar</dc:creator>
  <cp:lastModifiedBy>Uzma Zafar</cp:lastModifiedBy>
  <cp:revision>10</cp:revision>
  <dcterms:created xsi:type="dcterms:W3CDTF">2025-02-08T12:43:41Z</dcterms:created>
  <dcterms:modified xsi:type="dcterms:W3CDTF">2025-02-19T09:26:50Z</dcterms:modified>
</cp:coreProperties>
</file>