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sldIdLst>
    <p:sldId id="314" r:id="rId4"/>
    <p:sldId id="315" r:id="rId5"/>
    <p:sldId id="259" r:id="rId6"/>
    <p:sldId id="316" r:id="rId7"/>
    <p:sldId id="262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8" r:id="rId19"/>
    <p:sldId id="346" r:id="rId20"/>
    <p:sldId id="330" r:id="rId21"/>
    <p:sldId id="331" r:id="rId22"/>
    <p:sldId id="332" r:id="rId23"/>
    <p:sldId id="333" r:id="rId24"/>
    <p:sldId id="334" r:id="rId25"/>
    <p:sldId id="335" r:id="rId26"/>
    <p:sldId id="347" r:id="rId27"/>
    <p:sldId id="337" r:id="rId28"/>
    <p:sldId id="338" r:id="rId29"/>
    <p:sldId id="339" r:id="rId30"/>
    <p:sldId id="340" r:id="rId31"/>
    <p:sldId id="341" r:id="rId32"/>
    <p:sldId id="343" r:id="rId33"/>
    <p:sldId id="342" r:id="rId34"/>
    <p:sldId id="344" r:id="rId35"/>
    <p:sldId id="348" r:id="rId36"/>
    <p:sldId id="345" r:id="rId37"/>
    <p:sldId id="349" r:id="rId3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8286750" y="6857999"/>
                </a:moveTo>
                <a:lnTo>
                  <a:pt x="8458200" y="6172200"/>
                </a:lnTo>
                <a:lnTo>
                  <a:pt x="9144000" y="6000750"/>
                </a:lnTo>
                <a:lnTo>
                  <a:pt x="8286750" y="6857999"/>
                </a:lnTo>
                <a:lnTo>
                  <a:pt x="0" y="685799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0007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1316736"/>
            <a:ext cx="5257800" cy="441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0668" y="573481"/>
            <a:ext cx="7223759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0000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60033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61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7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24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25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2A376">
                  <a:tint val="2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2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0000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60033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112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78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35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1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78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452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5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0000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0000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2A376">
                  <a:tint val="2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4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0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686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8286750" y="6857999"/>
                </a:moveTo>
                <a:lnTo>
                  <a:pt x="8458200" y="6172200"/>
                </a:lnTo>
                <a:lnTo>
                  <a:pt x="9144000" y="6000750"/>
                </a:lnTo>
                <a:lnTo>
                  <a:pt x="8286750" y="6857999"/>
                </a:lnTo>
                <a:lnTo>
                  <a:pt x="0" y="685799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0007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7855" y="358851"/>
            <a:ext cx="624459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0000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122" y="1750568"/>
            <a:ext cx="8099755" cy="161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60033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4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4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11033-024-09261-7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990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2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129D54-5B34-4042-A8E8-78B4BE83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42900" marR="1924685" indent="-342900">
              <a:lnSpc>
                <a:spcPct val="100000"/>
              </a:lnSpc>
              <a:spcBef>
                <a:spcPts val="2720"/>
              </a:spcBef>
              <a:buFont typeface="Arial" panose="020B0604020202020204" pitchFamily="34" charset="0"/>
              <a:buChar char="•"/>
              <a:tabLst>
                <a:tab pos="1974850" algn="l"/>
              </a:tabLst>
            </a:pPr>
            <a:r>
              <a:rPr lang="en-US" sz="2400" dirty="0">
                <a:cs typeface="Palatino Linotype"/>
              </a:rPr>
              <a:t>Blebbing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plasma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membrane </a:t>
            </a:r>
            <a:r>
              <a:rPr lang="en-US" sz="2400" dirty="0">
                <a:cs typeface="Palatino Linotype"/>
              </a:rPr>
              <a:t>Blunting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or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distortion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microvilli Loosening</a:t>
            </a:r>
            <a:r>
              <a:rPr lang="en-US" sz="2400" dirty="0">
                <a:cs typeface="Palatino Linotype"/>
              </a:rPr>
              <a:t>	of</a:t>
            </a:r>
            <a:r>
              <a:rPr lang="en-US" sz="2400" spc="-5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intercellular </a:t>
            </a:r>
            <a:r>
              <a:rPr lang="en-US" sz="2400" spc="-10" dirty="0">
                <a:cs typeface="Palatino Linotype"/>
              </a:rPr>
              <a:t>attachments</a:t>
            </a:r>
          </a:p>
          <a:p>
            <a:pPr marL="342900" marR="1924685" indent="-342900">
              <a:lnSpc>
                <a:spcPct val="100000"/>
              </a:lnSpc>
              <a:spcBef>
                <a:spcPts val="2720"/>
              </a:spcBef>
              <a:buFont typeface="Arial" panose="020B0604020202020204" pitchFamily="34" charset="0"/>
              <a:buChar char="•"/>
              <a:tabLst>
                <a:tab pos="1974850" algn="l"/>
              </a:tabLst>
            </a:pPr>
            <a:r>
              <a:rPr lang="en-US" sz="2400" dirty="0">
                <a:cs typeface="Palatino Linotype"/>
              </a:rPr>
              <a:t>Swelling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-10" dirty="0">
                <a:cs typeface="Palatino Linotype"/>
              </a:rPr>
              <a:t> appearance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phospholipid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i="1" dirty="0">
                <a:cs typeface="Palatino Linotype"/>
              </a:rPr>
              <a:t>–</a:t>
            </a:r>
            <a:r>
              <a:rPr lang="en-US" sz="2400" i="1" spc="-20" dirty="0">
                <a:cs typeface="Palatino Linotype"/>
              </a:rPr>
              <a:t> </a:t>
            </a:r>
            <a:r>
              <a:rPr lang="en-US" sz="2400" spc="-20" dirty="0">
                <a:cs typeface="Palatino Linotype"/>
              </a:rPr>
              <a:t>rich </a:t>
            </a:r>
            <a:r>
              <a:rPr lang="en-US" sz="2400" spc="-10" dirty="0">
                <a:cs typeface="Palatino Linotype"/>
              </a:rPr>
              <a:t>amorphous </a:t>
            </a:r>
            <a:r>
              <a:rPr lang="en-US" sz="2400" spc="-10" dirty="0" err="1">
                <a:cs typeface="Palatino Linotype"/>
              </a:rPr>
              <a:t>s</a:t>
            </a:r>
            <a:r>
              <a:rPr lang="en-US" sz="2400" dirty="0" err="1">
                <a:cs typeface="Palatino Linotype"/>
              </a:rPr>
              <a:t>densities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 </a:t>
            </a:r>
            <a:r>
              <a:rPr lang="en-US" sz="2400" spc="-10" dirty="0">
                <a:cs typeface="Palatino Linotype"/>
              </a:rPr>
              <a:t>mitochondria</a:t>
            </a:r>
            <a:endParaRPr lang="en-US" sz="2400" dirty="0"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95833"/>
              <a:buFont typeface="Arial" panose="020B0604020202020204" pitchFamily="34" charset="0"/>
              <a:buChar char="•"/>
              <a:tabLst>
                <a:tab pos="443230" algn="l"/>
              </a:tabLst>
            </a:pPr>
            <a:r>
              <a:rPr lang="en-US" sz="2400" dirty="0">
                <a:cs typeface="Palatino Linotype"/>
              </a:rPr>
              <a:t>Dilation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endoplasmic</a:t>
            </a:r>
            <a:r>
              <a:rPr lang="en-US" sz="2400" spc="-6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reticulum</a:t>
            </a:r>
            <a:endParaRPr lang="en-US" sz="2400" dirty="0">
              <a:cs typeface="Palatino Linotype"/>
            </a:endParaRPr>
          </a:p>
          <a:p>
            <a:pPr marL="355600" indent="-342900">
              <a:lnSpc>
                <a:spcPct val="100000"/>
              </a:lnSpc>
              <a:buSzPct val="95833"/>
              <a:buFont typeface="Arial" panose="020B0604020202020204" pitchFamily="34" charset="0"/>
              <a:buChar char="•"/>
              <a:tabLst>
                <a:tab pos="443230" algn="l"/>
              </a:tabLst>
            </a:pPr>
            <a:r>
              <a:rPr lang="en-US" sz="2400" dirty="0">
                <a:cs typeface="Palatino Linotype"/>
              </a:rPr>
              <a:t>Detachment</a:t>
            </a:r>
            <a:r>
              <a:rPr lang="en-US" sz="2400" spc="-4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ribosomes</a:t>
            </a:r>
            <a:endParaRPr lang="en-US" sz="2400" dirty="0">
              <a:cs typeface="Palatino Linotype"/>
            </a:endParaRPr>
          </a:p>
          <a:p>
            <a:pPr marL="355600" indent="-342900">
              <a:lnSpc>
                <a:spcPct val="100000"/>
              </a:lnSpc>
              <a:buSzPct val="95833"/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US" sz="2400" dirty="0">
                <a:cs typeface="Palatino Linotype"/>
              </a:rPr>
              <a:t>Nuclear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alterations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with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clumping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chromatin</a:t>
            </a:r>
            <a:endParaRPr lang="en-PK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B358D4-633A-490F-88B7-C7C5A46A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Ultra</a:t>
            </a:r>
            <a:r>
              <a:rPr lang="en-US" sz="3600" spc="-4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structural</a:t>
            </a:r>
            <a:r>
              <a:rPr lang="en-US" sz="3600" spc="-4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changes</a:t>
            </a:r>
            <a:r>
              <a:rPr lang="en-US" sz="3600" spc="-35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of</a:t>
            </a:r>
            <a:r>
              <a:rPr lang="en-US" sz="3600" spc="-2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Reversible</a:t>
            </a:r>
            <a:r>
              <a:rPr lang="en-US" sz="3600" spc="-2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Cell</a:t>
            </a:r>
            <a:r>
              <a:rPr lang="en-US" sz="3600" spc="-2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Injury</a:t>
            </a:r>
            <a:r>
              <a:rPr lang="en-US" sz="4400" dirty="0">
                <a:latin typeface="+mn-lt"/>
                <a:cs typeface="Palatino Linotype"/>
              </a:rPr>
              <a:t/>
            </a:r>
            <a:br>
              <a:rPr lang="en-US" sz="4400" dirty="0">
                <a:latin typeface="+mn-lt"/>
                <a:cs typeface="Palatino Linotype"/>
              </a:rPr>
            </a:br>
            <a:endParaRPr lang="en-PK" dirty="0">
              <a:latin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620000" y="90488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241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B72F32C3-79DC-499B-84AE-F75391C85BA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1371600"/>
            <a:ext cx="4943475" cy="309562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1CDE9F94-CCE5-455D-A20B-376FB26DFE3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7406" y="3505200"/>
            <a:ext cx="4855463" cy="31211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1AA59A-1C7C-4C72-8460-61A7F64B6A24}"/>
              </a:ext>
            </a:extLst>
          </p:cNvPr>
          <p:cNvSpPr/>
          <p:nvPr/>
        </p:nvSpPr>
        <p:spPr>
          <a:xfrm>
            <a:off x="466436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36240" algn="l"/>
                <a:tab pos="4187190" algn="l"/>
              </a:tabLst>
            </a:pPr>
            <a:r>
              <a:rPr lang="en-US" sz="1800" b="1" spc="330" dirty="0">
                <a:solidFill>
                  <a:srgbClr val="000066"/>
                </a:solidFill>
                <a:latin typeface="Cambria"/>
                <a:cs typeface="Cambria"/>
              </a:rPr>
              <a:t>REVERSIBLE</a:t>
            </a:r>
            <a:r>
              <a:rPr lang="en-US" b="1" spc="33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lang="en-US" sz="1800" b="1" spc="350" dirty="0">
                <a:solidFill>
                  <a:srgbClr val="000066"/>
                </a:solidFill>
                <a:latin typeface="Cambria"/>
                <a:cs typeface="Cambria"/>
              </a:rPr>
              <a:t>CELL </a:t>
            </a:r>
            <a:r>
              <a:rPr lang="en-US" sz="1800" b="1" spc="345" dirty="0">
                <a:solidFill>
                  <a:srgbClr val="000066"/>
                </a:solidFill>
                <a:latin typeface="Cambria"/>
                <a:cs typeface="Cambria"/>
              </a:rPr>
              <a:t>INJURY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15F3C6-A347-45F3-8301-F2788D2AF3DD}"/>
              </a:ext>
            </a:extLst>
          </p:cNvPr>
          <p:cNvSpPr/>
          <p:nvPr/>
        </p:nvSpPr>
        <p:spPr>
          <a:xfrm>
            <a:off x="4572000" y="600980"/>
            <a:ext cx="219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1555" algn="l"/>
              </a:tabLst>
            </a:pPr>
            <a:r>
              <a:rPr lang="en-US" sz="1800" b="1" spc="305" dirty="0">
                <a:solidFill>
                  <a:srgbClr val="000066"/>
                </a:solidFill>
                <a:latin typeface="Cambria"/>
                <a:cs typeface="Cambria"/>
              </a:rPr>
              <a:t>NORMAL </a:t>
            </a:r>
            <a:r>
              <a:rPr lang="en-US" sz="1800" b="1" spc="405" dirty="0">
                <a:solidFill>
                  <a:srgbClr val="000066"/>
                </a:solidFill>
                <a:latin typeface="Cambria"/>
                <a:cs typeface="Cambria"/>
              </a:rPr>
              <a:t>CELL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239000" y="90488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692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B0083C-59C2-478A-9102-B363D6109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39318" marR="5080" indent="0" algn="ctr">
              <a:lnSpc>
                <a:spcPts val="3340"/>
              </a:lnSpc>
              <a:spcBef>
                <a:spcPts val="220"/>
              </a:spcBef>
              <a:buNone/>
            </a:pP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Sum</a:t>
            </a:r>
            <a:r>
              <a:rPr lang="en-US" sz="2600" spc="-75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of</a:t>
            </a:r>
            <a:r>
              <a:rPr lang="en-US" sz="2600" spc="-7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the</a:t>
            </a:r>
            <a:r>
              <a:rPr lang="en-US" sz="2600" spc="-6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morphologic</a:t>
            </a:r>
            <a:r>
              <a:rPr lang="en-US" sz="2600" spc="-4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changes</a:t>
            </a:r>
            <a:r>
              <a:rPr lang="en-US" sz="2600" spc="-6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that</a:t>
            </a:r>
            <a:r>
              <a:rPr lang="en-US" sz="2600" spc="-6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spc="-10" dirty="0">
                <a:uFill>
                  <a:solidFill>
                    <a:srgbClr val="000066"/>
                  </a:solidFill>
                </a:uFill>
                <a:cs typeface="Palatino Linotype"/>
              </a:rPr>
              <a:t>follow</a:t>
            </a:r>
            <a:r>
              <a:rPr lang="en-US" sz="2600" spc="-10" dirty="0"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cell</a:t>
            </a:r>
            <a:r>
              <a:rPr lang="en-US" sz="2600" spc="-55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death</a:t>
            </a:r>
            <a:r>
              <a:rPr lang="en-US" sz="2600" spc="-4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in</a:t>
            </a:r>
            <a:r>
              <a:rPr lang="en-US" sz="2600" spc="-45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a</a:t>
            </a:r>
            <a:r>
              <a:rPr lang="en-US" sz="2600" spc="-45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living</a:t>
            </a:r>
            <a:r>
              <a:rPr lang="en-US" sz="2600" spc="-35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tissue</a:t>
            </a:r>
            <a:r>
              <a:rPr lang="en-US" sz="2600" spc="-4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or</a:t>
            </a:r>
            <a:r>
              <a:rPr lang="en-US" sz="2600" spc="-5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spc="-10" dirty="0">
                <a:uFill>
                  <a:solidFill>
                    <a:srgbClr val="000066"/>
                  </a:solidFill>
                </a:uFill>
                <a:cs typeface="Palatino Linotype"/>
              </a:rPr>
              <a:t>organism</a:t>
            </a:r>
            <a:r>
              <a:rPr lang="en-US" sz="2600" i="1" spc="-10" dirty="0" smtClean="0">
                <a:uFill>
                  <a:solidFill>
                    <a:srgbClr val="000000"/>
                  </a:solidFill>
                </a:uFill>
                <a:cs typeface="Palatino Linotype"/>
              </a:rPr>
              <a:t>’.</a:t>
            </a:r>
            <a:endParaRPr lang="en-US" sz="2600" i="1" spc="-10" dirty="0">
              <a:cs typeface="Palatino Linotype"/>
            </a:endParaRPr>
          </a:p>
          <a:p>
            <a:pPr marL="639318" marR="5080" indent="0" algn="ctr">
              <a:lnSpc>
                <a:spcPts val="3340"/>
              </a:lnSpc>
              <a:spcBef>
                <a:spcPts val="220"/>
              </a:spcBef>
              <a:buNone/>
            </a:pPr>
            <a:r>
              <a:rPr lang="en-US" sz="2600" dirty="0">
                <a:uFill>
                  <a:solidFill>
                    <a:srgbClr val="660033"/>
                  </a:solidFill>
                </a:uFill>
                <a:cs typeface="Palatino Linotype"/>
              </a:rPr>
              <a:t>Two</a:t>
            </a:r>
            <a:r>
              <a:rPr lang="en-US" sz="2600" spc="-70" dirty="0">
                <a:uFill>
                  <a:solidFill>
                    <a:srgbClr val="660033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660033"/>
                  </a:solidFill>
                </a:uFill>
                <a:cs typeface="Palatino Linotype"/>
              </a:rPr>
              <a:t>mechanisms</a:t>
            </a:r>
            <a:r>
              <a:rPr lang="en-US" sz="2600" spc="-75" dirty="0">
                <a:uFill>
                  <a:solidFill>
                    <a:srgbClr val="660033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660033"/>
                  </a:solidFill>
                </a:uFill>
                <a:cs typeface="Palatino Linotype"/>
              </a:rPr>
              <a:t>are</a:t>
            </a:r>
            <a:r>
              <a:rPr lang="en-US" sz="2600" spc="-90" dirty="0">
                <a:uFill>
                  <a:solidFill>
                    <a:srgbClr val="660033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660033"/>
                  </a:solidFill>
                </a:uFill>
                <a:cs typeface="Palatino Linotype"/>
              </a:rPr>
              <a:t>involved</a:t>
            </a:r>
            <a:r>
              <a:rPr lang="en-US" sz="2600" spc="-65" dirty="0">
                <a:uFill>
                  <a:solidFill>
                    <a:srgbClr val="660033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660033"/>
                  </a:solidFill>
                </a:uFill>
                <a:cs typeface="Palatino Linotype"/>
              </a:rPr>
              <a:t>in</a:t>
            </a:r>
            <a:r>
              <a:rPr lang="en-US" sz="2600" spc="-75" dirty="0">
                <a:uFill>
                  <a:solidFill>
                    <a:srgbClr val="660033"/>
                  </a:solidFill>
                </a:uFill>
                <a:cs typeface="Palatino Linotype"/>
              </a:rPr>
              <a:t> </a:t>
            </a:r>
            <a:r>
              <a:rPr lang="en-US" sz="2600" spc="-10" dirty="0">
                <a:uFill>
                  <a:solidFill>
                    <a:srgbClr val="660033"/>
                  </a:solidFill>
                </a:uFill>
                <a:cs typeface="Palatino Linotype"/>
              </a:rPr>
              <a:t>necrosis:</a:t>
            </a:r>
            <a:endParaRPr lang="en-US" sz="2600" dirty="0">
              <a:cs typeface="Palatino Linotype"/>
            </a:endParaRPr>
          </a:p>
          <a:p>
            <a:pPr marL="12700" marR="1175385" indent="0">
              <a:lnSpc>
                <a:spcPct val="100000"/>
              </a:lnSpc>
              <a:spcBef>
                <a:spcPts val="670"/>
              </a:spcBef>
              <a:buNone/>
              <a:tabLst>
                <a:tab pos="622300" algn="l"/>
              </a:tabLst>
            </a:pP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Enzymatic</a:t>
            </a:r>
            <a:r>
              <a:rPr lang="en-US" sz="2600" b="1" spc="-5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digestion</a:t>
            </a:r>
            <a:r>
              <a:rPr lang="en-US" sz="2600" b="1" spc="-5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of</a:t>
            </a:r>
            <a:r>
              <a:rPr lang="en-US" sz="2600" b="1" spc="-6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cells</a:t>
            </a:r>
            <a:r>
              <a:rPr lang="en-US" sz="2600" b="1" spc="-6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by</a:t>
            </a:r>
            <a:r>
              <a:rPr lang="en-US" sz="2600" b="1" spc="-6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b="1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catalytic</a:t>
            </a:r>
            <a:r>
              <a:rPr lang="en-US" sz="2600" b="1" spc="-10" dirty="0">
                <a:solidFill>
                  <a:srgbClr val="000066"/>
                </a:solidFill>
                <a:cs typeface="Palatino Linotype"/>
              </a:rPr>
              <a:t> </a:t>
            </a:r>
            <a:r>
              <a:rPr lang="en-US" sz="2600" b="1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enzymes</a:t>
            </a:r>
            <a:endParaRPr lang="en-US" sz="2600" b="1" dirty="0">
              <a:cs typeface="Palatino Linotype"/>
            </a:endParaRPr>
          </a:p>
          <a:p>
            <a:pPr marL="622300" marR="311150" lvl="1" indent="445134">
              <a:lnSpc>
                <a:spcPct val="100000"/>
              </a:lnSpc>
              <a:spcBef>
                <a:spcPts val="675"/>
              </a:spcBef>
              <a:buClr>
                <a:srgbClr val="660033"/>
              </a:buClr>
              <a:buAutoNum type="romanLcParenBoth"/>
              <a:tabLst>
                <a:tab pos="1067435" algn="l"/>
                <a:tab pos="3171190" algn="l"/>
              </a:tabLst>
            </a:pPr>
            <a:r>
              <a:rPr lang="en-US" sz="2600" dirty="0">
                <a:solidFill>
                  <a:srgbClr val="000066"/>
                </a:solidFill>
                <a:cs typeface="Palatino Linotype"/>
              </a:rPr>
              <a:t>Autolysis:</a:t>
            </a:r>
            <a:r>
              <a:rPr lang="en-US" sz="2600" spc="-90" dirty="0">
                <a:solidFill>
                  <a:srgbClr val="000066"/>
                </a:solidFill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Catalytic</a:t>
            </a:r>
            <a:r>
              <a:rPr lang="en-US" sz="2600" spc="-8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enzymes</a:t>
            </a:r>
            <a:r>
              <a:rPr lang="en-US" sz="2600" spc="-10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derived</a:t>
            </a:r>
            <a:r>
              <a:rPr lang="en-US" sz="2600" spc="-95" dirty="0">
                <a:cs typeface="Palatino Linotype"/>
              </a:rPr>
              <a:t> </a:t>
            </a:r>
            <a:r>
              <a:rPr lang="en-US" sz="2600" spc="-20" dirty="0">
                <a:cs typeface="Palatino Linotype"/>
              </a:rPr>
              <a:t>from </a:t>
            </a:r>
            <a:r>
              <a:rPr lang="en-US" sz="2600" dirty="0">
                <a:cs typeface="Palatino Linotype"/>
              </a:rPr>
              <a:t>the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lysosomes</a:t>
            </a:r>
            <a:r>
              <a:rPr lang="en-US" sz="2600" dirty="0">
                <a:cs typeface="Palatino Linotype"/>
              </a:rPr>
              <a:t>	of</a:t>
            </a:r>
            <a:r>
              <a:rPr lang="en-US" sz="2600" spc="-5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dead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cells.</a:t>
            </a:r>
            <a:endParaRPr lang="en-US" sz="2600" dirty="0">
              <a:cs typeface="Palatino Linotype"/>
            </a:endParaRPr>
          </a:p>
          <a:p>
            <a:pPr marL="622300" marR="57150" lvl="1" indent="563245">
              <a:lnSpc>
                <a:spcPct val="100000"/>
              </a:lnSpc>
              <a:spcBef>
                <a:spcPts val="675"/>
              </a:spcBef>
              <a:buClr>
                <a:srgbClr val="660033"/>
              </a:buClr>
              <a:buAutoNum type="romanLcParenBoth"/>
              <a:tabLst>
                <a:tab pos="1185545" algn="l"/>
                <a:tab pos="3082925" algn="l"/>
              </a:tabLst>
            </a:pPr>
            <a:r>
              <a:rPr lang="en-US" sz="2600" dirty="0">
                <a:solidFill>
                  <a:srgbClr val="000066"/>
                </a:solidFill>
                <a:cs typeface="Palatino Linotype"/>
              </a:rPr>
              <a:t>Heterolysis:</a:t>
            </a:r>
            <a:r>
              <a:rPr lang="en-US" sz="2600" spc="-100" dirty="0">
                <a:solidFill>
                  <a:srgbClr val="000066"/>
                </a:solidFill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Catalytic</a:t>
            </a:r>
            <a:r>
              <a:rPr lang="en-US" sz="2600" spc="-9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enzyme</a:t>
            </a:r>
            <a:r>
              <a:rPr lang="en-US" sz="2600" spc="-10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derived</a:t>
            </a:r>
            <a:r>
              <a:rPr lang="en-US" sz="2600" spc="-105" dirty="0">
                <a:cs typeface="Palatino Linotype"/>
              </a:rPr>
              <a:t> </a:t>
            </a:r>
            <a:r>
              <a:rPr lang="en-US" sz="2600" spc="-20" dirty="0">
                <a:cs typeface="Palatino Linotype"/>
              </a:rPr>
              <a:t>from </a:t>
            </a:r>
            <a:r>
              <a:rPr lang="en-US" sz="2600" dirty="0">
                <a:cs typeface="Palatino Linotype"/>
              </a:rPr>
              <a:t>lysosomes</a:t>
            </a:r>
            <a:r>
              <a:rPr lang="en-US" sz="2600" spc="-114" dirty="0">
                <a:cs typeface="Palatino Linotype"/>
              </a:rPr>
              <a:t> </a:t>
            </a:r>
            <a:r>
              <a:rPr lang="en-US" sz="2600" spc="-25" dirty="0">
                <a:cs typeface="Palatino Linotype"/>
              </a:rPr>
              <a:t>of</a:t>
            </a:r>
            <a:r>
              <a:rPr lang="en-US" sz="2600" dirty="0">
                <a:cs typeface="Palatino Linotype"/>
              </a:rPr>
              <a:t>	immigrant</a:t>
            </a:r>
            <a:r>
              <a:rPr lang="en-US" sz="2600" spc="-130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leucocytes</a:t>
            </a:r>
            <a:r>
              <a:rPr lang="en-US" sz="2600" spc="-10" dirty="0">
                <a:solidFill>
                  <a:srgbClr val="660033"/>
                </a:solidFill>
                <a:cs typeface="Palatino Linotype"/>
              </a:rPr>
              <a:t>.</a:t>
            </a:r>
            <a:endParaRPr lang="en-US" sz="2600" dirty="0"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925"/>
              </a:spcBef>
              <a:buClr>
                <a:srgbClr val="660033"/>
              </a:buClr>
              <a:buFont typeface="Palatino Linotype"/>
              <a:buAutoNum type="romanLcParenBoth"/>
            </a:pPr>
            <a:endParaRPr lang="en-US" sz="2600" dirty="0">
              <a:cs typeface="Palatino Linotype"/>
            </a:endParaRPr>
          </a:p>
          <a:p>
            <a:pPr marL="12700" indent="0">
              <a:lnSpc>
                <a:spcPct val="100000"/>
              </a:lnSpc>
              <a:spcBef>
                <a:spcPts val="5"/>
              </a:spcBef>
              <a:buClr>
                <a:srgbClr val="660033"/>
              </a:buClr>
              <a:buNone/>
              <a:tabLst>
                <a:tab pos="621665" algn="l"/>
              </a:tabLst>
            </a:pPr>
            <a:r>
              <a:rPr lang="en-US" sz="260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      </a:t>
            </a:r>
            <a:r>
              <a:rPr lang="en-US" sz="2600" u="sng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Denaturation</a:t>
            </a:r>
            <a:r>
              <a:rPr lang="en-US" sz="2600" spc="-8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of</a:t>
            </a:r>
            <a:r>
              <a:rPr lang="en-US" sz="2600" spc="-8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Proteins</a:t>
            </a:r>
            <a:endParaRPr lang="en-US" sz="2600" dirty="0">
              <a:cs typeface="Palatino Linotype"/>
            </a:endParaRPr>
          </a:p>
          <a:p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9CD25-111F-459E-A123-427188D0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10" dirty="0" smtClean="0">
                <a:latin typeface="+mn-lt"/>
                <a:cs typeface="Palatino Linotype"/>
              </a:rPr>
              <a:t>Necrosis</a:t>
            </a:r>
            <a:endParaRPr lang="en-PK" sz="3200" dirty="0">
              <a:latin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239000" y="90488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268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9103A-861D-4373-8BB1-F4FDB5A6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 fontScale="55000" lnSpcReduction="20000"/>
          </a:bodyPr>
          <a:lstStyle/>
          <a:p>
            <a:pPr marL="366268" marR="5080" indent="0">
              <a:lnSpc>
                <a:spcPts val="2300"/>
              </a:lnSpc>
              <a:spcBef>
                <a:spcPts val="660"/>
              </a:spcBef>
              <a:buNone/>
            </a:pPr>
            <a:r>
              <a:rPr lang="en-US" sz="4400" spc="125" dirty="0">
                <a:cs typeface="Cambria"/>
              </a:rPr>
              <a:t>Several</a:t>
            </a:r>
            <a:r>
              <a:rPr lang="en-US" sz="4400" spc="275" dirty="0">
                <a:cs typeface="Cambria"/>
              </a:rPr>
              <a:t> </a:t>
            </a:r>
            <a:r>
              <a:rPr lang="en-US" sz="4400" spc="165" dirty="0">
                <a:cs typeface="Cambria"/>
              </a:rPr>
              <a:t>distinct</a:t>
            </a:r>
            <a:r>
              <a:rPr lang="en-US" sz="4400" spc="290" dirty="0">
                <a:cs typeface="Cambria"/>
              </a:rPr>
              <a:t> </a:t>
            </a:r>
            <a:r>
              <a:rPr lang="en-US" sz="4400" spc="155" dirty="0">
                <a:cs typeface="Cambria"/>
              </a:rPr>
              <a:t>types</a:t>
            </a:r>
            <a:r>
              <a:rPr lang="en-US" sz="4400" spc="290" dirty="0">
                <a:cs typeface="Cambria"/>
              </a:rPr>
              <a:t> </a:t>
            </a:r>
            <a:r>
              <a:rPr lang="en-US" sz="4400" spc="114" dirty="0">
                <a:cs typeface="Cambria"/>
              </a:rPr>
              <a:t>of</a:t>
            </a:r>
            <a:r>
              <a:rPr lang="en-US" sz="4400" spc="300" dirty="0">
                <a:cs typeface="Cambria"/>
              </a:rPr>
              <a:t> </a:t>
            </a:r>
            <a:r>
              <a:rPr lang="en-US" sz="4400" spc="125" dirty="0">
                <a:cs typeface="Cambria"/>
              </a:rPr>
              <a:t>necrosis</a:t>
            </a:r>
            <a:r>
              <a:rPr lang="en-US" sz="4400" spc="290" dirty="0">
                <a:cs typeface="Cambria"/>
              </a:rPr>
              <a:t> </a:t>
            </a:r>
            <a:r>
              <a:rPr lang="en-US" sz="4400" spc="35" dirty="0">
                <a:cs typeface="Cambria"/>
              </a:rPr>
              <a:t>are </a:t>
            </a:r>
            <a:r>
              <a:rPr lang="en-US" sz="4400" spc="114" dirty="0">
                <a:cs typeface="Cambria"/>
              </a:rPr>
              <a:t>recognized:</a:t>
            </a:r>
            <a:endParaRPr lang="en-US" sz="4400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lang="en-US" sz="4400" dirty="0">
              <a:cs typeface="Cambria"/>
            </a:endParaRPr>
          </a:p>
          <a:p>
            <a:pPr marL="584200" indent="-5715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150" dirty="0">
                <a:cs typeface="Cambria"/>
              </a:rPr>
              <a:t>Coagulative</a:t>
            </a:r>
            <a:r>
              <a:rPr lang="en-US" sz="4400" b="1" spc="280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lang="en-US" sz="4400" b="1" dirty="0">
              <a:cs typeface="Cambria"/>
            </a:endParaRPr>
          </a:p>
          <a:p>
            <a:pPr marL="58420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145" dirty="0">
                <a:cs typeface="Cambria"/>
              </a:rPr>
              <a:t>Liquefactive</a:t>
            </a:r>
            <a:r>
              <a:rPr lang="en-US" sz="4400" b="1" spc="290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endParaRPr lang="en-US" sz="4400" b="1" dirty="0">
              <a:cs typeface="Cambria"/>
            </a:endParaRPr>
          </a:p>
          <a:p>
            <a:pPr marL="584200" indent="-5715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165" dirty="0">
                <a:cs typeface="Cambria"/>
              </a:rPr>
              <a:t>Caseous</a:t>
            </a:r>
            <a:r>
              <a:rPr lang="en-US" sz="4400" b="1" spc="280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lang="en-US" sz="4400" b="1" dirty="0">
              <a:cs typeface="Cambria"/>
            </a:endParaRPr>
          </a:p>
          <a:p>
            <a:pPr marL="584200" indent="-5715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145" dirty="0">
                <a:cs typeface="Cambria"/>
              </a:rPr>
              <a:t>Gangrenous</a:t>
            </a:r>
            <a:r>
              <a:rPr lang="en-US" sz="4400" b="1" spc="295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endParaRPr lang="en-US" sz="4400" b="1" dirty="0">
              <a:cs typeface="Cambria"/>
            </a:endParaRPr>
          </a:p>
          <a:p>
            <a:pPr marL="584200" indent="-5715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114" dirty="0">
                <a:cs typeface="Cambria"/>
              </a:rPr>
              <a:t>Fibrinoid</a:t>
            </a:r>
            <a:r>
              <a:rPr lang="en-US" sz="4400" b="1" spc="285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lang="en-US" sz="4400" b="1" dirty="0">
              <a:cs typeface="Cambria"/>
            </a:endParaRPr>
          </a:p>
          <a:p>
            <a:pPr marL="584200" indent="-5715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204" dirty="0">
                <a:cs typeface="Cambria"/>
              </a:rPr>
              <a:t>Fat</a:t>
            </a:r>
            <a:r>
              <a:rPr lang="en-US" sz="4400" b="1" spc="285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E4B6E3-3F3F-492D-9FB6-CCEDFD97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  <a:cs typeface="Palatino Linotype"/>
              </a:rPr>
              <a:t>Types</a:t>
            </a:r>
            <a:r>
              <a:rPr lang="en-US" sz="3200" spc="-15" dirty="0" smtClean="0">
                <a:latin typeface="+mn-lt"/>
                <a:cs typeface="Palatino Linotype"/>
              </a:rPr>
              <a:t> </a:t>
            </a:r>
            <a:r>
              <a:rPr lang="en-US" sz="3200" dirty="0" smtClean="0">
                <a:latin typeface="+mn-lt"/>
                <a:cs typeface="Palatino Linotype"/>
              </a:rPr>
              <a:t>of</a:t>
            </a:r>
            <a:r>
              <a:rPr lang="en-US" sz="3200" spc="-30" dirty="0" smtClean="0">
                <a:latin typeface="+mn-lt"/>
                <a:cs typeface="Palatino Linotype"/>
              </a:rPr>
              <a:t> </a:t>
            </a:r>
            <a:r>
              <a:rPr lang="en-US" sz="3200" spc="-10" dirty="0" smtClean="0">
                <a:latin typeface="+mn-lt"/>
                <a:cs typeface="Palatino Linotype"/>
              </a:rPr>
              <a:t>Necrosis</a:t>
            </a:r>
            <a:endParaRPr lang="en-PK" sz="3200" dirty="0">
              <a:latin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62800" y="90488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893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0BE87-EF29-44D4-AEFF-DB9A6BED2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spc="180" dirty="0">
                <a:cs typeface="Cambria"/>
              </a:rPr>
              <a:t>Changes</a:t>
            </a:r>
            <a:r>
              <a:rPr lang="en-US" sz="2200" spc="295" dirty="0">
                <a:uFill>
                  <a:solidFill>
                    <a:srgbClr val="660066"/>
                  </a:solidFill>
                </a:uFill>
                <a:cs typeface="Cambria"/>
              </a:rPr>
              <a:t> </a:t>
            </a:r>
            <a:r>
              <a:rPr lang="en-US" sz="2200" spc="140" dirty="0">
                <a:uFill>
                  <a:solidFill>
                    <a:srgbClr val="660066"/>
                  </a:solidFill>
                </a:uFill>
                <a:cs typeface="Cambria"/>
              </a:rPr>
              <a:t>in</a:t>
            </a:r>
            <a:r>
              <a:rPr lang="en-US" sz="2200" spc="290" dirty="0">
                <a:uFill>
                  <a:solidFill>
                    <a:srgbClr val="660066"/>
                  </a:solidFill>
                </a:uFill>
                <a:cs typeface="Cambria"/>
              </a:rPr>
              <a:t> </a:t>
            </a:r>
            <a:r>
              <a:rPr lang="en-US" sz="2200" spc="170" dirty="0">
                <a:uFill>
                  <a:solidFill>
                    <a:srgbClr val="660066"/>
                  </a:solidFill>
                </a:uFill>
                <a:cs typeface="Cambria"/>
              </a:rPr>
              <a:t>Cytoplasm</a:t>
            </a:r>
            <a:endParaRPr lang="en-US" sz="2200" dirty="0">
              <a:cs typeface="Cambria"/>
            </a:endParaRPr>
          </a:p>
          <a:p>
            <a:pPr marL="129539" indent="-123825">
              <a:lnSpc>
                <a:spcPct val="100000"/>
              </a:lnSpc>
              <a:spcBef>
                <a:spcPts val="254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29539" algn="l"/>
              </a:tabLst>
            </a:pPr>
            <a:r>
              <a:rPr lang="en-US" sz="2200" spc="100" dirty="0">
                <a:uFill>
                  <a:solidFill>
                    <a:srgbClr val="800000"/>
                  </a:solidFill>
                </a:uFill>
                <a:cs typeface="Cambria"/>
              </a:rPr>
              <a:t>Increased</a:t>
            </a:r>
            <a:r>
              <a:rPr lang="en-US" sz="2200" spc="229" dirty="0">
                <a:uFill>
                  <a:solidFill>
                    <a:srgbClr val="800000"/>
                  </a:solidFill>
                </a:uFill>
                <a:cs typeface="Cambria"/>
              </a:rPr>
              <a:t> </a:t>
            </a:r>
            <a:r>
              <a:rPr lang="en-US" sz="2200" spc="114" dirty="0">
                <a:uFill>
                  <a:solidFill>
                    <a:srgbClr val="800000"/>
                  </a:solidFill>
                </a:uFill>
                <a:cs typeface="Cambria"/>
              </a:rPr>
              <a:t>Eosinophilia</a:t>
            </a:r>
            <a:r>
              <a:rPr lang="en-US" sz="2200" spc="11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:</a:t>
            </a:r>
            <a:r>
              <a:rPr lang="en-US" sz="2200" spc="215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140" dirty="0">
                <a:cs typeface="Cambria"/>
              </a:rPr>
              <a:t>It</a:t>
            </a:r>
            <a:r>
              <a:rPr lang="en-US" sz="2200" spc="245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is</a:t>
            </a:r>
            <a:r>
              <a:rPr lang="en-US" sz="2200" spc="240" dirty="0">
                <a:cs typeface="Cambria"/>
              </a:rPr>
              <a:t> </a:t>
            </a:r>
            <a:r>
              <a:rPr lang="en-US" sz="2200" spc="85" dirty="0">
                <a:cs typeface="Cambria"/>
              </a:rPr>
              <a:t>due</a:t>
            </a:r>
            <a:r>
              <a:rPr lang="en-US" sz="2200" spc="235" dirty="0">
                <a:cs typeface="Cambria"/>
              </a:rPr>
              <a:t> </a:t>
            </a:r>
            <a:r>
              <a:rPr lang="en-US" sz="2200" spc="114" dirty="0" smtClean="0">
                <a:cs typeface="Cambria"/>
              </a:rPr>
              <a:t>to:</a:t>
            </a:r>
            <a:endParaRPr lang="en-US" sz="2200" dirty="0">
              <a:cs typeface="Cambria"/>
            </a:endParaRPr>
          </a:p>
          <a:p>
            <a:pPr marL="129539" indent="-123825">
              <a:lnSpc>
                <a:spcPct val="100000"/>
              </a:lnSpc>
              <a:spcBef>
                <a:spcPts val="254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29539" algn="l"/>
              </a:tabLst>
            </a:pPr>
            <a:r>
              <a:rPr lang="en-US" sz="2200" spc="130" dirty="0" smtClean="0">
                <a:cs typeface="Cambria"/>
              </a:rPr>
              <a:t>Loss</a:t>
            </a:r>
            <a:r>
              <a:rPr lang="en-US" sz="2200" spc="220" dirty="0" smtClean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100" dirty="0">
                <a:cs typeface="Cambria"/>
              </a:rPr>
              <a:t>normal</a:t>
            </a:r>
            <a:r>
              <a:rPr lang="en-US" sz="2200" spc="215" dirty="0">
                <a:cs typeface="Cambria"/>
              </a:rPr>
              <a:t> </a:t>
            </a:r>
            <a:r>
              <a:rPr lang="en-US" sz="2200" spc="85" dirty="0">
                <a:cs typeface="Cambria"/>
              </a:rPr>
              <a:t>basophilia</a:t>
            </a:r>
            <a:r>
              <a:rPr lang="en-US" sz="2200" spc="210" dirty="0">
                <a:cs typeface="Cambria"/>
              </a:rPr>
              <a:t> </a:t>
            </a:r>
            <a:r>
              <a:rPr lang="en-US" sz="2200" spc="100" dirty="0">
                <a:cs typeface="Cambria"/>
              </a:rPr>
              <a:t>imparted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85" dirty="0">
                <a:cs typeface="Cambria"/>
              </a:rPr>
              <a:t>by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155" dirty="0" smtClean="0">
                <a:cs typeface="Cambria"/>
              </a:rPr>
              <a:t>RNA</a:t>
            </a:r>
          </a:p>
          <a:p>
            <a:pPr marL="129539" indent="-123825">
              <a:lnSpc>
                <a:spcPct val="100000"/>
              </a:lnSpc>
              <a:spcBef>
                <a:spcPts val="254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29539" algn="l"/>
              </a:tabLst>
            </a:pPr>
            <a:r>
              <a:rPr lang="en-US" sz="2200" spc="110" dirty="0" smtClean="0">
                <a:cs typeface="Cambria"/>
              </a:rPr>
              <a:t>Cell</a:t>
            </a:r>
            <a:r>
              <a:rPr lang="en-US" sz="2200" dirty="0">
                <a:cs typeface="Cambria"/>
              </a:rPr>
              <a:t>	</a:t>
            </a:r>
            <a:r>
              <a:rPr lang="en-US" sz="2200" spc="-20" dirty="0" smtClean="0">
                <a:cs typeface="Cambria"/>
              </a:rPr>
              <a:t>will</a:t>
            </a:r>
            <a:r>
              <a:rPr lang="en-US" sz="2200" dirty="0">
                <a:cs typeface="Cambria"/>
              </a:rPr>
              <a:t> </a:t>
            </a:r>
            <a:r>
              <a:rPr lang="en-US" sz="2200" spc="114" dirty="0" smtClean="0">
                <a:cs typeface="Cambria"/>
              </a:rPr>
              <a:t>assume</a:t>
            </a:r>
            <a:r>
              <a:rPr lang="en-US" sz="2200" dirty="0">
                <a:cs typeface="Cambria"/>
              </a:rPr>
              <a:t> </a:t>
            </a:r>
            <a:r>
              <a:rPr lang="en-US" sz="2200" spc="35" dirty="0" smtClean="0">
                <a:cs typeface="Cambria"/>
              </a:rPr>
              <a:t>a</a:t>
            </a:r>
            <a:r>
              <a:rPr lang="en-US" sz="2200" dirty="0">
                <a:cs typeface="Cambria"/>
              </a:rPr>
              <a:t> </a:t>
            </a:r>
            <a:r>
              <a:rPr lang="en-US" sz="2200" b="1" spc="100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glassy</a:t>
            </a:r>
            <a:r>
              <a:rPr lang="en-US" sz="2200" b="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 </a:t>
            </a:r>
            <a:r>
              <a:rPr lang="en-US" sz="2200" b="1" spc="110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homogenous </a:t>
            </a:r>
            <a:r>
              <a:rPr lang="en-US" sz="2200" b="1" spc="8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appearance </a:t>
            </a:r>
            <a:r>
              <a:rPr lang="en-US" sz="2200" spc="165" dirty="0" smtClean="0">
                <a:cs typeface="Cambria"/>
              </a:rPr>
              <a:t>.</a:t>
            </a:r>
            <a:r>
              <a:rPr lang="en-US" sz="2200" dirty="0">
                <a:cs typeface="Cambria"/>
              </a:rPr>
              <a:t>	</a:t>
            </a:r>
            <a:r>
              <a:rPr lang="en-US" sz="2200" spc="114" dirty="0" smtClean="0">
                <a:cs typeface="Cambria"/>
              </a:rPr>
              <a:t>Due</a:t>
            </a:r>
            <a:r>
              <a:rPr lang="en-US" sz="2200" spc="300" dirty="0" smtClean="0">
                <a:cs typeface="Cambria"/>
              </a:rPr>
              <a:t> </a:t>
            </a:r>
            <a:r>
              <a:rPr lang="en-US" sz="2200" spc="140" dirty="0">
                <a:cs typeface="Cambria"/>
              </a:rPr>
              <a:t>to</a:t>
            </a:r>
            <a:r>
              <a:rPr lang="en-US" sz="2200" spc="285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digestion</a:t>
            </a:r>
            <a:r>
              <a:rPr lang="en-US" sz="2200" spc="295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95" dirty="0">
                <a:cs typeface="Cambria"/>
              </a:rPr>
              <a:t> </a:t>
            </a:r>
            <a:r>
              <a:rPr lang="en-US" sz="2200" spc="130" dirty="0">
                <a:cs typeface="Cambria"/>
              </a:rPr>
              <a:t>cytoplasmic</a:t>
            </a:r>
            <a:r>
              <a:rPr lang="en-US" sz="2200" spc="280" dirty="0">
                <a:cs typeface="Cambria"/>
              </a:rPr>
              <a:t> </a:t>
            </a:r>
            <a:r>
              <a:rPr lang="en-US" sz="2200" spc="85" dirty="0">
                <a:cs typeface="Cambria"/>
              </a:rPr>
              <a:t>organelles</a:t>
            </a:r>
            <a:r>
              <a:rPr lang="en-US" sz="2200" spc="285" dirty="0">
                <a:cs typeface="Cambria"/>
              </a:rPr>
              <a:t> </a:t>
            </a:r>
            <a:r>
              <a:rPr lang="en-US" sz="2200" spc="85" dirty="0">
                <a:cs typeface="Cambria"/>
              </a:rPr>
              <a:t>by</a:t>
            </a:r>
            <a:r>
              <a:rPr lang="en-US" sz="2200" spc="290" dirty="0">
                <a:cs typeface="Cambria"/>
              </a:rPr>
              <a:t> </a:t>
            </a:r>
            <a:r>
              <a:rPr lang="en-US" sz="2200" spc="150" dirty="0">
                <a:cs typeface="Cambria"/>
              </a:rPr>
              <a:t>enzymes,</a:t>
            </a:r>
            <a:r>
              <a:rPr lang="en-US" sz="2200" spc="305" dirty="0">
                <a:cs typeface="Cambria"/>
              </a:rPr>
              <a:t> </a:t>
            </a:r>
            <a:r>
              <a:rPr lang="en-US" sz="2200" spc="120" dirty="0">
                <a:cs typeface="Cambria"/>
              </a:rPr>
              <a:t>the </a:t>
            </a:r>
            <a:r>
              <a:rPr lang="en-US" sz="2200" b="1" spc="12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cytoplasm</a:t>
            </a:r>
            <a:r>
              <a:rPr lang="en-US" sz="2200" b="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 </a:t>
            </a:r>
            <a:r>
              <a:rPr lang="en-US" sz="2200" b="1" spc="5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will</a:t>
            </a:r>
            <a:r>
              <a:rPr lang="en-US" sz="2200" b="1" spc="2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 </a:t>
            </a:r>
            <a:r>
              <a:rPr lang="en-US" sz="2200" b="1" spc="6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appear</a:t>
            </a:r>
            <a:r>
              <a:rPr lang="en-US" sz="2200" b="1" spc="2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 </a:t>
            </a:r>
            <a:r>
              <a:rPr lang="en-US" sz="2200" b="1" spc="11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vacuolated</a:t>
            </a:r>
            <a:r>
              <a:rPr lang="en-US" sz="2200" b="1" spc="225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95" dirty="0">
                <a:cs typeface="Cambria"/>
              </a:rPr>
              <a:t>and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65" dirty="0">
                <a:cs typeface="Cambria"/>
              </a:rPr>
              <a:t>appear</a:t>
            </a:r>
            <a:r>
              <a:rPr lang="en-US" sz="2200" spc="215" dirty="0">
                <a:cs typeface="Cambria"/>
              </a:rPr>
              <a:t> </a:t>
            </a:r>
            <a:r>
              <a:rPr lang="en-US" sz="2200" spc="145" dirty="0">
                <a:cs typeface="Cambria"/>
              </a:rPr>
              <a:t>moth-</a:t>
            </a:r>
            <a:r>
              <a:rPr lang="en-US" sz="2200" spc="235" dirty="0">
                <a:cs typeface="Cambria"/>
              </a:rPr>
              <a:t> </a:t>
            </a:r>
            <a:r>
              <a:rPr lang="en-US" sz="2200" spc="110" dirty="0">
                <a:cs typeface="Cambria"/>
              </a:rPr>
              <a:t>eaten</a:t>
            </a:r>
            <a:endParaRPr lang="en-US" sz="2200" dirty="0">
              <a:cs typeface="Cambria"/>
            </a:endParaRPr>
          </a:p>
          <a:p>
            <a:pPr marL="6985" indent="0">
              <a:lnSpc>
                <a:spcPct val="100000"/>
              </a:lnSpc>
              <a:spcBef>
                <a:spcPts val="195"/>
              </a:spcBef>
              <a:buClr>
                <a:srgbClr val="000000"/>
              </a:buClr>
              <a:buSzPct val="95000"/>
              <a:buNone/>
              <a:tabLst>
                <a:tab pos="130810" algn="l"/>
              </a:tabLst>
            </a:pPr>
            <a:r>
              <a:rPr lang="en-US" sz="2200" spc="130" dirty="0">
                <a:uFill>
                  <a:solidFill>
                    <a:srgbClr val="800000"/>
                  </a:solidFill>
                </a:uFill>
                <a:cs typeface="Cambria"/>
              </a:rPr>
              <a:t>Calcification</a:t>
            </a:r>
            <a:r>
              <a:rPr lang="en-US" sz="2200" spc="229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75" dirty="0">
                <a:cs typeface="Cambria"/>
              </a:rPr>
              <a:t>dead</a:t>
            </a:r>
            <a:r>
              <a:rPr lang="en-US" sz="2200" spc="229" dirty="0">
                <a:cs typeface="Cambria"/>
              </a:rPr>
              <a:t> </a:t>
            </a:r>
            <a:r>
              <a:rPr lang="en-US" sz="2200" spc="110" dirty="0">
                <a:cs typeface="Cambria"/>
              </a:rPr>
              <a:t>cell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155" dirty="0">
                <a:cs typeface="Cambria"/>
              </a:rPr>
              <a:t>may</a:t>
            </a:r>
            <a:r>
              <a:rPr lang="en-US" sz="2200" spc="229" dirty="0">
                <a:cs typeface="Cambria"/>
              </a:rPr>
              <a:t> </a:t>
            </a:r>
            <a:r>
              <a:rPr lang="en-US" sz="2200" spc="114" dirty="0">
                <a:cs typeface="Cambria"/>
              </a:rPr>
              <a:t>occur</a:t>
            </a:r>
            <a:endParaRPr lang="en-US" sz="2200" dirty="0">
              <a:cs typeface="Cambria"/>
            </a:endParaRPr>
          </a:p>
          <a:p>
            <a:pPr marL="0" indent="0">
              <a:lnSpc>
                <a:spcPct val="100000"/>
              </a:lnSpc>
              <a:spcBef>
                <a:spcPts val="285"/>
              </a:spcBef>
              <a:buNone/>
            </a:pPr>
            <a:r>
              <a:rPr lang="en-US" sz="2200" spc="17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Cambria"/>
              </a:rPr>
              <a:t>Changes</a:t>
            </a:r>
            <a:r>
              <a:rPr lang="en-US" sz="2200" spc="29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Cambria"/>
              </a:rPr>
              <a:t> </a:t>
            </a:r>
            <a:r>
              <a:rPr lang="en-US" sz="2200" spc="14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Cambria"/>
              </a:rPr>
              <a:t>in</a:t>
            </a:r>
            <a:r>
              <a:rPr lang="en-US" sz="2200" spc="28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Cambria"/>
              </a:rPr>
              <a:t> </a:t>
            </a:r>
            <a:r>
              <a:rPr lang="en-US" sz="2200" spc="13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Cambria"/>
              </a:rPr>
              <a:t>Nucleus</a:t>
            </a:r>
            <a:endParaRPr lang="en-US" sz="2200" dirty="0">
              <a:solidFill>
                <a:srgbClr val="002060"/>
              </a:solidFill>
              <a:cs typeface="Cambria"/>
            </a:endParaRPr>
          </a:p>
          <a:p>
            <a:pPr marL="130810" indent="-123825">
              <a:lnSpc>
                <a:spcPct val="100000"/>
              </a:lnSpc>
              <a:spcBef>
                <a:spcPts val="260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30810" algn="l"/>
              </a:tabLst>
            </a:pPr>
            <a:r>
              <a:rPr lang="en-US" sz="2200" spc="1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Pyknosis</a:t>
            </a:r>
            <a:r>
              <a:rPr lang="en-US" sz="2200" spc="120" dirty="0">
                <a:solidFill>
                  <a:srgbClr val="800000"/>
                </a:solidFill>
                <a:cs typeface="Cambria"/>
              </a:rPr>
              <a:t>:</a:t>
            </a:r>
            <a:r>
              <a:rPr lang="en-US" sz="2200" spc="204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120" dirty="0">
                <a:cs typeface="Cambria"/>
              </a:rPr>
              <a:t>Shrinkage</a:t>
            </a:r>
            <a:r>
              <a:rPr lang="en-US" sz="2200" spc="229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35" dirty="0">
                <a:cs typeface="Cambria"/>
              </a:rPr>
              <a:t> </a:t>
            </a:r>
            <a:r>
              <a:rPr lang="en-US" sz="2200" spc="114" dirty="0">
                <a:cs typeface="Cambria"/>
              </a:rPr>
              <a:t>nucleus</a:t>
            </a:r>
            <a:endParaRPr lang="en-US" sz="2200" dirty="0">
              <a:cs typeface="Cambria"/>
            </a:endParaRPr>
          </a:p>
          <a:p>
            <a:pPr marL="130810" indent="-12382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30810" algn="l"/>
              </a:tabLst>
            </a:pPr>
            <a:r>
              <a:rPr lang="en-US" sz="2200" spc="110" dirty="0" err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Karyolysis</a:t>
            </a:r>
            <a:r>
              <a:rPr lang="en-US" sz="2200" spc="1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:</a:t>
            </a:r>
            <a:r>
              <a:rPr lang="en-US" sz="2200" spc="220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114" dirty="0">
                <a:cs typeface="Cambria"/>
              </a:rPr>
              <a:t>Dissolution</a:t>
            </a:r>
            <a:r>
              <a:rPr lang="en-US" sz="2200" spc="235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40" dirty="0">
                <a:cs typeface="Cambria"/>
              </a:rPr>
              <a:t> </a:t>
            </a:r>
            <a:r>
              <a:rPr lang="en-US" sz="2200" spc="120" dirty="0">
                <a:cs typeface="Cambria"/>
              </a:rPr>
              <a:t>nucleus</a:t>
            </a:r>
            <a:endParaRPr lang="en-US" sz="2200" dirty="0">
              <a:cs typeface="Cambria"/>
            </a:endParaRPr>
          </a:p>
          <a:p>
            <a:pPr marL="130810" indent="-123825">
              <a:lnSpc>
                <a:spcPct val="100000"/>
              </a:lnSpc>
              <a:spcBef>
                <a:spcPts val="225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30810" algn="l"/>
              </a:tabLst>
            </a:pPr>
            <a:r>
              <a:rPr lang="en-US" sz="2200" spc="9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Karyorrhexis:</a:t>
            </a:r>
            <a:r>
              <a:rPr lang="en-US" sz="2200" spc="229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125" dirty="0">
                <a:cs typeface="Cambria"/>
              </a:rPr>
              <a:t>Fragmentation</a:t>
            </a:r>
            <a:r>
              <a:rPr lang="en-US" sz="2200" spc="250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60" dirty="0">
                <a:cs typeface="Cambria"/>
              </a:rPr>
              <a:t> </a:t>
            </a:r>
            <a:r>
              <a:rPr lang="en-US" sz="2200" spc="114" dirty="0">
                <a:cs typeface="Cambria"/>
              </a:rPr>
              <a:t>nucleus</a:t>
            </a:r>
            <a:endParaRPr lang="en-US" sz="2200" dirty="0">
              <a:cs typeface="Cambria"/>
            </a:endParaRPr>
          </a:p>
          <a:p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A665DC-B21A-4F5D-919F-41E1CF47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130" smtClean="0"/>
              <a:t>Morphologic</a:t>
            </a:r>
            <a:r>
              <a:rPr lang="en-US" sz="3200" smtClean="0"/>
              <a:t>	</a:t>
            </a:r>
            <a:r>
              <a:rPr lang="en-US" sz="3200" spc="204" smtClean="0"/>
              <a:t>Changes</a:t>
            </a:r>
            <a:r>
              <a:rPr lang="en-US" sz="3200" spc="345" smtClean="0"/>
              <a:t> </a:t>
            </a:r>
            <a:r>
              <a:rPr lang="en-US" sz="3200" spc="160" smtClean="0"/>
              <a:t>in</a:t>
            </a:r>
            <a:r>
              <a:rPr lang="en-US" sz="3200" spc="330" smtClean="0"/>
              <a:t> </a:t>
            </a:r>
            <a:r>
              <a:rPr lang="en-US" sz="3200" spc="120" smtClean="0"/>
              <a:t>Necrosis</a:t>
            </a:r>
            <a:endParaRPr lang="en-PK" sz="3200" dirty="0"/>
          </a:p>
        </p:txBody>
      </p:sp>
    </p:spTree>
    <p:extLst>
      <p:ext uri="{BB962C8B-B14F-4D97-AF65-F5344CB8AC3E}">
        <p14:creationId xmlns:p14="http://schemas.microsoft.com/office/powerpoint/2010/main" val="9138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2700" marR="190500" lvl="0" indent="571500" algn="just">
              <a:spcBef>
                <a:spcPts val="100"/>
              </a:spcBef>
              <a:buClrTx/>
              <a:buSzTx/>
              <a:buNone/>
            </a:pPr>
            <a:r>
              <a:rPr lang="en-US" sz="3100" kern="0" spc="110" dirty="0">
                <a:solidFill>
                  <a:sysClr val="windowText" lastClr="000000"/>
                </a:solidFill>
                <a:latin typeface="Cambria"/>
                <a:cs typeface="Cambria"/>
              </a:rPr>
              <a:t>Coagulative</a:t>
            </a:r>
            <a:r>
              <a:rPr lang="en-US" sz="3100" kern="0" spc="3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Necrosis</a:t>
            </a:r>
            <a:r>
              <a:rPr lang="en-US" sz="3100" kern="0" spc="3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is</a:t>
            </a:r>
            <a:r>
              <a:rPr lang="en-US" sz="3100" kern="0" spc="3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35" dirty="0">
                <a:solidFill>
                  <a:sysClr val="windowText" lastClr="000000"/>
                </a:solidFill>
                <a:latin typeface="Cambria"/>
                <a:cs typeface="Cambria"/>
              </a:rPr>
              <a:t>the</a:t>
            </a:r>
            <a:r>
              <a:rPr lang="en-US" sz="3100" kern="0" spc="36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30" dirty="0">
                <a:solidFill>
                  <a:sysClr val="windowText" lastClr="000000"/>
                </a:solidFill>
                <a:latin typeface="Cambria"/>
                <a:cs typeface="Cambria"/>
              </a:rPr>
              <a:t>most</a:t>
            </a:r>
            <a:r>
              <a:rPr lang="en-US" sz="3100" kern="0" spc="3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35" dirty="0">
                <a:solidFill>
                  <a:sysClr val="windowText" lastClr="000000"/>
                </a:solidFill>
                <a:latin typeface="Cambria"/>
                <a:cs typeface="Cambria"/>
              </a:rPr>
              <a:t>common</a:t>
            </a:r>
            <a:r>
              <a:rPr lang="en-US" sz="3100" kern="0" spc="3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10" dirty="0">
                <a:solidFill>
                  <a:sysClr val="windowText" lastClr="000000"/>
                </a:solidFill>
                <a:latin typeface="Cambria"/>
                <a:cs typeface="Cambria"/>
              </a:rPr>
              <a:t>type</a:t>
            </a:r>
            <a:r>
              <a:rPr lang="en-US" sz="3100" kern="0" spc="3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85" dirty="0">
                <a:solidFill>
                  <a:sysClr val="windowText" lastClr="000000"/>
                </a:solidFill>
                <a:latin typeface="Cambria"/>
                <a:cs typeface="Cambria"/>
              </a:rPr>
              <a:t>of</a:t>
            </a:r>
            <a:r>
              <a:rPr lang="en-US" sz="3100" kern="0" spc="3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necrosis. </a:t>
            </a:r>
            <a:r>
              <a:rPr lang="en-US" sz="3100" kern="0" spc="114" dirty="0">
                <a:solidFill>
                  <a:sysClr val="windowText" lastClr="000000"/>
                </a:solidFill>
                <a:latin typeface="Cambria"/>
                <a:cs typeface="Cambria"/>
              </a:rPr>
              <a:t>The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90" dirty="0">
                <a:solidFill>
                  <a:sysClr val="windowText" lastClr="000000"/>
                </a:solidFill>
                <a:latin typeface="Cambria"/>
                <a:cs typeface="Cambria"/>
              </a:rPr>
              <a:t>process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85" dirty="0">
                <a:solidFill>
                  <a:sysClr val="windowText" lastClr="000000"/>
                </a:solidFill>
                <a:latin typeface="Cambria"/>
                <a:cs typeface="Cambria"/>
              </a:rPr>
              <a:t>of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  coagulative</a:t>
            </a:r>
            <a:r>
              <a:rPr lang="en-US" sz="3100" kern="0" spc="254" dirty="0">
                <a:solidFill>
                  <a:sysClr val="windowText" lastClr="000000"/>
                </a:solidFill>
                <a:latin typeface="Cambria"/>
                <a:cs typeface="Cambria"/>
              </a:rPr>
              <a:t>   </a:t>
            </a:r>
            <a:r>
              <a:rPr lang="en-US" sz="3100" kern="0" spc="110" dirty="0">
                <a:solidFill>
                  <a:sysClr val="windowText" lastClr="000000"/>
                </a:solidFill>
                <a:latin typeface="Cambria"/>
                <a:cs typeface="Cambria"/>
              </a:rPr>
              <a:t>necrosis,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85" dirty="0">
                <a:solidFill>
                  <a:sysClr val="windowText" lastClr="000000"/>
                </a:solidFill>
                <a:latin typeface="Cambria"/>
                <a:cs typeface="Cambria"/>
              </a:rPr>
              <a:t>with</a:t>
            </a:r>
            <a:r>
              <a:rPr lang="en-US" sz="3100" kern="0" spc="9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80" dirty="0">
                <a:solidFill>
                  <a:sysClr val="windowText" lastClr="000000"/>
                </a:solidFill>
                <a:latin typeface="Cambria"/>
                <a:cs typeface="Cambria"/>
              </a:rPr>
              <a:t>preservation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85" dirty="0">
                <a:solidFill>
                  <a:sysClr val="windowText" lastClr="000000"/>
                </a:solidFill>
                <a:latin typeface="Cambria"/>
                <a:cs typeface="Cambria"/>
              </a:rPr>
              <a:t>of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the </a:t>
            </a:r>
            <a:r>
              <a:rPr lang="en-US" sz="3100" kern="0" spc="75" dirty="0">
                <a:solidFill>
                  <a:sysClr val="windowText" lastClr="000000"/>
                </a:solidFill>
                <a:latin typeface="Cambria"/>
                <a:cs typeface="Cambria"/>
              </a:rPr>
              <a:t>general</a:t>
            </a:r>
            <a:r>
              <a:rPr lang="en-US" sz="3100" kern="0" spc="37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tissue</a:t>
            </a:r>
            <a:r>
              <a:rPr lang="en-US" sz="3100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05" dirty="0">
                <a:solidFill>
                  <a:sysClr val="windowText" lastClr="000000"/>
                </a:solidFill>
                <a:latin typeface="Cambria"/>
                <a:cs typeface="Cambria"/>
              </a:rPr>
              <a:t>architecture</a:t>
            </a:r>
            <a:r>
              <a:rPr lang="en-US" sz="3100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is</a:t>
            </a:r>
            <a:r>
              <a:rPr lang="en-US" sz="3100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0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characteristic</a:t>
            </a:r>
            <a:r>
              <a:rPr lang="en-US" sz="3100" kern="0" spc="39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8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of</a:t>
            </a:r>
            <a:r>
              <a:rPr lang="en-US" sz="3100" kern="0" spc="38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2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hypoxic</a:t>
            </a:r>
            <a:r>
              <a:rPr lang="en-US" sz="3100" kern="0" spc="39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0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death</a:t>
            </a:r>
            <a:r>
              <a:rPr lang="en-US" sz="3100" kern="0" spc="37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6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of</a:t>
            </a:r>
            <a:r>
              <a:rPr lang="en-US" sz="3100" kern="0" spc="6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0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cells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(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8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due</a:t>
            </a:r>
            <a:r>
              <a:rPr lang="en-US" sz="3100" kern="0" spc="22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14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to</a:t>
            </a:r>
            <a:r>
              <a:rPr lang="en-US" sz="3100" kern="0" spc="20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0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lack</a:t>
            </a:r>
            <a:r>
              <a:rPr lang="en-US" sz="3100" kern="0" spc="22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8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of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6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blood</a:t>
            </a:r>
            <a:r>
              <a:rPr lang="en-US" sz="3100" kern="0" spc="20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5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supply)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0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in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6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all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0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tissues</a:t>
            </a:r>
            <a:r>
              <a:rPr lang="en-US" sz="3100" kern="0" spc="22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2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except</a:t>
            </a:r>
            <a:r>
              <a:rPr lang="en-US" sz="3100" kern="0" spc="19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4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brain</a:t>
            </a:r>
            <a:endParaRPr lang="en-US" sz="31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12700" marR="191770" lvl="0" indent="571500" algn="just">
              <a:spcBef>
                <a:spcPts val="430"/>
              </a:spcBef>
              <a:buClrTx/>
              <a:buSzTx/>
              <a:buNone/>
            </a:pPr>
            <a:r>
              <a:rPr lang="en-US" sz="3100" kern="0" spc="110" dirty="0">
                <a:solidFill>
                  <a:sysClr val="windowText" lastClr="000000"/>
                </a:solidFill>
                <a:latin typeface="Cambria"/>
                <a:cs typeface="Cambria"/>
              </a:rPr>
              <a:t>The</a:t>
            </a:r>
            <a:r>
              <a:rPr lang="en-US" sz="3100" kern="0" spc="8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pathogenesis</a:t>
            </a:r>
            <a:r>
              <a:rPr lang="en-US" sz="3100" kern="0" spc="85" dirty="0">
                <a:solidFill>
                  <a:sysClr val="windowText" lastClr="000000"/>
                </a:solidFill>
                <a:latin typeface="Cambria"/>
                <a:cs typeface="Cambria"/>
              </a:rPr>
              <a:t>  of</a:t>
            </a:r>
            <a:r>
              <a:rPr lang="en-US" sz="3100" kern="0" spc="9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coagulative</a:t>
            </a:r>
            <a:r>
              <a:rPr lang="en-US" sz="3100" kern="0" spc="8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necrosis</a:t>
            </a:r>
            <a:r>
              <a:rPr lang="en-US" sz="3100" kern="0" spc="245" dirty="0">
                <a:solidFill>
                  <a:sysClr val="windowText" lastClr="000000"/>
                </a:solidFill>
                <a:latin typeface="Cambria"/>
                <a:cs typeface="Cambria"/>
              </a:rPr>
              <a:t>  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is</a:t>
            </a:r>
            <a:r>
              <a:rPr lang="en-US" sz="3100" kern="0" spc="9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denaturation</a:t>
            </a:r>
            <a:r>
              <a:rPr lang="en-US" sz="3100" kern="0" spc="85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lang="en-US" sz="3100" kern="0" spc="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of</a:t>
            </a:r>
            <a:r>
              <a:rPr lang="en-US" sz="3100" kern="0" spc="2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proteins.</a:t>
            </a:r>
            <a:endParaRPr lang="en-US" sz="31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0" lvl="0" indent="0">
              <a:spcBef>
                <a:spcPts val="1250"/>
              </a:spcBef>
              <a:buClrTx/>
              <a:buSzTx/>
              <a:buNone/>
            </a:pPr>
            <a:endParaRPr lang="en-US" sz="26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3912870" marR="187960" lvl="0" indent="-56515">
              <a:spcBef>
                <a:spcPts val="0"/>
              </a:spcBef>
              <a:buClrTx/>
              <a:buSzTx/>
              <a:buNone/>
            </a:pP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Part</a:t>
            </a:r>
            <a:r>
              <a:rPr lang="en-US" sz="2600" kern="0" spc="-3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of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kidney</a:t>
            </a:r>
            <a:r>
              <a:rPr lang="en-US" sz="2600" kern="0" spc="-4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deprived</a:t>
            </a:r>
            <a:r>
              <a:rPr lang="en-US" sz="2600" kern="0" spc="-2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of</a:t>
            </a:r>
            <a:r>
              <a:rPr lang="en-US" sz="2600" kern="0" spc="-2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its</a:t>
            </a:r>
            <a:r>
              <a:rPr lang="en-US" sz="2600" kern="0" spc="-2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blood </a:t>
            </a:r>
            <a:r>
              <a:rPr lang="en-US" sz="2600" kern="0" dirty="0" smtClean="0">
                <a:solidFill>
                  <a:srgbClr val="800000"/>
                </a:solidFill>
                <a:cs typeface="Palatino Linotype"/>
              </a:rPr>
              <a:t>supply.</a:t>
            </a:r>
            <a:r>
              <a:rPr lang="en-US" sz="2600" kern="0" spc="-25" dirty="0" smtClean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b="1" kern="0" dirty="0" err="1" smtClean="0">
                <a:solidFill>
                  <a:srgbClr val="800000"/>
                </a:solidFill>
                <a:cs typeface="Palatino Linotype"/>
              </a:rPr>
              <a:t>caogulative</a:t>
            </a:r>
            <a:r>
              <a:rPr lang="en-US" sz="2600" b="1" kern="0" spc="-15" dirty="0" smtClean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b="1" kern="0" spc="-10" dirty="0">
                <a:solidFill>
                  <a:srgbClr val="800000"/>
                </a:solidFill>
                <a:cs typeface="Palatino Linotype"/>
              </a:rPr>
              <a:t>necrosis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Cellular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and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nuclear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detail</a:t>
            </a:r>
            <a:r>
              <a:rPr lang="en-US" sz="2600" kern="0" spc="-2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has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spc="-20" dirty="0" smtClean="0">
                <a:solidFill>
                  <a:srgbClr val="800000"/>
                </a:solidFill>
                <a:cs typeface="Palatino Linotype"/>
              </a:rPr>
              <a:t>been </a:t>
            </a:r>
            <a:r>
              <a:rPr lang="en-US" sz="2600" kern="0" dirty="0" smtClean="0">
                <a:solidFill>
                  <a:srgbClr val="800000"/>
                </a:solidFill>
                <a:cs typeface="Palatino Linotype"/>
              </a:rPr>
              <a:t>Lost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.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The</a:t>
            </a:r>
            <a:r>
              <a:rPr lang="en-US" sz="2600" kern="0" spc="-2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ghost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outline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of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a</a:t>
            </a:r>
            <a:r>
              <a:rPr lang="en-US" sz="2600" kern="0" spc="-2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glomerulus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can</a:t>
            </a:r>
            <a:r>
              <a:rPr lang="en-US" sz="2600" kern="0" spc="-3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be</a:t>
            </a:r>
            <a:r>
              <a:rPr lang="en-US" sz="2600" kern="0" spc="-3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seen</a:t>
            </a:r>
            <a:r>
              <a:rPr lang="en-US" sz="2600" kern="0" spc="-3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in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the</a:t>
            </a:r>
            <a:r>
              <a:rPr lang="en-US" sz="2600" kern="0" spc="-4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 err="1">
                <a:solidFill>
                  <a:srgbClr val="800000"/>
                </a:solidFill>
                <a:cs typeface="Palatino Linotype"/>
              </a:rPr>
              <a:t>centre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,</a:t>
            </a:r>
            <a:r>
              <a:rPr lang="en-US" sz="2600" kern="0" spc="-4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spc="-20" dirty="0">
                <a:solidFill>
                  <a:srgbClr val="800000"/>
                </a:solidFill>
                <a:cs typeface="Palatino Linotype"/>
              </a:rPr>
              <a:t>with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remnants</a:t>
            </a:r>
            <a:r>
              <a:rPr lang="en-US" sz="2600" kern="0" spc="-3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of</a:t>
            </a:r>
            <a:r>
              <a:rPr lang="en-US" sz="2600" kern="0" spc="-4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tubule</a:t>
            </a:r>
            <a:r>
              <a:rPr lang="en-US" sz="2600" kern="0" spc="-4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elsewhere</a:t>
            </a:r>
            <a:endParaRPr lang="en-US" sz="2600" kern="0" dirty="0">
              <a:solidFill>
                <a:sysClr val="windowText" lastClr="000000"/>
              </a:solidFill>
              <a:cs typeface="Palatino Linotyp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75" dirty="0" err="1" smtClean="0"/>
              <a:t>Caogulative</a:t>
            </a:r>
            <a:r>
              <a:rPr lang="en-US" spc="235" dirty="0" smtClean="0"/>
              <a:t> </a:t>
            </a:r>
            <a:r>
              <a:rPr lang="en-US" spc="220" dirty="0"/>
              <a:t>N</a:t>
            </a:r>
            <a:r>
              <a:rPr lang="en-US" spc="220" dirty="0" smtClean="0"/>
              <a:t>ecrosis</a:t>
            </a:r>
            <a:endParaRPr lang="en-US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600577"/>
            <a:ext cx="4038600" cy="2470404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629400" y="90488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Vertical 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525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233671"/>
          </a:xfrm>
        </p:spPr>
        <p:txBody>
          <a:bodyPr>
            <a:normAutofit lnSpcReduction="10000"/>
          </a:bodyPr>
          <a:lstStyle/>
          <a:p>
            <a:pPr marL="328168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2400" spc="114" dirty="0">
                <a:latin typeface="+mj-lt"/>
                <a:cs typeface="Cambria"/>
              </a:rPr>
              <a:t>Liquefactive</a:t>
            </a:r>
            <a:r>
              <a:rPr lang="en-US" sz="2400" spc="235" dirty="0">
                <a:latin typeface="+mj-lt"/>
                <a:cs typeface="Cambria"/>
              </a:rPr>
              <a:t> </a:t>
            </a:r>
            <a:r>
              <a:rPr lang="en-US" sz="2400" spc="105" dirty="0">
                <a:latin typeface="+mj-lt"/>
                <a:cs typeface="Cambria"/>
              </a:rPr>
              <a:t>Necrosis</a:t>
            </a:r>
            <a:r>
              <a:rPr lang="en-US" sz="2400" spc="225" dirty="0">
                <a:latin typeface="+mj-lt"/>
                <a:cs typeface="Cambria"/>
              </a:rPr>
              <a:t> </a:t>
            </a:r>
            <a:r>
              <a:rPr lang="en-US" sz="2400" spc="105" dirty="0">
                <a:latin typeface="+mj-lt"/>
                <a:cs typeface="Cambria"/>
              </a:rPr>
              <a:t>is</a:t>
            </a:r>
            <a:r>
              <a:rPr lang="en-US" sz="2400" spc="260" dirty="0">
                <a:latin typeface="+mj-lt"/>
                <a:cs typeface="Cambria"/>
              </a:rPr>
              <a:t> </a:t>
            </a:r>
            <a:r>
              <a:rPr lang="en-US" sz="2400" spc="114" dirty="0">
                <a:latin typeface="+mj-lt"/>
                <a:cs typeface="Cambria"/>
              </a:rPr>
              <a:t>characteristically</a:t>
            </a:r>
            <a:r>
              <a:rPr lang="en-US" sz="2400" spc="229" dirty="0">
                <a:latin typeface="+mj-lt"/>
                <a:cs typeface="Cambria"/>
              </a:rPr>
              <a:t> </a:t>
            </a:r>
            <a:r>
              <a:rPr lang="en-US" sz="2400" spc="114" dirty="0">
                <a:latin typeface="+mj-lt"/>
                <a:cs typeface="Cambria"/>
              </a:rPr>
              <a:t>seen</a:t>
            </a:r>
            <a:r>
              <a:rPr lang="en-US" sz="2400" spc="240" dirty="0">
                <a:latin typeface="+mj-lt"/>
                <a:cs typeface="Cambria"/>
              </a:rPr>
              <a:t> </a:t>
            </a:r>
            <a:r>
              <a:rPr lang="en-US" sz="2400" spc="90" dirty="0">
                <a:latin typeface="+mj-lt"/>
                <a:cs typeface="Cambria"/>
              </a:rPr>
              <a:t>in:</a:t>
            </a:r>
            <a:endParaRPr lang="en-US" sz="2400" dirty="0">
              <a:latin typeface="+mj-lt"/>
              <a:cs typeface="Cambria"/>
            </a:endParaRPr>
          </a:p>
          <a:p>
            <a:pPr marL="355600" marR="5715" indent="-342900" algn="just">
              <a:lnSpc>
                <a:spcPts val="1920"/>
              </a:lnSpc>
              <a:spcBef>
                <a:spcPts val="465"/>
              </a:spcBef>
              <a:buFont typeface="Arial" panose="020B0604020202020204" pitchFamily="34" charset="0"/>
              <a:buChar char="•"/>
              <a:tabLst>
                <a:tab pos="560070" algn="l"/>
              </a:tabLst>
            </a:pPr>
            <a:r>
              <a:rPr lang="en-US" sz="2400" spc="135" dirty="0">
                <a:latin typeface="+mj-lt"/>
                <a:cs typeface="Cambria"/>
              </a:rPr>
              <a:t>Hypoxic</a:t>
            </a:r>
            <a:r>
              <a:rPr lang="en-US" sz="2400" spc="385" dirty="0">
                <a:latin typeface="+mj-lt"/>
                <a:cs typeface="Cambria"/>
              </a:rPr>
              <a:t>  </a:t>
            </a:r>
            <a:r>
              <a:rPr lang="en-US" sz="2400" spc="110" dirty="0">
                <a:latin typeface="+mj-lt"/>
                <a:cs typeface="Cambria"/>
              </a:rPr>
              <a:t>death</a:t>
            </a:r>
            <a:r>
              <a:rPr lang="en-US" sz="2400" spc="390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of</a:t>
            </a:r>
            <a:r>
              <a:rPr lang="en-US" sz="2400" spc="385" dirty="0">
                <a:latin typeface="+mj-lt"/>
                <a:cs typeface="Cambria"/>
              </a:rPr>
              <a:t>  </a:t>
            </a:r>
            <a:r>
              <a:rPr lang="en-US" sz="2400" spc="110" dirty="0">
                <a:latin typeface="+mj-lt"/>
                <a:cs typeface="Cambria"/>
              </a:rPr>
              <a:t>cells</a:t>
            </a:r>
            <a:r>
              <a:rPr lang="en-US" sz="2400" spc="385" dirty="0">
                <a:latin typeface="+mj-lt"/>
                <a:cs typeface="Cambria"/>
              </a:rPr>
              <a:t>  </a:t>
            </a:r>
            <a:r>
              <a:rPr lang="en-US" sz="2400" spc="110" dirty="0">
                <a:latin typeface="+mj-lt"/>
                <a:cs typeface="Cambria"/>
              </a:rPr>
              <a:t>within</a:t>
            </a:r>
            <a:r>
              <a:rPr lang="en-US" sz="2400" spc="395" dirty="0">
                <a:latin typeface="+mj-lt"/>
                <a:cs typeface="Cambria"/>
              </a:rPr>
              <a:t>  </a:t>
            </a:r>
            <a:r>
              <a:rPr lang="en-US" sz="2400" b="1" spc="150" dirty="0">
                <a:latin typeface="+mj-lt"/>
                <a:cs typeface="Cambria"/>
              </a:rPr>
              <a:t>the</a:t>
            </a:r>
            <a:r>
              <a:rPr lang="en-US" sz="2400" b="1" spc="390" dirty="0">
                <a:latin typeface="+mj-lt"/>
                <a:cs typeface="Cambria"/>
              </a:rPr>
              <a:t>  </a:t>
            </a:r>
            <a:r>
              <a:rPr lang="en-US" sz="2400" b="1" spc="110" dirty="0">
                <a:latin typeface="+mj-lt"/>
                <a:cs typeface="Cambria"/>
              </a:rPr>
              <a:t>central</a:t>
            </a:r>
            <a:r>
              <a:rPr lang="en-US" sz="2400" b="1" spc="390" dirty="0">
                <a:latin typeface="+mj-lt"/>
                <a:cs typeface="Cambria"/>
              </a:rPr>
              <a:t>  </a:t>
            </a:r>
            <a:r>
              <a:rPr lang="en-US" sz="2400" b="1" spc="85" dirty="0">
                <a:latin typeface="+mj-lt"/>
                <a:cs typeface="Cambria"/>
              </a:rPr>
              <a:t>nervous </a:t>
            </a:r>
            <a:r>
              <a:rPr lang="en-US" sz="2400" b="1" spc="140" dirty="0" smtClean="0">
                <a:latin typeface="+mj-lt"/>
                <a:cs typeface="Cambria"/>
              </a:rPr>
              <a:t>system</a:t>
            </a:r>
          </a:p>
          <a:p>
            <a:pPr marL="355600" marR="5715" indent="-342900" algn="just">
              <a:lnSpc>
                <a:spcPts val="1920"/>
              </a:lnSpc>
              <a:spcBef>
                <a:spcPts val="465"/>
              </a:spcBef>
              <a:buFont typeface="Arial" panose="020B0604020202020204" pitchFamily="34" charset="0"/>
              <a:buChar char="•"/>
              <a:tabLst>
                <a:tab pos="560070" algn="l"/>
              </a:tabLst>
            </a:pPr>
            <a:r>
              <a:rPr lang="en-US" sz="2400" spc="140" dirty="0" smtClean="0">
                <a:latin typeface="+mj-lt"/>
                <a:cs typeface="Cambria"/>
              </a:rPr>
              <a:t>,</a:t>
            </a:r>
            <a:r>
              <a:rPr lang="en-US" sz="2400" spc="105" dirty="0" smtClean="0">
                <a:latin typeface="+mj-lt"/>
                <a:cs typeface="Cambria"/>
              </a:rPr>
              <a:t>Bacterial</a:t>
            </a:r>
            <a:r>
              <a:rPr lang="en-US" sz="2400" spc="260" dirty="0" smtClean="0">
                <a:latin typeface="+mj-lt"/>
                <a:cs typeface="Cambria"/>
              </a:rPr>
              <a:t>  </a:t>
            </a:r>
            <a:r>
              <a:rPr lang="en-US" sz="2400" dirty="0">
                <a:latin typeface="+mj-lt"/>
                <a:cs typeface="Cambria"/>
              </a:rPr>
              <a:t>or</a:t>
            </a:r>
            <a:r>
              <a:rPr lang="en-US" sz="2400" spc="250" dirty="0">
                <a:latin typeface="+mj-lt"/>
                <a:cs typeface="Cambria"/>
              </a:rPr>
              <a:t> </a:t>
            </a:r>
            <a:r>
              <a:rPr lang="en-US" sz="2400" spc="120" dirty="0">
                <a:latin typeface="+mj-lt"/>
                <a:cs typeface="Cambria"/>
              </a:rPr>
              <a:t>occasionally</a:t>
            </a:r>
            <a:r>
              <a:rPr lang="en-US" sz="2400" spc="210" dirty="0">
                <a:latin typeface="+mj-lt"/>
                <a:cs typeface="Cambria"/>
              </a:rPr>
              <a:t> </a:t>
            </a:r>
            <a:r>
              <a:rPr lang="en-US" sz="2400" spc="100" dirty="0">
                <a:latin typeface="+mj-lt"/>
                <a:cs typeface="Cambria"/>
              </a:rPr>
              <a:t>fungal</a:t>
            </a:r>
            <a:r>
              <a:rPr lang="en-US" sz="2400" spc="265" dirty="0">
                <a:latin typeface="+mj-lt"/>
                <a:cs typeface="Cambria"/>
              </a:rPr>
              <a:t> </a:t>
            </a:r>
            <a:r>
              <a:rPr lang="en-US" sz="2400" spc="125" dirty="0">
                <a:latin typeface="+mj-lt"/>
                <a:cs typeface="Cambria"/>
              </a:rPr>
              <a:t>infections.</a:t>
            </a:r>
            <a:endParaRPr lang="en-US" sz="2400" dirty="0">
              <a:latin typeface="+mj-lt"/>
              <a:cs typeface="Cambria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400" spc="120" dirty="0">
                <a:latin typeface="+mj-lt"/>
                <a:cs typeface="Cambria"/>
              </a:rPr>
              <a:t>Liquefaction</a:t>
            </a:r>
            <a:r>
              <a:rPr lang="en-US" sz="2400" spc="270" dirty="0">
                <a:latin typeface="+mj-lt"/>
                <a:cs typeface="Cambria"/>
              </a:rPr>
              <a:t> </a:t>
            </a:r>
            <a:r>
              <a:rPr lang="en-US" sz="2400" spc="125" dirty="0">
                <a:latin typeface="+mj-lt"/>
                <a:cs typeface="Cambria"/>
              </a:rPr>
              <a:t>completely</a:t>
            </a:r>
            <a:r>
              <a:rPr lang="en-US" sz="2400" spc="245" dirty="0">
                <a:latin typeface="+mj-lt"/>
                <a:cs typeface="Cambria"/>
              </a:rPr>
              <a:t> </a:t>
            </a:r>
            <a:r>
              <a:rPr lang="en-US" sz="2400" spc="120" dirty="0">
                <a:latin typeface="+mj-lt"/>
                <a:cs typeface="Cambria"/>
              </a:rPr>
              <a:t>digests</a:t>
            </a:r>
            <a:r>
              <a:rPr lang="en-US" sz="2400" spc="265" dirty="0">
                <a:latin typeface="+mj-lt"/>
                <a:cs typeface="Cambria"/>
              </a:rPr>
              <a:t> </a:t>
            </a:r>
            <a:r>
              <a:rPr lang="en-US" sz="2400" spc="150" dirty="0">
                <a:latin typeface="+mj-lt"/>
                <a:cs typeface="Cambria"/>
              </a:rPr>
              <a:t>the</a:t>
            </a:r>
            <a:r>
              <a:rPr lang="en-US" sz="2400" spc="265" dirty="0">
                <a:latin typeface="+mj-lt"/>
                <a:cs typeface="Cambria"/>
              </a:rPr>
              <a:t> </a:t>
            </a:r>
            <a:r>
              <a:rPr lang="en-US" sz="2400" spc="75" dirty="0">
                <a:latin typeface="+mj-lt"/>
                <a:cs typeface="Cambria"/>
              </a:rPr>
              <a:t>dead</a:t>
            </a:r>
            <a:r>
              <a:rPr lang="en-US" sz="2400" spc="265" dirty="0">
                <a:latin typeface="+mj-lt"/>
                <a:cs typeface="Cambria"/>
              </a:rPr>
              <a:t> </a:t>
            </a:r>
            <a:r>
              <a:rPr lang="en-US" sz="2400" spc="125" dirty="0">
                <a:latin typeface="+mj-lt"/>
                <a:cs typeface="Cambria"/>
              </a:rPr>
              <a:t>cells</a:t>
            </a:r>
            <a:r>
              <a:rPr lang="en-US" sz="2400" spc="125" dirty="0" smtClean="0">
                <a:latin typeface="+mj-lt"/>
                <a:cs typeface="Cambria"/>
              </a:rPr>
              <a:t>.</a:t>
            </a:r>
          </a:p>
          <a:p>
            <a:pPr marL="355600" marR="5080" indent="-342900" algn="just">
              <a:lnSpc>
                <a:spcPct val="8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400" spc="260" dirty="0" smtClean="0">
                <a:latin typeface="+mj-lt"/>
                <a:cs typeface="Cambria"/>
              </a:rPr>
              <a:t> </a:t>
            </a:r>
            <a:r>
              <a:rPr lang="en-US" sz="2400" spc="125" dirty="0">
                <a:latin typeface="+mj-lt"/>
                <a:cs typeface="Cambria"/>
              </a:rPr>
              <a:t>The</a:t>
            </a:r>
            <a:r>
              <a:rPr lang="en-US" sz="2400" spc="260" dirty="0">
                <a:latin typeface="+mj-lt"/>
                <a:cs typeface="Cambria"/>
              </a:rPr>
              <a:t> </a:t>
            </a:r>
            <a:r>
              <a:rPr lang="en-US" sz="2400" spc="70" dirty="0">
                <a:latin typeface="+mj-lt"/>
                <a:cs typeface="Cambria"/>
              </a:rPr>
              <a:t>end </a:t>
            </a:r>
            <a:r>
              <a:rPr lang="en-US" sz="2400" spc="95" dirty="0">
                <a:latin typeface="+mj-lt"/>
                <a:cs typeface="Cambria"/>
              </a:rPr>
              <a:t>result</a:t>
            </a:r>
            <a:r>
              <a:rPr lang="en-US" sz="2400" spc="30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is</a:t>
            </a:r>
            <a:r>
              <a:rPr lang="en-US" sz="2400" spc="35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transformation</a:t>
            </a:r>
            <a:r>
              <a:rPr lang="en-US" sz="2400" spc="495" dirty="0">
                <a:latin typeface="+mj-lt"/>
                <a:cs typeface="Cambria"/>
              </a:rPr>
              <a:t> </a:t>
            </a:r>
            <a:r>
              <a:rPr lang="en-US" sz="2400" spc="105" dirty="0">
                <a:latin typeface="+mj-lt"/>
                <a:cs typeface="Cambria"/>
              </a:rPr>
              <a:t>of</a:t>
            </a:r>
            <a:r>
              <a:rPr lang="en-US" sz="2400" spc="35" dirty="0">
                <a:latin typeface="+mj-lt"/>
                <a:cs typeface="Cambria"/>
              </a:rPr>
              <a:t>  </a:t>
            </a:r>
            <a:r>
              <a:rPr lang="en-US" sz="2400" spc="150" dirty="0">
                <a:latin typeface="+mj-lt"/>
                <a:cs typeface="Cambria"/>
              </a:rPr>
              <a:t>the</a:t>
            </a:r>
            <a:r>
              <a:rPr lang="en-US" sz="2400" spc="35" dirty="0">
                <a:latin typeface="+mj-lt"/>
                <a:cs typeface="Cambria"/>
              </a:rPr>
              <a:t>  </a:t>
            </a:r>
            <a:r>
              <a:rPr lang="en-US" sz="2400" spc="120" dirty="0">
                <a:latin typeface="+mj-lt"/>
                <a:cs typeface="Cambria"/>
              </a:rPr>
              <a:t>tissue</a:t>
            </a:r>
            <a:r>
              <a:rPr lang="en-US" sz="2400" spc="35" dirty="0">
                <a:latin typeface="+mj-lt"/>
                <a:cs typeface="Cambria"/>
              </a:rPr>
              <a:t>  </a:t>
            </a:r>
            <a:r>
              <a:rPr lang="en-US" sz="2400" spc="130" dirty="0">
                <a:latin typeface="+mj-lt"/>
                <a:cs typeface="Cambria"/>
              </a:rPr>
              <a:t>into</a:t>
            </a:r>
            <a:r>
              <a:rPr lang="en-US" sz="2400" spc="495" dirty="0">
                <a:latin typeface="+mj-lt"/>
                <a:cs typeface="Cambria"/>
              </a:rPr>
              <a:t> </a:t>
            </a:r>
            <a:r>
              <a:rPr lang="en-US" sz="2400" spc="85" dirty="0">
                <a:latin typeface="+mj-lt"/>
                <a:cs typeface="Cambria"/>
              </a:rPr>
              <a:t>a</a:t>
            </a:r>
            <a:r>
              <a:rPr lang="en-US" sz="2400" spc="30" dirty="0">
                <a:latin typeface="+mj-lt"/>
                <a:cs typeface="Cambria"/>
              </a:rPr>
              <a:t>  </a:t>
            </a:r>
            <a:r>
              <a:rPr lang="en-US" sz="2400" spc="75" dirty="0">
                <a:latin typeface="+mj-lt"/>
                <a:cs typeface="Cambria"/>
              </a:rPr>
              <a:t>liquid</a:t>
            </a:r>
            <a:r>
              <a:rPr lang="en-US" sz="2400" spc="35" dirty="0">
                <a:latin typeface="+mj-lt"/>
                <a:cs typeface="Cambria"/>
              </a:rPr>
              <a:t>  </a:t>
            </a:r>
            <a:r>
              <a:rPr lang="en-US" sz="2400" spc="120" dirty="0">
                <a:latin typeface="+mj-lt"/>
                <a:cs typeface="Cambria"/>
              </a:rPr>
              <a:t>viscous </a:t>
            </a:r>
            <a:r>
              <a:rPr lang="en-US" sz="2400" spc="145" dirty="0">
                <a:latin typeface="+mj-lt"/>
                <a:cs typeface="Cambria"/>
              </a:rPr>
              <a:t>mass.</a:t>
            </a:r>
            <a:r>
              <a:rPr lang="en-US" sz="2400" spc="310" dirty="0">
                <a:latin typeface="+mj-lt"/>
                <a:cs typeface="Cambria"/>
              </a:rPr>
              <a:t>  </a:t>
            </a:r>
            <a:endParaRPr lang="en-US" sz="2400" spc="310" dirty="0" smtClean="0">
              <a:latin typeface="+mj-lt"/>
              <a:cs typeface="Cambria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400" spc="310" dirty="0" smtClean="0">
                <a:latin typeface="+mj-lt"/>
                <a:cs typeface="Cambria"/>
              </a:rPr>
              <a:t> </a:t>
            </a:r>
            <a:r>
              <a:rPr lang="en-US" sz="2400" spc="100" dirty="0">
                <a:latin typeface="+mj-lt"/>
                <a:cs typeface="Cambria"/>
              </a:rPr>
              <a:t>If</a:t>
            </a:r>
            <a:r>
              <a:rPr lang="en-US" sz="2400" spc="315" dirty="0">
                <a:latin typeface="+mj-lt"/>
                <a:cs typeface="Cambria"/>
              </a:rPr>
              <a:t>   </a:t>
            </a:r>
            <a:r>
              <a:rPr lang="en-US" sz="2400" spc="150" dirty="0">
                <a:latin typeface="+mj-lt"/>
                <a:cs typeface="Cambria"/>
              </a:rPr>
              <a:t>the</a:t>
            </a:r>
            <a:r>
              <a:rPr lang="en-US" sz="2400" spc="320" dirty="0">
                <a:latin typeface="+mj-lt"/>
                <a:cs typeface="Cambria"/>
              </a:rPr>
              <a:t>   </a:t>
            </a:r>
            <a:r>
              <a:rPr lang="en-US" sz="2400" spc="100" dirty="0">
                <a:latin typeface="+mj-lt"/>
                <a:cs typeface="Cambria"/>
              </a:rPr>
              <a:t>process</a:t>
            </a:r>
            <a:r>
              <a:rPr lang="en-US" sz="2400" spc="320" dirty="0">
                <a:latin typeface="+mj-lt"/>
                <a:cs typeface="Cambria"/>
              </a:rPr>
              <a:t>   </a:t>
            </a:r>
            <a:r>
              <a:rPr lang="en-US" sz="2400" spc="100" dirty="0">
                <a:latin typeface="+mj-lt"/>
                <a:cs typeface="Cambria"/>
              </a:rPr>
              <a:t>had</a:t>
            </a:r>
            <a:r>
              <a:rPr lang="en-US" sz="2400" spc="315" dirty="0">
                <a:latin typeface="+mj-lt"/>
                <a:cs typeface="Cambria"/>
              </a:rPr>
              <a:t>   </a:t>
            </a:r>
            <a:r>
              <a:rPr lang="en-US" sz="2400" spc="80" dirty="0">
                <a:latin typeface="+mj-lt"/>
                <a:cs typeface="Cambria"/>
              </a:rPr>
              <a:t>been</a:t>
            </a:r>
            <a:r>
              <a:rPr lang="en-US" sz="2400" spc="320" dirty="0">
                <a:latin typeface="+mj-lt"/>
                <a:cs typeface="Cambria"/>
              </a:rPr>
              <a:t>   </a:t>
            </a:r>
            <a:r>
              <a:rPr lang="en-US" sz="2400" spc="114" dirty="0">
                <a:latin typeface="+mj-lt"/>
                <a:cs typeface="Cambria"/>
              </a:rPr>
              <a:t>initiated</a:t>
            </a:r>
            <a:r>
              <a:rPr lang="en-US" sz="2400" spc="320" dirty="0">
                <a:latin typeface="+mj-lt"/>
                <a:cs typeface="Cambria"/>
              </a:rPr>
              <a:t>   </a:t>
            </a:r>
            <a:r>
              <a:rPr lang="en-US" sz="2400" spc="80" dirty="0">
                <a:latin typeface="+mj-lt"/>
                <a:cs typeface="Cambria"/>
              </a:rPr>
              <a:t>by</a:t>
            </a:r>
            <a:r>
              <a:rPr lang="en-US" sz="2400" spc="320" dirty="0">
                <a:latin typeface="+mj-lt"/>
                <a:cs typeface="Cambria"/>
              </a:rPr>
              <a:t>   </a:t>
            </a:r>
            <a:r>
              <a:rPr lang="en-US" sz="2400" spc="125" dirty="0">
                <a:latin typeface="+mj-lt"/>
                <a:cs typeface="Cambria"/>
              </a:rPr>
              <a:t>acute </a:t>
            </a:r>
            <a:r>
              <a:rPr lang="en-US" sz="2400" spc="135" dirty="0">
                <a:latin typeface="+mj-lt"/>
                <a:cs typeface="Cambria"/>
              </a:rPr>
              <a:t>inflammation,</a:t>
            </a:r>
            <a:r>
              <a:rPr lang="en-US" sz="2400" spc="204" dirty="0">
                <a:latin typeface="+mj-lt"/>
                <a:cs typeface="Cambria"/>
              </a:rPr>
              <a:t>  </a:t>
            </a:r>
            <a:r>
              <a:rPr lang="en-US" sz="2400" spc="150" dirty="0">
                <a:latin typeface="+mj-lt"/>
                <a:cs typeface="Cambria"/>
              </a:rPr>
              <a:t>the</a:t>
            </a:r>
            <a:r>
              <a:rPr lang="en-US" sz="2400" spc="204" dirty="0">
                <a:latin typeface="+mj-lt"/>
                <a:cs typeface="Cambria"/>
              </a:rPr>
              <a:t>  </a:t>
            </a:r>
            <a:r>
              <a:rPr lang="en-US" sz="2400" spc="100" dirty="0">
                <a:latin typeface="+mj-lt"/>
                <a:cs typeface="Cambria"/>
              </a:rPr>
              <a:t>material</a:t>
            </a:r>
            <a:r>
              <a:rPr lang="en-US" sz="2400" spc="210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is</a:t>
            </a:r>
            <a:r>
              <a:rPr lang="en-US" sz="2400" spc="204" dirty="0">
                <a:latin typeface="+mj-lt"/>
                <a:cs typeface="Cambria"/>
              </a:rPr>
              <a:t>  </a:t>
            </a:r>
            <a:r>
              <a:rPr lang="en-US" sz="2400" spc="95" dirty="0">
                <a:latin typeface="+mj-lt"/>
                <a:cs typeface="Cambria"/>
              </a:rPr>
              <a:t>frequently</a:t>
            </a:r>
            <a:r>
              <a:rPr lang="en-US" sz="2400" spc="425" dirty="0">
                <a:latin typeface="+mj-lt"/>
                <a:cs typeface="Cambria"/>
              </a:rPr>
              <a:t>   </a:t>
            </a:r>
            <a:r>
              <a:rPr lang="en-US" sz="2400" spc="125" dirty="0">
                <a:latin typeface="+mj-lt"/>
                <a:cs typeface="Cambria"/>
              </a:rPr>
              <a:t>creamy</a:t>
            </a:r>
            <a:r>
              <a:rPr lang="en-US" sz="2400" spc="200" dirty="0">
                <a:latin typeface="+mj-lt"/>
                <a:cs typeface="Cambria"/>
              </a:rPr>
              <a:t>  </a:t>
            </a:r>
            <a:r>
              <a:rPr lang="en-US" sz="2400" spc="65" dirty="0">
                <a:latin typeface="+mj-lt"/>
                <a:cs typeface="Cambria"/>
              </a:rPr>
              <a:t>yellow </a:t>
            </a:r>
            <a:r>
              <a:rPr lang="en-US" sz="2400" spc="100" dirty="0">
                <a:latin typeface="+mj-lt"/>
                <a:cs typeface="Cambria"/>
              </a:rPr>
              <a:t>because</a:t>
            </a:r>
            <a:r>
              <a:rPr lang="en-US" sz="2400" spc="50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of</a:t>
            </a:r>
            <a:r>
              <a:rPr lang="en-US" sz="2400" spc="55" dirty="0">
                <a:latin typeface="+mj-lt"/>
                <a:cs typeface="Cambria"/>
              </a:rPr>
              <a:t>  </a:t>
            </a:r>
            <a:r>
              <a:rPr lang="en-US" sz="2400" spc="150" dirty="0">
                <a:latin typeface="+mj-lt"/>
                <a:cs typeface="Cambria"/>
              </a:rPr>
              <a:t>the</a:t>
            </a:r>
            <a:r>
              <a:rPr lang="en-US" sz="2400" spc="55" dirty="0">
                <a:latin typeface="+mj-lt"/>
                <a:cs typeface="Cambria"/>
              </a:rPr>
              <a:t>  </a:t>
            </a:r>
            <a:r>
              <a:rPr lang="en-US" sz="2400" spc="95" dirty="0">
                <a:latin typeface="+mj-lt"/>
                <a:cs typeface="Cambria"/>
              </a:rPr>
              <a:t>presence</a:t>
            </a:r>
            <a:r>
              <a:rPr lang="en-US" sz="2400" spc="60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of</a:t>
            </a:r>
            <a:r>
              <a:rPr lang="en-US" sz="2400" spc="45" dirty="0">
                <a:latin typeface="+mj-lt"/>
                <a:cs typeface="Cambria"/>
              </a:rPr>
              <a:t>  </a:t>
            </a:r>
            <a:r>
              <a:rPr lang="en-US" sz="2400" spc="75" dirty="0">
                <a:latin typeface="+mj-lt"/>
                <a:cs typeface="Cambria"/>
              </a:rPr>
              <a:t>dead</a:t>
            </a:r>
            <a:r>
              <a:rPr lang="en-US" sz="2400" spc="220" dirty="0">
                <a:latin typeface="+mj-lt"/>
                <a:cs typeface="Cambria"/>
              </a:rPr>
              <a:t>   </a:t>
            </a:r>
            <a:r>
              <a:rPr lang="en-US" sz="2400" spc="105" dirty="0">
                <a:latin typeface="+mj-lt"/>
                <a:cs typeface="Cambria"/>
              </a:rPr>
              <a:t>white</a:t>
            </a:r>
            <a:r>
              <a:rPr lang="en-US" sz="2400" spc="55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cells</a:t>
            </a:r>
            <a:r>
              <a:rPr lang="en-US" sz="2400" spc="60" dirty="0">
                <a:latin typeface="+mj-lt"/>
                <a:cs typeface="Cambria"/>
              </a:rPr>
              <a:t>  </a:t>
            </a:r>
            <a:r>
              <a:rPr lang="en-US" sz="2400" spc="100" dirty="0">
                <a:latin typeface="+mj-lt"/>
                <a:cs typeface="Cambria"/>
              </a:rPr>
              <a:t>and</a:t>
            </a:r>
            <a:r>
              <a:rPr lang="en-US" sz="2400" spc="55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is</a:t>
            </a:r>
            <a:r>
              <a:rPr lang="en-US" sz="2400" spc="55" dirty="0">
                <a:latin typeface="+mj-lt"/>
                <a:cs typeface="Cambria"/>
              </a:rPr>
              <a:t>  </a:t>
            </a:r>
            <a:r>
              <a:rPr lang="en-US" sz="2400" spc="80" dirty="0">
                <a:latin typeface="+mj-lt"/>
                <a:cs typeface="Cambria"/>
              </a:rPr>
              <a:t>called </a:t>
            </a:r>
            <a:r>
              <a:rPr lang="en-US" sz="2400" spc="114" dirty="0">
                <a:latin typeface="+mj-lt"/>
                <a:cs typeface="Cambria"/>
              </a:rPr>
              <a:t>pus.</a:t>
            </a:r>
            <a:endParaRPr lang="en-US" sz="2400" dirty="0">
              <a:latin typeface="+mj-lt"/>
              <a:cs typeface="Cambr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85" dirty="0" smtClean="0"/>
              <a:t>Liquefactive</a:t>
            </a:r>
            <a:r>
              <a:rPr lang="en-US" spc="190" dirty="0" smtClean="0"/>
              <a:t> </a:t>
            </a:r>
            <a:r>
              <a:rPr lang="en-US" spc="220" dirty="0"/>
              <a:t>N</a:t>
            </a:r>
            <a:r>
              <a:rPr lang="en-US" spc="220" dirty="0" smtClean="0"/>
              <a:t>ecrosis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934200" y="90488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292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400" spc="155" dirty="0" smtClean="0">
                <a:cs typeface="Cambria"/>
              </a:rPr>
              <a:t>The</a:t>
            </a:r>
            <a:r>
              <a:rPr lang="en-US" sz="2400" spc="370" dirty="0" smtClean="0">
                <a:cs typeface="Cambria"/>
              </a:rPr>
              <a:t> </a:t>
            </a:r>
            <a:r>
              <a:rPr lang="en-US" sz="2400" spc="145" dirty="0">
                <a:cs typeface="Cambria"/>
              </a:rPr>
              <a:t>term</a:t>
            </a:r>
            <a:r>
              <a:rPr lang="en-US" sz="2400" spc="370" dirty="0">
                <a:cs typeface="Cambria"/>
              </a:rPr>
              <a:t> </a:t>
            </a:r>
            <a:r>
              <a:rPr lang="en-US" sz="2400" spc="140" dirty="0">
                <a:cs typeface="Cambria"/>
              </a:rPr>
              <a:t>caseous</a:t>
            </a:r>
            <a:r>
              <a:rPr lang="en-US" sz="2400" spc="385" dirty="0">
                <a:cs typeface="Cambria"/>
              </a:rPr>
              <a:t> </a:t>
            </a:r>
            <a:r>
              <a:rPr lang="en-US" sz="2400" spc="125" dirty="0">
                <a:cs typeface="Cambria"/>
              </a:rPr>
              <a:t>is</a:t>
            </a:r>
            <a:r>
              <a:rPr lang="en-US" sz="2400" spc="380" dirty="0">
                <a:cs typeface="Cambria"/>
              </a:rPr>
              <a:t> </a:t>
            </a:r>
            <a:r>
              <a:rPr lang="en-US" sz="2400" spc="75" dirty="0">
                <a:cs typeface="Cambria"/>
              </a:rPr>
              <a:t>derived </a:t>
            </a:r>
            <a:r>
              <a:rPr lang="en-US" sz="2400" spc="120" dirty="0">
                <a:cs typeface="Cambria"/>
              </a:rPr>
              <a:t>from</a:t>
            </a:r>
            <a:r>
              <a:rPr lang="en-US" sz="2400" spc="280" dirty="0">
                <a:cs typeface="Cambria"/>
              </a:rPr>
              <a:t> </a:t>
            </a:r>
            <a:r>
              <a:rPr lang="en-US" sz="2400" spc="105" dirty="0">
                <a:cs typeface="Cambria"/>
              </a:rPr>
              <a:t>gross</a:t>
            </a:r>
            <a:r>
              <a:rPr lang="en-US" sz="2400" spc="295" dirty="0">
                <a:cs typeface="Cambria"/>
              </a:rPr>
              <a:t> </a:t>
            </a:r>
            <a:r>
              <a:rPr lang="en-US" sz="2400" spc="110" dirty="0">
                <a:cs typeface="Cambria"/>
              </a:rPr>
              <a:t>appearance</a:t>
            </a:r>
            <a:r>
              <a:rPr lang="en-US" sz="2400" spc="275" dirty="0">
                <a:cs typeface="Cambria"/>
              </a:rPr>
              <a:t> </a:t>
            </a:r>
            <a:r>
              <a:rPr lang="en-US" sz="2400" spc="114" dirty="0">
                <a:cs typeface="Cambria"/>
              </a:rPr>
              <a:t>of</a:t>
            </a:r>
            <a:r>
              <a:rPr lang="en-US" sz="2400" spc="280" dirty="0">
                <a:cs typeface="Cambria"/>
              </a:rPr>
              <a:t> </a:t>
            </a:r>
            <a:r>
              <a:rPr lang="en-US" sz="2400" spc="135" dirty="0">
                <a:cs typeface="Cambria"/>
              </a:rPr>
              <a:t>tissue</a:t>
            </a:r>
            <a:r>
              <a:rPr lang="en-US" sz="2400" spc="290" dirty="0">
                <a:cs typeface="Cambria"/>
              </a:rPr>
              <a:t> </a:t>
            </a:r>
            <a:r>
              <a:rPr lang="en-US" sz="2400" spc="65" dirty="0">
                <a:cs typeface="Cambria"/>
              </a:rPr>
              <a:t>(white</a:t>
            </a:r>
            <a:r>
              <a:rPr lang="en-US" sz="2400" spc="290" dirty="0">
                <a:cs typeface="Cambria"/>
              </a:rPr>
              <a:t> </a:t>
            </a:r>
            <a:r>
              <a:rPr lang="en-US" sz="2400" spc="120" dirty="0">
                <a:cs typeface="Cambria"/>
              </a:rPr>
              <a:t>and</a:t>
            </a:r>
            <a:r>
              <a:rPr lang="en-US" sz="2400" spc="290" dirty="0">
                <a:cs typeface="Cambria"/>
              </a:rPr>
              <a:t> </a:t>
            </a:r>
            <a:r>
              <a:rPr lang="en-US" sz="2400" spc="110" dirty="0">
                <a:cs typeface="Cambria"/>
              </a:rPr>
              <a:t>cheesy</a:t>
            </a:r>
            <a:r>
              <a:rPr lang="en-US" sz="2400" spc="110" dirty="0" smtClean="0">
                <a:cs typeface="Cambria"/>
              </a:rPr>
              <a:t>)</a:t>
            </a:r>
          </a:p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en-US" sz="2400" dirty="0">
              <a:cs typeface="Cambria"/>
            </a:endParaRPr>
          </a:p>
          <a:p>
            <a:pPr algn="just"/>
            <a:r>
              <a:rPr lang="en-US" sz="2400" b="1" spc="145" dirty="0">
                <a:uFill>
                  <a:solidFill>
                    <a:srgbClr val="000000"/>
                  </a:solidFill>
                </a:uFill>
                <a:cs typeface="Cambria"/>
              </a:rPr>
              <a:t>Microscopic</a:t>
            </a:r>
            <a:r>
              <a:rPr lang="en-US" sz="2400" b="1" spc="509" dirty="0">
                <a:uFill>
                  <a:solidFill>
                    <a:srgbClr val="000000"/>
                  </a:solidFill>
                </a:uFill>
                <a:cs typeface="Cambria"/>
              </a:rPr>
              <a:t>  </a:t>
            </a:r>
            <a:r>
              <a:rPr lang="en-US" sz="2400" b="1" spc="114" dirty="0">
                <a:uFill>
                  <a:solidFill>
                    <a:srgbClr val="000000"/>
                  </a:solidFill>
                </a:uFill>
                <a:cs typeface="Cambria"/>
              </a:rPr>
              <a:t>Appearance</a:t>
            </a:r>
            <a:r>
              <a:rPr lang="en-US" sz="2400" spc="114" dirty="0">
                <a:uFill>
                  <a:solidFill>
                    <a:srgbClr val="000000"/>
                  </a:solidFill>
                </a:uFill>
                <a:cs typeface="Cambria"/>
              </a:rPr>
              <a:t>:</a:t>
            </a:r>
            <a:r>
              <a:rPr lang="en-US" sz="2400" spc="509" dirty="0">
                <a:cs typeface="Cambria"/>
              </a:rPr>
              <a:t>  </a:t>
            </a:r>
            <a:r>
              <a:rPr lang="en-US" sz="2400" spc="135" dirty="0">
                <a:cs typeface="Cambria"/>
              </a:rPr>
              <a:t>The</a:t>
            </a:r>
            <a:r>
              <a:rPr lang="en-US" sz="2400" spc="505" dirty="0">
                <a:cs typeface="Cambria"/>
              </a:rPr>
              <a:t>  </a:t>
            </a:r>
            <a:r>
              <a:rPr lang="en-US" sz="2400" spc="145" dirty="0">
                <a:cs typeface="Cambria"/>
              </a:rPr>
              <a:t>necrotic</a:t>
            </a:r>
            <a:r>
              <a:rPr lang="en-US" sz="2400" spc="500" dirty="0">
                <a:cs typeface="Cambria"/>
              </a:rPr>
              <a:t>  </a:t>
            </a:r>
            <a:r>
              <a:rPr lang="en-US" sz="2400" spc="140" dirty="0">
                <a:cs typeface="Cambria"/>
              </a:rPr>
              <a:t>focus </a:t>
            </a:r>
            <a:r>
              <a:rPr lang="en-US" sz="2400" spc="85" dirty="0">
                <a:cs typeface="Cambria"/>
              </a:rPr>
              <a:t>appears</a:t>
            </a:r>
            <a:r>
              <a:rPr lang="en-US" sz="2400" spc="370" dirty="0">
                <a:cs typeface="Cambria"/>
              </a:rPr>
              <a:t> </a:t>
            </a:r>
            <a:r>
              <a:rPr lang="en-US" sz="2400" spc="110" dirty="0">
                <a:cs typeface="Cambria"/>
              </a:rPr>
              <a:t>as</a:t>
            </a:r>
            <a:r>
              <a:rPr lang="en-US" sz="2400" spc="370" dirty="0">
                <a:cs typeface="Cambria"/>
              </a:rPr>
              <a:t> </a:t>
            </a:r>
            <a:r>
              <a:rPr lang="en-US" sz="2400" spc="125" dirty="0">
                <a:cs typeface="Cambria"/>
              </a:rPr>
              <a:t>amorphous</a:t>
            </a:r>
            <a:r>
              <a:rPr lang="en-US" sz="2400" spc="375" dirty="0">
                <a:cs typeface="Cambria"/>
              </a:rPr>
              <a:t> </a:t>
            </a:r>
            <a:r>
              <a:rPr lang="en-US" sz="2400" spc="80" dirty="0">
                <a:cs typeface="Cambria"/>
              </a:rPr>
              <a:t>granular</a:t>
            </a:r>
            <a:r>
              <a:rPr lang="en-US" sz="2400" spc="365" dirty="0">
                <a:cs typeface="Cambria"/>
              </a:rPr>
              <a:t> </a:t>
            </a:r>
            <a:r>
              <a:rPr lang="en-US" sz="2400" spc="70" dirty="0">
                <a:cs typeface="Cambria"/>
              </a:rPr>
              <a:t>debris</a:t>
            </a:r>
            <a:r>
              <a:rPr lang="en-US" sz="2400" spc="375" dirty="0">
                <a:cs typeface="Cambria"/>
              </a:rPr>
              <a:t> </a:t>
            </a:r>
            <a:r>
              <a:rPr lang="en-US" sz="2400" spc="145" dirty="0">
                <a:uFill>
                  <a:solidFill>
                    <a:srgbClr val="000000"/>
                  </a:solidFill>
                </a:uFill>
                <a:cs typeface="Cambria"/>
              </a:rPr>
              <a:t>composed of fragmented,   coagulated   cells  and granular   debris   enclosed   within   a </a:t>
            </a:r>
            <a:r>
              <a:rPr lang="en-US" sz="2400" spc="145" dirty="0" smtClean="0">
                <a:uFill>
                  <a:solidFill>
                    <a:srgbClr val="000000"/>
                  </a:solidFill>
                </a:uFill>
                <a:cs typeface="Cambria"/>
              </a:rPr>
              <a:t>inflammatory border </a:t>
            </a:r>
            <a:r>
              <a:rPr lang="en-US" sz="2400" spc="145" dirty="0">
                <a:uFill>
                  <a:solidFill>
                    <a:srgbClr val="000000"/>
                  </a:solidFill>
                </a:uFill>
                <a:cs typeface="Cambria"/>
              </a:rPr>
              <a:t>known </a:t>
            </a:r>
            <a:r>
              <a:rPr lang="en-US" sz="2400" spc="145" dirty="0" smtClean="0">
                <a:uFill>
                  <a:solidFill>
                    <a:srgbClr val="000000"/>
                  </a:solidFill>
                </a:uFill>
                <a:cs typeface="Cambria"/>
              </a:rPr>
              <a:t>as              </a:t>
            </a:r>
            <a:r>
              <a:rPr lang="en-US" sz="2400" b="1" spc="145" dirty="0">
                <a:uFill>
                  <a:solidFill>
                    <a:srgbClr val="000000"/>
                  </a:solidFill>
                </a:uFill>
                <a:cs typeface="Cambria"/>
              </a:rPr>
              <a:t>Granulomatous Reaction”</a:t>
            </a:r>
          </a:p>
          <a:p>
            <a:pPr algn="just"/>
            <a:endParaRPr lang="en-US" sz="2400" spc="409" dirty="0">
              <a:cs typeface="Cambr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270" dirty="0" smtClean="0"/>
              <a:t>Caseous</a:t>
            </a:r>
            <a:r>
              <a:rPr lang="en-US" sz="4400" spc="300" dirty="0" smtClean="0"/>
              <a:t> </a:t>
            </a:r>
            <a:r>
              <a:rPr lang="en-US" sz="4400" spc="254" dirty="0" smtClean="0"/>
              <a:t>Necrosis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593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H="1" flipV="1">
            <a:off x="9296400" y="414718"/>
            <a:ext cx="315658" cy="45719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en-US" dirty="0"/>
          </a:p>
        </p:txBody>
      </p:sp>
      <p:grpSp>
        <p:nvGrpSpPr>
          <p:cNvPr id="4" name="object 2"/>
          <p:cNvGrpSpPr/>
          <p:nvPr/>
        </p:nvGrpSpPr>
        <p:grpSpPr>
          <a:xfrm>
            <a:off x="-609600" y="76200"/>
            <a:ext cx="9153525" cy="6867525"/>
            <a:chOff x="-4762" y="-4762"/>
            <a:chExt cx="9153525" cy="6867525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333756"/>
              <a:ext cx="2138172" cy="1981200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260604"/>
              <a:ext cx="1842516" cy="19812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453013"/>
            <a:ext cx="7901101" cy="841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048000"/>
            <a:ext cx="6895174" cy="23288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546402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5080" lvl="0" indent="-6413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Microscopic</a:t>
            </a:r>
            <a:r>
              <a:rPr kumimoji="0" lang="en-US" sz="2000" b="1" i="0" u="none" strike="noStrike" kern="0" cap="none" spc="-4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Appearance</a:t>
            </a:r>
            <a:r>
              <a:rPr kumimoji="0" lang="en-US" sz="2000" b="1" i="0" u="none" strike="noStrike" kern="0" cap="none" spc="-5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of</a:t>
            </a:r>
            <a:r>
              <a:rPr kumimoji="0" lang="en-US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Caseation</a:t>
            </a:r>
            <a:r>
              <a:rPr kumimoji="0" lang="en-US" sz="2000" b="1" i="0" u="none" strike="noStrike" kern="0" cap="none" spc="-5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Necrosis:</a:t>
            </a:r>
            <a:r>
              <a:rPr kumimoji="0" lang="en-US" sz="2000" b="1" i="0" u="none" strike="noStrike" kern="0" cap="none" spc="-4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Characteristic</a:t>
            </a:r>
            <a:r>
              <a:rPr kumimoji="0" lang="en-US" sz="2000" b="1" i="0" u="none" strike="noStrike" kern="0" cap="none" spc="-5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Tubercle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showing</a:t>
            </a:r>
            <a:r>
              <a:rPr kumimoji="0" lang="en-US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central</a:t>
            </a:r>
            <a:r>
              <a:rPr kumimoji="0" lang="en-US" sz="2000" b="1" i="0" u="none" strike="noStrike" kern="0" cap="none" spc="-4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necrosis,</a:t>
            </a:r>
            <a:r>
              <a:rPr kumimoji="0" lang="en-US" sz="2000" b="1" i="0" u="none" strike="noStrike" kern="0" cap="none" spc="-4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along</a:t>
            </a:r>
            <a:r>
              <a:rPr kumimoji="0" lang="en-US" sz="20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with</a:t>
            </a:r>
            <a:r>
              <a:rPr kumimoji="0" lang="en-US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epithelioid</a:t>
            </a:r>
            <a:r>
              <a:rPr kumimoji="0" lang="en-US" sz="2000" b="1" i="0" u="none" strike="noStrike" kern="0" cap="none" spc="-4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cells,</a:t>
            </a:r>
            <a:r>
              <a:rPr kumimoji="0" lang="en-US" sz="2000" b="1" i="0" u="none" strike="noStrike" kern="0" cap="none" spc="-3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multinucleated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Giant</a:t>
            </a:r>
            <a:r>
              <a:rPr kumimoji="0" lang="en-US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cells</a:t>
            </a:r>
            <a:r>
              <a:rPr kumimoji="0" lang="en-US" sz="20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and</a:t>
            </a:r>
            <a:r>
              <a:rPr kumimoji="0" lang="en-US" sz="2000" b="1" i="0" u="none" strike="noStrike" kern="0" cap="none" spc="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lymphocytes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cs typeface="Palatino Linotype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248400" y="90488"/>
            <a:ext cx="267785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Vertical 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799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indent="319405" algn="just">
              <a:lnSpc>
                <a:spcPts val="3070"/>
              </a:lnSpc>
              <a:spcBef>
                <a:spcPts val="844"/>
              </a:spcBef>
              <a:buFont typeface="Symbol"/>
              <a:buChar char=""/>
              <a:tabLst>
                <a:tab pos="332105" algn="l"/>
              </a:tabLs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Gangrene</a:t>
            </a:r>
            <a:r>
              <a:rPr lang="en-US" sz="2400" spc="18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is</a:t>
            </a:r>
            <a:r>
              <a:rPr lang="en-US" sz="2400" spc="204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massive</a:t>
            </a:r>
            <a:r>
              <a:rPr lang="en-US" sz="2400" spc="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necrosis</a:t>
            </a:r>
            <a:r>
              <a:rPr lang="en-US" sz="2400" spc="204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(Caused</a:t>
            </a:r>
            <a:r>
              <a:rPr lang="en-US" sz="2400" spc="19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25" dirty="0">
                <a:latin typeface="+mj-lt"/>
                <a:cs typeface="Arial" panose="020B0604020202020204" pitchFamily="34" charset="0"/>
              </a:rPr>
              <a:t>by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acute</a:t>
            </a:r>
            <a:r>
              <a:rPr lang="en-US" sz="2400" spc="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ischemia</a:t>
            </a:r>
            <a:r>
              <a:rPr lang="en-US" sz="2400" spc="-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or</a:t>
            </a:r>
            <a:r>
              <a:rPr lang="en-US" sz="2400" spc="1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severe</a:t>
            </a:r>
            <a:r>
              <a:rPr lang="en-US" sz="2400" spc="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bacterial</a:t>
            </a:r>
            <a:r>
              <a:rPr lang="en-US" sz="2400" spc="-1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infection)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followed</a:t>
            </a:r>
            <a:r>
              <a:rPr lang="en-US" sz="2400" spc="-5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by</a:t>
            </a:r>
            <a:r>
              <a:rPr lang="en-US" sz="2400" spc="-1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10" dirty="0" smtClean="0">
                <a:latin typeface="+mj-lt"/>
                <a:cs typeface="Arial" panose="020B0604020202020204" pitchFamily="34" charset="0"/>
              </a:rPr>
              <a:t>putrefaction</a:t>
            </a:r>
          </a:p>
          <a:p>
            <a:pPr marL="12700" marR="5080" indent="319405" algn="just">
              <a:lnSpc>
                <a:spcPts val="3070"/>
              </a:lnSpc>
              <a:spcBef>
                <a:spcPts val="844"/>
              </a:spcBef>
              <a:buFont typeface="Symbol"/>
              <a:buChar char=""/>
              <a:tabLst>
                <a:tab pos="332105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12700" marR="5080" lvl="1" indent="352425" algn="just">
              <a:lnSpc>
                <a:spcPct val="80000"/>
              </a:lnSpc>
              <a:spcBef>
                <a:spcPts val="800"/>
              </a:spcBef>
              <a:buSzPct val="96875"/>
              <a:buFont typeface="Symbol"/>
              <a:buChar char=""/>
              <a:tabLst>
                <a:tab pos="365125" algn="l"/>
              </a:tabLs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Gangrene</a:t>
            </a:r>
            <a:r>
              <a:rPr lang="en-US" sz="2400" spc="8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is</a:t>
            </a:r>
            <a:r>
              <a:rPr lang="en-US" sz="2400" spc="1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a</a:t>
            </a:r>
            <a:r>
              <a:rPr lang="en-US" sz="2400" spc="100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special</a:t>
            </a:r>
            <a:r>
              <a:rPr lang="en-US" sz="2400" spc="9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type</a:t>
            </a:r>
            <a:r>
              <a:rPr lang="en-US" sz="2400" spc="8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of</a:t>
            </a:r>
            <a:r>
              <a:rPr lang="en-US" sz="2400" spc="11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necrosis,</a:t>
            </a:r>
            <a:r>
              <a:rPr lang="en-US" sz="2400" spc="1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25" dirty="0">
                <a:latin typeface="+mj-lt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which</a:t>
            </a:r>
            <a:r>
              <a:rPr lang="en-US" sz="2400" spc="62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bacterial</a:t>
            </a:r>
            <a:r>
              <a:rPr lang="en-US" sz="2400" b="1" spc="62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infection</a:t>
            </a:r>
            <a:r>
              <a:rPr lang="en-US" sz="2400" b="1" spc="62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is</a:t>
            </a:r>
            <a:r>
              <a:rPr lang="en-US" sz="2400" spc="63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superimposed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on</a:t>
            </a:r>
            <a:r>
              <a:rPr lang="en-US" sz="2400" spc="350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coagulative</a:t>
            </a:r>
            <a:r>
              <a:rPr lang="en-US" sz="2400" b="1" spc="350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necrosis</a:t>
            </a:r>
            <a:r>
              <a:rPr lang="en-US" sz="2400" b="1" spc="35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35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and</a:t>
            </a:r>
            <a:r>
              <a:rPr lang="en-US" sz="2400" spc="345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coagulative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necrosis</a:t>
            </a:r>
            <a:r>
              <a:rPr lang="en-US" sz="2400" spc="215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is</a:t>
            </a:r>
            <a:r>
              <a:rPr lang="en-US" sz="2400" spc="215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modified</a:t>
            </a:r>
            <a:r>
              <a:rPr lang="en-US" sz="2400" spc="200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by</a:t>
            </a:r>
            <a:r>
              <a:rPr lang="en-US" sz="2400" spc="210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the</a:t>
            </a:r>
            <a:r>
              <a:rPr lang="en-US" sz="2400" spc="215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liquefactive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action</a:t>
            </a:r>
            <a:r>
              <a:rPr lang="en-US" sz="2400" spc="-5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of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the</a:t>
            </a:r>
            <a:r>
              <a:rPr lang="en-US" sz="2400" spc="-2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bacteria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12700" marR="5715" indent="-12065" algn="just">
              <a:lnSpc>
                <a:spcPct val="80000"/>
              </a:lnSpc>
              <a:spcBef>
                <a:spcPts val="770"/>
              </a:spcBef>
              <a:buFont typeface="Symbol"/>
              <a:buChar char=""/>
              <a:tabLst>
                <a:tab pos="200660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200" dirty="0" smtClean="0"/>
              <a:t>Gangrenous</a:t>
            </a:r>
            <a:r>
              <a:rPr lang="en-US" spc="215" dirty="0" smtClean="0"/>
              <a:t> </a:t>
            </a:r>
            <a:r>
              <a:rPr lang="en-US" spc="220" dirty="0"/>
              <a:t>N</a:t>
            </a:r>
            <a:r>
              <a:rPr lang="en-US" spc="220" dirty="0" smtClean="0"/>
              <a:t>ecrosis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895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026" y="1055528"/>
            <a:ext cx="7772400" cy="1676400"/>
          </a:xfrm>
        </p:spPr>
        <p:txBody>
          <a:bodyPr>
            <a:noAutofit/>
          </a:bodyPr>
          <a:lstStyle/>
          <a:p>
            <a:r>
              <a:rPr lang="en-US" sz="3600" dirty="0"/>
              <a:t>FOUNDATION MODULE</a:t>
            </a:r>
            <a:r>
              <a:rPr lang="en-GB" sz="3600" dirty="0"/>
              <a:t> _1</a:t>
            </a:r>
            <a:r>
              <a:rPr lang="en-US" sz="3600" dirty="0">
                <a:latin typeface="Century Gothic" pitchFamily="34" charset="0"/>
              </a:rPr>
              <a:t/>
            </a:r>
            <a:br>
              <a:rPr lang="en-US" sz="3600" dirty="0">
                <a:latin typeface="Century Gothic" pitchFamily="34" charset="0"/>
              </a:rPr>
            </a:br>
            <a:r>
              <a:rPr lang="en-US" b="0" kern="0" dirty="0">
                <a:solidFill>
                  <a:srgbClr val="000066"/>
                </a:solidFill>
                <a:effectLst/>
                <a:latin typeface="Palatino Linotype"/>
                <a:cs typeface="Palatino Linotype"/>
              </a:rPr>
              <a:t>Reversible and </a:t>
            </a:r>
            <a:r>
              <a:rPr lang="en-US" b="0" kern="0" dirty="0" smtClean="0">
                <a:solidFill>
                  <a:srgbClr val="000066"/>
                </a:solidFill>
                <a:effectLst/>
                <a:latin typeface="Palatino Linotype"/>
                <a:cs typeface="Palatino Linotype"/>
              </a:rPr>
              <a:t>Irreversible </a:t>
            </a:r>
            <a:r>
              <a:rPr lang="en-US" b="0" kern="0" dirty="0">
                <a:solidFill>
                  <a:srgbClr val="000066"/>
                </a:solidFill>
                <a:effectLst/>
                <a:latin typeface="Palatino Linotype"/>
                <a:cs typeface="Palatino Linotype"/>
              </a:rPr>
              <a:t>Cell</a:t>
            </a:r>
            <a:r>
              <a:rPr lang="en-US" b="0" kern="0" spc="-20" dirty="0">
                <a:solidFill>
                  <a:srgbClr val="000066"/>
                </a:solidFill>
                <a:effectLst/>
                <a:latin typeface="Palatino Linotype"/>
                <a:cs typeface="Palatino Linotype"/>
              </a:rPr>
              <a:t> </a:t>
            </a:r>
            <a:r>
              <a:rPr lang="en-US" b="0" kern="0" dirty="0">
                <a:solidFill>
                  <a:srgbClr val="000066"/>
                </a:solidFill>
                <a:effectLst/>
                <a:latin typeface="Palatino Linotype"/>
                <a:cs typeface="Palatino Linotype"/>
              </a:rPr>
              <a:t>Injury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496300" cy="2006791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Mudassira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zahid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. Fatima-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tuz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-Zahra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MBBS, M.Phil. (Chem), FCPS(Chem), CHPE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Pathology Department, RMU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Assistant Professor Pathology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35B47-98C6-4654-B2D7-1764D4B2E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7" t="3564" b="-32"/>
          <a:stretch/>
        </p:blipFill>
        <p:spPr>
          <a:xfrm>
            <a:off x="-27709" y="48086"/>
            <a:ext cx="1414454" cy="1470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54C55-15EB-44A1-B7C9-C79A91F67387}"/>
              </a:ext>
            </a:extLst>
          </p:cNvPr>
          <p:cNvSpPr txBox="1"/>
          <p:nvPr/>
        </p:nvSpPr>
        <p:spPr>
          <a:xfrm>
            <a:off x="688931" y="335772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LGIS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9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700" lvl="0" indent="0">
              <a:spcBef>
                <a:spcPts val="105"/>
              </a:spcBef>
              <a:buClrTx/>
              <a:buSzTx/>
              <a:buNone/>
            </a:pP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Fat</a:t>
            </a:r>
            <a:r>
              <a:rPr lang="en-US" sz="2400" kern="0" spc="-3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Necrosis</a:t>
            </a:r>
            <a:r>
              <a:rPr lang="en-US" sz="2400" kern="0" spc="-4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may</a:t>
            </a:r>
            <a:r>
              <a:rPr lang="en-US" sz="2400" kern="0" spc="-35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be</a:t>
            </a:r>
            <a:r>
              <a:rPr lang="en-US" sz="2400" kern="0" spc="-2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due</a:t>
            </a:r>
            <a:r>
              <a:rPr lang="en-US" sz="2400" kern="0" spc="-3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spc="-25" dirty="0">
                <a:solidFill>
                  <a:sysClr val="windowText" lastClr="000000"/>
                </a:solidFill>
                <a:latin typeface="+mj-lt"/>
                <a:cs typeface="Arial"/>
              </a:rPr>
              <a:t>to:</a:t>
            </a:r>
            <a:endParaRPr lang="en-US" sz="2400" kern="0" dirty="0">
              <a:solidFill>
                <a:sysClr val="windowText" lastClr="000000"/>
              </a:solidFill>
              <a:latin typeface="+mj-lt"/>
              <a:cs typeface="Arial"/>
            </a:endParaRPr>
          </a:p>
          <a:p>
            <a:pPr marL="12065" marR="5715" lvl="0" indent="0" algn="just">
              <a:lnSpc>
                <a:spcPct val="100499"/>
              </a:lnSpc>
              <a:spcBef>
                <a:spcPts val="0"/>
              </a:spcBef>
              <a:buClrTx/>
              <a:buSzTx/>
              <a:buNone/>
              <a:tabLst>
                <a:tab pos="672465" algn="l"/>
              </a:tabLst>
            </a:pPr>
            <a:r>
              <a:rPr lang="en-US" sz="2400" b="1" kern="0" spc="145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Direct</a:t>
            </a:r>
            <a:r>
              <a:rPr lang="en-US" sz="2400" b="1" kern="0" spc="550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b="1" kern="0" spc="11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Trauma</a:t>
            </a:r>
            <a:r>
              <a:rPr lang="en-US" sz="2400" b="1" kern="0" spc="55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b="1" kern="0" spc="17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to</a:t>
            </a:r>
            <a:r>
              <a:rPr lang="en-US" sz="2400" b="1" kern="0" spc="55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b="1" kern="0" spc="10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adipose</a:t>
            </a:r>
            <a:r>
              <a:rPr lang="en-US" sz="2400" b="1" kern="0" spc="55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b="1" kern="0" spc="14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tissue</a:t>
            </a:r>
            <a:r>
              <a:rPr lang="en-US" sz="2400" b="1" kern="0" spc="37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and</a:t>
            </a:r>
            <a:r>
              <a:rPr lang="en-US" sz="2400" kern="0" spc="32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spc="-10" dirty="0">
                <a:solidFill>
                  <a:sysClr val="windowText" lastClr="000000"/>
                </a:solidFill>
                <a:latin typeface="+mj-lt"/>
                <a:cs typeface="Arial"/>
              </a:rPr>
              <a:t>extracellular 	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liberation</a:t>
            </a:r>
            <a:r>
              <a:rPr lang="en-US" sz="2400" kern="0" spc="130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of</a:t>
            </a:r>
            <a:r>
              <a:rPr lang="en-US" sz="2400" kern="0" spc="135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fat.</a:t>
            </a:r>
            <a:r>
              <a:rPr lang="en-US" sz="2400" kern="0" spc="140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The</a:t>
            </a:r>
            <a:r>
              <a:rPr lang="en-US" sz="2400" kern="0" spc="135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result</a:t>
            </a:r>
            <a:r>
              <a:rPr lang="en-US" sz="2400" kern="0" spc="375" dirty="0">
                <a:solidFill>
                  <a:sysClr val="windowText" lastClr="000000"/>
                </a:solidFill>
                <a:latin typeface="+mj-lt"/>
                <a:cs typeface="Arial"/>
              </a:rPr>
              <a:t> 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may</a:t>
            </a:r>
            <a:r>
              <a:rPr lang="en-US" sz="2400" kern="0" spc="125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be</a:t>
            </a:r>
            <a:r>
              <a:rPr lang="en-US" sz="2400" kern="0" spc="140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a</a:t>
            </a:r>
            <a:r>
              <a:rPr lang="en-US" sz="2400" kern="0" spc="140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palpable</a:t>
            </a:r>
            <a:r>
              <a:rPr lang="en-US" sz="2400" kern="0" spc="140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spc="-10" dirty="0">
                <a:solidFill>
                  <a:sysClr val="windowText" lastClr="000000"/>
                </a:solidFill>
                <a:latin typeface="+mj-lt"/>
                <a:cs typeface="Arial"/>
              </a:rPr>
              <a:t>mass, 	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particularly</a:t>
            </a:r>
            <a:r>
              <a:rPr lang="en-US" sz="2400" kern="0" spc="-8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at</a:t>
            </a:r>
            <a:r>
              <a:rPr lang="en-US" sz="2400" kern="0" spc="-3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a</a:t>
            </a:r>
            <a:r>
              <a:rPr lang="en-US" sz="2400" kern="0" spc="-1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superficial</a:t>
            </a:r>
            <a:r>
              <a:rPr lang="en-US" sz="2400" kern="0" spc="-45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site</a:t>
            </a:r>
            <a:r>
              <a:rPr lang="en-US" sz="2400" kern="0" spc="-25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such as</a:t>
            </a:r>
            <a:r>
              <a:rPr lang="en-US" sz="2400" kern="0" spc="-2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the</a:t>
            </a:r>
            <a:r>
              <a:rPr lang="en-US" sz="2400" kern="0" spc="-15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spc="-10" dirty="0">
                <a:solidFill>
                  <a:sysClr val="windowText" lastClr="000000"/>
                </a:solidFill>
                <a:latin typeface="+mj-lt"/>
                <a:cs typeface="Arial"/>
              </a:rPr>
              <a:t>breast</a:t>
            </a:r>
            <a:endParaRPr lang="en-US" sz="2400" kern="0" dirty="0">
              <a:solidFill>
                <a:sysClr val="windowText" lastClr="000000"/>
              </a:solidFill>
              <a:latin typeface="+mj-lt"/>
              <a:cs typeface="Arial"/>
            </a:endParaRPr>
          </a:p>
          <a:p>
            <a:pPr marL="0" lvl="0" indent="0">
              <a:spcBef>
                <a:spcPts val="1130"/>
              </a:spcBef>
              <a:buClr>
                <a:srgbClr val="660066"/>
              </a:buClr>
              <a:buSzTx/>
              <a:buFont typeface="Cambria"/>
              <a:buAutoNum type="romanLcParenBoth"/>
            </a:pPr>
            <a:endParaRPr lang="en-US" sz="2400" kern="0" dirty="0">
              <a:solidFill>
                <a:sysClr val="windowText" lastClr="000000"/>
              </a:solidFill>
              <a:latin typeface="+mj-lt"/>
              <a:cs typeface="Arial"/>
            </a:endParaRPr>
          </a:p>
          <a:p>
            <a:pPr marL="12700" indent="0">
              <a:spcBef>
                <a:spcPts val="0"/>
              </a:spcBef>
              <a:buClrTx/>
              <a:buSzTx/>
              <a:buNone/>
              <a:tabLst>
                <a:tab pos="672465" algn="l"/>
                <a:tab pos="2641600" algn="l"/>
                <a:tab pos="3635375" algn="l"/>
                <a:tab pos="4214495" algn="l"/>
                <a:tab pos="4921885" algn="l"/>
                <a:tab pos="5769610" algn="l"/>
                <a:tab pos="6372860" algn="l"/>
                <a:tab pos="7755255" algn="l"/>
              </a:tabLst>
            </a:pPr>
            <a:r>
              <a:rPr lang="en-US" sz="2400" b="1" kern="0" spc="190" dirty="0" smtClean="0">
                <a:solidFill>
                  <a:srgbClr val="002060"/>
                </a:solidFill>
                <a:latin typeface="+mj-lt"/>
                <a:cs typeface="Cambria"/>
              </a:rPr>
              <a:t>Enzymatic</a:t>
            </a:r>
            <a:r>
              <a:rPr lang="en-US" sz="2400" b="1" kern="0" dirty="0" smtClean="0">
                <a:solidFill>
                  <a:srgbClr val="002060"/>
                </a:solidFill>
                <a:latin typeface="+mj-lt"/>
                <a:cs typeface="Cambria"/>
              </a:rPr>
              <a:t> </a:t>
            </a:r>
            <a:r>
              <a:rPr lang="en-US" sz="2400" b="1" kern="0" spc="125" dirty="0" smtClean="0">
                <a:solidFill>
                  <a:srgbClr val="002060"/>
                </a:solidFill>
                <a:latin typeface="+mj-lt"/>
                <a:cs typeface="Cambria"/>
              </a:rPr>
              <a:t>lysis</a:t>
            </a:r>
            <a:r>
              <a:rPr lang="en-US" sz="2400" b="1" kern="0" dirty="0">
                <a:solidFill>
                  <a:srgbClr val="002060"/>
                </a:solidFill>
                <a:latin typeface="+mj-lt"/>
                <a:cs typeface="Cambria"/>
              </a:rPr>
              <a:t>	</a:t>
            </a:r>
            <a:r>
              <a:rPr lang="en-US" sz="2400" b="1" kern="0" spc="90" dirty="0" smtClean="0">
                <a:solidFill>
                  <a:srgbClr val="002060"/>
                </a:solidFill>
                <a:latin typeface="+mj-lt"/>
                <a:cs typeface="Cambria"/>
              </a:rPr>
              <a:t>of</a:t>
            </a:r>
            <a:r>
              <a:rPr lang="en-US" sz="2400" b="1" kern="0" dirty="0" smtClean="0">
                <a:solidFill>
                  <a:srgbClr val="002060"/>
                </a:solidFill>
                <a:latin typeface="+mj-lt"/>
                <a:cs typeface="Cambria"/>
              </a:rPr>
              <a:t> </a:t>
            </a:r>
            <a:r>
              <a:rPr lang="en-US" sz="2400" b="1" kern="0" spc="120" dirty="0" smtClean="0">
                <a:solidFill>
                  <a:srgbClr val="002060"/>
                </a:solidFill>
                <a:latin typeface="+mj-lt"/>
                <a:cs typeface="Cambria"/>
              </a:rPr>
              <a:t>fat</a:t>
            </a:r>
            <a:r>
              <a:rPr lang="en-US" sz="2400" b="1" kern="0" dirty="0">
                <a:solidFill>
                  <a:srgbClr val="002060"/>
                </a:solidFill>
                <a:latin typeface="+mj-lt"/>
                <a:cs typeface="Cambria"/>
              </a:rPr>
              <a:t>	</a:t>
            </a:r>
            <a:r>
              <a:rPr lang="en-US" sz="2400" b="1" kern="0" spc="80" dirty="0">
                <a:solidFill>
                  <a:srgbClr val="002060"/>
                </a:solidFill>
                <a:latin typeface="+mj-lt"/>
                <a:cs typeface="Cambria"/>
              </a:rPr>
              <a:t>due</a:t>
            </a:r>
            <a:r>
              <a:rPr lang="en-US" sz="2400" b="1" kern="0" dirty="0">
                <a:solidFill>
                  <a:srgbClr val="002060"/>
                </a:solidFill>
                <a:latin typeface="+mj-lt"/>
                <a:cs typeface="Cambria"/>
              </a:rPr>
              <a:t>	</a:t>
            </a:r>
            <a:r>
              <a:rPr lang="en-US" sz="2400" b="1" kern="0" spc="140" dirty="0" smtClean="0">
                <a:solidFill>
                  <a:srgbClr val="002060"/>
                </a:solidFill>
                <a:latin typeface="+mj-lt"/>
                <a:cs typeface="Cambria"/>
              </a:rPr>
              <a:t>to</a:t>
            </a:r>
            <a:r>
              <a:rPr lang="en-US" sz="2400" b="1" kern="0" dirty="0" smtClean="0">
                <a:solidFill>
                  <a:srgbClr val="002060"/>
                </a:solidFill>
                <a:latin typeface="+mj-lt"/>
                <a:cs typeface="Cambria"/>
              </a:rPr>
              <a:t> </a:t>
            </a:r>
            <a:r>
              <a:rPr lang="en-US" sz="2400" b="1" kern="0" spc="80" dirty="0" smtClean="0">
                <a:solidFill>
                  <a:srgbClr val="002060"/>
                </a:solidFill>
                <a:latin typeface="+mj-lt"/>
                <a:cs typeface="Cambria"/>
              </a:rPr>
              <a:t>release</a:t>
            </a:r>
            <a:r>
              <a:rPr lang="en-US" sz="2400" b="1" kern="0" dirty="0" smtClean="0">
                <a:solidFill>
                  <a:srgbClr val="002060"/>
                </a:solidFill>
                <a:latin typeface="+mj-lt"/>
                <a:cs typeface="Cambria"/>
              </a:rPr>
              <a:t> </a:t>
            </a:r>
            <a:r>
              <a:rPr lang="en-US" sz="2400" b="1" kern="0" spc="90" dirty="0" smtClean="0">
                <a:solidFill>
                  <a:srgbClr val="002060"/>
                </a:solidFill>
                <a:latin typeface="+mj-lt"/>
                <a:cs typeface="Cambria"/>
              </a:rPr>
              <a:t>of </a:t>
            </a:r>
            <a:r>
              <a:rPr lang="en-US" sz="2400" b="1" spc="130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Lipases </a:t>
            </a:r>
            <a:r>
              <a:rPr lang="en-US" sz="2400" spc="-25" dirty="0" smtClean="0">
                <a:latin typeface="+mj-lt"/>
                <a:cs typeface="Arial"/>
              </a:rPr>
              <a:t>In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10" dirty="0" smtClean="0">
                <a:latin typeface="+mj-lt"/>
                <a:cs typeface="Arial"/>
              </a:rPr>
              <a:t>Acute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10" dirty="0" smtClean="0">
                <a:latin typeface="+mj-lt"/>
                <a:cs typeface="Arial"/>
              </a:rPr>
              <a:t>Pancreatitis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10" dirty="0" smtClean="0">
                <a:latin typeface="+mj-lt"/>
                <a:cs typeface="Arial"/>
              </a:rPr>
              <a:t>there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25" dirty="0" smtClean="0">
                <a:latin typeface="+mj-lt"/>
                <a:cs typeface="Arial"/>
              </a:rPr>
              <a:t>is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10" dirty="0" smtClean="0">
                <a:latin typeface="+mj-lt"/>
                <a:cs typeface="Arial"/>
              </a:rPr>
              <a:t>release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25" dirty="0" smtClean="0">
                <a:latin typeface="+mj-lt"/>
                <a:cs typeface="Arial"/>
              </a:rPr>
              <a:t>of </a:t>
            </a:r>
            <a:r>
              <a:rPr lang="en-US" sz="2400" dirty="0">
                <a:cs typeface="Arial"/>
              </a:rPr>
              <a:t>pancreatic</a:t>
            </a:r>
            <a:r>
              <a:rPr lang="en-US" sz="2400" spc="13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lipase.</a:t>
            </a:r>
            <a:r>
              <a:rPr lang="en-US" sz="2400" spc="14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As</a:t>
            </a:r>
            <a:r>
              <a:rPr lang="en-US" sz="2400" spc="14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a</a:t>
            </a:r>
            <a:r>
              <a:rPr lang="en-US" sz="2400" spc="15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result,</a:t>
            </a:r>
            <a:r>
              <a:rPr lang="en-US" sz="2400" spc="14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fat</a:t>
            </a:r>
            <a:r>
              <a:rPr lang="en-US" sz="2400" spc="14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cells</a:t>
            </a:r>
            <a:r>
              <a:rPr lang="en-US" sz="2400" spc="13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have</a:t>
            </a:r>
            <a:r>
              <a:rPr lang="en-US" sz="2400" spc="15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their</a:t>
            </a:r>
            <a:r>
              <a:rPr lang="en-US" sz="2400" spc="145" dirty="0">
                <a:cs typeface="Arial"/>
              </a:rPr>
              <a:t> </a:t>
            </a:r>
            <a:r>
              <a:rPr lang="en-US" sz="2400" spc="-10" dirty="0" smtClean="0">
                <a:cs typeface="Arial"/>
              </a:rPr>
              <a:t>stored fat </a:t>
            </a:r>
            <a:r>
              <a:rPr lang="en-US" sz="2600" spc="-10" dirty="0">
                <a:latin typeface="+mj-lt"/>
                <a:cs typeface="Arial"/>
              </a:rPr>
              <a:t>split</a:t>
            </a:r>
            <a:r>
              <a:rPr lang="en-US" sz="2600" dirty="0">
                <a:latin typeface="+mj-lt"/>
                <a:cs typeface="Arial"/>
              </a:rPr>
              <a:t>	</a:t>
            </a:r>
            <a:r>
              <a:rPr lang="en-US" sz="2600" spc="-20" dirty="0" smtClean="0">
                <a:latin typeface="+mj-lt"/>
                <a:cs typeface="Arial"/>
              </a:rPr>
              <a:t>into</a:t>
            </a:r>
            <a:r>
              <a:rPr lang="en-US" sz="2600" dirty="0" smtClean="0">
                <a:latin typeface="+mj-lt"/>
                <a:cs typeface="Arial"/>
              </a:rPr>
              <a:t> fatty</a:t>
            </a:r>
            <a:r>
              <a:rPr lang="en-US" sz="2600" spc="39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acids,</a:t>
            </a:r>
            <a:r>
              <a:rPr lang="en-US" sz="2600" spc="405" dirty="0" smtClean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which</a:t>
            </a:r>
            <a:r>
              <a:rPr lang="en-US" sz="2600" dirty="0" smtClean="0">
                <a:latin typeface="+mj-lt"/>
                <a:cs typeface="Arial"/>
              </a:rPr>
              <a:t> </a:t>
            </a:r>
            <a:r>
              <a:rPr lang="en-US" sz="2600" spc="-20" dirty="0" smtClean="0">
                <a:latin typeface="+mj-lt"/>
                <a:cs typeface="Arial"/>
              </a:rPr>
              <a:t>then</a:t>
            </a:r>
            <a:r>
              <a:rPr lang="en-US" sz="2600" dirty="0" smtClean="0">
                <a:latin typeface="+mj-lt"/>
                <a:cs typeface="Arial"/>
              </a:rPr>
              <a:t> combine</a:t>
            </a:r>
            <a:r>
              <a:rPr lang="en-US" sz="2600" spc="390" dirty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with</a:t>
            </a:r>
            <a:r>
              <a:rPr lang="en-US" sz="2600" spc="420" dirty="0" smtClean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calcium</a:t>
            </a:r>
            <a:r>
              <a:rPr lang="en-US" sz="2600" spc="405" dirty="0">
                <a:latin typeface="+mj-lt"/>
                <a:cs typeface="Arial"/>
              </a:rPr>
              <a:t> </a:t>
            </a:r>
            <a:r>
              <a:rPr lang="en-US" sz="2600" spc="-25" dirty="0">
                <a:latin typeface="+mj-lt"/>
                <a:cs typeface="Arial"/>
              </a:rPr>
              <a:t>to </a:t>
            </a:r>
            <a:r>
              <a:rPr lang="en-US" sz="2600" dirty="0">
                <a:latin typeface="+mj-lt"/>
                <a:cs typeface="Arial"/>
              </a:rPr>
              <a:t>precipitate</a:t>
            </a:r>
            <a:r>
              <a:rPr lang="en-US" sz="2600" spc="-75" dirty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out</a:t>
            </a:r>
            <a:r>
              <a:rPr lang="en-US" sz="2600" spc="5" dirty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as</a:t>
            </a:r>
            <a:r>
              <a:rPr lang="en-US" sz="2600" spc="-20" dirty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white</a:t>
            </a:r>
            <a:r>
              <a:rPr lang="en-US" sz="2600" spc="-35" dirty="0">
                <a:latin typeface="+mj-lt"/>
                <a:cs typeface="Arial"/>
              </a:rPr>
              <a:t> </a:t>
            </a:r>
            <a:r>
              <a:rPr lang="en-US" sz="2600" spc="-10" dirty="0">
                <a:latin typeface="+mj-lt"/>
                <a:cs typeface="Arial"/>
              </a:rPr>
              <a:t>soaps.</a:t>
            </a:r>
            <a:endParaRPr lang="en-US" sz="2600" dirty="0">
              <a:latin typeface="+mj-lt"/>
              <a:cs typeface="Arial"/>
            </a:endParaRPr>
          </a:p>
          <a:p>
            <a:pPr marL="672465" indent="-659765">
              <a:spcBef>
                <a:spcPts val="0"/>
              </a:spcBef>
              <a:buClrTx/>
              <a:buSzTx/>
              <a:buFontTx/>
              <a:buAutoNum type="romanLcParenBoth"/>
              <a:tabLst>
                <a:tab pos="672465" algn="l"/>
                <a:tab pos="2641600" algn="l"/>
                <a:tab pos="3635375" algn="l"/>
                <a:tab pos="4214495" algn="l"/>
                <a:tab pos="4921885" algn="l"/>
                <a:tab pos="5769610" algn="l"/>
                <a:tab pos="6372860" algn="l"/>
                <a:tab pos="7755255" algn="l"/>
              </a:tabLst>
            </a:pPr>
            <a:endParaRPr lang="en-US" sz="2400" dirty="0">
              <a:cs typeface="Arial"/>
            </a:endParaRPr>
          </a:p>
          <a:p>
            <a:pPr marL="672465" indent="-659765">
              <a:spcBef>
                <a:spcPts val="0"/>
              </a:spcBef>
              <a:buClrTx/>
              <a:buSzTx/>
              <a:buFontTx/>
              <a:buAutoNum type="romanLcParenBoth"/>
              <a:tabLst>
                <a:tab pos="672465" algn="l"/>
                <a:tab pos="2641600" algn="l"/>
                <a:tab pos="3635375" algn="l"/>
                <a:tab pos="4214495" algn="l"/>
                <a:tab pos="4921885" algn="l"/>
                <a:tab pos="5769610" algn="l"/>
                <a:tab pos="6372860" algn="l"/>
                <a:tab pos="7755255" algn="l"/>
              </a:tabLst>
            </a:pPr>
            <a:endParaRPr lang="en-US" sz="2400" dirty="0">
              <a:latin typeface="+mj-lt"/>
              <a:cs typeface="Arial"/>
            </a:endParaRPr>
          </a:p>
          <a:p>
            <a:pPr marL="672465" lvl="0" indent="-659765">
              <a:spcBef>
                <a:spcPts val="0"/>
              </a:spcBef>
              <a:buClrTx/>
              <a:buSzTx/>
              <a:buFontTx/>
              <a:buAutoNum type="romanLcParenBoth"/>
              <a:tabLst>
                <a:tab pos="672465" algn="l"/>
                <a:tab pos="2641600" algn="l"/>
                <a:tab pos="3635375" algn="l"/>
                <a:tab pos="4214495" algn="l"/>
                <a:tab pos="4921885" algn="l"/>
                <a:tab pos="5769610" algn="l"/>
                <a:tab pos="6372860" algn="l"/>
                <a:tab pos="7755255" algn="l"/>
              </a:tabLst>
            </a:pPr>
            <a:endParaRPr lang="en-US" sz="2400" kern="0" dirty="0">
              <a:solidFill>
                <a:sysClr val="windowText" lastClr="000000"/>
              </a:solidFill>
              <a:latin typeface="+mj-lt"/>
              <a:cs typeface="Cambr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325" dirty="0" smtClean="0"/>
              <a:t> </a:t>
            </a:r>
            <a:r>
              <a:rPr lang="en-US" sz="4400" spc="225" dirty="0" smtClean="0"/>
              <a:t>Fat</a:t>
            </a:r>
            <a:r>
              <a:rPr lang="en-US" sz="4400" spc="335" dirty="0" smtClean="0"/>
              <a:t> </a:t>
            </a:r>
            <a:r>
              <a:rPr lang="en-US" sz="4400" spc="300" dirty="0" smtClean="0"/>
              <a:t>necrosis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62800" y="90488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841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295400"/>
            <a:ext cx="4804064" cy="3158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185" dirty="0" smtClean="0"/>
              <a:t>Fat</a:t>
            </a:r>
            <a:r>
              <a:rPr lang="en-US" sz="4400" spc="290" dirty="0" smtClean="0"/>
              <a:t> </a:t>
            </a:r>
            <a:r>
              <a:rPr lang="en-US" sz="4400" spc="265" dirty="0"/>
              <a:t>N</a:t>
            </a:r>
            <a:r>
              <a:rPr lang="en-US" sz="4400" spc="265" dirty="0" smtClean="0"/>
              <a:t>ecrosis</a:t>
            </a:r>
            <a:r>
              <a:rPr lang="en-US" sz="4400" spc="315" dirty="0" smtClean="0"/>
              <a:t> </a:t>
            </a:r>
            <a:r>
              <a:rPr lang="en-US" sz="4400" spc="220" dirty="0"/>
              <a:t>P</a:t>
            </a:r>
            <a:r>
              <a:rPr lang="en-US" sz="4400" spc="220" dirty="0" smtClean="0"/>
              <a:t>ancreas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4549676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69850" defTabSz="914400" eaLnBrk="1" fontAlgn="auto" latinLnBrk="0" hangingPunct="1">
              <a:lnSpc>
                <a:spcPct val="996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83400" algn="l"/>
              </a:tabLst>
              <a:defRPr/>
            </a:pPr>
            <a:r>
              <a:rPr kumimoji="0" lang="en-US" sz="2400" i="0" u="none" strike="noStrike" kern="0" cap="none" spc="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Cellular</a:t>
            </a:r>
            <a:r>
              <a:rPr kumimoji="0" lang="en-US" sz="2400" i="0" u="none" strike="noStrike" kern="0" cap="none" spc="2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injury</a:t>
            </a:r>
            <a:r>
              <a:rPr kumimoji="0" lang="en-US" sz="2400" i="0" u="none" strike="noStrike" kern="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to</a:t>
            </a:r>
            <a:r>
              <a:rPr kumimoji="0" lang="en-US" sz="2400" i="0" u="none" strike="noStrike" kern="0" cap="none" spc="2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the</a:t>
            </a:r>
            <a:r>
              <a:rPr kumimoji="0" lang="en-US" sz="2400" i="0" u="none" strike="noStrike" kern="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pancreatic</a:t>
            </a:r>
            <a:r>
              <a:rPr kumimoji="0" lang="en-US" sz="2400" i="0" u="none" strike="noStrike" kern="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acini</a:t>
            </a:r>
            <a:r>
              <a:rPr kumimoji="0" lang="en-US" sz="2400" i="0" u="none" strike="noStrike" kern="0" cap="none" spc="25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leads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to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release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of</a:t>
            </a:r>
            <a:r>
              <a:rPr kumimoji="0" lang="en-US" sz="2400" i="0" u="none" strike="noStrike" kern="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powerful </a:t>
            </a:r>
            <a:r>
              <a:rPr kumimoji="0" lang="en-US" sz="2400" i="0" u="none" strike="noStrike" kern="0" cap="none" spc="1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enzymes</a:t>
            </a:r>
            <a:r>
              <a:rPr kumimoji="0" lang="en-US" sz="2400" i="0" u="none" strike="noStrike" kern="0" cap="none" spc="2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which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damage</a:t>
            </a:r>
            <a:r>
              <a:rPr kumimoji="0" lang="en-US" sz="2400" i="0" u="none" strike="noStrike" kern="0" cap="none" spc="2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fat</a:t>
            </a:r>
            <a:r>
              <a:rPr kumimoji="0" lang="en-US" sz="2400" i="0" u="none" strike="noStrike" kern="0" cap="none" spc="2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by</a:t>
            </a:r>
            <a:r>
              <a:rPr kumimoji="0" lang="en-US" sz="2400" i="0" u="none" strike="noStrike" kern="0" cap="none" spc="2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the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production</a:t>
            </a:r>
            <a:r>
              <a:rPr kumimoji="0" lang="en-US" sz="2400" i="0" u="none" strike="noStrike" kern="0" cap="none" spc="2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of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soaps</a:t>
            </a:r>
            <a:r>
              <a:rPr kumimoji="0" lang="en-US" sz="2400" i="0" u="none" strike="noStrike" kern="0" cap="none" spc="2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(combination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of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calcium</a:t>
            </a:r>
            <a:r>
              <a:rPr kumimoji="0" lang="en-US" sz="2400" i="0" u="none" strike="noStrike" kern="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salts</a:t>
            </a:r>
            <a:r>
              <a:rPr kumimoji="0" lang="en-US" sz="2400" i="0" u="none" strike="noStrike" kern="0" cap="none" spc="2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with</a:t>
            </a:r>
            <a:r>
              <a:rPr kumimoji="0" lang="en-US" sz="2400" i="0" u="none" strike="noStrike" kern="0" cap="none" spc="2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fat’</a:t>
            </a:r>
            <a:r>
              <a:rPr kumimoji="0" lang="en-US" sz="2400" i="0" u="none" strike="noStrike" kern="0" cap="none" spc="2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;fat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saponification),</a:t>
            </a:r>
            <a:r>
              <a:rPr kumimoji="0" lang="en-US" sz="2400" i="0" u="none" strike="noStrike" kern="0" cap="none" spc="2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and</a:t>
            </a:r>
            <a:r>
              <a:rPr lang="en-US" sz="2400" spc="229" dirty="0">
                <a:solidFill>
                  <a:schemeClr val="tx1"/>
                </a:solidFill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these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appear </a:t>
            </a:r>
            <a:r>
              <a:rPr kumimoji="0" lang="en-US" sz="2400" i="0" u="none" strike="noStrike" kern="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grossly</a:t>
            </a:r>
            <a:r>
              <a:rPr kumimoji="0" lang="en-US" sz="2400" i="0" u="none" strike="noStrike" kern="0" cap="none" spc="2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as</a:t>
            </a:r>
            <a:r>
              <a:rPr kumimoji="0" lang="en-US" sz="2400" i="0" u="none" strike="noStrike" kern="0" cap="none" spc="2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the</a:t>
            </a:r>
            <a:r>
              <a:rPr kumimoji="0" lang="en-US" sz="2400" i="0" u="none" strike="noStrike" kern="0" cap="none" spc="2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soft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strike="noStrike" kern="0" cap="none" spc="20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lt"/>
                <a:cs typeface="Cambria"/>
              </a:rPr>
              <a:t>Chalky</a:t>
            </a:r>
            <a:r>
              <a:rPr kumimoji="0" lang="en-US" sz="2400" i="0" strike="noStrike" kern="0" cap="none" spc="37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strike="noStrike" kern="0" cap="none" spc="1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lt"/>
                <a:cs typeface="Cambria"/>
              </a:rPr>
              <a:t>white</a:t>
            </a:r>
            <a:r>
              <a:rPr kumimoji="0" lang="en-US" sz="2400" i="0" strike="noStrike" kern="0" cap="none" spc="3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lt"/>
                <a:cs typeface="Cambria"/>
              </a:rPr>
              <a:t> </a:t>
            </a:r>
            <a:r>
              <a:rPr kumimoji="0" lang="en-US" sz="2400" i="0" strike="noStrike" kern="0" cap="none" spc="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lt"/>
                <a:cs typeface="Cambria"/>
              </a:rPr>
              <a:t>areas</a:t>
            </a:r>
            <a:r>
              <a:rPr kumimoji="0" lang="en-US" sz="2400" i="0" strike="noStrike" kern="0" cap="none" spc="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seen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in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this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cut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surface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Cambria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629400" y="90488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Vertical 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105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965" marR="9525" indent="0" algn="just">
              <a:lnSpc>
                <a:spcPts val="2690"/>
              </a:lnSpc>
              <a:spcBef>
                <a:spcPts val="1605"/>
              </a:spcBef>
              <a:buNone/>
            </a:pPr>
            <a:r>
              <a:rPr lang="en-US" sz="2400" dirty="0" err="1">
                <a:latin typeface="+mj-lt"/>
                <a:cs typeface="Palatino Linotype"/>
              </a:rPr>
              <a:t>Fibrinoid</a:t>
            </a:r>
            <a:r>
              <a:rPr lang="en-US" sz="2400" spc="26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Necrosis</a:t>
            </a:r>
            <a:r>
              <a:rPr lang="en-US" sz="2400" spc="27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is</a:t>
            </a:r>
            <a:r>
              <a:rPr lang="en-US" sz="2400" spc="25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a</a:t>
            </a:r>
            <a:r>
              <a:rPr lang="en-US" sz="2400" spc="26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type</a:t>
            </a:r>
            <a:r>
              <a:rPr lang="en-US" sz="2400" spc="27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of</a:t>
            </a:r>
            <a:r>
              <a:rPr lang="en-US" sz="2400" spc="260" dirty="0">
                <a:latin typeface="+mj-lt"/>
                <a:cs typeface="Palatino Linotype"/>
              </a:rPr>
              <a:t>  </a:t>
            </a:r>
            <a:r>
              <a:rPr lang="en-US" sz="2400" b="1" spc="-10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Connective</a:t>
            </a:r>
            <a:r>
              <a:rPr lang="en-US" sz="2400" b="1" spc="-10" dirty="0">
                <a:latin typeface="+mj-lt"/>
                <a:cs typeface="Palatino Linotype"/>
              </a:rPr>
              <a:t> </a:t>
            </a:r>
            <a:r>
              <a:rPr lang="en-US" sz="2400" b="1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Tissue</a:t>
            </a:r>
            <a:r>
              <a:rPr lang="en-US" sz="2400" b="1" spc="-45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b="1" spc="-10" dirty="0" smtClean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Necrosis</a:t>
            </a:r>
          </a:p>
          <a:p>
            <a:pPr marL="354965" marR="5080" indent="-342900" algn="just">
              <a:lnSpc>
                <a:spcPct val="79600"/>
              </a:lnSpc>
              <a:spcBef>
                <a:spcPts val="705"/>
              </a:spcBef>
              <a:buFont typeface="Palatino Linotype"/>
              <a:buChar char="•"/>
              <a:tabLst>
                <a:tab pos="354965" algn="l"/>
                <a:tab pos="925830" algn="l"/>
              </a:tabLst>
            </a:pPr>
            <a:r>
              <a:rPr lang="en-US" sz="2400" dirty="0" smtClean="0">
                <a:latin typeface="+mj-lt"/>
                <a:cs typeface="Palatino Linotype"/>
              </a:rPr>
              <a:t>It</a:t>
            </a:r>
            <a:r>
              <a:rPr lang="en-US" sz="2400" spc="495" dirty="0" smtClean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is</a:t>
            </a:r>
            <a:r>
              <a:rPr lang="en-US" sz="2400" spc="49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seen</a:t>
            </a:r>
            <a:r>
              <a:rPr lang="en-US" sz="2400" spc="49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particularly</a:t>
            </a:r>
            <a:r>
              <a:rPr lang="en-US" sz="2400" spc="51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in</a:t>
            </a:r>
            <a:r>
              <a:rPr lang="en-US" sz="2400" spc="50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conditions</a:t>
            </a:r>
            <a:r>
              <a:rPr lang="en-US" sz="2400" spc="505" dirty="0">
                <a:latin typeface="+mj-lt"/>
                <a:cs typeface="Palatino Linotype"/>
              </a:rPr>
              <a:t> </a:t>
            </a:r>
            <a:r>
              <a:rPr lang="en-US" sz="2400" spc="-10" dirty="0">
                <a:latin typeface="+mj-lt"/>
                <a:cs typeface="Palatino Linotype"/>
              </a:rPr>
              <a:t>where </a:t>
            </a:r>
            <a:r>
              <a:rPr lang="en-US" sz="2400" dirty="0">
                <a:latin typeface="+mj-lt"/>
                <a:cs typeface="Palatino Linotype"/>
              </a:rPr>
              <a:t>there</a:t>
            </a:r>
            <a:r>
              <a:rPr lang="en-US" sz="2400" spc="-2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is</a:t>
            </a:r>
            <a:r>
              <a:rPr lang="en-US" sz="2400" spc="645" dirty="0">
                <a:latin typeface="+mj-lt"/>
                <a:cs typeface="Palatino Linotype"/>
              </a:rPr>
              <a:t> </a:t>
            </a:r>
            <a:r>
              <a:rPr lang="en-US" sz="240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Deposition</a:t>
            </a:r>
            <a:r>
              <a:rPr lang="en-US" sz="2400" spc="25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of</a:t>
            </a:r>
            <a:r>
              <a:rPr lang="en-US" sz="2400" spc="3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Antigen</a:t>
            </a:r>
            <a:r>
              <a:rPr lang="en-US" sz="2400" spc="-1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i="1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–</a:t>
            </a:r>
            <a:r>
              <a:rPr lang="en-US" sz="2400" i="1" spc="25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spc="-1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Antibody</a:t>
            </a:r>
            <a:r>
              <a:rPr lang="en-US" sz="2400" spc="-10" dirty="0">
                <a:latin typeface="+mj-lt"/>
                <a:cs typeface="Palatino Linotype"/>
              </a:rPr>
              <a:t> </a:t>
            </a:r>
            <a:r>
              <a:rPr lang="en-US" sz="240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Complexes</a:t>
            </a:r>
            <a:r>
              <a:rPr lang="en-US" sz="2400" spc="-140" dirty="0">
                <a:latin typeface="+mj-lt"/>
                <a:cs typeface="Palatino Linotype"/>
              </a:rPr>
              <a:t> </a:t>
            </a:r>
            <a:r>
              <a:rPr lang="en-US" sz="2400" spc="-50" dirty="0" smtClean="0">
                <a:latin typeface="+mj-lt"/>
                <a:cs typeface="Palatino Linotype"/>
              </a:rPr>
              <a:t>.</a:t>
            </a:r>
          </a:p>
          <a:p>
            <a:pPr marL="354965" marR="5715" indent="-342900" algn="just">
              <a:lnSpc>
                <a:spcPct val="80000"/>
              </a:lnSpc>
              <a:spcBef>
                <a:spcPts val="690"/>
              </a:spcBef>
              <a:buFont typeface="Palatino Linotype"/>
              <a:buChar char="•"/>
              <a:tabLst>
                <a:tab pos="354965" algn="l"/>
                <a:tab pos="925830" algn="l"/>
              </a:tabLst>
            </a:pPr>
            <a:r>
              <a:rPr lang="en-US" sz="2400" dirty="0" smtClean="0">
                <a:latin typeface="+mj-lt"/>
                <a:cs typeface="Palatino Linotype"/>
              </a:rPr>
              <a:t>The</a:t>
            </a:r>
            <a:r>
              <a:rPr lang="en-US" sz="2400" spc="670" dirty="0" smtClean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important</a:t>
            </a:r>
            <a:r>
              <a:rPr lang="en-US" sz="2400" spc="68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examples</a:t>
            </a:r>
            <a:r>
              <a:rPr lang="en-US" sz="2400" spc="65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are</a:t>
            </a:r>
            <a:r>
              <a:rPr lang="en-US" sz="2400" spc="685" dirty="0">
                <a:latin typeface="+mj-lt"/>
                <a:cs typeface="Palatino Linotype"/>
              </a:rPr>
              <a:t> </a:t>
            </a:r>
            <a:r>
              <a:rPr lang="en-US" sz="2400" spc="-10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Autoimmune</a:t>
            </a:r>
            <a:r>
              <a:rPr lang="en-US" sz="2400" spc="-10" dirty="0">
                <a:latin typeface="+mj-lt"/>
                <a:cs typeface="Palatino Linotype"/>
              </a:rPr>
              <a:t> </a:t>
            </a:r>
            <a:r>
              <a:rPr lang="en-US" sz="2400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Disorders</a:t>
            </a:r>
            <a:r>
              <a:rPr lang="en-US" sz="2400" spc="80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spc="8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like</a:t>
            </a:r>
            <a:r>
              <a:rPr lang="en-US" sz="2400" spc="10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Systemic</a:t>
            </a:r>
            <a:r>
              <a:rPr lang="en-US" sz="2400" spc="8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Lupus</a:t>
            </a:r>
            <a:r>
              <a:rPr lang="en-US" sz="2400" spc="85" dirty="0">
                <a:latin typeface="+mj-lt"/>
                <a:cs typeface="Palatino Linotype"/>
              </a:rPr>
              <a:t> </a:t>
            </a:r>
            <a:r>
              <a:rPr lang="en-US" sz="2400" spc="-10" dirty="0">
                <a:latin typeface="+mj-lt"/>
                <a:cs typeface="Palatino Linotype"/>
              </a:rPr>
              <a:t>Erythematosus, </a:t>
            </a:r>
            <a:r>
              <a:rPr lang="en-US" sz="2400" dirty="0">
                <a:latin typeface="+mj-lt"/>
                <a:cs typeface="Palatino Linotype"/>
              </a:rPr>
              <a:t>Rheumatic</a:t>
            </a:r>
            <a:r>
              <a:rPr lang="en-US" sz="2400" spc="-6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Fever</a:t>
            </a:r>
            <a:r>
              <a:rPr lang="en-US" sz="2400" spc="-9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and</a:t>
            </a:r>
            <a:r>
              <a:rPr lang="en-US" sz="2400" spc="-75" dirty="0">
                <a:latin typeface="+mj-lt"/>
                <a:cs typeface="Palatino Linotype"/>
              </a:rPr>
              <a:t> </a:t>
            </a:r>
            <a:r>
              <a:rPr lang="en-US" sz="2400" dirty="0" err="1">
                <a:latin typeface="+mj-lt"/>
                <a:cs typeface="Palatino Linotype"/>
              </a:rPr>
              <a:t>Polyartirtis</a:t>
            </a:r>
            <a:r>
              <a:rPr lang="en-US" sz="2400" spc="-70" dirty="0">
                <a:latin typeface="+mj-lt"/>
                <a:cs typeface="Palatino Linotype"/>
              </a:rPr>
              <a:t> </a:t>
            </a:r>
            <a:r>
              <a:rPr lang="en-US" sz="2400" spc="-10" dirty="0" err="1">
                <a:latin typeface="+mj-lt"/>
                <a:cs typeface="Palatino Linotype"/>
              </a:rPr>
              <a:t>Nodosa</a:t>
            </a:r>
            <a:r>
              <a:rPr lang="en-US" sz="2400" spc="-10" dirty="0" smtClean="0">
                <a:latin typeface="+mj-lt"/>
                <a:cs typeface="Palatino Linotype"/>
              </a:rPr>
              <a:t>.</a:t>
            </a:r>
          </a:p>
          <a:p>
            <a:pPr marL="354965" marR="5715" indent="-342900" algn="just">
              <a:lnSpc>
                <a:spcPct val="80000"/>
              </a:lnSpc>
              <a:spcBef>
                <a:spcPts val="690"/>
              </a:spcBef>
              <a:buFont typeface="Palatino Linotype"/>
              <a:buChar char="•"/>
              <a:tabLst>
                <a:tab pos="354965" algn="l"/>
                <a:tab pos="925830" algn="l"/>
              </a:tabLst>
            </a:pPr>
            <a:endParaRPr lang="en-US" sz="2400" dirty="0">
              <a:latin typeface="+mj-lt"/>
              <a:cs typeface="Palatino Linotype"/>
            </a:endParaRPr>
          </a:p>
          <a:p>
            <a:pPr marL="12700" indent="0" algn="just">
              <a:lnSpc>
                <a:spcPct val="100000"/>
              </a:lnSpc>
              <a:buNone/>
              <a:tabLst>
                <a:tab pos="926465" algn="l"/>
              </a:tabLst>
            </a:pPr>
            <a:r>
              <a:rPr lang="en-US" sz="2400" dirty="0">
                <a:latin typeface="+mj-lt"/>
                <a:cs typeface="Palatino Linotype"/>
              </a:rPr>
              <a:t>In</a:t>
            </a:r>
            <a:r>
              <a:rPr lang="en-US" sz="2400" spc="42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these</a:t>
            </a:r>
            <a:r>
              <a:rPr lang="en-US" sz="2400" spc="44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conditions</a:t>
            </a:r>
            <a:r>
              <a:rPr lang="en-US" sz="2400" spc="44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the</a:t>
            </a:r>
            <a:r>
              <a:rPr lang="en-US" sz="2400" spc="44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media</a:t>
            </a:r>
            <a:r>
              <a:rPr lang="en-US" sz="2400" spc="44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and</a:t>
            </a:r>
            <a:r>
              <a:rPr lang="en-US" sz="2400" spc="440" dirty="0">
                <a:latin typeface="+mj-lt"/>
                <a:cs typeface="Palatino Linotype"/>
              </a:rPr>
              <a:t> </a:t>
            </a:r>
            <a:r>
              <a:rPr lang="en-US" sz="2400" spc="-10" dirty="0">
                <a:latin typeface="+mj-lt"/>
                <a:cs typeface="Palatino Linotype"/>
              </a:rPr>
              <a:t>smooth muscles </a:t>
            </a:r>
            <a:r>
              <a:rPr lang="en-US" sz="2400" spc="-10" dirty="0" smtClean="0">
                <a:latin typeface="+mj-lt"/>
                <a:cs typeface="Palatino Linotype"/>
              </a:rPr>
              <a:t>of vessel </a:t>
            </a:r>
            <a:r>
              <a:rPr lang="en-US" sz="2400" spc="-10" dirty="0">
                <a:latin typeface="+mj-lt"/>
                <a:cs typeface="Palatino Linotype"/>
              </a:rPr>
              <a:t>wall are involved</a:t>
            </a:r>
            <a:endParaRPr lang="en-US" sz="2400" dirty="0">
              <a:latin typeface="+mj-lt"/>
              <a:cs typeface="Palatino Linotyp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pc="175" dirty="0" err="1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Cambria"/>
              </a:rPr>
              <a:t>Fibrinoid</a:t>
            </a:r>
            <a:r>
              <a:rPr lang="en-US" sz="4000" spc="32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Cambria"/>
              </a:rPr>
              <a:t> </a:t>
            </a:r>
            <a:r>
              <a:rPr lang="en-US" sz="4000" spc="254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Cambria"/>
              </a:rPr>
              <a:t>Necrosis</a:t>
            </a:r>
            <a:r>
              <a:rPr lang="en-US" sz="4400" dirty="0">
                <a:latin typeface="Cambria"/>
                <a:cs typeface="Cambria"/>
              </a:rPr>
              <a:t/>
            </a:r>
            <a:br>
              <a:rPr lang="en-US" sz="4400" dirty="0">
                <a:latin typeface="Cambria"/>
                <a:cs typeface="Cambria"/>
              </a:rPr>
            </a:b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62800" y="90488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93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222466"/>
              </p:ext>
            </p:extLst>
          </p:nvPr>
        </p:nvGraphicFramePr>
        <p:xfrm>
          <a:off x="457200" y="1481138"/>
          <a:ext cx="8229600" cy="513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06016928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80825654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1455719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249044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0925229"/>
                    </a:ext>
                  </a:extLst>
                </a:gridCol>
              </a:tblGrid>
              <a:tr h="783173">
                <a:tc>
                  <a:txBody>
                    <a:bodyPr/>
                    <a:lstStyle/>
                    <a:p>
                      <a:pPr marL="91440" marR="15684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sng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C</a:t>
                      </a:r>
                      <a:r>
                        <a:rPr lang="en-US" sz="1400" b="1" u="sng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O</a:t>
                      </a:r>
                      <a:r>
                        <a:rPr sz="1400" b="1" u="sng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AGULATIVE</a:t>
                      </a:r>
                      <a:r>
                        <a:rPr sz="1400" b="1" spc="145" dirty="0" smtClean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u="sng" spc="14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LIQUEFACT-</a:t>
                      </a:r>
                      <a:r>
                        <a:rPr sz="1400" b="1" spc="14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35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IVE</a:t>
                      </a:r>
                      <a:r>
                        <a:rPr sz="1400" b="1" spc="13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47180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CASEOUS</a:t>
                      </a:r>
                      <a:r>
                        <a:rPr sz="1400" b="1" spc="19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2075" marR="471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u="sng" spc="12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FAT</a:t>
                      </a:r>
                      <a:r>
                        <a:rPr sz="1400" b="1" spc="1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42481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sng" spc="125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FIBRINOID</a:t>
                      </a:r>
                      <a:r>
                        <a:rPr sz="1400" b="1" spc="12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514661318"/>
                  </a:ext>
                </a:extLst>
              </a:tr>
              <a:tr h="612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Occurs</a:t>
                      </a:r>
                      <a:r>
                        <a:rPr sz="1400" b="1" spc="2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due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8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ischemia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Occurs</a:t>
                      </a:r>
                      <a:r>
                        <a:rPr sz="1400" b="1" spc="2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due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8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ischemia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92075" marR="25590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Occurs</a:t>
                      </a:r>
                      <a:r>
                        <a:rPr sz="1400" b="1" spc="2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due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 </a:t>
                      </a:r>
                      <a:r>
                        <a:rPr sz="1400" b="1" spc="6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granuloma- </a:t>
                      </a: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tous</a:t>
                      </a:r>
                      <a:r>
                        <a:rPr sz="1400" b="1" spc="21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5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disease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92075" marR="2552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Occurs</a:t>
                      </a:r>
                      <a:r>
                        <a:rPr sz="1400" b="1" spc="2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due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trauma</a:t>
                      </a:r>
                      <a:r>
                        <a:rPr sz="1400" b="1" spc="229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-2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or </a:t>
                      </a: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enzymatic</a:t>
                      </a:r>
                      <a:r>
                        <a:rPr sz="1400" b="1" spc="25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fat </a:t>
                      </a:r>
                      <a:r>
                        <a:rPr sz="1400" b="1" spc="6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injury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92075" marR="3022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9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Due</a:t>
                      </a:r>
                      <a:r>
                        <a:rPr sz="1400" b="1" spc="21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 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vascular </a:t>
                      </a:r>
                      <a:r>
                        <a:rPr sz="1400" b="1" spc="8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inflammation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624579236"/>
                  </a:ext>
                </a:extLst>
              </a:tr>
              <a:tr h="613349">
                <a:tc>
                  <a:txBody>
                    <a:bodyPr/>
                    <a:lstStyle/>
                    <a:p>
                      <a:pPr marL="91440" marR="6705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</a:t>
                      </a:r>
                      <a:r>
                        <a:rPr sz="1400" b="1" spc="1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5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various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tissues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</a:t>
                      </a:r>
                      <a:r>
                        <a:rPr sz="1400" b="1" spc="1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5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Brain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</a:t>
                      </a:r>
                      <a:r>
                        <a:rPr sz="1400" b="1" spc="1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10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any</a:t>
                      </a:r>
                      <a:r>
                        <a:rPr sz="1400" b="1" spc="1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tissue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5003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</a:t>
                      </a:r>
                      <a:r>
                        <a:rPr sz="1400" b="1" spc="1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6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Pancreas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and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Breast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2952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Around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6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Blood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Vessels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3311880153"/>
                  </a:ext>
                </a:extLst>
              </a:tr>
              <a:tr h="760922">
                <a:tc>
                  <a:txBody>
                    <a:bodyPr/>
                    <a:lstStyle/>
                    <a:p>
                      <a:pPr marL="91440" marR="42608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Tissue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architecture </a:t>
                      </a:r>
                      <a:r>
                        <a:rPr sz="1400" b="1" spc="4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preserved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Architecture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6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destroyed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3968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Cheesy 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material;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Architecture </a:t>
                      </a:r>
                      <a:r>
                        <a:rPr sz="1400" b="1" spc="4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disturbed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Architecture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distorted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3956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Architecture </a:t>
                      </a:r>
                      <a:r>
                        <a:rPr sz="1400" b="1" spc="10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not</a:t>
                      </a:r>
                      <a:r>
                        <a:rPr sz="1400" b="1" spc="21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114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much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affected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88838751"/>
                  </a:ext>
                </a:extLst>
              </a:tr>
              <a:tr h="908879">
                <a:tc>
                  <a:txBody>
                    <a:bodyPr/>
                    <a:lstStyle/>
                    <a:p>
                      <a:pPr marL="91440" marR="361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Involves 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denaturation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of</a:t>
                      </a:r>
                      <a:r>
                        <a:rPr sz="1400" b="1" spc="20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protein</a:t>
                      </a:r>
                      <a:r>
                        <a:rPr sz="1400" b="1" spc="2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3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&amp;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lysosomal </a:t>
                      </a: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enzymes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91440" marR="332105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Denaturation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of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Proteins</a:t>
                      </a:r>
                      <a:r>
                        <a:rPr sz="1400" b="1" spc="24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3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&amp;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Autolysis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8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Caseation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92075" marR="1746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8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Rupture</a:t>
                      </a:r>
                      <a:r>
                        <a:rPr sz="1400" b="1" spc="229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of</a:t>
                      </a:r>
                      <a:r>
                        <a:rPr sz="1400" b="1" spc="229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10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Fat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cells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92075" marR="2609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Accumulation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of</a:t>
                      </a:r>
                      <a:r>
                        <a:rPr sz="1400" b="1" spc="20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5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Fibrinoid 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material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2211190845"/>
                  </a:ext>
                </a:extLst>
              </a:tr>
              <a:tr h="783173">
                <a:tc>
                  <a:txBody>
                    <a:bodyPr/>
                    <a:lstStyle/>
                    <a:p>
                      <a:pPr marL="91440" marR="15684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none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C</a:t>
                      </a:r>
                      <a:r>
                        <a:rPr lang="en-US" sz="1400" b="1" u="none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O</a:t>
                      </a:r>
                      <a:r>
                        <a:rPr sz="1400" b="1" u="none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AGULATIVE</a:t>
                      </a:r>
                      <a:r>
                        <a:rPr sz="1400" b="1" u="none" spc="145" dirty="0" smtClean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u="none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u="none" spc="14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LIQUEFACT-</a:t>
                      </a:r>
                      <a:r>
                        <a:rPr sz="1400" b="1" u="none" spc="14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35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IVE</a:t>
                      </a:r>
                      <a:r>
                        <a:rPr sz="1400" b="1" u="none" spc="13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u="none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47180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none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CASEOUS</a:t>
                      </a:r>
                      <a:r>
                        <a:rPr sz="1400" b="1" u="none" spc="19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u="none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2075" marR="471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u="none" spc="12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FAT</a:t>
                      </a:r>
                      <a:r>
                        <a:rPr sz="1400" b="1" u="none" spc="1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u="none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42481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none" spc="125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FIBRINOID</a:t>
                      </a:r>
                      <a:r>
                        <a:rPr sz="1400" b="1" u="none" spc="12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9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NECROSS</a:t>
                      </a:r>
                      <a:endParaRPr sz="1400" u="none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231978089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105" dirty="0"/>
              <a:t>Differences</a:t>
            </a:r>
            <a:r>
              <a:rPr lang="en-US" sz="3200" spc="245" dirty="0"/>
              <a:t> </a:t>
            </a:r>
            <a:r>
              <a:rPr lang="en-US" sz="3200" spc="105" dirty="0"/>
              <a:t>Between</a:t>
            </a:r>
            <a:r>
              <a:rPr lang="en-US" sz="3200" spc="225" dirty="0"/>
              <a:t> </a:t>
            </a:r>
            <a:r>
              <a:rPr lang="en-US" sz="3200" spc="105" dirty="0"/>
              <a:t>Different</a:t>
            </a:r>
            <a:r>
              <a:rPr lang="en-US" sz="3200" spc="265" dirty="0"/>
              <a:t> </a:t>
            </a:r>
            <a:r>
              <a:rPr lang="en-US" sz="3200" spc="120" dirty="0"/>
              <a:t>Types</a:t>
            </a:r>
            <a:r>
              <a:rPr lang="en-US" sz="3200" spc="215" dirty="0"/>
              <a:t> </a:t>
            </a:r>
            <a:r>
              <a:rPr lang="en-US" sz="3200" spc="105" dirty="0"/>
              <a:t>of</a:t>
            </a:r>
            <a:r>
              <a:rPr lang="en-US" sz="3200" spc="240" dirty="0"/>
              <a:t> </a:t>
            </a:r>
            <a:r>
              <a:rPr lang="en-US" sz="3200" spc="95" dirty="0"/>
              <a:t>Necrosis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57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marR="5080" indent="260350" algn="just">
              <a:lnSpc>
                <a:spcPct val="89500"/>
              </a:lnSpc>
              <a:spcBef>
                <a:spcPts val="810"/>
              </a:spcBef>
              <a:buClr>
                <a:srgbClr val="000000"/>
              </a:buClr>
              <a:buFont typeface="Symbol"/>
              <a:buChar char=""/>
              <a:tabLst>
                <a:tab pos="273050" algn="l"/>
              </a:tabLst>
            </a:pPr>
            <a:r>
              <a:rPr lang="en-US" sz="2400" dirty="0">
                <a:cs typeface="Palatino Linotype"/>
              </a:rPr>
              <a:t>D</a:t>
            </a:r>
            <a:r>
              <a:rPr lang="en-US" sz="2400" dirty="0" smtClean="0">
                <a:cs typeface="Palatino Linotype"/>
              </a:rPr>
              <a:t>esigned</a:t>
            </a:r>
            <a:r>
              <a:rPr lang="en-US" sz="2400" spc="35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to</a:t>
            </a:r>
            <a:r>
              <a:rPr lang="en-US" sz="2400" spc="2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eliminate</a:t>
            </a:r>
            <a:r>
              <a:rPr lang="en-US" sz="2400" spc="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unwanted</a:t>
            </a:r>
            <a:r>
              <a:rPr lang="en-US" sz="2400" spc="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host</a:t>
            </a:r>
            <a:r>
              <a:rPr lang="en-US" sz="2400" spc="3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cells </a:t>
            </a:r>
            <a:r>
              <a:rPr lang="en-US" sz="2400" dirty="0">
                <a:cs typeface="Palatino Linotype"/>
              </a:rPr>
              <a:t>through</a:t>
            </a:r>
            <a:r>
              <a:rPr lang="en-US" sz="2400" spc="200" dirty="0">
                <a:cs typeface="Palatino Linotype"/>
              </a:rPr>
              <a:t>  </a:t>
            </a:r>
            <a:r>
              <a:rPr lang="en-US" sz="2400" dirty="0">
                <a:cs typeface="Palatino Linotype"/>
              </a:rPr>
              <a:t>activation</a:t>
            </a:r>
            <a:r>
              <a:rPr lang="en-US" sz="2400" spc="19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19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coordinated,</a:t>
            </a:r>
            <a:r>
              <a:rPr lang="en-US" sz="2400" spc="17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internally</a:t>
            </a:r>
            <a:r>
              <a:rPr lang="en-US" sz="2400" spc="2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programmed</a:t>
            </a:r>
            <a:r>
              <a:rPr lang="en-US" sz="2400" spc="2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series</a:t>
            </a:r>
            <a:r>
              <a:rPr lang="en-US" sz="2400" spc="200" dirty="0">
                <a:cs typeface="Palatino Linotype"/>
              </a:rPr>
              <a:t> </a:t>
            </a:r>
            <a:r>
              <a:rPr lang="en-US" sz="2400" spc="-25" dirty="0">
                <a:cs typeface="Palatino Linotype"/>
              </a:rPr>
              <a:t>of </a:t>
            </a:r>
            <a:r>
              <a:rPr lang="en-US" sz="2400" dirty="0">
                <a:cs typeface="Palatino Linotype"/>
              </a:rPr>
              <a:t>events</a:t>
            </a:r>
          </a:p>
          <a:p>
            <a:pPr marL="12700" marR="5080" lvl="0" indent="247650" algn="just">
              <a:lnSpc>
                <a:spcPct val="89500"/>
              </a:lnSpc>
              <a:buClr>
                <a:srgbClr val="72A376"/>
              </a:buClr>
              <a:buFont typeface="Symbol"/>
              <a:buChar char=""/>
              <a:tabLst>
                <a:tab pos="260350" algn="l"/>
              </a:tabLst>
            </a:pPr>
            <a:r>
              <a:rPr lang="en-US" sz="2400" spc="-35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</a:t>
            </a:r>
            <a:r>
              <a:rPr lang="en-US" sz="2400" dirty="0" smtClean="0">
                <a:cs typeface="Palatino Linotype"/>
              </a:rPr>
              <a:t>ffected</a:t>
            </a:r>
            <a:r>
              <a:rPr lang="en-US" sz="2400" spc="-45" dirty="0" smtClean="0">
                <a:cs typeface="Palatino Linotype"/>
              </a:rPr>
              <a:t> </a:t>
            </a:r>
            <a:r>
              <a:rPr lang="en-US" sz="2400" dirty="0" smtClean="0">
                <a:cs typeface="Palatino Linotype"/>
              </a:rPr>
              <a:t>by</a:t>
            </a:r>
            <a:r>
              <a:rPr lang="en-US" sz="2400" spc="5" dirty="0" smtClean="0">
                <a:cs typeface="Palatino Linotype"/>
              </a:rPr>
              <a:t> </a:t>
            </a:r>
            <a:r>
              <a:rPr lang="en-US" sz="2400" dirty="0" smtClean="0">
                <a:cs typeface="Palatino Linotype"/>
              </a:rPr>
              <a:t>a</a:t>
            </a:r>
            <a:r>
              <a:rPr lang="en-US" sz="2400" spc="-10" dirty="0" smtClean="0">
                <a:cs typeface="Palatino Linotype"/>
              </a:rPr>
              <a:t> </a:t>
            </a:r>
            <a:r>
              <a:rPr lang="en-US" sz="240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dedicated</a:t>
            </a:r>
            <a:r>
              <a:rPr lang="en-US" sz="2400" spc="-35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set</a:t>
            </a:r>
            <a:r>
              <a:rPr lang="en-US" sz="2400" spc="-2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of</a:t>
            </a:r>
            <a:r>
              <a:rPr lang="en-US" sz="2400" spc="-1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gene</a:t>
            </a:r>
            <a:r>
              <a:rPr lang="en-US" sz="2400" spc="-15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spc="-1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products.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 </a:t>
            </a:r>
            <a:endParaRPr lang="en-US" sz="2400" dirty="0" smtClean="0">
              <a:solidFill>
                <a:prstClr val="black"/>
              </a:solidFill>
              <a:cs typeface="Palatino Linotype"/>
            </a:endParaRPr>
          </a:p>
          <a:p>
            <a:pPr marL="12700" marR="5080" lvl="0" indent="247650" algn="just">
              <a:lnSpc>
                <a:spcPct val="89500"/>
              </a:lnSpc>
              <a:buClr>
                <a:srgbClr val="72A376"/>
              </a:buClr>
              <a:buFont typeface="Symbol"/>
              <a:buChar char=""/>
              <a:tabLst>
                <a:tab pos="260350" algn="l"/>
              </a:tabLst>
            </a:pPr>
            <a:r>
              <a:rPr lang="en-US" sz="2400" dirty="0" smtClean="0">
                <a:solidFill>
                  <a:prstClr val="black"/>
                </a:solidFill>
                <a:cs typeface="Palatino Linotype"/>
              </a:rPr>
              <a:t>It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is</a:t>
            </a:r>
            <a:r>
              <a:rPr lang="en-US" sz="2400" spc="49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a </a:t>
            </a: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disassembly</a:t>
            </a:r>
            <a:r>
              <a:rPr lang="en-US" sz="2400" spc="5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of  cellular</a:t>
            </a:r>
            <a:r>
              <a:rPr lang="en-US" sz="2400" spc="5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 </a:t>
            </a:r>
            <a:r>
              <a:rPr lang="en-US" sz="2400" spc="-1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components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</a:p>
          <a:p>
            <a:pPr marL="12700" marR="5080" lvl="0" indent="247650" algn="just">
              <a:lnSpc>
                <a:spcPct val="89500"/>
              </a:lnSpc>
              <a:buClr>
                <a:srgbClr val="72A376"/>
              </a:buClr>
              <a:buFont typeface="Symbol"/>
              <a:buChar char=""/>
              <a:tabLst>
                <a:tab pos="260350" algn="l"/>
              </a:tabLst>
            </a:pP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to</a:t>
            </a:r>
            <a:r>
              <a:rPr lang="en-US" sz="2400" spc="65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eliminate</a:t>
            </a:r>
            <a:r>
              <a:rPr lang="en-US" sz="2400" spc="75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 </a:t>
            </a: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unwanted</a:t>
            </a:r>
            <a:r>
              <a:rPr lang="en-US" sz="2400" spc="75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cells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,</a:t>
            </a:r>
            <a:r>
              <a:rPr lang="en-US" sz="2400" spc="9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during</a:t>
            </a:r>
            <a:r>
              <a:rPr lang="en-US" sz="2400" spc="7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embryogenesis</a:t>
            </a:r>
            <a:r>
              <a:rPr lang="en-US" sz="2400" spc="6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and</a:t>
            </a:r>
            <a:r>
              <a:rPr lang="en-US" sz="2400" spc="8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spc="-25" dirty="0">
                <a:solidFill>
                  <a:prstClr val="black"/>
                </a:solidFill>
                <a:cs typeface="Palatino Linotype"/>
              </a:rPr>
              <a:t>in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various</a:t>
            </a:r>
            <a:r>
              <a:rPr lang="en-US" sz="2400" spc="-4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Palatino Linotype"/>
              </a:rPr>
              <a:t>physiologic</a:t>
            </a:r>
            <a:r>
              <a:rPr lang="en-US" sz="2400" b="1" spc="-4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b="1" spc="-10" dirty="0">
                <a:solidFill>
                  <a:prstClr val="black"/>
                </a:solidFill>
                <a:cs typeface="Palatino Linotype"/>
              </a:rPr>
              <a:t>processes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.</a:t>
            </a:r>
            <a:endParaRPr lang="en-US" sz="2400" dirty="0">
              <a:solidFill>
                <a:prstClr val="black"/>
              </a:solidFill>
              <a:cs typeface="Palatino Linotype"/>
            </a:endParaRPr>
          </a:p>
          <a:p>
            <a:pPr marL="12700" marR="5080" indent="260350" algn="just">
              <a:lnSpc>
                <a:spcPct val="89500"/>
              </a:lnSpc>
              <a:spcBef>
                <a:spcPts val="810"/>
              </a:spcBef>
              <a:buClr>
                <a:srgbClr val="000000"/>
              </a:buClr>
              <a:buFont typeface="Symbol"/>
              <a:buChar char=""/>
              <a:tabLst>
                <a:tab pos="273050" algn="l"/>
              </a:tabLst>
            </a:pPr>
            <a:endParaRPr lang="en-US" sz="2800" dirty="0" smtClean="0">
              <a:cs typeface="Palatino Linotyp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310" dirty="0"/>
              <a:t>Apoptosis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629400" y="90488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926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906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229"/>
              </a:spcBef>
              <a:buNone/>
            </a:pPr>
            <a:r>
              <a:rPr lang="en-US" sz="2600" b="1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Stage</a:t>
            </a:r>
            <a:r>
              <a:rPr lang="en-US" sz="2600" b="1" spc="-2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1</a:t>
            </a:r>
            <a:r>
              <a:rPr lang="en-US" sz="2600" b="1" spc="-1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(Dying</a:t>
            </a:r>
            <a:r>
              <a:rPr lang="en-US" sz="2600" b="1" spc="-3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 </a:t>
            </a:r>
            <a:r>
              <a:rPr lang="en-US" sz="2600" b="1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Process):</a:t>
            </a:r>
            <a:endParaRPr lang="en-US" sz="2600" b="1" dirty="0"/>
          </a:p>
          <a:p>
            <a:pPr marL="36830" marR="6985" indent="0">
              <a:lnSpc>
                <a:spcPts val="2160"/>
              </a:lnSpc>
              <a:spcBef>
                <a:spcPts val="540"/>
              </a:spcBef>
              <a:buNone/>
              <a:tabLst>
                <a:tab pos="669925" algn="l"/>
                <a:tab pos="1557655" algn="l"/>
                <a:tab pos="2840355" algn="l"/>
                <a:tab pos="3912235" algn="l"/>
                <a:tab pos="4291965" algn="l"/>
                <a:tab pos="4800600" algn="l"/>
                <a:tab pos="5349240" algn="l"/>
                <a:tab pos="6123940" algn="l"/>
                <a:tab pos="7644765" algn="l"/>
              </a:tabLst>
            </a:pPr>
            <a:r>
              <a:rPr lang="en-US" sz="2600" dirty="0" smtClean="0"/>
              <a:t> </a:t>
            </a:r>
            <a:r>
              <a:rPr lang="en-US" sz="2600" spc="-10" dirty="0" smtClean="0"/>
              <a:t>Active</a:t>
            </a:r>
            <a:r>
              <a:rPr lang="en-US" sz="2600" dirty="0" smtClean="0"/>
              <a:t> </a:t>
            </a:r>
            <a:r>
              <a:rPr lang="en-US" sz="2600" spc="-10" dirty="0" smtClean="0"/>
              <a:t>metabolic</a:t>
            </a:r>
            <a:r>
              <a:rPr lang="en-US" sz="2600" dirty="0" smtClean="0"/>
              <a:t> </a:t>
            </a:r>
            <a:r>
              <a:rPr lang="en-US" sz="2600" spc="-10" dirty="0" smtClean="0"/>
              <a:t>changes</a:t>
            </a:r>
            <a:r>
              <a:rPr lang="en-US" sz="2600" dirty="0" smtClean="0"/>
              <a:t> </a:t>
            </a:r>
            <a:r>
              <a:rPr lang="en-US" sz="2600" spc="-25" dirty="0" smtClean="0"/>
              <a:t>in</a:t>
            </a:r>
            <a:r>
              <a:rPr lang="en-US" sz="2600" dirty="0"/>
              <a:t>	</a:t>
            </a:r>
            <a:r>
              <a:rPr lang="en-US" sz="2600" spc="-25" dirty="0"/>
              <a:t>the</a:t>
            </a:r>
            <a:r>
              <a:rPr lang="en-US" sz="2600" dirty="0"/>
              <a:t>	</a:t>
            </a:r>
            <a:r>
              <a:rPr lang="en-US" sz="2600" spc="-20" dirty="0" smtClean="0"/>
              <a:t>cell</a:t>
            </a:r>
            <a:r>
              <a:rPr lang="en-US" sz="2600" dirty="0" smtClean="0"/>
              <a:t> </a:t>
            </a:r>
            <a:r>
              <a:rPr lang="en-US" sz="2600" spc="-10" dirty="0" smtClean="0"/>
              <a:t>cause</a:t>
            </a:r>
            <a:r>
              <a:rPr lang="en-US" sz="2600" dirty="0" smtClean="0"/>
              <a:t> </a:t>
            </a:r>
            <a:r>
              <a:rPr lang="en-US" sz="2600" spc="-10" dirty="0" smtClean="0"/>
              <a:t>cytoplasmic</a:t>
            </a:r>
            <a:r>
              <a:rPr lang="en-US" sz="2600" dirty="0" smtClean="0"/>
              <a:t> </a:t>
            </a:r>
            <a:r>
              <a:rPr lang="en-US" sz="2600" spc="-25" dirty="0" smtClean="0"/>
              <a:t>and </a:t>
            </a:r>
            <a:r>
              <a:rPr lang="en-US" sz="2600" dirty="0"/>
              <a:t>nuclear</a:t>
            </a:r>
            <a:r>
              <a:rPr lang="en-US" sz="2600" spc="-35" dirty="0"/>
              <a:t> </a:t>
            </a:r>
            <a:r>
              <a:rPr lang="en-US" sz="2600" dirty="0"/>
              <a:t>condensation</a:t>
            </a:r>
            <a:r>
              <a:rPr lang="en-US" sz="2600" spc="-30" dirty="0"/>
              <a:t> </a:t>
            </a:r>
            <a:r>
              <a:rPr lang="en-US" sz="2600" dirty="0"/>
              <a:t>and</a:t>
            </a:r>
            <a:r>
              <a:rPr lang="en-US" sz="2600" spc="5" dirty="0"/>
              <a:t> </a:t>
            </a:r>
            <a:r>
              <a:rPr lang="en-US" sz="2600" dirty="0"/>
              <a:t>nuclear</a:t>
            </a:r>
            <a:r>
              <a:rPr lang="en-US" sz="2600" spc="-20" dirty="0"/>
              <a:t> </a:t>
            </a:r>
            <a:r>
              <a:rPr lang="en-US" sz="2600" dirty="0"/>
              <a:t>membrane</a:t>
            </a:r>
            <a:r>
              <a:rPr lang="en-US" sz="2600" spc="-25" dirty="0"/>
              <a:t> </a:t>
            </a:r>
            <a:r>
              <a:rPr lang="en-US" sz="2600" dirty="0"/>
              <a:t>is</a:t>
            </a:r>
            <a:r>
              <a:rPr lang="en-US" sz="2600" spc="-5" dirty="0"/>
              <a:t> </a:t>
            </a:r>
            <a:r>
              <a:rPr lang="en-US" sz="2600" spc="-10" dirty="0"/>
              <a:t>intact.</a:t>
            </a:r>
          </a:p>
          <a:p>
            <a:pPr marL="109728" indent="0">
              <a:buNone/>
            </a:pPr>
            <a:r>
              <a:rPr lang="en-US" sz="2600" spc="-20" dirty="0" smtClean="0">
                <a:latin typeface="+mj-lt"/>
                <a:cs typeface="Palatino Linotype"/>
              </a:rPr>
              <a:t>Cell </a:t>
            </a:r>
            <a:r>
              <a:rPr lang="en-US" sz="2600" spc="-10" dirty="0" smtClean="0">
                <a:latin typeface="+mj-lt"/>
                <a:cs typeface="Palatino Linotype"/>
              </a:rPr>
              <a:t>disintegrates </a:t>
            </a:r>
            <a:r>
              <a:rPr lang="en-US" sz="2600" spc="-20" dirty="0" smtClean="0">
                <a:latin typeface="+mj-lt"/>
                <a:cs typeface="Palatino Linotype"/>
              </a:rPr>
              <a:t>into</a:t>
            </a:r>
            <a:r>
              <a:rPr lang="en-US" sz="2600" dirty="0" smtClean="0">
                <a:latin typeface="+mj-lt"/>
                <a:cs typeface="Palatino Linotype"/>
              </a:rPr>
              <a:t> </a:t>
            </a:r>
            <a:r>
              <a:rPr lang="en-US" sz="2600" spc="-10" dirty="0" smtClean="0">
                <a:latin typeface="+mj-lt"/>
                <a:cs typeface="Palatino Linotype"/>
              </a:rPr>
              <a:t>multiple</a:t>
            </a:r>
            <a:r>
              <a:rPr lang="en-US" sz="2600" dirty="0" smtClean="0">
                <a:latin typeface="+mj-lt"/>
                <a:cs typeface="Palatino Linotype"/>
              </a:rPr>
              <a:t> </a:t>
            </a:r>
            <a:r>
              <a:rPr lang="en-US" sz="2600" spc="-1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Apoptotic</a:t>
            </a:r>
            <a:r>
              <a:rPr lang="en-US" sz="260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600" spc="-1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Bodies </a:t>
            </a:r>
            <a:r>
              <a:rPr lang="en-US" sz="2600" spc="-20" dirty="0" smtClean="0">
                <a:solidFill>
                  <a:srgbClr val="000066"/>
                </a:solidFill>
                <a:latin typeface="+mj-lt"/>
                <a:cs typeface="Palatino Linotype"/>
              </a:rPr>
              <a:t>each </a:t>
            </a:r>
            <a:r>
              <a:rPr lang="en-US" sz="2600" dirty="0" smtClean="0">
                <a:solidFill>
                  <a:srgbClr val="000066"/>
                </a:solidFill>
                <a:latin typeface="+mj-lt"/>
                <a:cs typeface="Palatino Linotype"/>
              </a:rPr>
              <a:t>surrounded</a:t>
            </a:r>
            <a:r>
              <a:rPr lang="en-US" sz="2600" spc="-30" dirty="0" smtClean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by</a:t>
            </a:r>
            <a:r>
              <a:rPr lang="en-US" sz="2600" spc="5" dirty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a</a:t>
            </a:r>
            <a:r>
              <a:rPr lang="en-US" sz="2600" spc="-5" dirty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part</a:t>
            </a:r>
            <a:r>
              <a:rPr lang="en-US" sz="2600" spc="-10" dirty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of</a:t>
            </a:r>
            <a:r>
              <a:rPr lang="en-US" sz="2600" spc="-10" dirty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plasma</a:t>
            </a:r>
            <a:r>
              <a:rPr lang="en-US" sz="2600" spc="-30" dirty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spc="-10" dirty="0">
                <a:solidFill>
                  <a:srgbClr val="000066"/>
                </a:solidFill>
                <a:latin typeface="+mj-lt"/>
                <a:cs typeface="Palatino Linotype"/>
              </a:rPr>
              <a:t>membrane</a:t>
            </a:r>
            <a:r>
              <a:rPr lang="en-US" sz="2600" spc="-10" dirty="0" smtClean="0">
                <a:solidFill>
                  <a:srgbClr val="000066"/>
                </a:solidFill>
                <a:latin typeface="+mj-lt"/>
                <a:cs typeface="Palatino Linotype"/>
              </a:rPr>
              <a:t>.</a:t>
            </a:r>
          </a:p>
          <a:p>
            <a:pPr marL="109728" indent="0">
              <a:buNone/>
            </a:pPr>
            <a:endParaRPr lang="en-US" sz="2600" dirty="0">
              <a:latin typeface="+mj-lt"/>
              <a:cs typeface="Palatino Linotype"/>
            </a:endParaRPr>
          </a:p>
          <a:p>
            <a:pPr marL="0" indent="0" algn="just">
              <a:lnSpc>
                <a:spcPct val="100000"/>
              </a:lnSpc>
              <a:spcBef>
                <a:spcPts val="340"/>
              </a:spcBef>
              <a:buNone/>
            </a:pPr>
            <a:r>
              <a:rPr lang="en-US" sz="2600" b="1" spc="-1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Stage</a:t>
            </a:r>
            <a:r>
              <a:rPr lang="en-US" sz="2600" b="1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600" b="1" spc="-5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2</a:t>
            </a:r>
            <a:r>
              <a:rPr lang="en-US" sz="2600" b="1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600" b="1" spc="-1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(Elimination</a:t>
            </a:r>
            <a:r>
              <a:rPr lang="en-US" sz="2600" b="1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600" b="1" spc="-1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Process</a:t>
            </a:r>
            <a:r>
              <a:rPr lang="en-US" sz="2600" b="1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)</a:t>
            </a:r>
            <a:r>
              <a:rPr lang="en-US" sz="2600" b="1" spc="-10" dirty="0">
                <a:solidFill>
                  <a:srgbClr val="000066"/>
                </a:solidFill>
                <a:latin typeface="+mj-lt"/>
                <a:cs typeface="Palatino Linotype"/>
              </a:rPr>
              <a:t>: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	</a:t>
            </a:r>
            <a:r>
              <a:rPr lang="en-US" sz="2600" dirty="0">
                <a:solidFill>
                  <a:srgbClr val="660033"/>
                </a:solidFill>
                <a:latin typeface="+mj-lt"/>
                <a:cs typeface="Palatino Linotype"/>
              </a:rPr>
              <a:t>	</a:t>
            </a:r>
            <a:endParaRPr lang="en-US" sz="2600" dirty="0" smtClean="0">
              <a:solidFill>
                <a:srgbClr val="660033"/>
              </a:solidFill>
              <a:latin typeface="+mj-lt"/>
              <a:cs typeface="Palatino Linotype"/>
            </a:endParaRPr>
          </a:p>
          <a:p>
            <a:pPr marL="0" indent="0" algn="just">
              <a:lnSpc>
                <a:spcPct val="100000"/>
              </a:lnSpc>
              <a:spcBef>
                <a:spcPts val="340"/>
              </a:spcBef>
              <a:buNone/>
            </a:pPr>
            <a:r>
              <a:rPr lang="en-US" sz="2600" spc="-10" dirty="0" smtClean="0">
                <a:latin typeface="+mj-lt"/>
                <a:cs typeface="Palatino Linotype"/>
              </a:rPr>
              <a:t>Apoptotic b</a:t>
            </a:r>
            <a:r>
              <a:rPr lang="en-US" sz="2600" dirty="0" smtClean="0">
                <a:latin typeface="+mj-lt"/>
                <a:cs typeface="Palatino Linotype"/>
              </a:rPr>
              <a:t>odies</a:t>
            </a:r>
            <a:r>
              <a:rPr lang="en-US" sz="2600" spc="-25" dirty="0" smtClean="0">
                <a:latin typeface="+mj-lt"/>
                <a:cs typeface="Palatino Linotype"/>
              </a:rPr>
              <a:t> are phagocytosed </a:t>
            </a:r>
            <a:r>
              <a:rPr lang="en-US" sz="2600" dirty="0" smtClean="0">
                <a:latin typeface="+mj-lt"/>
                <a:cs typeface="Palatino Linotype"/>
              </a:rPr>
              <a:t>by</a:t>
            </a:r>
            <a:r>
              <a:rPr lang="en-US" sz="2600" spc="490" dirty="0" smtClean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surrounding</a:t>
            </a:r>
            <a:r>
              <a:rPr lang="en-US" sz="2600" spc="-3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cells</a:t>
            </a:r>
            <a:r>
              <a:rPr lang="en-US" sz="2600" spc="-2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,e.g.,</a:t>
            </a:r>
            <a:r>
              <a:rPr lang="en-US" sz="2600" spc="-3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liver</a:t>
            </a:r>
            <a:r>
              <a:rPr lang="en-US" sz="2600" spc="-3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cells,</a:t>
            </a:r>
            <a:r>
              <a:rPr lang="en-US" sz="2600" spc="-25" dirty="0">
                <a:latin typeface="+mj-lt"/>
                <a:cs typeface="Palatino Linotype"/>
              </a:rPr>
              <a:t> </a:t>
            </a:r>
            <a:r>
              <a:rPr lang="en-US" sz="2600" dirty="0" err="1">
                <a:latin typeface="+mj-lt"/>
                <a:cs typeface="Palatino Linotype"/>
              </a:rPr>
              <a:t>tumour</a:t>
            </a:r>
            <a:r>
              <a:rPr lang="en-US" sz="2600" spc="-25" dirty="0">
                <a:latin typeface="+mj-lt"/>
                <a:cs typeface="Palatino Linotype"/>
              </a:rPr>
              <a:t> </a:t>
            </a:r>
            <a:r>
              <a:rPr lang="en-US" sz="2600" spc="-10" dirty="0">
                <a:latin typeface="+mj-lt"/>
                <a:cs typeface="Palatino Linotype"/>
              </a:rPr>
              <a:t>cells.</a:t>
            </a:r>
            <a:endParaRPr lang="en-US" sz="2600" dirty="0">
              <a:latin typeface="+mj-lt"/>
              <a:cs typeface="Palatino Linotype"/>
            </a:endParaRPr>
          </a:p>
          <a:p>
            <a:pPr marL="12065" marR="5080" indent="0" algn="just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600" dirty="0">
                <a:latin typeface="+mj-lt"/>
                <a:cs typeface="Palatino Linotype"/>
              </a:rPr>
              <a:t>This</a:t>
            </a:r>
            <a:r>
              <a:rPr lang="en-US" sz="2600" spc="1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is</a:t>
            </a:r>
            <a:r>
              <a:rPr lang="en-US" sz="2600" spc="3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followed</a:t>
            </a:r>
            <a:r>
              <a:rPr lang="en-US" sz="2600" spc="4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by</a:t>
            </a:r>
            <a:r>
              <a:rPr lang="en-US" sz="2600" spc="2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rapid</a:t>
            </a:r>
            <a:r>
              <a:rPr lang="en-US" sz="2600" spc="4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digestion</a:t>
            </a:r>
            <a:r>
              <a:rPr lang="en-US" sz="2600" dirty="0" smtClean="0">
                <a:latin typeface="+mj-lt"/>
                <a:cs typeface="Palatino Linotype"/>
              </a:rPr>
              <a:t>.</a:t>
            </a:r>
          </a:p>
          <a:p>
            <a:pPr marL="12065" marR="5080" indent="0" algn="just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600" spc="35" dirty="0" smtClean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The</a:t>
            </a:r>
            <a:r>
              <a:rPr lang="en-US" sz="2600" spc="4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surrounding</a:t>
            </a:r>
            <a:r>
              <a:rPr lang="en-US" sz="2600" spc="4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cells</a:t>
            </a:r>
            <a:r>
              <a:rPr lang="en-US" sz="2600" spc="30" dirty="0">
                <a:latin typeface="+mj-lt"/>
                <a:cs typeface="Palatino Linotype"/>
              </a:rPr>
              <a:t> </a:t>
            </a:r>
            <a:r>
              <a:rPr lang="en-US" sz="2600" spc="-20" dirty="0">
                <a:latin typeface="+mj-lt"/>
                <a:cs typeface="Palatino Linotype"/>
              </a:rPr>
              <a:t>move </a:t>
            </a:r>
            <a:r>
              <a:rPr lang="en-US" sz="2600" dirty="0">
                <a:latin typeface="+mj-lt"/>
                <a:cs typeface="Palatino Linotype"/>
              </a:rPr>
              <a:t>together</a:t>
            </a:r>
            <a:r>
              <a:rPr lang="en-US" sz="2600" spc="3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to</a:t>
            </a:r>
            <a:r>
              <a:rPr lang="en-US" sz="2600" spc="3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fill</a:t>
            </a:r>
            <a:r>
              <a:rPr lang="en-US" sz="2600" spc="4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the</a:t>
            </a:r>
            <a:r>
              <a:rPr lang="en-US" sz="2600" spc="4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vacant</a:t>
            </a:r>
            <a:r>
              <a:rPr lang="en-US" sz="2600" spc="3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space</a:t>
            </a:r>
            <a:r>
              <a:rPr lang="en-US" sz="2600" spc="2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leaving</a:t>
            </a:r>
            <a:r>
              <a:rPr lang="en-US" sz="2600" spc="4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virtually</a:t>
            </a:r>
            <a:r>
              <a:rPr lang="en-US" sz="2600" spc="5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no</a:t>
            </a:r>
            <a:r>
              <a:rPr lang="en-US" sz="2600" spc="5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evidence</a:t>
            </a:r>
            <a:r>
              <a:rPr lang="en-US" sz="2600" spc="45" dirty="0">
                <a:latin typeface="+mj-lt"/>
                <a:cs typeface="Palatino Linotype"/>
              </a:rPr>
              <a:t> </a:t>
            </a:r>
            <a:r>
              <a:rPr lang="en-US" sz="2600" spc="-25" dirty="0">
                <a:latin typeface="+mj-lt"/>
                <a:cs typeface="Palatino Linotype"/>
              </a:rPr>
              <a:t>of </a:t>
            </a:r>
            <a:r>
              <a:rPr lang="en-US" sz="2600" dirty="0">
                <a:latin typeface="+mj-lt"/>
                <a:cs typeface="Palatino Linotype"/>
              </a:rPr>
              <a:t>the</a:t>
            </a:r>
            <a:r>
              <a:rPr lang="en-US" sz="2600" spc="-10" dirty="0">
                <a:latin typeface="+mj-lt"/>
                <a:cs typeface="Palatino Linotype"/>
              </a:rPr>
              <a:t> process.</a:t>
            </a:r>
            <a:endParaRPr lang="en-US" sz="2600" dirty="0">
              <a:latin typeface="+mj-lt"/>
              <a:cs typeface="Palatino Linotype"/>
            </a:endParaRPr>
          </a:p>
          <a:p>
            <a:pPr marL="109728" indent="0">
              <a:buNone/>
            </a:pPr>
            <a:endParaRPr lang="en-US" sz="2000" dirty="0">
              <a:latin typeface="Palatino Linotype"/>
              <a:cs typeface="Palatino Linotype"/>
            </a:endParaRPr>
          </a:p>
          <a:p>
            <a:endParaRPr lang="en-US" sz="2000" dirty="0">
              <a:latin typeface="Palatino Linotype"/>
              <a:cs typeface="Palatino Linotype"/>
            </a:endParaRPr>
          </a:p>
          <a:p>
            <a:endParaRPr lang="en-US" sz="2400" dirty="0">
              <a:latin typeface="Palatino Linotype"/>
              <a:cs typeface="Palatino Linotype"/>
            </a:endParaRPr>
          </a:p>
          <a:p>
            <a:endParaRPr lang="en-US" sz="2400" dirty="0">
              <a:latin typeface="+mj-lt"/>
              <a:cs typeface="Palatino Linotyp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9800" y="533400"/>
            <a:ext cx="76200" cy="11430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698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2000" dirty="0"/>
              <a:t>R</a:t>
            </a:r>
            <a:r>
              <a:rPr lang="en-US" sz="2000" dirty="0" smtClean="0"/>
              <a:t>esults from  action of “caspases” which are activated ,</a:t>
            </a:r>
            <a:r>
              <a:rPr lang="en-US" sz="2000" dirty="0" smtClean="0">
                <a:latin typeface="+mj-lt"/>
                <a:cs typeface="Palatino Linotype"/>
              </a:rPr>
              <a:t>lead</a:t>
            </a:r>
            <a:r>
              <a:rPr lang="en-US" sz="2000" spc="160" dirty="0" smtClean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to</a:t>
            </a:r>
            <a:r>
              <a:rPr lang="en-US" sz="2000" spc="16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endonuclease</a:t>
            </a:r>
            <a:r>
              <a:rPr lang="en-US" sz="2000" spc="17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digestion</a:t>
            </a:r>
            <a:r>
              <a:rPr lang="en-US" sz="2000" spc="17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of</a:t>
            </a:r>
            <a:r>
              <a:rPr lang="en-US" sz="2000" spc="16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DNA</a:t>
            </a:r>
            <a:r>
              <a:rPr lang="en-US" sz="2000" spc="150" dirty="0">
                <a:latin typeface="+mj-lt"/>
                <a:cs typeface="Palatino Linotype"/>
              </a:rPr>
              <a:t> </a:t>
            </a:r>
            <a:r>
              <a:rPr lang="en-US" sz="2000" spc="-25" dirty="0">
                <a:latin typeface="+mj-lt"/>
                <a:cs typeface="Palatino Linotype"/>
              </a:rPr>
              <a:t>and </a:t>
            </a:r>
            <a:r>
              <a:rPr lang="en-US" sz="2000" dirty="0">
                <a:latin typeface="+mj-lt"/>
                <a:cs typeface="Palatino Linotype"/>
              </a:rPr>
              <a:t>disintegration</a:t>
            </a:r>
            <a:r>
              <a:rPr lang="en-US" sz="2000" spc="-4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of</a:t>
            </a:r>
            <a:r>
              <a:rPr lang="en-US" sz="2000" spc="-1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the</a:t>
            </a:r>
            <a:r>
              <a:rPr lang="en-US" sz="2000" spc="-1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cell</a:t>
            </a:r>
            <a:r>
              <a:rPr lang="en-US" sz="2000" spc="-25" dirty="0">
                <a:latin typeface="+mj-lt"/>
                <a:cs typeface="Palatino Linotype"/>
              </a:rPr>
              <a:t> </a:t>
            </a:r>
            <a:r>
              <a:rPr lang="en-US" sz="2000" spc="-10" dirty="0">
                <a:latin typeface="+mj-lt"/>
                <a:cs typeface="Palatino Linotype"/>
              </a:rPr>
              <a:t>skeleton.</a:t>
            </a:r>
            <a:endParaRPr lang="en-US" sz="2000" dirty="0">
              <a:latin typeface="+mj-lt"/>
              <a:cs typeface="Palatino Linotype"/>
            </a:endParaRPr>
          </a:p>
          <a:p>
            <a:pPr marL="12700" marR="5080" indent="0" algn="just">
              <a:lnSpc>
                <a:spcPct val="100000"/>
              </a:lnSpc>
              <a:spcBef>
                <a:spcPts val="480"/>
              </a:spcBef>
              <a:buNone/>
              <a:tabLst>
                <a:tab pos="342900" algn="l"/>
              </a:tabLst>
            </a:pP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Activation</a:t>
            </a:r>
            <a:r>
              <a:rPr lang="en-US" sz="2000" b="1" spc="8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through</a:t>
            </a:r>
            <a:r>
              <a:rPr lang="en-US" sz="2000" b="1" spc="9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Death</a:t>
            </a:r>
            <a:r>
              <a:rPr lang="en-US" sz="2000" b="1" spc="8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Factor</a:t>
            </a:r>
            <a:r>
              <a:rPr lang="en-US" sz="2000" b="1" spc="8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(Fas</a:t>
            </a:r>
            <a:r>
              <a:rPr lang="en-US" sz="2000" b="1" spc="9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Ligand):</a:t>
            </a:r>
            <a:r>
              <a:rPr lang="en-US" sz="2000" b="1" spc="100" dirty="0">
                <a:solidFill>
                  <a:srgbClr val="660066"/>
                </a:solidFill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The</a:t>
            </a:r>
            <a:r>
              <a:rPr lang="en-US" sz="2000" spc="9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is</a:t>
            </a:r>
            <a:r>
              <a:rPr lang="en-US" sz="2000" spc="7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by</a:t>
            </a:r>
            <a:r>
              <a:rPr lang="en-US" sz="2000" spc="95" dirty="0">
                <a:latin typeface="+mj-lt"/>
                <a:cs typeface="Palatino Linotype"/>
              </a:rPr>
              <a:t> </a:t>
            </a:r>
            <a:r>
              <a:rPr lang="en-US" sz="2000" spc="-10" dirty="0">
                <a:latin typeface="+mj-lt"/>
                <a:cs typeface="Palatino Linotype"/>
              </a:rPr>
              <a:t>signaling </a:t>
            </a:r>
            <a:r>
              <a:rPr lang="en-US" sz="2000" dirty="0">
                <a:latin typeface="+mj-lt"/>
                <a:cs typeface="Palatino Linotype"/>
              </a:rPr>
              <a:t>through</a:t>
            </a:r>
            <a:r>
              <a:rPr lang="en-US" sz="2000" spc="3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membrane</a:t>
            </a:r>
            <a:r>
              <a:rPr lang="en-US" sz="2000" spc="3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proteins</a:t>
            </a:r>
            <a:r>
              <a:rPr lang="en-US" sz="2000" spc="2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such</a:t>
            </a:r>
            <a:r>
              <a:rPr lang="en-US" sz="2000" spc="1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as</a:t>
            </a:r>
            <a:r>
              <a:rPr lang="en-US" sz="2000" spc="2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Fas</a:t>
            </a:r>
            <a:r>
              <a:rPr lang="en-US" sz="2000" spc="2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or</a:t>
            </a:r>
            <a:r>
              <a:rPr lang="en-US" sz="2000" spc="3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TNF</a:t>
            </a:r>
            <a:r>
              <a:rPr lang="en-US" sz="2000" spc="3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receptor</a:t>
            </a:r>
            <a:r>
              <a:rPr lang="en-US" sz="2000" spc="20" dirty="0">
                <a:latin typeface="+mj-lt"/>
                <a:cs typeface="Palatino Linotype"/>
              </a:rPr>
              <a:t> </a:t>
            </a:r>
            <a:r>
              <a:rPr lang="en-US" sz="2000" spc="-10" dirty="0">
                <a:latin typeface="+mj-lt"/>
                <a:cs typeface="Palatino Linotype"/>
              </a:rPr>
              <a:t>intracellular </a:t>
            </a:r>
            <a:r>
              <a:rPr lang="en-US" sz="2000" dirty="0">
                <a:latin typeface="+mj-lt"/>
                <a:cs typeface="Palatino Linotype"/>
              </a:rPr>
              <a:t>death</a:t>
            </a:r>
            <a:r>
              <a:rPr lang="en-US" sz="2000" spc="10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domain.</a:t>
            </a:r>
            <a:r>
              <a:rPr lang="en-US" sz="2000" spc="120" dirty="0">
                <a:latin typeface="+mj-lt"/>
                <a:cs typeface="Palatino Linotype"/>
              </a:rPr>
              <a:t> </a:t>
            </a:r>
          </a:p>
          <a:p>
            <a:pPr marL="12700" marR="5080" indent="0" algn="just">
              <a:lnSpc>
                <a:spcPct val="100000"/>
              </a:lnSpc>
              <a:spcBef>
                <a:spcPts val="480"/>
              </a:spcBef>
              <a:buNone/>
              <a:tabLst>
                <a:tab pos="342900" algn="l"/>
              </a:tabLst>
            </a:pP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Release</a:t>
            </a:r>
            <a:r>
              <a:rPr lang="en-US" sz="2000" b="1" spc="27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of</a:t>
            </a:r>
            <a:r>
              <a:rPr lang="en-US" sz="2000" b="1" spc="28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Cytochrome</a:t>
            </a:r>
            <a:r>
              <a:rPr lang="en-US" sz="2000" b="1" spc="27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i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–</a:t>
            </a:r>
            <a:r>
              <a:rPr lang="en-US" sz="2000" b="1" i="1" spc="27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C</a:t>
            </a:r>
            <a:r>
              <a:rPr lang="en-US" sz="2000" b="1" spc="27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from</a:t>
            </a:r>
            <a:r>
              <a:rPr lang="en-US" sz="2000" b="1" spc="26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the</a:t>
            </a:r>
            <a:r>
              <a:rPr lang="en-US" sz="2000" b="1" spc="28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Mitochondria:</a:t>
            </a:r>
            <a:r>
              <a:rPr lang="en-US" sz="2000" b="1" spc="275" dirty="0">
                <a:solidFill>
                  <a:srgbClr val="660066"/>
                </a:solidFill>
                <a:latin typeface="+mj-lt"/>
                <a:cs typeface="Palatino Linotype"/>
              </a:rPr>
              <a:t> </a:t>
            </a:r>
            <a:endParaRPr lang="en-US" sz="2000" b="1" spc="275" dirty="0" smtClean="0">
              <a:solidFill>
                <a:srgbClr val="660066"/>
              </a:solidFill>
              <a:latin typeface="+mj-lt"/>
              <a:cs typeface="Palatino Linotype"/>
            </a:endParaRPr>
          </a:p>
          <a:p>
            <a:pPr marL="12700" marR="5080" indent="0" algn="just">
              <a:lnSpc>
                <a:spcPct val="100000"/>
              </a:lnSpc>
              <a:spcBef>
                <a:spcPts val="480"/>
              </a:spcBef>
              <a:buNone/>
              <a:tabLst>
                <a:tab pos="342900" algn="l"/>
              </a:tabLst>
            </a:pPr>
            <a:r>
              <a:rPr lang="en-US" sz="2000" dirty="0" smtClean="0">
                <a:latin typeface="+mj-lt"/>
                <a:cs typeface="Palatino Linotype"/>
              </a:rPr>
              <a:t>The</a:t>
            </a:r>
            <a:r>
              <a:rPr lang="en-US" sz="2000" spc="285" dirty="0" smtClean="0">
                <a:latin typeface="+mj-lt"/>
                <a:cs typeface="Palatino Linotype"/>
              </a:rPr>
              <a:t> </a:t>
            </a:r>
            <a:r>
              <a:rPr lang="en-US" sz="2000" spc="-10" dirty="0">
                <a:latin typeface="+mj-lt"/>
                <a:cs typeface="Palatino Linotype"/>
              </a:rPr>
              <a:t>second </a:t>
            </a:r>
            <a:r>
              <a:rPr lang="en-US" sz="2000" dirty="0">
                <a:latin typeface="+mj-lt"/>
                <a:cs typeface="Palatino Linotype"/>
              </a:rPr>
              <a:t>pathway</a:t>
            </a:r>
            <a:r>
              <a:rPr lang="en-US" sz="2000" spc="31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is</a:t>
            </a:r>
            <a:r>
              <a:rPr lang="en-US" sz="2000" spc="31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via</a:t>
            </a:r>
            <a:r>
              <a:rPr lang="en-US" sz="2000" spc="31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the</a:t>
            </a:r>
            <a:r>
              <a:rPr lang="en-US" sz="2000" spc="31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release</a:t>
            </a:r>
            <a:r>
              <a:rPr lang="en-US" sz="2000" spc="32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of</a:t>
            </a:r>
            <a:r>
              <a:rPr lang="en-US" sz="2000" spc="32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Cytochrome</a:t>
            </a:r>
            <a:r>
              <a:rPr lang="en-US" sz="2000" spc="310" dirty="0">
                <a:latin typeface="+mj-lt"/>
                <a:cs typeface="Palatino Linotype"/>
              </a:rPr>
              <a:t> </a:t>
            </a:r>
            <a:r>
              <a:rPr lang="en-US" sz="2000" i="1" dirty="0">
                <a:latin typeface="+mj-lt"/>
                <a:cs typeface="Palatino Linotype"/>
              </a:rPr>
              <a:t>–</a:t>
            </a:r>
            <a:r>
              <a:rPr lang="en-US" sz="2000" i="1" spc="32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C</a:t>
            </a:r>
            <a:r>
              <a:rPr lang="en-US" sz="2000" spc="31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from</a:t>
            </a:r>
            <a:r>
              <a:rPr lang="en-US" sz="2000" spc="31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mitochondria</a:t>
            </a:r>
            <a:r>
              <a:rPr lang="en-US" sz="2000" spc="320" dirty="0">
                <a:latin typeface="+mj-lt"/>
                <a:cs typeface="Palatino Linotype"/>
              </a:rPr>
              <a:t> </a:t>
            </a:r>
            <a:r>
              <a:rPr lang="en-US" sz="2000" spc="-50" dirty="0" smtClean="0">
                <a:latin typeface="+mj-lt"/>
                <a:cs typeface="Palatino Linotype"/>
              </a:rPr>
              <a:t>.</a:t>
            </a:r>
          </a:p>
          <a:p>
            <a:pPr marL="12700" marR="5080" indent="0" algn="just">
              <a:lnSpc>
                <a:spcPct val="100000"/>
              </a:lnSpc>
              <a:spcBef>
                <a:spcPts val="480"/>
              </a:spcBef>
              <a:buNone/>
              <a:tabLst>
                <a:tab pos="342900" algn="l"/>
              </a:tabLst>
            </a:pPr>
            <a:r>
              <a:rPr lang="en-US" sz="2000" dirty="0" smtClean="0">
                <a:latin typeface="+mj-lt"/>
                <a:cs typeface="Palatino Linotype"/>
              </a:rPr>
              <a:t>Cytochrome</a:t>
            </a:r>
            <a:r>
              <a:rPr lang="en-US" sz="2000" spc="345" dirty="0" smtClean="0">
                <a:latin typeface="+mj-lt"/>
                <a:cs typeface="Palatino Linotype"/>
              </a:rPr>
              <a:t> </a:t>
            </a:r>
            <a:r>
              <a:rPr lang="en-US" sz="2000" i="1" dirty="0">
                <a:latin typeface="+mj-lt"/>
                <a:cs typeface="Palatino Linotype"/>
              </a:rPr>
              <a:t>–</a:t>
            </a:r>
            <a:r>
              <a:rPr lang="en-US" sz="2000" i="1" spc="35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C</a:t>
            </a:r>
            <a:r>
              <a:rPr lang="en-US" sz="2000" spc="345" dirty="0">
                <a:latin typeface="+mj-lt"/>
                <a:cs typeface="Palatino Linotype"/>
              </a:rPr>
              <a:t>  </a:t>
            </a:r>
            <a:r>
              <a:rPr lang="en-US" sz="2000" dirty="0">
                <a:latin typeface="+mj-lt"/>
                <a:cs typeface="Palatino Linotype"/>
              </a:rPr>
              <a:t>binds</a:t>
            </a:r>
            <a:r>
              <a:rPr lang="en-US" sz="2000" spc="33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to</a:t>
            </a:r>
            <a:r>
              <a:rPr lang="en-US" sz="2000" spc="335" dirty="0">
                <a:latin typeface="+mj-lt"/>
                <a:cs typeface="Palatino Linotype"/>
              </a:rPr>
              <a:t> </a:t>
            </a:r>
            <a:r>
              <a:rPr lang="en-US" sz="2000" dirty="0" err="1">
                <a:latin typeface="+mj-lt"/>
                <a:cs typeface="Palatino Linotype"/>
              </a:rPr>
              <a:t>Apaf</a:t>
            </a:r>
            <a:r>
              <a:rPr lang="en-US" sz="2000" spc="330" dirty="0">
                <a:latin typeface="+mj-lt"/>
                <a:cs typeface="Palatino Linotype"/>
              </a:rPr>
              <a:t> </a:t>
            </a:r>
            <a:r>
              <a:rPr lang="en-US" sz="2000" i="1" dirty="0">
                <a:latin typeface="+mj-lt"/>
                <a:cs typeface="Palatino Linotype"/>
              </a:rPr>
              <a:t>–</a:t>
            </a:r>
            <a:r>
              <a:rPr lang="en-US" sz="2000" i="1" spc="34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1</a:t>
            </a:r>
            <a:r>
              <a:rPr lang="en-US" sz="2000" spc="34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which</a:t>
            </a:r>
            <a:r>
              <a:rPr lang="en-US" sz="2000" spc="33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then</a:t>
            </a:r>
            <a:r>
              <a:rPr lang="en-US" sz="2000" spc="34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activates</a:t>
            </a:r>
            <a:r>
              <a:rPr lang="en-US" sz="2000" spc="350" dirty="0">
                <a:latin typeface="+mj-lt"/>
                <a:cs typeface="Palatino Linotype"/>
              </a:rPr>
              <a:t> </a:t>
            </a:r>
            <a:r>
              <a:rPr lang="en-US" sz="2000" spc="-10" dirty="0">
                <a:latin typeface="+mj-lt"/>
                <a:cs typeface="Palatino Linotype"/>
              </a:rPr>
              <a:t>caspases. </a:t>
            </a:r>
            <a:endParaRPr lang="en-US" sz="20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220" dirty="0" smtClean="0"/>
              <a:t>Pathogenesis</a:t>
            </a:r>
            <a:r>
              <a:rPr lang="en-US" sz="3600" spc="305" dirty="0" smtClean="0"/>
              <a:t> </a:t>
            </a:r>
            <a:r>
              <a:rPr lang="en-US" sz="3600" spc="265" dirty="0" smtClean="0"/>
              <a:t>of</a:t>
            </a:r>
            <a:r>
              <a:rPr lang="en-US" sz="3600" spc="310" dirty="0" smtClean="0"/>
              <a:t> </a:t>
            </a:r>
            <a:r>
              <a:rPr lang="en-US" sz="3600" spc="180" dirty="0"/>
              <a:t>A</a:t>
            </a:r>
            <a:r>
              <a:rPr lang="en-US" sz="3600" spc="180" dirty="0" smtClean="0"/>
              <a:t>poptosis</a:t>
            </a:r>
            <a:endParaRPr lang="en-US" sz="36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239000" y="90488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712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marR="1035685">
              <a:lnSpc>
                <a:spcPct val="111800"/>
              </a:lnSpc>
              <a:spcBef>
                <a:spcPts val="55"/>
              </a:spcBef>
              <a:tabLst>
                <a:tab pos="2635885" algn="l"/>
              </a:tabLst>
            </a:pPr>
            <a:r>
              <a:rPr lang="en-US" sz="2400" dirty="0">
                <a:latin typeface="+mj-lt"/>
                <a:cs typeface="Arial"/>
              </a:rPr>
              <a:t>Gene</a:t>
            </a:r>
            <a:r>
              <a:rPr lang="en-US" sz="2400" spc="-4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that</a:t>
            </a:r>
            <a:r>
              <a:rPr lang="en-US" sz="2400" spc="-30" dirty="0">
                <a:latin typeface="+mj-lt"/>
                <a:cs typeface="Arial"/>
              </a:rPr>
              <a:t> </a:t>
            </a:r>
            <a:r>
              <a:rPr lang="en-US" sz="2400" spc="-10" dirty="0">
                <a:latin typeface="+mj-lt"/>
                <a:cs typeface="Arial"/>
              </a:rPr>
              <a:t>stimulates</a:t>
            </a:r>
            <a:r>
              <a:rPr lang="en-US" sz="2400" dirty="0">
                <a:latin typeface="+mj-lt"/>
                <a:cs typeface="Arial"/>
              </a:rPr>
              <a:t>	</a:t>
            </a:r>
            <a:r>
              <a:rPr lang="en-US" sz="2400" spc="-10" dirty="0">
                <a:latin typeface="+mj-lt"/>
                <a:cs typeface="Arial"/>
              </a:rPr>
              <a:t>Apoptosis </a:t>
            </a:r>
            <a:r>
              <a:rPr lang="en-US" sz="2400" dirty="0" smtClean="0">
                <a:latin typeface="+mj-lt"/>
                <a:cs typeface="Arial"/>
              </a:rPr>
              <a:t>e.g,</a:t>
            </a:r>
            <a:r>
              <a:rPr lang="en-US" sz="2400" i="1" spc="-145" dirty="0" smtClean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2400" i="1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bax</a:t>
            </a:r>
            <a:r>
              <a:rPr lang="en-US" sz="2400" i="1" spc="-2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2400" i="1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–</a:t>
            </a:r>
            <a:r>
              <a:rPr lang="en-US" sz="2400" i="1" spc="-2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2400" i="1" spc="-20" dirty="0" smtClean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gene</a:t>
            </a:r>
            <a:endParaRPr lang="en-US" sz="2400" dirty="0">
              <a:latin typeface="+mj-lt"/>
              <a:cs typeface="Arial"/>
            </a:endParaRPr>
          </a:p>
          <a:p>
            <a:pPr marL="94615">
              <a:lnSpc>
                <a:spcPct val="100000"/>
              </a:lnSpc>
              <a:spcBef>
                <a:spcPts val="5"/>
              </a:spcBef>
            </a:pPr>
            <a:r>
              <a:rPr lang="en-US" sz="2400" spc="18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APOPTOSIS</a:t>
            </a:r>
            <a:r>
              <a:rPr lang="en-US" sz="2400" spc="30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spc="15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INHIBITING</a:t>
            </a:r>
            <a:r>
              <a:rPr lang="en-US" sz="2400" spc="30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spc="254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GENE</a:t>
            </a:r>
            <a:endParaRPr lang="en-US" sz="2400" dirty="0">
              <a:latin typeface="+mj-lt"/>
              <a:cs typeface="Cambria"/>
            </a:endParaRPr>
          </a:p>
          <a:p>
            <a:pPr marL="1009015">
              <a:lnSpc>
                <a:spcPct val="100000"/>
              </a:lnSpc>
              <a:spcBef>
                <a:spcPts val="265"/>
              </a:spcBef>
            </a:pPr>
            <a:r>
              <a:rPr lang="en-US" sz="2400" dirty="0">
                <a:latin typeface="+mj-lt"/>
                <a:cs typeface="Arial"/>
              </a:rPr>
              <a:t>Gene</a:t>
            </a:r>
            <a:r>
              <a:rPr lang="en-US" sz="2400" spc="-40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that</a:t>
            </a:r>
            <a:r>
              <a:rPr lang="en-US" sz="2400" spc="-2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blocks</a:t>
            </a:r>
            <a:r>
              <a:rPr lang="en-US" sz="2400" spc="-30" dirty="0">
                <a:latin typeface="+mj-lt"/>
                <a:cs typeface="Arial"/>
              </a:rPr>
              <a:t> </a:t>
            </a:r>
            <a:r>
              <a:rPr lang="en-US" sz="2400" spc="-10" dirty="0">
                <a:latin typeface="+mj-lt"/>
                <a:cs typeface="Arial"/>
              </a:rPr>
              <a:t>apoptosis</a:t>
            </a:r>
            <a:endParaRPr lang="en-US" sz="2400" dirty="0">
              <a:latin typeface="+mj-lt"/>
              <a:cs typeface="Arial"/>
            </a:endParaRPr>
          </a:p>
          <a:p>
            <a:pPr marL="1009015">
              <a:lnSpc>
                <a:spcPct val="100000"/>
              </a:lnSpc>
              <a:spcBef>
                <a:spcPts val="285"/>
              </a:spcBef>
            </a:pPr>
            <a:r>
              <a:rPr lang="en-US" sz="2400" dirty="0" smtClean="0">
                <a:latin typeface="+mj-lt"/>
                <a:cs typeface="Arial"/>
              </a:rPr>
              <a:t>e.g,</a:t>
            </a:r>
            <a:r>
              <a:rPr lang="en-US" sz="2400" spc="-140" dirty="0" smtClean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2400" dirty="0" smtClean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bcl</a:t>
            </a:r>
            <a:r>
              <a:rPr lang="en-US" sz="2400" spc="-15" dirty="0" smtClean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-</a:t>
            </a:r>
            <a:r>
              <a:rPr lang="en-US" sz="2400" spc="-2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gene</a:t>
            </a:r>
            <a:endParaRPr lang="en-US" sz="2400" dirty="0">
              <a:latin typeface="+mj-lt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195" dirty="0" smtClean="0"/>
              <a:t>Apoptosis</a:t>
            </a:r>
            <a:r>
              <a:rPr lang="en-US" sz="4400" spc="320" dirty="0" smtClean="0"/>
              <a:t> </a:t>
            </a:r>
            <a:r>
              <a:rPr lang="en-US" sz="4400" spc="254" dirty="0"/>
              <a:t>s</a:t>
            </a:r>
            <a:r>
              <a:rPr lang="en-US" sz="4400" spc="254" dirty="0" smtClean="0"/>
              <a:t>pecific</a:t>
            </a:r>
            <a:r>
              <a:rPr lang="en-US" sz="4400" spc="320" dirty="0" smtClean="0"/>
              <a:t> </a:t>
            </a:r>
            <a:r>
              <a:rPr lang="en-US" sz="4400" spc="254" dirty="0"/>
              <a:t>G</a:t>
            </a:r>
            <a:r>
              <a:rPr lang="en-US" sz="4400" spc="254" dirty="0" smtClean="0"/>
              <a:t>ene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225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55000" lnSpcReduction="20000"/>
          </a:bodyPr>
          <a:lstStyle/>
          <a:p>
            <a:pPr marL="581025" indent="-571500">
              <a:lnSpc>
                <a:spcPct val="100000"/>
              </a:lnSpc>
              <a:spcBef>
                <a:spcPts val="100"/>
              </a:spcBef>
              <a:buSzPct val="94444"/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4400" dirty="0">
                <a:latin typeface="+mj-lt"/>
                <a:cs typeface="Palatino Linotype"/>
              </a:rPr>
              <a:t>The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programmed</a:t>
            </a:r>
            <a:r>
              <a:rPr lang="en-US" sz="4400" spc="-2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destruction</a:t>
            </a:r>
            <a:r>
              <a:rPr lang="en-US" sz="4400" spc="-5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of</a:t>
            </a:r>
            <a:r>
              <a:rPr lang="en-US" sz="4400" spc="-5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cells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during</a:t>
            </a:r>
            <a:r>
              <a:rPr lang="en-US" sz="4400" spc="-55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embryogenesis.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Arial" panose="020B0604020202020204" pitchFamily="34" charset="0"/>
              <a:buChar char="•"/>
            </a:pPr>
            <a:endParaRPr lang="en-US" sz="4400" dirty="0">
              <a:latin typeface="+mj-lt"/>
              <a:cs typeface="Palatino Linotype"/>
            </a:endParaRPr>
          </a:p>
          <a:p>
            <a:pPr marL="584200" indent="-571500">
              <a:lnSpc>
                <a:spcPct val="100000"/>
              </a:lnSpc>
              <a:buSzPct val="94444"/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4400" dirty="0">
                <a:latin typeface="+mj-lt"/>
                <a:cs typeface="Palatino Linotype"/>
              </a:rPr>
              <a:t>Hormone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dependent</a:t>
            </a:r>
            <a:r>
              <a:rPr lang="en-US" sz="4400" spc="-4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involution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in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the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adults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Arial" panose="020B0604020202020204" pitchFamily="34" charset="0"/>
              <a:buChar char="•"/>
            </a:pPr>
            <a:endParaRPr lang="en-US" sz="4400" dirty="0">
              <a:latin typeface="+mj-lt"/>
              <a:cs typeface="Palatino Linotype"/>
            </a:endParaRPr>
          </a:p>
          <a:p>
            <a:pPr marL="584200" indent="-571500">
              <a:lnSpc>
                <a:spcPct val="100000"/>
              </a:lnSpc>
              <a:buSzPct val="94444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4400" dirty="0">
                <a:latin typeface="+mj-lt"/>
                <a:cs typeface="Palatino Linotype"/>
              </a:rPr>
              <a:t>Cell</a:t>
            </a:r>
            <a:r>
              <a:rPr lang="en-US" sz="4400" spc="-2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depletion</a:t>
            </a:r>
            <a:r>
              <a:rPr lang="en-US" sz="4400" spc="-2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in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proliferating</a:t>
            </a:r>
            <a:r>
              <a:rPr lang="en-US" sz="4400" spc="-2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cell</a:t>
            </a:r>
            <a:r>
              <a:rPr lang="en-US" sz="4400" spc="-15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population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Arial" panose="020B0604020202020204" pitchFamily="34" charset="0"/>
              <a:buChar char="•"/>
            </a:pPr>
            <a:endParaRPr lang="en-US" sz="4400" dirty="0">
              <a:latin typeface="+mj-lt"/>
              <a:cs typeface="Palatino Linotype"/>
            </a:endParaRPr>
          </a:p>
          <a:p>
            <a:pPr marL="584200" indent="-571500">
              <a:lnSpc>
                <a:spcPct val="100000"/>
              </a:lnSpc>
              <a:buSzPct val="94444"/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4400" dirty="0">
                <a:latin typeface="+mj-lt"/>
                <a:cs typeface="Palatino Linotype"/>
              </a:rPr>
              <a:t>Cell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death</a:t>
            </a:r>
            <a:r>
              <a:rPr lang="en-US" sz="4400" spc="-3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in</a:t>
            </a:r>
            <a:r>
              <a:rPr lang="en-US" sz="4400" spc="-30" dirty="0">
                <a:latin typeface="+mj-lt"/>
                <a:cs typeface="Palatino Linotype"/>
              </a:rPr>
              <a:t> </a:t>
            </a:r>
            <a:r>
              <a:rPr lang="en-US" sz="4400" spc="-10" dirty="0" err="1">
                <a:latin typeface="+mj-lt"/>
                <a:cs typeface="Palatino Linotype"/>
              </a:rPr>
              <a:t>tumours</a:t>
            </a:r>
            <a:r>
              <a:rPr lang="en-US" sz="4400" spc="-10" dirty="0">
                <a:latin typeface="+mj-lt"/>
                <a:cs typeface="Palatino Linotype"/>
              </a:rPr>
              <a:t>.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Arial" panose="020B0604020202020204" pitchFamily="34" charset="0"/>
              <a:buChar char="•"/>
            </a:pPr>
            <a:endParaRPr lang="en-US" sz="4400" dirty="0">
              <a:latin typeface="+mj-lt"/>
              <a:cs typeface="Palatino Linotype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SzPct val="94444"/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4400" dirty="0">
                <a:latin typeface="+mj-lt"/>
                <a:cs typeface="Palatino Linotype"/>
              </a:rPr>
              <a:t>Death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of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neutrophils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during</a:t>
            </a:r>
            <a:r>
              <a:rPr lang="en-US" sz="4400" spc="-4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an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acute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inflammatory</a:t>
            </a:r>
            <a:r>
              <a:rPr lang="en-US" sz="4400" spc="-30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response.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Arial" panose="020B0604020202020204" pitchFamily="34" charset="0"/>
              <a:buChar char="•"/>
            </a:pPr>
            <a:endParaRPr lang="en-US" sz="4400" dirty="0">
              <a:latin typeface="+mj-lt"/>
              <a:cs typeface="Palatino Linotype"/>
            </a:endParaRPr>
          </a:p>
          <a:p>
            <a:pPr marL="584200" indent="-571500">
              <a:lnSpc>
                <a:spcPct val="100000"/>
              </a:lnSpc>
              <a:buSzPct val="94444"/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4400" dirty="0">
                <a:latin typeface="+mj-lt"/>
                <a:cs typeface="Palatino Linotype"/>
              </a:rPr>
              <a:t>Deletion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of</a:t>
            </a:r>
            <a:r>
              <a:rPr lang="en-US" sz="4400" spc="-2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B</a:t>
            </a:r>
            <a:r>
              <a:rPr lang="en-US" sz="4400" spc="-4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and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T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lymphocytes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after</a:t>
            </a:r>
            <a:r>
              <a:rPr lang="en-US" sz="4400" spc="-4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cytokine</a:t>
            </a:r>
            <a:r>
              <a:rPr lang="en-US" sz="4400" spc="-45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depletion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Palatino Linotype"/>
              <a:buAutoNum type="arabicPeriod"/>
            </a:pPr>
            <a:endParaRPr lang="en-US" sz="3800" dirty="0">
              <a:latin typeface="+mj-lt"/>
              <a:cs typeface="Palatino Linotyp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3200" spc="195" dirty="0" smtClean="0"/>
              <a:t>Physiologic</a:t>
            </a:r>
            <a:r>
              <a:rPr lang="en-US" sz="3200" spc="210" dirty="0" smtClean="0"/>
              <a:t> </a:t>
            </a:r>
            <a:r>
              <a:rPr lang="en-US" sz="3200" spc="135" dirty="0" smtClean="0"/>
              <a:t>and</a:t>
            </a:r>
            <a:r>
              <a:rPr lang="en-US" sz="3200" spc="225" dirty="0" smtClean="0"/>
              <a:t> </a:t>
            </a:r>
            <a:r>
              <a:rPr lang="en-US" sz="3200" spc="180" dirty="0"/>
              <a:t>P</a:t>
            </a:r>
            <a:r>
              <a:rPr lang="en-US" sz="3200" spc="180" dirty="0" smtClean="0"/>
              <a:t>athologic</a:t>
            </a:r>
            <a:r>
              <a:rPr lang="en-US" sz="3200" spc="155" dirty="0" smtClean="0"/>
              <a:t/>
            </a:r>
            <a:br>
              <a:rPr lang="en-US" sz="3200" spc="155" dirty="0" smtClean="0"/>
            </a:br>
            <a:r>
              <a:rPr lang="en-US" sz="3200" spc="160" dirty="0"/>
              <a:t>A</a:t>
            </a:r>
            <a:r>
              <a:rPr lang="en-US" sz="3200" spc="160" dirty="0" smtClean="0"/>
              <a:t>poptosis </a:t>
            </a:r>
            <a:r>
              <a:rPr lang="en-US" sz="3200" spc="155" dirty="0" err="1" smtClean="0"/>
              <a:t>conditons</a:t>
            </a:r>
            <a:endParaRPr lang="en-US" sz="32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239000" y="90488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067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lnSpcReduction="10000"/>
          </a:bodyPr>
          <a:lstStyle/>
          <a:p>
            <a:pPr marL="350393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600" spc="229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MORPHOLOGIC</a:t>
            </a:r>
            <a:r>
              <a:rPr lang="en-US" sz="2600" spc="31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26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CHANGES</a:t>
            </a:r>
            <a:r>
              <a:rPr lang="en-US" sz="2600" spc="30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3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IN</a:t>
            </a:r>
            <a:r>
              <a:rPr lang="en-US" sz="2600" spc="30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8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APOPTOSIS</a:t>
            </a:r>
          </a:p>
          <a:p>
            <a:pPr marL="350393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600" spc="135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Cell</a:t>
            </a:r>
            <a:r>
              <a:rPr lang="en-US" sz="2600" spc="185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20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Shrinkage:</a:t>
            </a:r>
            <a:r>
              <a:rPr lang="en-US" sz="2600" spc="95" dirty="0" smtClean="0">
                <a:solidFill>
                  <a:srgbClr val="660066"/>
                </a:solidFill>
                <a:latin typeface="+mj-lt"/>
                <a:cs typeface="Cambria"/>
              </a:rPr>
              <a:t> </a:t>
            </a:r>
          </a:p>
          <a:p>
            <a:pPr marL="807593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  <a:cs typeface="Arial"/>
              </a:rPr>
              <a:t>Cell</a:t>
            </a:r>
            <a:r>
              <a:rPr lang="en-US" sz="2600" spc="-40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is</a:t>
            </a:r>
            <a:r>
              <a:rPr lang="en-US" sz="2600" spc="-3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smaller</a:t>
            </a:r>
            <a:r>
              <a:rPr lang="en-US" sz="2600" spc="-4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in</a:t>
            </a:r>
            <a:r>
              <a:rPr lang="en-US" sz="2600" spc="-2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size;</a:t>
            </a:r>
            <a:r>
              <a:rPr lang="en-US" sz="2600" spc="-35" dirty="0" smtClean="0">
                <a:latin typeface="+mj-lt"/>
                <a:cs typeface="Arial"/>
              </a:rPr>
              <a:t> </a:t>
            </a:r>
          </a:p>
          <a:p>
            <a:pPr marL="807593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  <a:cs typeface="Arial"/>
              </a:rPr>
              <a:t>Cytoplasm</a:t>
            </a:r>
            <a:r>
              <a:rPr lang="en-US" sz="2600" spc="-10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is</a:t>
            </a:r>
            <a:r>
              <a:rPr lang="en-US" sz="2600" spc="-30" dirty="0" smtClean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dense; </a:t>
            </a:r>
            <a:r>
              <a:rPr lang="en-US" sz="2600" dirty="0" smtClean="0">
                <a:latin typeface="+mj-lt"/>
                <a:cs typeface="Arial"/>
              </a:rPr>
              <a:t>organelles</a:t>
            </a:r>
            <a:r>
              <a:rPr lang="en-US" sz="2600" spc="-4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are</a:t>
            </a:r>
            <a:r>
              <a:rPr lang="en-US" sz="2600" spc="-3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tightly</a:t>
            </a:r>
            <a:r>
              <a:rPr lang="en-US" sz="2600" spc="-50" dirty="0" smtClean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packed.</a:t>
            </a:r>
          </a:p>
          <a:p>
            <a:pPr marL="350393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600" spc="140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Chromatin</a:t>
            </a:r>
            <a:r>
              <a:rPr lang="en-US" sz="2600" spc="210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3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Condensation:</a:t>
            </a:r>
            <a:r>
              <a:rPr lang="en-US" sz="2600" spc="80" dirty="0">
                <a:solidFill>
                  <a:srgbClr val="660066"/>
                </a:solidFill>
                <a:latin typeface="+mj-lt"/>
                <a:cs typeface="Cambria"/>
              </a:rPr>
              <a:t> </a:t>
            </a:r>
            <a:endParaRPr lang="en-US" sz="2600" spc="80" dirty="0" smtClean="0">
              <a:solidFill>
                <a:srgbClr val="660066"/>
              </a:solidFill>
              <a:latin typeface="+mj-lt"/>
              <a:cs typeface="Cambria"/>
            </a:endParaRPr>
          </a:p>
          <a:p>
            <a:pPr marL="807593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  <a:cs typeface="Arial"/>
              </a:rPr>
              <a:t>Chromatin</a:t>
            </a:r>
            <a:r>
              <a:rPr lang="en-US" sz="2600" spc="-15" dirty="0" smtClean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aggregates</a:t>
            </a:r>
            <a:r>
              <a:rPr lang="en-US" sz="2600" dirty="0" smtClean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peripherally,</a:t>
            </a:r>
            <a:r>
              <a:rPr lang="en-US" sz="2600" dirty="0" smtClean="0">
                <a:latin typeface="+mj-lt"/>
                <a:cs typeface="Arial"/>
              </a:rPr>
              <a:t> under</a:t>
            </a:r>
            <a:r>
              <a:rPr lang="en-US" sz="2600" spc="-55" dirty="0" smtClean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the</a:t>
            </a:r>
            <a:r>
              <a:rPr lang="en-US" sz="2600" spc="-30" dirty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nuclear</a:t>
            </a:r>
            <a:r>
              <a:rPr lang="en-US" sz="2600" spc="-35" dirty="0">
                <a:latin typeface="+mj-lt"/>
                <a:cs typeface="Arial"/>
              </a:rPr>
              <a:t> </a:t>
            </a:r>
            <a:r>
              <a:rPr lang="en-US" sz="2600" spc="-35" dirty="0" err="1">
                <a:latin typeface="+mj-lt"/>
                <a:cs typeface="Arial"/>
              </a:rPr>
              <a:t>m</a:t>
            </a:r>
            <a:r>
              <a:rPr lang="en-US" sz="2600" dirty="0" err="1" smtClean="0">
                <a:latin typeface="+mj-lt"/>
                <a:cs typeface="Arial"/>
              </a:rPr>
              <a:t>embrane;nucleusmay</a:t>
            </a:r>
            <a:r>
              <a:rPr lang="en-US" sz="2600" spc="-35" dirty="0" smtClean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break</a:t>
            </a:r>
            <a:r>
              <a:rPr lang="en-US" sz="2600" spc="-45" dirty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in</a:t>
            </a:r>
            <a:r>
              <a:rPr lang="en-US" sz="2600" spc="-25" dirty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fragments</a:t>
            </a:r>
            <a:endParaRPr lang="en-US" sz="2600" dirty="0">
              <a:latin typeface="+mj-lt"/>
              <a:cs typeface="Arial"/>
            </a:endParaRPr>
          </a:p>
          <a:p>
            <a:pPr marL="807593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600" spc="130" dirty="0" smtClean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Formation</a:t>
            </a:r>
            <a:r>
              <a:rPr lang="en-US" sz="2600" spc="210" dirty="0" smtClean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0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of</a:t>
            </a:r>
            <a:r>
              <a:rPr lang="en-US" sz="2600" spc="23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4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cytoplasmic</a:t>
            </a:r>
            <a:r>
              <a:rPr lang="en-US" sz="2600" spc="22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5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blebs</a:t>
            </a:r>
            <a:r>
              <a:rPr lang="en-US" sz="2600" spc="22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9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and</a:t>
            </a:r>
            <a:r>
              <a:rPr lang="en-US" sz="2600" spc="229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2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apoptotic</a:t>
            </a:r>
            <a:r>
              <a:rPr lang="en-US" sz="2600" spc="21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9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bodies.</a:t>
            </a:r>
            <a:endParaRPr lang="en-US" sz="2600" dirty="0">
              <a:latin typeface="+mj-lt"/>
              <a:cs typeface="Cambria"/>
            </a:endParaRPr>
          </a:p>
          <a:p>
            <a:pPr marL="568325" indent="-457200" algn="just">
              <a:lnSpc>
                <a:spcPct val="100000"/>
              </a:lnSpc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tabLst>
                <a:tab pos="229235" algn="l"/>
              </a:tabLst>
            </a:pPr>
            <a:r>
              <a:rPr lang="en-US" sz="2600" spc="130" dirty="0" smtClean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  Phagocytosis</a:t>
            </a:r>
            <a:r>
              <a:rPr lang="en-US" sz="2600" spc="204" dirty="0" smtClean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0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of</a:t>
            </a:r>
            <a:r>
              <a:rPr lang="en-US" sz="2600" spc="25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2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apoptotic</a:t>
            </a:r>
            <a:r>
              <a:rPr lang="en-US" sz="2600" spc="22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8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bodies</a:t>
            </a:r>
            <a:r>
              <a:rPr lang="en-US" sz="2600" spc="229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8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by</a:t>
            </a:r>
            <a:r>
              <a:rPr lang="en-US" sz="2600" spc="24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14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adjacent</a:t>
            </a:r>
            <a:r>
              <a:rPr lang="en-US" sz="2600" spc="22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3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healthy</a:t>
            </a:r>
            <a:r>
              <a:rPr lang="en-US" sz="2600" spc="22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05" dirty="0" smtClean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cells.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06425">
              <a:lnSpc>
                <a:spcPct val="100000"/>
              </a:lnSpc>
              <a:spcBef>
                <a:spcPts val="100"/>
              </a:spcBef>
            </a:pPr>
            <a:r>
              <a:rPr lang="en-US" sz="3600" spc="229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Morphologic</a:t>
            </a:r>
            <a:r>
              <a:rPr lang="en-US" sz="3600" spc="315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 </a:t>
            </a:r>
            <a:r>
              <a:rPr lang="en-US" sz="3600" spc="265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changes</a:t>
            </a:r>
            <a:r>
              <a:rPr lang="en-US" sz="3600" spc="30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 </a:t>
            </a:r>
            <a:r>
              <a:rPr lang="en-US" sz="3600" spc="13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in</a:t>
            </a:r>
            <a:r>
              <a:rPr lang="en-US" sz="3600" spc="305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 </a:t>
            </a:r>
            <a:r>
              <a:rPr lang="en-US" sz="3600" spc="18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A</a:t>
            </a:r>
            <a:r>
              <a:rPr lang="en-US" sz="3600" spc="18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poptosis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Cambri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374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204" y="1025960"/>
            <a:ext cx="6196203" cy="43778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Comparison</a:t>
            </a:r>
            <a:r>
              <a:rPr lang="en-US" sz="3600" spc="-1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of</a:t>
            </a:r>
            <a:r>
              <a:rPr lang="en-US" sz="3600" spc="-25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cell</a:t>
            </a:r>
            <a:r>
              <a:rPr lang="en-US" sz="3600" spc="-1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death</a:t>
            </a:r>
            <a:r>
              <a:rPr lang="en-US" sz="3600" spc="-2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by</a:t>
            </a:r>
            <a:r>
              <a:rPr lang="en-US" sz="3600" spc="-1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A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poptosis</a:t>
            </a:r>
            <a:r>
              <a:rPr lang="en-US" sz="3600" spc="-25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&amp;</a:t>
            </a:r>
            <a:r>
              <a:rPr lang="en-US" sz="3600" spc="-25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spc="-10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N</a:t>
            </a:r>
            <a:r>
              <a:rPr lang="en-US" sz="3600" spc="-1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ecrosis</a:t>
            </a:r>
            <a:r>
              <a:rPr lang="en-US" sz="4400" dirty="0" smtClean="0">
                <a:latin typeface="Palatino Linotype"/>
                <a:cs typeface="Palatino Linotype"/>
              </a:rPr>
              <a:t/>
            </a:r>
            <a:br>
              <a:rPr lang="en-US" sz="4400" dirty="0" smtClean="0">
                <a:latin typeface="Palatino Linotype"/>
                <a:cs typeface="Palatino Linotype"/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528162"/>
              </p:ext>
            </p:extLst>
          </p:nvPr>
        </p:nvGraphicFramePr>
        <p:xfrm>
          <a:off x="0" y="990599"/>
          <a:ext cx="8915400" cy="629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79234083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56227947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767387164"/>
                    </a:ext>
                  </a:extLst>
                </a:gridCol>
              </a:tblGrid>
              <a:tr h="370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525946"/>
                  </a:ext>
                </a:extLst>
              </a:tr>
              <a:tr h="6376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FEATURE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APOPTOSIS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Suicide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NECROSIS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Homicide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3400795850"/>
                  </a:ext>
                </a:extLst>
              </a:tr>
              <a:tr h="8651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Induction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91440" marR="21462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May</a:t>
                      </a:r>
                      <a:r>
                        <a:rPr sz="1800" b="1" spc="-4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be</a:t>
                      </a:r>
                      <a:r>
                        <a:rPr sz="1800" b="1" spc="-3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induced</a:t>
                      </a:r>
                      <a:r>
                        <a:rPr sz="1800" b="1" spc="-3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by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physiological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or</a:t>
                      </a:r>
                      <a:r>
                        <a:rPr sz="1800" b="1" spc="-6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pathological stimuli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 marR="1708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Invariably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due</a:t>
                      </a:r>
                      <a:r>
                        <a:rPr sz="1800" b="1" spc="-4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to</a:t>
                      </a:r>
                      <a:r>
                        <a:rPr sz="1800" b="1" spc="-4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pathological injury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494488916"/>
                  </a:ext>
                </a:extLst>
              </a:tr>
              <a:tr h="361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Extent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Single</a:t>
                      </a:r>
                      <a:r>
                        <a:rPr sz="1800" b="1" spc="-5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groups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3388100478"/>
                  </a:ext>
                </a:extLst>
              </a:tr>
              <a:tr h="20273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u="none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Biochemical</a:t>
                      </a:r>
                      <a:r>
                        <a:rPr sz="1800" b="1" u="none" spc="-35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events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 marR="381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(I)</a:t>
                      </a:r>
                      <a:r>
                        <a:rPr sz="1800" b="1" spc="-3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Energy-</a:t>
                      </a:r>
                      <a:r>
                        <a:rPr sz="1800" b="1" spc="-3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dependent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fragmentation</a:t>
                      </a:r>
                      <a:r>
                        <a:rPr sz="1800" b="1" spc="-4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of</a:t>
                      </a:r>
                      <a:r>
                        <a:rPr sz="1800" b="1" spc="-6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DNA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by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endogenous</a:t>
                      </a:r>
                      <a:r>
                        <a:rPr sz="1800" b="1" spc="-10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endonucleases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(ii)</a:t>
                      </a:r>
                      <a:r>
                        <a:rPr sz="1800" b="1" spc="-6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Lysosomes</a:t>
                      </a:r>
                      <a:r>
                        <a:rPr sz="1800" b="1" spc="-7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intact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(i)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Impairment</a:t>
                      </a:r>
                      <a:r>
                        <a:rPr sz="1800" b="1" spc="-4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or</a:t>
                      </a:r>
                      <a:r>
                        <a:rPr sz="1800" b="1" spc="-5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cessation</a:t>
                      </a:r>
                      <a:r>
                        <a:rPr sz="1800" b="1" spc="-5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of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ion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homeostasis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396875" marR="731520" indent="-304800">
                        <a:lnSpc>
                          <a:spcPct val="12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(ii)</a:t>
                      </a:r>
                      <a:r>
                        <a:rPr sz="1800" b="1" spc="-5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Lysosomes</a:t>
                      </a:r>
                      <a:r>
                        <a:rPr sz="1800" b="1" spc="-5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leak</a:t>
                      </a:r>
                      <a:r>
                        <a:rPr sz="1800" b="1" spc="-6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lytic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enzymes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3320762161"/>
                  </a:ext>
                </a:extLst>
              </a:tr>
              <a:tr h="5842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u="none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u="none" spc="-4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membrane</a:t>
                      </a:r>
                      <a:endParaRPr sz="1800" u="none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integrity</a:t>
                      </a:r>
                      <a:endParaRPr sz="1800" u="none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Maintained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Lost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4170458407"/>
                  </a:ext>
                </a:extLst>
              </a:tr>
              <a:tr h="8658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Morphology</a:t>
                      </a:r>
                      <a:endParaRPr sz="1800" u="none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spc="-7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fragmentation</a:t>
                      </a:r>
                      <a:r>
                        <a:rPr sz="1800" b="1" spc="-3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to</a:t>
                      </a:r>
                      <a:r>
                        <a:rPr sz="1800" b="1" spc="-4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form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apoptotic</a:t>
                      </a:r>
                      <a:r>
                        <a:rPr sz="1800" b="1" spc="-6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bodies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spc="-4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swelling and</a:t>
                      </a:r>
                      <a:r>
                        <a:rPr sz="1800" b="1" spc="-4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lysis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605560784"/>
                  </a:ext>
                </a:extLst>
              </a:tr>
              <a:tr h="5842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Inflammatory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response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None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Usual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95940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7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b="1" dirty="0">
                <a:latin typeface="+mj-lt"/>
              </a:rPr>
              <a:t>Role of Drugs in Cell Injury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>
                <a:latin typeface="+mj-lt"/>
              </a:rPr>
              <a:t>Direct toxic effects: e.g., acetaminophen overdose causing liver cell necrosis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 smtClean="0">
                <a:latin typeface="+mj-lt"/>
              </a:rPr>
              <a:t>Free </a:t>
            </a:r>
            <a:r>
              <a:rPr lang="en-PK" altLang="en-PK" sz="2400" dirty="0">
                <a:latin typeface="+mj-lt"/>
              </a:rPr>
              <a:t>Radical Generation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>
                <a:latin typeface="+mj-lt"/>
              </a:rPr>
              <a:t>Certain drugs (e.g., doxorubicin) generate free radicals, leading to oxidative stress and cell damage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b="1" dirty="0">
                <a:latin typeface="+mj-lt"/>
              </a:rPr>
              <a:t>Drug-Induced Apoptosis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>
                <a:latin typeface="+mj-lt"/>
              </a:rPr>
              <a:t>Example: Chemotherapeutic agents inducing apoptosis in cancer cells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>
                <a:latin typeface="+mj-lt"/>
              </a:rPr>
              <a:t>Protective Drugs Against Cell Injury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>
                <a:latin typeface="+mj-lt"/>
              </a:rPr>
              <a:t>Antioxidants: Prevent damage caused by free radicals (e.g., Vitamin C, Vitamin E)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Pharmacological Agents 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0" y="90488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/>
              <a:t>Horizontal </a:t>
            </a:r>
            <a:r>
              <a:rPr lang="en-US" altLang="en-US" sz="1800" dirty="0" smtClean="0"/>
              <a:t>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32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en-US" sz="6000" b="1" dirty="0" smtClean="0"/>
              <a:t>Digital </a:t>
            </a:r>
            <a:r>
              <a:rPr lang="en-US" sz="6000" b="1" dirty="0"/>
              <a:t>Pathology with AI Algorithms</a:t>
            </a:r>
          </a:p>
          <a:p>
            <a:pPr marL="393192" lvl="1" indent="0">
              <a:buNone/>
            </a:pPr>
            <a:r>
              <a:rPr lang="en-US" sz="6000" dirty="0"/>
              <a:t>AI-powered software analyzes histopathological slides for cellular injury.</a:t>
            </a:r>
          </a:p>
          <a:p>
            <a:pPr marL="393192" lvl="1" indent="0">
              <a:buNone/>
            </a:pPr>
            <a:r>
              <a:rPr lang="en-US" sz="6000" dirty="0"/>
              <a:t>Example: Identifying necrosis or apoptosis in liver biopsy samples for hepatitis. Eg PathAI</a:t>
            </a:r>
          </a:p>
          <a:p>
            <a:pPr marL="109728" indent="0">
              <a:buNone/>
            </a:pPr>
            <a:r>
              <a:rPr lang="en-US" sz="6000" b="1" dirty="0" smtClean="0"/>
              <a:t> </a:t>
            </a:r>
            <a:r>
              <a:rPr lang="en-US" sz="6000" b="1" dirty="0"/>
              <a:t>Predictive Toxicology Models</a:t>
            </a:r>
          </a:p>
          <a:p>
            <a:pPr marL="393192" lvl="1" indent="0">
              <a:buNone/>
            </a:pPr>
            <a:r>
              <a:rPr lang="en-US" sz="6000" dirty="0"/>
              <a:t>AI tools predict drug-induced liver injury (DILI) using patient data and drug profiles.</a:t>
            </a:r>
          </a:p>
          <a:p>
            <a:pPr marL="393192" lvl="1" indent="0">
              <a:buNone/>
            </a:pPr>
            <a:r>
              <a:rPr lang="en-US" sz="6000" dirty="0" smtClean="0"/>
              <a:t>.</a:t>
            </a:r>
            <a:endParaRPr lang="en-US" sz="6000" dirty="0"/>
          </a:p>
          <a:p>
            <a:pPr marL="109728" indent="0">
              <a:buNone/>
            </a:pPr>
            <a:r>
              <a:rPr lang="en-US" sz="6000" b="1" dirty="0" smtClean="0"/>
              <a:t>AI </a:t>
            </a:r>
            <a:r>
              <a:rPr lang="en-US" sz="6000" b="1" dirty="0"/>
              <a:t>in Laboratory Medicine</a:t>
            </a:r>
          </a:p>
          <a:p>
            <a:pPr marL="393192" lvl="1" indent="0">
              <a:buNone/>
            </a:pPr>
            <a:r>
              <a:rPr lang="en-US" sz="6000" dirty="0"/>
              <a:t>Automated detection of cellular injury markers in blood or urine tests.</a:t>
            </a:r>
          </a:p>
          <a:p>
            <a:pPr marL="393192" lvl="1" indent="0">
              <a:buNone/>
            </a:pPr>
            <a:r>
              <a:rPr lang="en-US" sz="6000" dirty="0"/>
              <a:t>Example: AI-assisted analysis of troponin levels for myocardial injury detection</a:t>
            </a:r>
            <a:r>
              <a:rPr lang="en-US" sz="5000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 in diagnosis of Cell Injury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553200" y="90488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longitudinal 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482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Informed Consent </a:t>
            </a:r>
            <a:r>
              <a:rPr lang="en-US" dirty="0" smtClean="0"/>
              <a:t>Ensures </a:t>
            </a:r>
            <a:r>
              <a:rPr lang="en-US" dirty="0"/>
              <a:t>the patient understands the nature of MI, potential risks, and available diagnostic and treatment options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Beneficence</a:t>
            </a:r>
            <a:r>
              <a:rPr lang="en-US" dirty="0" smtClean="0"/>
              <a:t> </a:t>
            </a:r>
            <a:r>
              <a:rPr lang="en-US" dirty="0"/>
              <a:t>(Acting in the Patient’s Best Interest)Prompt diagnosis via ECG, cardiac biomarkers, and imaging reduces complications and improves survival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Non-Maleficence</a:t>
            </a:r>
            <a:r>
              <a:rPr lang="en-US" dirty="0" smtClean="0"/>
              <a:t> </a:t>
            </a:r>
            <a:r>
              <a:rPr lang="en-US" dirty="0"/>
              <a:t>(Do No Harm)Avoiding unnecessary delays, misdiagnosis, or incorrect treatments minimizes harm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Justice</a:t>
            </a:r>
            <a:r>
              <a:rPr lang="en-US" dirty="0" smtClean="0"/>
              <a:t> </a:t>
            </a:r>
            <a:r>
              <a:rPr lang="en-US" dirty="0"/>
              <a:t>(Fairness in Healthcare)Equal access to diagnostic tools and timely intervention ensures ethical and equitable patient care.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Bioethics</a:t>
            </a:r>
            <a:endParaRPr lang="en-US" sz="360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477000" y="90488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longitudinal 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48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982" y="2057400"/>
            <a:ext cx="8229600" cy="452596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Key Mechanisms</a:t>
            </a:r>
            <a:r>
              <a:rPr lang="en-PK" altLang="en-PK" sz="2000" dirty="0">
                <a:latin typeface="+mj-lt"/>
              </a:rPr>
              <a:t>:</a:t>
            </a:r>
            <a:r>
              <a:rPr lang="en-US" altLang="en-PK" sz="2000" b="1" dirty="0">
                <a:latin typeface="+mj-lt"/>
              </a:rPr>
              <a:t>and summary of article </a:t>
            </a:r>
            <a:endParaRPr lang="en-PK" altLang="en-PK" sz="2000" b="1" dirty="0">
              <a:latin typeface="+mj-lt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Ischemia</a:t>
            </a:r>
            <a:r>
              <a:rPr lang="en-PK" altLang="en-PK" sz="2000" dirty="0">
                <a:latin typeface="+mj-lt"/>
              </a:rPr>
              <a:t>: Hypoxia disrupts mitochondrial function, causing edema.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Reperfusion</a:t>
            </a:r>
            <a:r>
              <a:rPr lang="en-PK" altLang="en-PK" sz="2000" dirty="0">
                <a:latin typeface="+mj-lt"/>
              </a:rPr>
              <a:t>: Excess oxygen produces ROS, leading to oxidative damage and inflammation.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Outcomes</a:t>
            </a:r>
            <a:r>
              <a:rPr lang="en-PK" altLang="en-PK" sz="2000" dirty="0">
                <a:latin typeface="+mj-lt"/>
              </a:rPr>
              <a:t>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Moderate IRI</a:t>
            </a:r>
            <a:r>
              <a:rPr lang="en-PK" altLang="en-PK" sz="2000" dirty="0">
                <a:latin typeface="+mj-lt"/>
              </a:rPr>
              <a:t>: Reversible cell dysfunction.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Severe IRI</a:t>
            </a:r>
            <a:r>
              <a:rPr lang="en-PK" altLang="en-PK" sz="2000" dirty="0">
                <a:latin typeface="+mj-lt"/>
              </a:rPr>
              <a:t>: Cell death via pathways like apoptosis, necrosis, ferroptosis, and pyroptosis.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Clinical Relevance</a:t>
            </a:r>
            <a:r>
              <a:rPr lang="en-PK" altLang="en-PK" sz="2000" dirty="0">
                <a:latin typeface="+mj-lt"/>
              </a:rPr>
              <a:t>: Targeting these mechanisms can enhance transplant success</a:t>
            </a:r>
            <a:endParaRPr lang="en-US" sz="20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14400"/>
            <a:ext cx="9220200" cy="838200"/>
          </a:xfrm>
        </p:spPr>
        <p:txBody>
          <a:bodyPr>
            <a:normAutofit fontScale="90000"/>
          </a:bodyPr>
          <a:lstStyle/>
          <a:p>
            <a:pPr marL="180022" indent="-170497">
              <a:lnSpc>
                <a:spcPts val="2396"/>
              </a:lnSpc>
              <a:spcBef>
                <a:spcPts val="71"/>
              </a:spcBef>
              <a:tabLst>
                <a:tab pos="180022" algn="l"/>
              </a:tabLst>
            </a:pPr>
            <a:r>
              <a:rPr lang="en-US" sz="2700" u="sng" dirty="0">
                <a:solidFill>
                  <a:schemeClr val="bg2">
                    <a:lumMod val="50000"/>
                  </a:schemeClr>
                </a:solidFill>
                <a:effectLst/>
                <a:hlinkClick r:id="rId2"/>
              </a:rPr>
              <a:t>Cellular and molecular mechanisms of cell damage and cell death in ischemia–reperfusion injury in organ transplantation </a:t>
            </a:r>
            <a:r>
              <a:rPr lang="en-US" sz="2700" u="sng" dirty="0" smtClean="0">
                <a:solidFill>
                  <a:schemeClr val="bg2">
                    <a:lumMod val="50000"/>
                  </a:schemeClr>
                </a:solidFill>
                <a:effectLst/>
                <a:hlinkClick r:id="rId2"/>
              </a:rPr>
              <a:t>Molecular </a:t>
            </a:r>
            <a:r>
              <a:rPr lang="en-US" sz="2700" u="sng" dirty="0">
                <a:solidFill>
                  <a:schemeClr val="bg2">
                    <a:lumMod val="50000"/>
                  </a:schemeClr>
                </a:solidFill>
                <a:effectLst/>
                <a:hlinkClick r:id="rId2"/>
              </a:rPr>
              <a:t>Biology Reports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/>
              <a:t>Review</a:t>
            </a:r>
            <a:br>
              <a:rPr lang="en-US" sz="2200" dirty="0"/>
            </a:br>
            <a:r>
              <a:rPr lang="en-US" sz="2200" dirty="0"/>
              <a:t>Published: 29 March 2024</a:t>
            </a:r>
            <a:br>
              <a:rPr lang="en-US" sz="2200" dirty="0"/>
            </a:br>
            <a:r>
              <a:rPr lang="en-US" sz="2200" dirty="0"/>
              <a:t>Volume 51, article number 473, (2024)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dirty="0" smtClean="0"/>
              <a:t>45-year- </a:t>
            </a:r>
            <a:r>
              <a:rPr lang="en-US" sz="2000" dirty="0"/>
              <a:t>male with chronic alcohol use presents with severe epigastric pain radiating to the back, nausea, and vomiting. Vitals: BP 90/60 </a:t>
            </a:r>
            <a:r>
              <a:rPr lang="en-US" sz="2000" dirty="0" smtClean="0"/>
              <a:t>mmHg. </a:t>
            </a:r>
            <a:r>
              <a:rPr lang="en-US" sz="2000" dirty="0"/>
              <a:t>Labs: Amylase 980 U/L, Lipase 1400 U/L, ALT 210 U/L, Calcium 7.8 mg/</a:t>
            </a:r>
            <a:r>
              <a:rPr lang="en-US" sz="2000" dirty="0" err="1"/>
              <a:t>dL</a:t>
            </a:r>
            <a:r>
              <a:rPr lang="en-US" sz="2000" dirty="0"/>
              <a:t>, BUN 32 mg/</a:t>
            </a:r>
            <a:r>
              <a:rPr lang="en-US" sz="2000" dirty="0" err="1"/>
              <a:t>dL</a:t>
            </a:r>
            <a:r>
              <a:rPr lang="en-US" sz="2000" dirty="0"/>
              <a:t>. CT shows pancreatic edema and </a:t>
            </a:r>
            <a:r>
              <a:rPr lang="en-US" sz="2000" dirty="0" err="1"/>
              <a:t>peripancreatic</a:t>
            </a:r>
            <a:r>
              <a:rPr lang="en-US" sz="2000" dirty="0"/>
              <a:t> fat stranding</a:t>
            </a:r>
            <a:r>
              <a:rPr lang="en-US" sz="2000" dirty="0" smtClean="0"/>
              <a:t>.</a:t>
            </a:r>
            <a:r>
              <a:rPr lang="en-US" sz="2000" b="1" dirty="0"/>
              <a:t> What confirms the diagnosis of acute pancreatitis?</a:t>
            </a:r>
          </a:p>
          <a:p>
            <a:r>
              <a:rPr lang="en-US" sz="2000" dirty="0"/>
              <a:t>A) CT scan findings</a:t>
            </a:r>
            <a:br>
              <a:rPr lang="en-US" sz="2000" dirty="0"/>
            </a:br>
            <a:r>
              <a:rPr lang="en-US" sz="2000" dirty="0"/>
              <a:t>B) Lipase/amylase elevation + typical symptoms</a:t>
            </a:r>
            <a:br>
              <a:rPr lang="en-US" sz="2000" dirty="0"/>
            </a:br>
            <a:r>
              <a:rPr lang="en-US" sz="2000" dirty="0"/>
              <a:t>C) Serum calcium and BUN levels</a:t>
            </a:r>
            <a:br>
              <a:rPr lang="en-US" sz="2000" dirty="0"/>
            </a:br>
            <a:r>
              <a:rPr lang="en-US" sz="2000" dirty="0"/>
              <a:t>D) Right upper quadrant ultrasound</a:t>
            </a:r>
            <a:br>
              <a:rPr lang="en-US" sz="2000" dirty="0"/>
            </a:br>
            <a:r>
              <a:rPr lang="en-US" sz="2000" dirty="0"/>
              <a:t>E) MRCP for biliary obstruction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6C7B3C-C946-4610-A453-FCF5A3A9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52600"/>
            <a:ext cx="8458200" cy="4005072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the end of this session you should be able to: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Describe mechanism of cell injury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Explain etiology and pathogenesis of different types of cell injury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Correlate morphological features of various types of injury with their clinical manifestations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92AC0-D60F-474F-846A-A58F3C3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846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655" y="206857"/>
            <a:ext cx="7896352" cy="6117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A9BACB-EFC9-4250-8FE9-44BEA651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 lvl="1" indent="0">
              <a:lnSpc>
                <a:spcPct val="100000"/>
              </a:lnSpc>
              <a:spcBef>
                <a:spcPts val="240"/>
              </a:spcBef>
              <a:buNone/>
              <a:tabLst>
                <a:tab pos="468630" algn="l"/>
              </a:tabLst>
            </a:pPr>
            <a:r>
              <a:rPr lang="en-US" sz="2400" dirty="0" smtClean="0">
                <a:cs typeface="Palatino Linotype"/>
              </a:rPr>
              <a:t>Alcohol</a:t>
            </a:r>
            <a:r>
              <a:rPr lang="en-US" sz="2400" spc="-40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-1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Narcotic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Drugs</a:t>
            </a:r>
            <a:endParaRPr lang="en-US" sz="2400" dirty="0">
              <a:cs typeface="Palatino Linotype"/>
            </a:endParaRPr>
          </a:p>
          <a:p>
            <a:pPr marL="12700" indent="0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None/>
              <a:tabLst>
                <a:tab pos="433070" algn="l"/>
              </a:tabLst>
            </a:pPr>
            <a:r>
              <a:rPr lang="en-US" sz="2400" dirty="0">
                <a:cs typeface="Palatino Linotype"/>
              </a:rPr>
              <a:t>Insecticides</a:t>
            </a:r>
            <a:r>
              <a:rPr lang="en-US" sz="2400" spc="-4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10" dirty="0">
                <a:cs typeface="Palatino Linotype"/>
              </a:rPr>
              <a:t> </a:t>
            </a:r>
            <a:r>
              <a:rPr lang="en-US" sz="2400" spc="-10" dirty="0" smtClean="0">
                <a:cs typeface="Palatino Linotype"/>
              </a:rPr>
              <a:t>herbicides </a:t>
            </a:r>
          </a:p>
          <a:p>
            <a:pPr marL="12700" indent="0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None/>
              <a:tabLst>
                <a:tab pos="433070" algn="l"/>
              </a:tabLst>
            </a:pPr>
            <a:r>
              <a:rPr lang="en-US" sz="2400" b="1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Oxygen</a:t>
            </a:r>
            <a:r>
              <a:rPr lang="en-US" sz="2400" b="1" spc="-50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Deprivation</a:t>
            </a:r>
            <a:r>
              <a:rPr lang="en-US" sz="2400" b="1" spc="-5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(Hypoxia)</a:t>
            </a:r>
            <a:endParaRPr lang="en-US" sz="2400" b="1" dirty="0">
              <a:cs typeface="Palatino Linotype"/>
            </a:endParaRPr>
          </a:p>
          <a:p>
            <a:pPr marL="76200" lvl="1" indent="0">
              <a:lnSpc>
                <a:spcPct val="100000"/>
              </a:lnSpc>
              <a:spcBef>
                <a:spcPts val="215"/>
              </a:spcBef>
              <a:buNone/>
              <a:tabLst>
                <a:tab pos="390525" algn="l"/>
              </a:tabLst>
            </a:pPr>
            <a:r>
              <a:rPr lang="en-US" sz="2400" dirty="0">
                <a:cs typeface="Palatino Linotype"/>
              </a:rPr>
              <a:t>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cs typeface="Palatino Linotype"/>
              </a:rPr>
              <a:t>schemia: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Loss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blood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supply</a:t>
            </a:r>
            <a:r>
              <a:rPr lang="en-US" sz="2400" spc="-1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to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</a:t>
            </a:r>
            <a:r>
              <a:rPr lang="en-US" sz="2400" spc="-10" dirty="0">
                <a:cs typeface="Palatino Linotype"/>
              </a:rPr>
              <a:t> tissue</a:t>
            </a:r>
            <a:endParaRPr lang="en-US" sz="2400" dirty="0">
              <a:cs typeface="Palatino Linotype"/>
            </a:endParaRPr>
          </a:p>
          <a:p>
            <a:pPr marL="76200" marR="5080" lvl="1" indent="0">
              <a:lnSpc>
                <a:spcPts val="2160"/>
              </a:lnSpc>
              <a:spcBef>
                <a:spcPts val="509"/>
              </a:spcBef>
              <a:buNone/>
              <a:tabLst>
                <a:tab pos="672465" algn="l"/>
              </a:tabLst>
            </a:pPr>
            <a:r>
              <a:rPr lang="en-US" sz="2400" dirty="0" err="1">
                <a:uFill>
                  <a:solidFill>
                    <a:srgbClr val="000000"/>
                  </a:solidFill>
                </a:uFill>
                <a:cs typeface="Palatino Linotype"/>
              </a:rPr>
              <a:t>Anaemia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cs typeface="Palatino Linotype"/>
              </a:rPr>
              <a:t>: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Decreased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 err="1">
                <a:cs typeface="Palatino Linotype"/>
              </a:rPr>
              <a:t>haemoglobin</a:t>
            </a:r>
            <a:r>
              <a:rPr lang="en-US" sz="2400" dirty="0">
                <a:cs typeface="Palatino Linotype"/>
              </a:rPr>
              <a:t>,</a:t>
            </a:r>
            <a:r>
              <a:rPr lang="en-US" sz="2400" spc="-30" dirty="0">
                <a:cs typeface="Palatino Linotype"/>
              </a:rPr>
              <a:t> </a:t>
            </a:r>
            <a:endParaRPr lang="en-US" sz="2400" dirty="0">
              <a:cs typeface="Palatino Linotype"/>
            </a:endParaRPr>
          </a:p>
          <a:p>
            <a:pPr marL="12700" indent="0">
              <a:lnSpc>
                <a:spcPct val="100000"/>
              </a:lnSpc>
              <a:buClr>
                <a:srgbClr val="000000"/>
              </a:buClr>
              <a:buNone/>
              <a:tabLst>
                <a:tab pos="266700" algn="l"/>
              </a:tabLst>
            </a:pPr>
            <a:r>
              <a:rPr lang="en-US" sz="24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Physical</a:t>
            </a:r>
            <a:r>
              <a:rPr lang="en-US" sz="2400" b="1" spc="-2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Agents</a:t>
            </a:r>
            <a:endParaRPr lang="en-US" sz="2400" b="1" dirty="0">
              <a:cs typeface="Palatino Linotype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en-US" sz="2400" dirty="0">
                <a:cs typeface="Palatino Linotype"/>
              </a:rPr>
              <a:t>Mechanical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trauma.</a:t>
            </a:r>
            <a:endParaRPr lang="en-US" sz="2400" dirty="0">
              <a:cs typeface="Palatino Linotype"/>
            </a:endParaRPr>
          </a:p>
          <a:p>
            <a:pPr marL="12699" indent="0">
              <a:lnSpc>
                <a:spcPct val="100000"/>
              </a:lnSpc>
              <a:spcBef>
                <a:spcPts val="240"/>
              </a:spcBef>
              <a:buNone/>
              <a:tabLst>
                <a:tab pos="410209" algn="l"/>
              </a:tabLst>
            </a:pPr>
            <a:r>
              <a:rPr lang="en-US" sz="2400" dirty="0">
                <a:cs typeface="Palatino Linotype"/>
              </a:rPr>
              <a:t>Extremes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1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temperature</a:t>
            </a:r>
            <a:r>
              <a:rPr lang="en-US" sz="2400" spc="-4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(burns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-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deep</a:t>
            </a:r>
            <a:r>
              <a:rPr lang="en-US" sz="2400" spc="-10" dirty="0">
                <a:cs typeface="Palatino Linotype"/>
              </a:rPr>
              <a:t> cold)</a:t>
            </a:r>
            <a:endParaRPr lang="en-US" sz="2400" dirty="0">
              <a:cs typeface="Palatino Linotype"/>
            </a:endParaRPr>
          </a:p>
          <a:p>
            <a:pPr marL="12700" indent="0">
              <a:lnSpc>
                <a:spcPct val="100000"/>
              </a:lnSpc>
              <a:buClr>
                <a:srgbClr val="000000"/>
              </a:buClr>
              <a:buNone/>
              <a:tabLst>
                <a:tab pos="266700" algn="l"/>
              </a:tabLst>
            </a:pPr>
            <a:r>
              <a:rPr lang="en-US" sz="2400" b="1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Chemical</a:t>
            </a:r>
            <a:r>
              <a:rPr lang="en-US" sz="2400" b="1" spc="-55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Agents</a:t>
            </a:r>
            <a:r>
              <a:rPr lang="en-US" sz="2400" b="1" spc="-4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and</a:t>
            </a:r>
            <a:r>
              <a:rPr lang="en-US" sz="2400" b="1" spc="-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spc="-2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Drugs</a:t>
            </a:r>
            <a:endParaRPr lang="en-US" sz="2400" b="1" dirty="0">
              <a:cs typeface="Palatino Linotype"/>
            </a:endParaRPr>
          </a:p>
          <a:p>
            <a:pPr marL="12700" lvl="1" indent="0">
              <a:lnSpc>
                <a:spcPct val="100000"/>
              </a:lnSpc>
              <a:spcBef>
                <a:spcPts val="240"/>
              </a:spcBef>
              <a:buNone/>
              <a:tabLst>
                <a:tab pos="327025" algn="l"/>
              </a:tabLst>
            </a:pPr>
            <a:r>
              <a:rPr lang="en-US" sz="2400" dirty="0">
                <a:cs typeface="Palatino Linotype"/>
              </a:rPr>
              <a:t>Poisons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such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as</a:t>
            </a:r>
            <a:r>
              <a:rPr lang="en-US" sz="2400" spc="-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Arsenic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Cyanide</a:t>
            </a:r>
            <a:endParaRPr lang="en-US" sz="2400" dirty="0">
              <a:cs typeface="Palatino Linotype"/>
            </a:endParaRPr>
          </a:p>
          <a:p>
            <a:pPr marL="12700" lvl="1" indent="0">
              <a:lnSpc>
                <a:spcPct val="100000"/>
              </a:lnSpc>
              <a:spcBef>
                <a:spcPts val="240"/>
              </a:spcBef>
              <a:buNone/>
              <a:tabLst>
                <a:tab pos="384175" algn="l"/>
              </a:tabLst>
            </a:pPr>
            <a:endParaRPr lang="en-PK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20CE8F-28B1-40E2-8205-C6C5DAD9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spc="280" dirty="0">
                <a:solidFill>
                  <a:schemeClr val="bg2">
                    <a:lumMod val="50000"/>
                  </a:schemeClr>
                </a:solidFill>
                <a:effectLst/>
              </a:rPr>
              <a:t>CAUSES</a:t>
            </a:r>
            <a:r>
              <a:rPr lang="en-US" sz="3200" kern="0" spc="285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3200" kern="0" spc="265" dirty="0">
                <a:solidFill>
                  <a:schemeClr val="bg2">
                    <a:lumMod val="50000"/>
                  </a:schemeClr>
                </a:solidFill>
                <a:effectLst/>
              </a:rPr>
              <a:t>OF</a:t>
            </a:r>
            <a:r>
              <a:rPr lang="en-US" sz="3200" kern="0" spc="285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3200" kern="0" spc="280" dirty="0">
                <a:solidFill>
                  <a:schemeClr val="bg2">
                    <a:lumMod val="50000"/>
                  </a:schemeClr>
                </a:solidFill>
                <a:effectLst/>
              </a:rPr>
              <a:t>CELL</a:t>
            </a:r>
            <a:r>
              <a:rPr lang="en-US" sz="3200" kern="0" spc="285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3200" kern="0" spc="245" dirty="0">
                <a:solidFill>
                  <a:schemeClr val="bg2">
                    <a:lumMod val="50000"/>
                  </a:schemeClr>
                </a:solidFill>
                <a:effectLst/>
              </a:rPr>
              <a:t>INJURY</a:t>
            </a:r>
            <a:endParaRPr lang="en-PK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144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C27AE6-D787-48CC-AF56-33BC84AD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Autofit/>
          </a:bodyPr>
          <a:lstStyle/>
          <a:p>
            <a:pPr marL="269748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cs typeface="Palatino Linotype"/>
              </a:rPr>
              <a:t>Infectious Agents:</a:t>
            </a:r>
          </a:p>
          <a:p>
            <a:pPr marL="269748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400" dirty="0" smtClean="0">
                <a:cs typeface="Palatino Linotype"/>
              </a:rPr>
              <a:t>Viruses</a:t>
            </a:r>
            <a:r>
              <a:rPr lang="en-US" sz="2400" dirty="0">
                <a:cs typeface="Palatino Linotype"/>
              </a:rPr>
              <a:t>,</a:t>
            </a:r>
            <a:r>
              <a:rPr lang="en-US" sz="2400" spc="-2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Bacteria,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Fungi,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spc="-10" dirty="0" smtClean="0">
                <a:cs typeface="Palatino Linotype"/>
              </a:rPr>
              <a:t>Parasites</a:t>
            </a:r>
          </a:p>
          <a:p>
            <a:pPr marL="269748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en-US" sz="2400" spc="-10" dirty="0" smtClean="0">
              <a:cs typeface="Palatino Linotype"/>
            </a:endParaRPr>
          </a:p>
          <a:p>
            <a:pPr marL="12700" indent="0" algn="just">
              <a:lnSpc>
                <a:spcPts val="1945"/>
              </a:lnSpc>
              <a:buClr>
                <a:srgbClr val="000000"/>
              </a:buClr>
              <a:buNone/>
              <a:tabLst>
                <a:tab pos="240665" algn="l"/>
              </a:tabLst>
            </a:pP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Immunologic</a:t>
            </a:r>
            <a:r>
              <a:rPr lang="en-US" sz="2400" b="1" spc="-10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Reactions</a:t>
            </a:r>
            <a:r>
              <a:rPr lang="en-US" sz="2400" b="1" dirty="0">
                <a:uFill>
                  <a:solidFill>
                    <a:srgbClr val="660066"/>
                  </a:solidFill>
                </a:uFill>
                <a:cs typeface="Palatino Linotype"/>
              </a:rPr>
              <a:t>:</a:t>
            </a:r>
            <a:r>
              <a:rPr lang="en-US" sz="2400" b="1" spc="-25" dirty="0">
                <a:cs typeface="Palatino Linotype"/>
              </a:rPr>
              <a:t> </a:t>
            </a:r>
            <a:endParaRPr lang="en-US" sz="2400" b="1" spc="-25" dirty="0" smtClean="0">
              <a:cs typeface="Palatino Linotype"/>
            </a:endParaRPr>
          </a:p>
          <a:p>
            <a:pPr marL="355600" indent="-342900" algn="just">
              <a:lnSpc>
                <a:spcPts val="1945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400" dirty="0">
                <a:cs typeface="Palatino Linotype"/>
              </a:rPr>
              <a:t>S</a:t>
            </a:r>
            <a:r>
              <a:rPr lang="en-US" sz="2400" dirty="0" smtClean="0">
                <a:cs typeface="Palatino Linotype"/>
              </a:rPr>
              <a:t>erves</a:t>
            </a:r>
            <a:r>
              <a:rPr lang="en-US" sz="2400" spc="-20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as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defense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against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biologic </a:t>
            </a:r>
            <a:r>
              <a:rPr lang="en-US" sz="2400" dirty="0" smtClean="0">
                <a:cs typeface="Palatino Linotype"/>
              </a:rPr>
              <a:t>agents</a:t>
            </a:r>
            <a:r>
              <a:rPr lang="en-US" sz="2400" spc="-40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</a:t>
            </a:r>
            <a:r>
              <a:rPr lang="en-US" sz="2400" dirty="0" smtClean="0">
                <a:cs typeface="Palatino Linotype"/>
              </a:rPr>
              <a:t>utoimmune</a:t>
            </a:r>
            <a:r>
              <a:rPr lang="en-US" sz="2400" spc="-90" dirty="0" smtClean="0">
                <a:cs typeface="Palatino Linotype"/>
              </a:rPr>
              <a:t> </a:t>
            </a:r>
            <a:r>
              <a:rPr lang="en-US" sz="2400" spc="-10" dirty="0" smtClean="0">
                <a:cs typeface="Palatino Linotype"/>
              </a:rPr>
              <a:t>diseases, </a:t>
            </a:r>
          </a:p>
          <a:p>
            <a:pPr marL="355600" indent="-342900" algn="just">
              <a:lnSpc>
                <a:spcPts val="1945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400" spc="-10" dirty="0" smtClean="0">
                <a:cs typeface="Palatino Linotype"/>
              </a:rPr>
              <a:t>Anaphylactic</a:t>
            </a:r>
            <a:r>
              <a:rPr lang="en-US" sz="2400" spc="-110" dirty="0" smtClean="0">
                <a:cs typeface="Palatino Linotype"/>
              </a:rPr>
              <a:t> </a:t>
            </a:r>
            <a:r>
              <a:rPr lang="en-US" sz="2400" spc="-10" dirty="0" smtClean="0">
                <a:cs typeface="Palatino Linotype"/>
              </a:rPr>
              <a:t>Reactions</a:t>
            </a:r>
          </a:p>
          <a:p>
            <a:pPr marL="12700" indent="0" algn="just">
              <a:lnSpc>
                <a:spcPts val="1945"/>
              </a:lnSpc>
              <a:buClr>
                <a:srgbClr val="000000"/>
              </a:buClr>
              <a:buNone/>
              <a:tabLst>
                <a:tab pos="240665" algn="l"/>
              </a:tabLst>
            </a:pPr>
            <a:endParaRPr lang="en-US" sz="2400" dirty="0">
              <a:cs typeface="Palatino Linotype"/>
            </a:endParaRPr>
          </a:p>
          <a:p>
            <a:pPr marL="12066" marR="5080" indent="0" algn="just">
              <a:lnSpc>
                <a:spcPct val="80000"/>
              </a:lnSpc>
              <a:buClr>
                <a:srgbClr val="000000"/>
              </a:buClr>
              <a:buNone/>
              <a:tabLst>
                <a:tab pos="589915" algn="l"/>
              </a:tabLst>
            </a:pP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Genetic</a:t>
            </a:r>
            <a:r>
              <a:rPr lang="en-US" sz="2400" b="1" spc="135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Derangements</a:t>
            </a:r>
            <a:r>
              <a:rPr lang="en-US" sz="2400" dirty="0">
                <a:uFill>
                  <a:solidFill>
                    <a:srgbClr val="660066"/>
                  </a:solidFill>
                </a:uFill>
                <a:cs typeface="Palatino Linotype"/>
              </a:rPr>
              <a:t>:</a:t>
            </a:r>
            <a:r>
              <a:rPr lang="en-US" sz="2400" spc="1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Genetic</a:t>
            </a:r>
            <a:r>
              <a:rPr lang="en-US" sz="2400" spc="1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defects</a:t>
            </a:r>
            <a:r>
              <a:rPr lang="en-US" sz="2400" spc="12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may</a:t>
            </a:r>
            <a:r>
              <a:rPr lang="en-US" sz="2400" spc="1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result</a:t>
            </a:r>
            <a:r>
              <a:rPr lang="en-US" sz="2400" spc="14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</a:t>
            </a:r>
            <a:r>
              <a:rPr lang="en-US" sz="2400" spc="1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pathologic</a:t>
            </a:r>
            <a:r>
              <a:rPr lang="en-US" sz="2400" spc="1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changes</a:t>
            </a:r>
            <a:r>
              <a:rPr lang="en-US" sz="2400" spc="150" dirty="0">
                <a:cs typeface="Palatino Linotype"/>
              </a:rPr>
              <a:t> </a:t>
            </a:r>
            <a:r>
              <a:rPr lang="en-US" sz="2400" spc="-25" dirty="0">
                <a:cs typeface="Palatino Linotype"/>
              </a:rPr>
              <a:t>as </a:t>
            </a:r>
            <a:r>
              <a:rPr lang="en-US" sz="2400" dirty="0">
                <a:cs typeface="Palatino Linotype"/>
              </a:rPr>
              <a:t>down</a:t>
            </a:r>
            <a:r>
              <a:rPr lang="en-US" sz="2400" spc="35" dirty="0">
                <a:cs typeface="Palatino Linotype"/>
              </a:rPr>
              <a:t>  </a:t>
            </a:r>
            <a:r>
              <a:rPr lang="en-US" sz="2400" dirty="0">
                <a:cs typeface="Palatino Linotype"/>
              </a:rPr>
              <a:t>syndrome</a:t>
            </a:r>
            <a:r>
              <a:rPr lang="en-US" sz="2400" spc="25" dirty="0">
                <a:cs typeface="Palatino Linotype"/>
              </a:rPr>
              <a:t> </a:t>
            </a:r>
            <a:endParaRPr lang="en-US" sz="2400" spc="25" dirty="0" smtClean="0">
              <a:cs typeface="Palatino Linotype"/>
            </a:endParaRPr>
          </a:p>
          <a:p>
            <a:pPr marL="12066" marR="5080" indent="0" algn="just">
              <a:lnSpc>
                <a:spcPct val="80000"/>
              </a:lnSpc>
              <a:buClr>
                <a:srgbClr val="000000"/>
              </a:buClr>
              <a:buNone/>
              <a:tabLst>
                <a:tab pos="589915" algn="l"/>
              </a:tabLst>
            </a:pPr>
            <a:r>
              <a:rPr lang="en-US" sz="2400" spc="25" dirty="0" smtClean="0">
                <a:cs typeface="Palatino Linotype"/>
              </a:rPr>
              <a:t> </a:t>
            </a:r>
            <a:r>
              <a:rPr lang="en-US" sz="2400" b="1" spc="-10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Nutritional</a:t>
            </a:r>
            <a:r>
              <a:rPr lang="en-US" sz="2400" b="1" spc="-15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spc="-10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Imbalances:</a:t>
            </a:r>
            <a:endParaRPr lang="en-US" sz="2400" b="1" dirty="0">
              <a:solidFill>
                <a:srgbClr val="002060"/>
              </a:solidFill>
              <a:cs typeface="Palatino Linotype"/>
            </a:endParaRPr>
          </a:p>
          <a:p>
            <a:pPr marL="6985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39445" algn="l"/>
              </a:tabLst>
            </a:pPr>
            <a:r>
              <a:rPr lang="en-US" sz="2400" dirty="0">
                <a:cs typeface="Palatino Linotype"/>
              </a:rPr>
              <a:t>Protein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Calorie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Deficiencies</a:t>
            </a:r>
            <a:endParaRPr lang="en-US" sz="2400" dirty="0">
              <a:cs typeface="Palatino Linotype"/>
            </a:endParaRPr>
          </a:p>
          <a:p>
            <a:pPr marL="6985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715645" algn="l"/>
              </a:tabLst>
            </a:pPr>
            <a:r>
              <a:rPr lang="en-US" sz="2400" dirty="0">
                <a:cs typeface="Palatino Linotype"/>
              </a:rPr>
              <a:t>Vitamin</a:t>
            </a:r>
            <a:r>
              <a:rPr lang="en-US" sz="2400" spc="-6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Deficiency</a:t>
            </a:r>
            <a:endParaRPr lang="en-US" sz="2400" dirty="0">
              <a:cs typeface="Palatino Linotype"/>
            </a:endParaRPr>
          </a:p>
          <a:p>
            <a:pPr marL="12700" indent="0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en-US" sz="2400" b="1" spc="-10" dirty="0" smtClean="0">
                <a:solidFill>
                  <a:srgbClr val="002060"/>
                </a:solidFill>
                <a:uFill>
                  <a:solidFill>
                    <a:srgbClr val="660033"/>
                  </a:solidFill>
                </a:uFill>
                <a:cs typeface="Palatino Linotype"/>
              </a:rPr>
              <a:t>Aging:</a:t>
            </a:r>
            <a:endParaRPr lang="en-US" sz="2400" b="1" dirty="0">
              <a:solidFill>
                <a:srgbClr val="002060"/>
              </a:solidFill>
              <a:cs typeface="Palatino Linotype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515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3CA84-1FC0-420B-8863-A23B0D6E1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8229600" cy="452596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400" dirty="0">
                <a:cs typeface="Palatino Linotype"/>
              </a:rPr>
              <a:t>Two</a:t>
            </a:r>
            <a:r>
              <a:rPr lang="en-US" sz="2400" spc="-5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phenomena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consistently</a:t>
            </a:r>
            <a:r>
              <a:rPr lang="en-US" sz="2400" spc="-6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characterize</a:t>
            </a:r>
            <a:r>
              <a:rPr lang="en-US" sz="2400" spc="-6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irreversibility</a:t>
            </a:r>
            <a:r>
              <a:rPr lang="en-US" sz="2400" spc="-50" dirty="0">
                <a:cs typeface="Palatino Linotype"/>
              </a:rPr>
              <a:t> :</a:t>
            </a:r>
            <a:endParaRPr lang="en-US" sz="2400" dirty="0">
              <a:cs typeface="Palatino Linotype"/>
            </a:endParaRPr>
          </a:p>
          <a:p>
            <a:pPr marL="12700" marR="5080" indent="0">
              <a:lnSpc>
                <a:spcPct val="100000"/>
              </a:lnSpc>
              <a:spcBef>
                <a:spcPts val="2885"/>
              </a:spcBef>
              <a:buSzPct val="95833"/>
              <a:buNone/>
              <a:tabLst>
                <a:tab pos="393700" algn="l"/>
              </a:tabLst>
            </a:pPr>
            <a:r>
              <a:rPr lang="en-US" sz="2400" dirty="0">
                <a:cs typeface="Palatino Linotype"/>
              </a:rPr>
              <a:t>The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inability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to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Palatino Linotype"/>
              </a:rPr>
              <a:t>reverse</a:t>
            </a:r>
            <a:r>
              <a:rPr lang="en-US" sz="2400" b="1" spc="-25" dirty="0">
                <a:solidFill>
                  <a:srgbClr val="002060"/>
                </a:solidFill>
                <a:cs typeface="Palatino Linotype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Palatino Linotype"/>
              </a:rPr>
              <a:t>mitochondrial</a:t>
            </a:r>
            <a:r>
              <a:rPr lang="en-US" sz="2400" b="1" spc="-25" dirty="0">
                <a:solidFill>
                  <a:srgbClr val="002060"/>
                </a:solidFill>
                <a:cs typeface="Palatino Linotype"/>
              </a:rPr>
              <a:t> </a:t>
            </a:r>
            <a:r>
              <a:rPr lang="en-US" sz="2400" b="1" spc="-10" dirty="0">
                <a:solidFill>
                  <a:srgbClr val="002060"/>
                </a:solidFill>
                <a:cs typeface="Palatino Linotype"/>
              </a:rPr>
              <a:t>dysfunction</a:t>
            </a:r>
            <a:r>
              <a:rPr lang="en-US" sz="2400" b="1" spc="600" dirty="0">
                <a:solidFill>
                  <a:srgbClr val="002060"/>
                </a:solidFill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(lack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oxidative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phosphorylation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ATP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generation) </a:t>
            </a:r>
            <a:r>
              <a:rPr lang="en-US" sz="2400" dirty="0" smtClean="0">
                <a:cs typeface="Palatino Linotype"/>
              </a:rPr>
              <a:t>even</a:t>
            </a:r>
            <a:r>
              <a:rPr lang="en-US" sz="2400" spc="-30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after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resolution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original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injury</a:t>
            </a:r>
            <a:endParaRPr lang="en-US" sz="2400" dirty="0">
              <a:cs typeface="Palatino Linotype"/>
            </a:endParaRPr>
          </a:p>
          <a:p>
            <a:pPr marL="12700" indent="0">
              <a:lnSpc>
                <a:spcPct val="100000"/>
              </a:lnSpc>
              <a:spcBef>
                <a:spcPts val="2880"/>
              </a:spcBef>
              <a:buSzPct val="95833"/>
              <a:buNone/>
              <a:tabLst>
                <a:tab pos="443230" algn="l"/>
              </a:tabLst>
            </a:pPr>
            <a:r>
              <a:rPr lang="en-US" sz="2400" dirty="0">
                <a:cs typeface="Palatino Linotype"/>
              </a:rPr>
              <a:t>Profound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disturbances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membrane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function</a:t>
            </a:r>
            <a:endParaRPr lang="en-US" sz="2400" dirty="0">
              <a:cs typeface="Palatino Linotype"/>
            </a:endParaRPr>
          </a:p>
          <a:p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057D55-4E2A-4AD6-94EE-3E0E21D8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Point</a:t>
            </a:r>
            <a:r>
              <a:rPr lang="en-US" sz="3200" spc="-35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of</a:t>
            </a:r>
            <a:r>
              <a:rPr lang="en-US" sz="3200" spc="-35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No</a:t>
            </a:r>
            <a:r>
              <a:rPr lang="en-US" sz="3200" spc="-4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200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Return</a:t>
            </a:r>
            <a:endParaRPr lang="en-PK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391400" y="90488"/>
            <a:ext cx="236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236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1FDAA7-1D16-430E-9091-79B02F3B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600" dirty="0">
                <a:cs typeface="Palatino Linotype"/>
              </a:rPr>
              <a:t>The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two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main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morphologic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correlates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of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reversible</a:t>
            </a:r>
            <a:endParaRPr lang="en-US" sz="2600" dirty="0">
              <a:cs typeface="Palatino Linotype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2600" dirty="0">
                <a:cs typeface="Palatino Linotype"/>
              </a:rPr>
              <a:t>cell</a:t>
            </a:r>
            <a:r>
              <a:rPr lang="en-US" sz="2600" spc="-4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injury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spc="-20" dirty="0">
                <a:cs typeface="Palatino Linotype"/>
              </a:rPr>
              <a:t>are:</a:t>
            </a:r>
            <a:endParaRPr lang="en-US" sz="2600" dirty="0">
              <a:cs typeface="Palatino Linotype"/>
            </a:endParaRPr>
          </a:p>
          <a:p>
            <a:pPr marL="88900" marR="466090" indent="0">
              <a:lnSpc>
                <a:spcPct val="100000"/>
              </a:lnSpc>
              <a:buNone/>
              <a:tabLst>
                <a:tab pos="165100" algn="l"/>
                <a:tab pos="467995" algn="l"/>
                <a:tab pos="4256405" algn="l"/>
                <a:tab pos="5523865" algn="l"/>
              </a:tabLst>
            </a:pPr>
            <a:r>
              <a:rPr lang="en-US" sz="2600" b="1" dirty="0" smtClean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Cellular</a:t>
            </a:r>
            <a:r>
              <a:rPr lang="en-US" sz="2600" b="1" spc="-25" dirty="0" smtClean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Swelling</a:t>
            </a:r>
            <a:r>
              <a:rPr lang="en-US" sz="260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:</a:t>
            </a:r>
            <a:r>
              <a:rPr lang="en-US" sz="2600" spc="-25" dirty="0">
                <a:solidFill>
                  <a:srgbClr val="333399"/>
                </a:solidFill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It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is</a:t>
            </a:r>
            <a:r>
              <a:rPr lang="en-US" sz="2600" spc="-1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the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result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spc="-25" dirty="0">
                <a:cs typeface="Palatino Linotype"/>
              </a:rPr>
              <a:t>of</a:t>
            </a:r>
            <a:r>
              <a:rPr lang="en-US" sz="2600" dirty="0">
                <a:cs typeface="Palatino Linotype"/>
              </a:rPr>
              <a:t>	failure</a:t>
            </a:r>
            <a:r>
              <a:rPr lang="en-US" sz="2600" spc="-6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of</a:t>
            </a:r>
            <a:r>
              <a:rPr lang="en-US" sz="2600" spc="-50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energy </a:t>
            </a:r>
            <a:r>
              <a:rPr lang="en-US" sz="2600" dirty="0">
                <a:cs typeface="Palatino Linotype"/>
              </a:rPr>
              <a:t>dependent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ion pumps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in </a:t>
            </a:r>
            <a:r>
              <a:rPr lang="en-US" sz="2600" spc="-25" dirty="0">
                <a:cs typeface="Palatino Linotype"/>
              </a:rPr>
              <a:t>the</a:t>
            </a:r>
            <a:r>
              <a:rPr lang="en-US" sz="2600" dirty="0">
                <a:cs typeface="Palatino Linotype"/>
              </a:rPr>
              <a:t>	plasma</a:t>
            </a:r>
            <a:r>
              <a:rPr lang="en-US" sz="2600" spc="-7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membrane,</a:t>
            </a:r>
            <a:r>
              <a:rPr lang="en-US" sz="2600" spc="-70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leading </a:t>
            </a:r>
            <a:r>
              <a:rPr lang="en-US" sz="2600" dirty="0">
                <a:cs typeface="Palatino Linotype"/>
              </a:rPr>
              <a:t>to</a:t>
            </a:r>
            <a:r>
              <a:rPr lang="en-US" sz="2600" spc="-1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an</a:t>
            </a:r>
            <a:r>
              <a:rPr lang="en-US" sz="2600" spc="-1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inability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to</a:t>
            </a:r>
            <a:r>
              <a:rPr lang="en-US" sz="2600" spc="-1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maintain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ionic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and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fluid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homeostasis.</a:t>
            </a:r>
            <a:endParaRPr lang="en-US" sz="2600" dirty="0">
              <a:cs typeface="Palatino Linotype"/>
            </a:endParaRPr>
          </a:p>
          <a:p>
            <a:pPr marL="12700" marR="5080" indent="0">
              <a:lnSpc>
                <a:spcPct val="100000"/>
              </a:lnSpc>
              <a:spcBef>
                <a:spcPts val="2880"/>
              </a:spcBef>
              <a:buNone/>
              <a:tabLst>
                <a:tab pos="165100" algn="l"/>
                <a:tab pos="493395" algn="l"/>
                <a:tab pos="4045585" algn="l"/>
                <a:tab pos="5353685" algn="l"/>
              </a:tabLst>
            </a:pPr>
            <a:r>
              <a:rPr lang="en-US" sz="2600" b="1" dirty="0" smtClean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Fatty</a:t>
            </a:r>
            <a:r>
              <a:rPr lang="en-US" sz="2600" b="1" spc="-30" dirty="0" smtClean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Change:</a:t>
            </a:r>
            <a:r>
              <a:rPr lang="en-US" sz="2600" b="1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It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occurs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in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spc="-10" dirty="0" smtClean="0">
                <a:cs typeface="Palatino Linotype"/>
              </a:rPr>
              <a:t>hypoxic</a:t>
            </a:r>
            <a:r>
              <a:rPr lang="en-US" sz="2600" dirty="0">
                <a:cs typeface="Palatino Linotype"/>
              </a:rPr>
              <a:t> </a:t>
            </a:r>
            <a:r>
              <a:rPr lang="en-US" sz="2600" dirty="0" smtClean="0">
                <a:cs typeface="Palatino Linotype"/>
              </a:rPr>
              <a:t>injury</a:t>
            </a:r>
            <a:r>
              <a:rPr lang="en-US" sz="2600" spc="-20" dirty="0" smtClean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and</a:t>
            </a:r>
            <a:r>
              <a:rPr lang="en-US" sz="2600" spc="-10" dirty="0">
                <a:cs typeface="Palatino Linotype"/>
              </a:rPr>
              <a:t> various </a:t>
            </a:r>
            <a:r>
              <a:rPr lang="en-US" sz="2600" dirty="0">
                <a:cs typeface="Palatino Linotype"/>
              </a:rPr>
              <a:t>forms</a:t>
            </a:r>
            <a:r>
              <a:rPr lang="en-US" sz="2600" spc="-4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of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toxic</a:t>
            </a:r>
            <a:r>
              <a:rPr lang="en-US" sz="2600" spc="-5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or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metabolic</a:t>
            </a:r>
            <a:r>
              <a:rPr lang="en-US" sz="2600" dirty="0">
                <a:cs typeface="Palatino Linotype"/>
              </a:rPr>
              <a:t>	injury.</a:t>
            </a:r>
            <a:r>
              <a:rPr lang="en-US" sz="2600" spc="-35" dirty="0">
                <a:cs typeface="Palatino Linotype"/>
              </a:rPr>
              <a:t> </a:t>
            </a:r>
          </a:p>
          <a:p>
            <a:pPr marL="12700" marR="5080" indent="0">
              <a:lnSpc>
                <a:spcPct val="100000"/>
              </a:lnSpc>
              <a:spcBef>
                <a:spcPts val="2880"/>
              </a:spcBef>
              <a:buNone/>
              <a:tabLst>
                <a:tab pos="165100" algn="l"/>
                <a:tab pos="493395" algn="l"/>
                <a:tab pos="4045585" algn="l"/>
                <a:tab pos="5353685" algn="l"/>
              </a:tabLst>
            </a:pPr>
            <a:r>
              <a:rPr lang="en-US" sz="2600" dirty="0">
                <a:cs typeface="Palatino Linotype"/>
              </a:rPr>
              <a:t>It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is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manifested</a:t>
            </a:r>
            <a:r>
              <a:rPr lang="en-US" sz="2600" spc="-6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by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spc="-25" dirty="0">
                <a:cs typeface="Palatino Linotype"/>
              </a:rPr>
              <a:t>the </a:t>
            </a:r>
            <a:r>
              <a:rPr lang="en-US" sz="2600" dirty="0">
                <a:cs typeface="Palatino Linotype"/>
              </a:rPr>
              <a:t>appearance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of</a:t>
            </a:r>
            <a:r>
              <a:rPr lang="en-US" sz="2600" spc="-1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small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or</a:t>
            </a:r>
            <a:r>
              <a:rPr lang="en-US" sz="2600" spc="-1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large</a:t>
            </a:r>
            <a:r>
              <a:rPr lang="en-US" sz="2600" spc="-1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lipid</a:t>
            </a:r>
            <a:r>
              <a:rPr lang="en-US" sz="2600" spc="-4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vacuoles</a:t>
            </a:r>
            <a:r>
              <a:rPr lang="en-US" sz="2600" spc="-1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in</a:t>
            </a:r>
            <a:r>
              <a:rPr lang="en-US" sz="2600" spc="-1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the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cytoplasm.</a:t>
            </a:r>
            <a:endParaRPr lang="en-US" sz="2600" dirty="0">
              <a:cs typeface="Palatino Linotype"/>
            </a:endParaRPr>
          </a:p>
          <a:p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F6DB91-006F-49BB-A728-D261F8AC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Palatino Linotype"/>
              </a:rPr>
              <a:t>Reversible</a:t>
            </a:r>
            <a:r>
              <a:rPr lang="en-US" sz="3200" spc="-85" dirty="0">
                <a:cs typeface="Palatino Linotype"/>
              </a:rPr>
              <a:t> </a:t>
            </a:r>
            <a:r>
              <a:rPr lang="en-US" sz="3200" dirty="0">
                <a:cs typeface="Palatino Linotype"/>
              </a:rPr>
              <a:t>Cell</a:t>
            </a:r>
            <a:r>
              <a:rPr lang="en-US" sz="3200" spc="-80" dirty="0">
                <a:cs typeface="Palatino Linotype"/>
              </a:rPr>
              <a:t> </a:t>
            </a:r>
            <a:r>
              <a:rPr lang="en-US" sz="3200" dirty="0">
                <a:cs typeface="Palatino Linotype"/>
              </a:rPr>
              <a:t>Injury:</a:t>
            </a:r>
            <a:r>
              <a:rPr lang="en-US" sz="3200" spc="-95" dirty="0">
                <a:cs typeface="Palatino Linotype"/>
              </a:rPr>
              <a:t> </a:t>
            </a:r>
            <a:r>
              <a:rPr lang="en-US" sz="3200" dirty="0">
                <a:cs typeface="Palatino Linotype"/>
              </a:rPr>
              <a:t>Morphologic</a:t>
            </a:r>
            <a:r>
              <a:rPr lang="en-US" sz="3200" spc="-70" dirty="0">
                <a:cs typeface="Palatino Linotype"/>
              </a:rPr>
              <a:t> </a:t>
            </a:r>
            <a:r>
              <a:rPr lang="en-US" sz="3200" spc="-10" dirty="0">
                <a:cs typeface="Palatino Linotype"/>
              </a:rPr>
              <a:t>Changes</a:t>
            </a:r>
            <a:r>
              <a:rPr lang="en-US" sz="3200" spc="700" dirty="0">
                <a:cs typeface="Palatino Linotype"/>
              </a:rPr>
              <a:t> </a:t>
            </a:r>
            <a:endParaRPr lang="en-PK" sz="32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62800" y="90488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322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1645</Words>
  <Application>Microsoft Office PowerPoint</Application>
  <PresentationFormat>On-screen Show (4:3)</PresentationFormat>
  <Paragraphs>297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Cambria</vt:lpstr>
      <vt:lpstr>Century Gothic</vt:lpstr>
      <vt:lpstr>Palatino Linotype</vt:lpstr>
      <vt:lpstr>Symbol</vt:lpstr>
      <vt:lpstr>Times New Roman</vt:lpstr>
      <vt:lpstr>Verdana</vt:lpstr>
      <vt:lpstr>Wingdings 2</vt:lpstr>
      <vt:lpstr>Wingdings 3</vt:lpstr>
      <vt:lpstr>Office Theme</vt:lpstr>
      <vt:lpstr>Concourse</vt:lpstr>
      <vt:lpstr>1_Concourse</vt:lpstr>
      <vt:lpstr>PowerPoint Presentation</vt:lpstr>
      <vt:lpstr>FOUNDATION MODULE _1 Reversible and Irreversible Cell Injury</vt:lpstr>
      <vt:lpstr>PowerPoint Presentation</vt:lpstr>
      <vt:lpstr>LEARNING OUTCOMES</vt:lpstr>
      <vt:lpstr>PowerPoint Presentation</vt:lpstr>
      <vt:lpstr>CAUSES OF CELL INJURY</vt:lpstr>
      <vt:lpstr>PowerPoint Presentation</vt:lpstr>
      <vt:lpstr>Point of No Return</vt:lpstr>
      <vt:lpstr>Reversible Cell Injury: Morphologic Changes </vt:lpstr>
      <vt:lpstr>Ultra structural changes of Reversible Cell Injury </vt:lpstr>
      <vt:lpstr>PowerPoint Presentation</vt:lpstr>
      <vt:lpstr>Necrosis</vt:lpstr>
      <vt:lpstr>Types of Necrosis</vt:lpstr>
      <vt:lpstr>Morphologic Changes in Necrosis</vt:lpstr>
      <vt:lpstr>Caogulative Necrosis</vt:lpstr>
      <vt:lpstr>Liquefactive Necrosis</vt:lpstr>
      <vt:lpstr>Caseous Necrosis</vt:lpstr>
      <vt:lpstr>PowerPoint Presentation</vt:lpstr>
      <vt:lpstr>Gangrenous Necrosis</vt:lpstr>
      <vt:lpstr> Fat necrosis</vt:lpstr>
      <vt:lpstr>Fat Necrosis Pancreas</vt:lpstr>
      <vt:lpstr>Fibrinoid Necrosis </vt:lpstr>
      <vt:lpstr>Differences Between Different Types of Necrosis</vt:lpstr>
      <vt:lpstr>Apoptosis</vt:lpstr>
      <vt:lpstr>.</vt:lpstr>
      <vt:lpstr>Pathogenesis of Apoptosis</vt:lpstr>
      <vt:lpstr>Apoptosis specific Gene</vt:lpstr>
      <vt:lpstr>Physiologic and Pathologic Apoptosis conditons</vt:lpstr>
      <vt:lpstr>Morphologic changes in Apoptosis</vt:lpstr>
      <vt:lpstr>Comparison of cell death by Apoptosis &amp; Necrosis </vt:lpstr>
      <vt:lpstr>Pharmacological Agents </vt:lpstr>
      <vt:lpstr>AI in diagnosis of Cell Injury</vt:lpstr>
      <vt:lpstr>Bioethics</vt:lpstr>
      <vt:lpstr>Cellular and molecular mechanisms of cell damage and cell death in ischemia–reperfusion injury in organ transplantation Molecular Biology Reports Review Published: 29 March 2024 Volume 51, article number 473, (2024) </vt:lpstr>
      <vt:lpstr>EOLA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Moorche</cp:lastModifiedBy>
  <cp:revision>63</cp:revision>
  <dcterms:created xsi:type="dcterms:W3CDTF">2025-01-24T07:16:25Z</dcterms:created>
  <dcterms:modified xsi:type="dcterms:W3CDTF">2025-02-13T17:20:55Z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2024-03-12T00:00:00Z</vt:filetime>
  </property>
  <property fmtid="{D5CDD505-2E9C-101B-9397-08002B2CF9AE}" pid="3" name="LastSaved">
    <vt:filetime>2025-01-24T00:00:00Z</vt:filetime>
  </property>
  <property fmtid="{D5CDD505-2E9C-101B-9397-08002B2CF9AE}" pid="4" name="Producer">
    <vt:lpwstr>Foxit PDF Editor Printer Version 11.0.0.4342</vt:lpwstr>
  </property>
</Properties>
</file>