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77" r:id="rId4"/>
    <p:sldId id="278" r:id="rId5"/>
    <p:sldId id="279" r:id="rId6"/>
    <p:sldId id="280" r:id="rId7"/>
    <p:sldId id="260" r:id="rId8"/>
    <p:sldId id="284" r:id="rId9"/>
    <p:sldId id="285" r:id="rId10"/>
    <p:sldId id="286" r:id="rId11"/>
    <p:sldId id="289" r:id="rId12"/>
    <p:sldId id="290" r:id="rId13"/>
    <p:sldId id="291" r:id="rId14"/>
    <p:sldId id="292" r:id="rId15"/>
    <p:sldId id="293" r:id="rId16"/>
    <p:sldId id="294" r:id="rId17"/>
    <p:sldId id="295" r:id="rId18"/>
    <p:sldId id="296" r:id="rId19"/>
    <p:sldId id="297" r:id="rId20"/>
    <p:sldId id="298" r:id="rId21"/>
    <p:sldId id="310" r:id="rId22"/>
    <p:sldId id="311" r:id="rId23"/>
    <p:sldId id="312" r:id="rId24"/>
    <p:sldId id="314" r:id="rId25"/>
    <p:sldId id="301" r:id="rId26"/>
    <p:sldId id="30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941" y="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1/25/2025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sciencedirect.com/topics/medicine-and-dentistry/forensic-medicine#:~:text=Forensic%20medicine%20mainly%20deals%20with,of%20having%20injured%20another%20pers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pubmed.ncbi.nlm.nih.gov/649163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848600" cy="1927225"/>
          </a:xfrm>
        </p:spPr>
        <p:txBody>
          <a:bodyPr>
            <a:normAutofit fontScale="90000"/>
          </a:bodyPr>
          <a:lstStyle/>
          <a:p>
            <a:pPr algn="ctr"/>
            <a:r>
              <a:rPr lang="en-US" b="1" dirty="0">
                <a:solidFill>
                  <a:srgbClr val="C00000"/>
                </a:solidFill>
              </a:rPr>
              <a:t>INTRODUCTION to forensic medicine</a:t>
            </a:r>
            <a:br>
              <a:rPr lang="en-US" b="1" dirty="0">
                <a:solidFill>
                  <a:srgbClr val="C00000"/>
                </a:solidFill>
              </a:rPr>
            </a:br>
            <a:endParaRPr lang="en-US" dirty="0"/>
          </a:p>
        </p:txBody>
      </p:sp>
      <p:sp>
        <p:nvSpPr>
          <p:cNvPr id="3" name="Subtitle 2"/>
          <p:cNvSpPr>
            <a:spLocks noGrp="1"/>
          </p:cNvSpPr>
          <p:nvPr>
            <p:ph type="subTitle" idx="1"/>
          </p:nvPr>
        </p:nvSpPr>
        <p:spPr>
          <a:xfrm>
            <a:off x="762000" y="3505200"/>
            <a:ext cx="7162800" cy="1752600"/>
          </a:xfrm>
        </p:spPr>
        <p:txBody>
          <a:bodyPr>
            <a:normAutofit fontScale="92500" lnSpcReduction="20000"/>
          </a:bodyPr>
          <a:lstStyle/>
          <a:p>
            <a:endParaRPr lang="en-US" b="1" dirty="0">
              <a:solidFill>
                <a:schemeClr val="accent1"/>
              </a:solidFill>
            </a:endParaRPr>
          </a:p>
          <a:p>
            <a:endParaRPr lang="en-US" b="1" dirty="0">
              <a:solidFill>
                <a:schemeClr val="accent1"/>
              </a:solidFill>
            </a:endParaRPr>
          </a:p>
          <a:p>
            <a:r>
              <a:rPr lang="en-US" b="1" dirty="0">
                <a:solidFill>
                  <a:schemeClr val="accent1"/>
                </a:solidFill>
              </a:rPr>
              <a:t>Dr </a:t>
            </a:r>
            <a:r>
              <a:rPr lang="en-US" b="1" dirty="0" err="1">
                <a:solidFill>
                  <a:schemeClr val="accent1"/>
                </a:solidFill>
              </a:rPr>
              <a:t>Gulzaib</a:t>
            </a:r>
            <a:r>
              <a:rPr lang="en-US" b="1">
                <a:solidFill>
                  <a:schemeClr val="accent1"/>
                </a:solidFill>
              </a:rPr>
              <a:t>       </a:t>
            </a:r>
          </a:p>
          <a:p>
            <a:r>
              <a:rPr lang="en-US" b="1">
                <a:solidFill>
                  <a:schemeClr val="accent1"/>
                </a:solidFill>
              </a:rPr>
              <a:t>Dr </a:t>
            </a:r>
            <a:r>
              <a:rPr lang="en-US" b="1" dirty="0">
                <a:solidFill>
                  <a:schemeClr val="accent1"/>
                </a:solidFill>
              </a:rPr>
              <a:t>Shahida</a:t>
            </a:r>
          </a:p>
          <a:p>
            <a:r>
              <a:rPr lang="en-US" b="1" dirty="0">
                <a:solidFill>
                  <a:schemeClr val="accent1"/>
                </a:solidFill>
              </a:rPr>
              <a:t>Forensic Medicine &amp; Toxicology</a:t>
            </a:r>
          </a:p>
          <a:p>
            <a:pPr algn="r"/>
            <a:endParaRPr lang="en-US" dirty="0"/>
          </a:p>
        </p:txBody>
      </p:sp>
    </p:spTree>
    <p:extLst>
      <p:ext uri="{BB962C8B-B14F-4D97-AF65-F5344CB8AC3E}">
        <p14:creationId xmlns:p14="http://schemas.microsoft.com/office/powerpoint/2010/main" val="268700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Autofit/>
          </a:bodyPr>
          <a:lstStyle/>
          <a:p>
            <a:pPr marL="0" indent="0" algn="ctr"/>
            <a:r>
              <a:rPr lang="en-US" sz="3200" dirty="0">
                <a:solidFill>
                  <a:srgbClr val="C00000"/>
                </a:solidFill>
              </a:rPr>
              <a:t>Forensic medicine/</a:t>
            </a:r>
            <a:r>
              <a:rPr lang="en-GB" sz="3200" dirty="0">
                <a:solidFill>
                  <a:srgbClr val="C00000"/>
                </a:solidFill>
                <a:latin typeface="Arial" pitchFamily="34" charset="0"/>
                <a:cs typeface="Arial" pitchFamily="34" charset="0"/>
              </a:rPr>
              <a:t>Legal medicine/State medicine</a:t>
            </a:r>
          </a:p>
        </p:txBody>
      </p:sp>
      <p:sp>
        <p:nvSpPr>
          <p:cNvPr id="3" name="Content Placeholder 2"/>
          <p:cNvSpPr>
            <a:spLocks noGrp="1"/>
          </p:cNvSpPr>
          <p:nvPr>
            <p:ph idx="1"/>
          </p:nvPr>
        </p:nvSpPr>
        <p:spPr/>
        <p:txBody>
          <a:bodyPr/>
          <a:lstStyle/>
          <a:p>
            <a:pPr marL="0" indent="0" algn="ctr">
              <a:buNone/>
            </a:pPr>
            <a:r>
              <a:rPr lang="en-GB" b="1" dirty="0">
                <a:solidFill>
                  <a:schemeClr val="accent1">
                    <a:lumMod val="75000"/>
                  </a:schemeClr>
                </a:solidFill>
              </a:rPr>
              <a:t>Example: 1</a:t>
            </a:r>
          </a:p>
          <a:p>
            <a:pPr marL="0" indent="0">
              <a:buNone/>
            </a:pPr>
            <a:r>
              <a:rPr lang="en-GB" sz="2000" dirty="0"/>
              <a:t>A person may die suddenly and therefrom a suspicion of foul play may arise. The dead body is submitted for submitted for autopsy to the medical officer to determine if death was due to natural cause or if their is any evidence of foul play like poisoning or violence.</a:t>
            </a:r>
          </a:p>
          <a:p>
            <a:pPr marL="0" indent="0" algn="ctr">
              <a:buNone/>
            </a:pPr>
            <a:r>
              <a:rPr lang="en-GB" b="1" dirty="0">
                <a:solidFill>
                  <a:schemeClr val="accent1">
                    <a:lumMod val="75000"/>
                  </a:schemeClr>
                </a:solidFill>
              </a:rPr>
              <a:t>Example:</a:t>
            </a:r>
            <a:r>
              <a:rPr lang="en-GB" sz="2000" dirty="0"/>
              <a:t> </a:t>
            </a:r>
            <a:r>
              <a:rPr lang="en-GB" b="1" dirty="0">
                <a:solidFill>
                  <a:schemeClr val="accent1">
                    <a:lumMod val="75000"/>
                  </a:schemeClr>
                </a:solidFill>
              </a:rPr>
              <a:t>2</a:t>
            </a:r>
          </a:p>
          <a:p>
            <a:pPr marL="0" indent="0">
              <a:buNone/>
            </a:pPr>
            <a:r>
              <a:rPr lang="en-GB" sz="2000" dirty="0"/>
              <a:t>A person may be accused of being intoxicated while driving a motor vehicle. Medical examination would reveal ,if he was so much under the influence of alcohol as to endanger public safety.</a:t>
            </a:r>
            <a:endParaRPr lang="en-US" sz="2000" dirty="0"/>
          </a:p>
        </p:txBody>
      </p:sp>
    </p:spTree>
    <p:extLst>
      <p:ext uri="{BB962C8B-B14F-4D97-AF65-F5344CB8AC3E}">
        <p14:creationId xmlns:p14="http://schemas.microsoft.com/office/powerpoint/2010/main" val="148376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pPr algn="ctr"/>
            <a:r>
              <a:rPr lang="en-GB" dirty="0">
                <a:solidFill>
                  <a:schemeClr val="accent1">
                    <a:lumMod val="75000"/>
                  </a:schemeClr>
                </a:solidFill>
                <a:latin typeface="Arial" pitchFamily="34" charset="0"/>
                <a:cs typeface="Arial" pitchFamily="34" charset="0"/>
              </a:rPr>
              <a:t>Medical Jurisprudence</a:t>
            </a:r>
            <a:br>
              <a:rPr lang="en-GB" b="1" dirty="0">
                <a:solidFill>
                  <a:schemeClr val="accent1">
                    <a:lumMod val="75000"/>
                  </a:schemeClr>
                </a:solidFill>
                <a:latin typeface="Arial" pitchFamily="34" charset="0"/>
                <a:cs typeface="Arial" pitchFamily="34" charset="0"/>
              </a:rPr>
            </a:br>
            <a:endParaRPr lang="en-US" dirty="0"/>
          </a:p>
        </p:txBody>
      </p:sp>
      <p:sp>
        <p:nvSpPr>
          <p:cNvPr id="3" name="Content Placeholder 2"/>
          <p:cNvSpPr>
            <a:spLocks noGrp="1"/>
          </p:cNvSpPr>
          <p:nvPr>
            <p:ph idx="1"/>
          </p:nvPr>
        </p:nvSpPr>
        <p:spPr>
          <a:xfrm>
            <a:off x="457200" y="1905000"/>
            <a:ext cx="8229600" cy="4876800"/>
          </a:xfrm>
        </p:spPr>
        <p:txBody>
          <a:bodyPr/>
          <a:lstStyle/>
          <a:p>
            <a:pPr marL="0" indent="0">
              <a:buNone/>
            </a:pPr>
            <a:r>
              <a:rPr lang="en-GB" dirty="0"/>
              <a:t>It deals with those relationships which are generally recognised as having legal consequences:</a:t>
            </a:r>
          </a:p>
          <a:p>
            <a:pPr marL="457200" indent="-457200" algn="ctr">
              <a:buClr>
                <a:srgbClr val="C00000"/>
              </a:buClr>
              <a:buFont typeface="+mj-lt"/>
              <a:buAutoNum type="arabicPeriod"/>
            </a:pPr>
            <a:r>
              <a:rPr lang="en-GB" dirty="0"/>
              <a:t> </a:t>
            </a:r>
            <a:r>
              <a:rPr lang="en-GB" b="1" dirty="0">
                <a:solidFill>
                  <a:srgbClr val="C00000"/>
                </a:solidFill>
              </a:rPr>
              <a:t>Doctor-patient relationship:</a:t>
            </a:r>
          </a:p>
          <a:p>
            <a:pPr marL="0" indent="0" algn="ctr">
              <a:buClr>
                <a:srgbClr val="C00000"/>
              </a:buClr>
              <a:buNone/>
            </a:pPr>
            <a:r>
              <a:rPr lang="en-GB" b="1" dirty="0">
                <a:solidFill>
                  <a:schemeClr val="accent1">
                    <a:lumMod val="75000"/>
                  </a:schemeClr>
                </a:solidFill>
              </a:rPr>
              <a:t>Example: </a:t>
            </a:r>
          </a:p>
          <a:p>
            <a:pPr marL="0" indent="0" algn="just">
              <a:buClr>
                <a:srgbClr val="C00000"/>
              </a:buClr>
              <a:buNone/>
            </a:pPr>
            <a:r>
              <a:rPr lang="en-GB" dirty="0"/>
              <a:t>Default on the part of doctor to provide adequate standard of care may render him liable to have the damages assessed against such default, if it has resulted in either physical or mental injury or monetary loss to the other party e.g. malpractice, wrong diagnosis and unnecessary surgery, criminal abortion </a:t>
            </a:r>
            <a:r>
              <a:rPr lang="en-GB" dirty="0" err="1"/>
              <a:t>etc</a:t>
            </a:r>
            <a:endParaRPr lang="en-GB" dirty="0"/>
          </a:p>
          <a:p>
            <a:pPr marL="0" indent="0">
              <a:buClr>
                <a:srgbClr val="C00000"/>
              </a:buClr>
              <a:buNone/>
            </a:pPr>
            <a:endParaRPr lang="en-GB" dirty="0"/>
          </a:p>
          <a:p>
            <a:pPr>
              <a:buClr>
                <a:srgbClr val="C00000"/>
              </a:buClr>
              <a:buFont typeface="Wingdings" pitchFamily="2" charset="2"/>
              <a:buChar char="Ø"/>
            </a:pPr>
            <a:endParaRPr lang="en-GB" dirty="0"/>
          </a:p>
          <a:p>
            <a:pPr>
              <a:buClr>
                <a:srgbClr val="C00000"/>
              </a:buClr>
              <a:buFont typeface="Wingdings" pitchFamily="2" charset="2"/>
              <a:buChar char="Ø"/>
            </a:pPr>
            <a:endParaRPr lang="en-US" dirty="0"/>
          </a:p>
        </p:txBody>
      </p:sp>
    </p:spTree>
    <p:extLst>
      <p:ext uri="{BB962C8B-B14F-4D97-AF65-F5344CB8AC3E}">
        <p14:creationId xmlns:p14="http://schemas.microsoft.com/office/powerpoint/2010/main" val="3480000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accent1">
                    <a:lumMod val="75000"/>
                  </a:schemeClr>
                </a:solidFill>
                <a:latin typeface="Arial" pitchFamily="34" charset="0"/>
                <a:cs typeface="Arial" pitchFamily="34" charset="0"/>
              </a:rPr>
              <a:t>Medical Jurisprudence</a:t>
            </a:r>
            <a:endParaRPr lang="en-US" dirty="0"/>
          </a:p>
        </p:txBody>
      </p:sp>
      <p:sp>
        <p:nvSpPr>
          <p:cNvPr id="3" name="Content Placeholder 2"/>
          <p:cNvSpPr>
            <a:spLocks noGrp="1"/>
          </p:cNvSpPr>
          <p:nvPr>
            <p:ph idx="1"/>
          </p:nvPr>
        </p:nvSpPr>
        <p:spPr/>
        <p:txBody>
          <a:bodyPr/>
          <a:lstStyle/>
          <a:p>
            <a:pPr marL="457200" indent="-457200" algn="ctr">
              <a:buClr>
                <a:srgbClr val="C00000"/>
              </a:buClr>
              <a:buFont typeface="+mj-lt"/>
              <a:buAutoNum type="arabicPeriod" startAt="2"/>
            </a:pPr>
            <a:r>
              <a:rPr lang="en-GB" b="1" dirty="0">
                <a:solidFill>
                  <a:srgbClr val="C00000"/>
                </a:solidFill>
              </a:rPr>
              <a:t>Doctor-doctor relationship:</a:t>
            </a:r>
          </a:p>
          <a:p>
            <a:pPr marL="0" indent="0" algn="ctr">
              <a:buClr>
                <a:srgbClr val="C00000"/>
              </a:buClr>
              <a:buNone/>
            </a:pPr>
            <a:r>
              <a:rPr lang="en-GB" b="1" dirty="0">
                <a:solidFill>
                  <a:schemeClr val="accent1">
                    <a:lumMod val="75000"/>
                  </a:schemeClr>
                </a:solidFill>
              </a:rPr>
              <a:t>Example: </a:t>
            </a:r>
          </a:p>
          <a:p>
            <a:pPr marL="0" indent="0" algn="just">
              <a:buNone/>
            </a:pPr>
            <a:r>
              <a:rPr lang="en-GB" dirty="0"/>
              <a:t>A doctor criticising his colleagues or doing anything that means unfair competition is liable to face the consequences. e.g. A doctor making a derogatory remark about the practice or technique of another doctor may be guilty of such offence.</a:t>
            </a:r>
          </a:p>
          <a:p>
            <a:pPr marL="0" indent="0" algn="ctr">
              <a:buNone/>
            </a:pPr>
            <a:r>
              <a:rPr lang="en-GB" dirty="0">
                <a:solidFill>
                  <a:srgbClr val="C00000"/>
                </a:solidFill>
              </a:rPr>
              <a:t>“ The other doctor has given you a bad x-ray burn.” </a:t>
            </a:r>
            <a:endParaRPr lang="en-US" dirty="0">
              <a:solidFill>
                <a:srgbClr val="C00000"/>
              </a:solidFill>
            </a:endParaRPr>
          </a:p>
        </p:txBody>
      </p:sp>
    </p:spTree>
    <p:extLst>
      <p:ext uri="{BB962C8B-B14F-4D97-AF65-F5344CB8AC3E}">
        <p14:creationId xmlns:p14="http://schemas.microsoft.com/office/powerpoint/2010/main" val="109064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accent1">
                    <a:lumMod val="75000"/>
                  </a:schemeClr>
                </a:solidFill>
                <a:latin typeface="Arial" pitchFamily="34" charset="0"/>
                <a:cs typeface="Arial" pitchFamily="34" charset="0"/>
              </a:rPr>
              <a:t>Medical Jurisprudence</a:t>
            </a:r>
            <a:endParaRPr lang="en-US" dirty="0"/>
          </a:p>
        </p:txBody>
      </p:sp>
      <p:sp>
        <p:nvSpPr>
          <p:cNvPr id="3" name="Content Placeholder 2"/>
          <p:cNvSpPr>
            <a:spLocks noGrp="1"/>
          </p:cNvSpPr>
          <p:nvPr>
            <p:ph idx="1"/>
          </p:nvPr>
        </p:nvSpPr>
        <p:spPr>
          <a:xfrm>
            <a:off x="457200" y="1600200"/>
            <a:ext cx="8610600" cy="4876800"/>
          </a:xfrm>
        </p:spPr>
        <p:txBody>
          <a:bodyPr/>
          <a:lstStyle/>
          <a:p>
            <a:pPr marL="457200" indent="-457200" algn="ctr">
              <a:buClr>
                <a:srgbClr val="C00000"/>
              </a:buClr>
              <a:buFont typeface="+mj-lt"/>
              <a:buAutoNum type="arabicPeriod" startAt="3"/>
            </a:pPr>
            <a:r>
              <a:rPr lang="en-GB" b="1" dirty="0">
                <a:solidFill>
                  <a:srgbClr val="C00000"/>
                </a:solidFill>
              </a:rPr>
              <a:t>Doctor-state relationship:</a:t>
            </a:r>
          </a:p>
          <a:p>
            <a:pPr marL="0" indent="0" algn="ctr">
              <a:buClr>
                <a:srgbClr val="C00000"/>
              </a:buClr>
              <a:buNone/>
            </a:pPr>
            <a:r>
              <a:rPr lang="en-GB" b="1" dirty="0">
                <a:solidFill>
                  <a:schemeClr val="accent1">
                    <a:lumMod val="75000"/>
                  </a:schemeClr>
                </a:solidFill>
              </a:rPr>
              <a:t>Example: </a:t>
            </a:r>
          </a:p>
          <a:p>
            <a:pPr marL="0" indent="0" algn="just">
              <a:buNone/>
            </a:pPr>
            <a:r>
              <a:rPr lang="en-GB" dirty="0"/>
              <a:t>A doctor is liable to face the consequences, if he does not:</a:t>
            </a:r>
          </a:p>
          <a:p>
            <a:pPr algn="just">
              <a:buClr>
                <a:srgbClr val="C00000"/>
              </a:buClr>
              <a:buFont typeface="Wingdings" pitchFamily="2" charset="2"/>
              <a:buChar char="ü"/>
            </a:pPr>
            <a:r>
              <a:rPr lang="en-GB" dirty="0"/>
              <a:t> Attend the court to give evidence in response to summon.</a:t>
            </a:r>
          </a:p>
          <a:p>
            <a:pPr marL="273050" indent="-273050" algn="just">
              <a:buClr>
                <a:srgbClr val="C00000"/>
              </a:buClr>
              <a:buFont typeface="Wingdings" pitchFamily="2" charset="2"/>
              <a:buChar char="ü"/>
            </a:pPr>
            <a:r>
              <a:rPr lang="en-GB" dirty="0"/>
              <a:t> Inform police if he comes across a case of homicidal      poisoning or suspected homicidal injuries(gunshot injuries).</a:t>
            </a:r>
          </a:p>
          <a:p>
            <a:pPr marL="273050" indent="-273050" algn="just">
              <a:buClr>
                <a:srgbClr val="C00000"/>
              </a:buClr>
              <a:buFont typeface="Wingdings" pitchFamily="2" charset="2"/>
              <a:buChar char="ü"/>
            </a:pPr>
            <a:r>
              <a:rPr lang="en-GB" dirty="0"/>
              <a:t>Inform public health authorities about a case of </a:t>
            </a:r>
            <a:r>
              <a:rPr lang="en-GB" dirty="0" err="1"/>
              <a:t>notifiable</a:t>
            </a:r>
            <a:r>
              <a:rPr lang="en-GB" dirty="0"/>
              <a:t> disease or food poisoning from a hotel.</a:t>
            </a:r>
          </a:p>
          <a:p>
            <a:endParaRPr lang="en-US" sz="2000" dirty="0"/>
          </a:p>
        </p:txBody>
      </p:sp>
    </p:spTree>
    <p:extLst>
      <p:ext uri="{BB962C8B-B14F-4D97-AF65-F5344CB8AC3E}">
        <p14:creationId xmlns:p14="http://schemas.microsoft.com/office/powerpoint/2010/main" val="41744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solidFill>
                  <a:srgbClr val="C00000"/>
                </a:solidFill>
              </a:rPr>
              <a:t>Branches of Forensic Medicine:</a:t>
            </a:r>
            <a:endParaRPr lang="en-US" sz="3600" dirty="0">
              <a:solidFill>
                <a:srgbClr val="C00000"/>
              </a:solidFill>
            </a:endParaRPr>
          </a:p>
        </p:txBody>
      </p:sp>
      <p:sp>
        <p:nvSpPr>
          <p:cNvPr id="3" name="Content Placeholder 2"/>
          <p:cNvSpPr>
            <a:spLocks noGrp="1"/>
          </p:cNvSpPr>
          <p:nvPr>
            <p:ph idx="1"/>
          </p:nvPr>
        </p:nvSpPr>
        <p:spPr/>
        <p:txBody>
          <a:bodyPr numCol="2"/>
          <a:lstStyle/>
          <a:p>
            <a:pPr marL="360363" indent="-360363">
              <a:buClr>
                <a:srgbClr val="C00000"/>
              </a:buClr>
              <a:buFont typeface="Wingdings" pitchFamily="2" charset="2"/>
              <a:buChar char="v"/>
            </a:pPr>
            <a:endParaRPr lang="en-US" dirty="0"/>
          </a:p>
          <a:p>
            <a:pPr marL="360363" indent="-360363">
              <a:buClr>
                <a:srgbClr val="C00000"/>
              </a:buClr>
              <a:buFont typeface="Wingdings" pitchFamily="2" charset="2"/>
              <a:buChar char="v"/>
            </a:pPr>
            <a:r>
              <a:rPr lang="en-US" dirty="0"/>
              <a:t>Forensic pathology</a:t>
            </a:r>
          </a:p>
          <a:p>
            <a:pPr marL="360363" indent="-360363">
              <a:buClr>
                <a:srgbClr val="C00000"/>
              </a:buClr>
              <a:buFont typeface="Wingdings" pitchFamily="2" charset="2"/>
              <a:buChar char="v"/>
            </a:pPr>
            <a:r>
              <a:rPr lang="en-US" dirty="0"/>
              <a:t>Forensic toxicology</a:t>
            </a:r>
          </a:p>
          <a:p>
            <a:pPr marL="360363" indent="-360363">
              <a:buClr>
                <a:srgbClr val="C00000"/>
              </a:buClr>
              <a:buFont typeface="Wingdings" pitchFamily="2" charset="2"/>
              <a:buChar char="v"/>
            </a:pPr>
            <a:r>
              <a:rPr lang="en-US" dirty="0"/>
              <a:t>Forensic anatomy</a:t>
            </a:r>
          </a:p>
          <a:p>
            <a:pPr marL="360363" indent="-360363">
              <a:buClr>
                <a:srgbClr val="C00000"/>
              </a:buClr>
              <a:buFont typeface="Wingdings" pitchFamily="2" charset="2"/>
              <a:buChar char="v"/>
            </a:pPr>
            <a:r>
              <a:rPr lang="en-US" dirty="0"/>
              <a:t>Forensic psychiatry</a:t>
            </a:r>
          </a:p>
          <a:p>
            <a:pPr marL="360363" indent="-360363">
              <a:buClr>
                <a:srgbClr val="C00000"/>
              </a:buClr>
              <a:buFont typeface="Wingdings" pitchFamily="2" charset="2"/>
              <a:buChar char="v"/>
            </a:pPr>
            <a:r>
              <a:rPr lang="en-US" dirty="0"/>
              <a:t>Forensic odontology</a:t>
            </a:r>
          </a:p>
          <a:p>
            <a:pPr marL="360363" indent="-360363">
              <a:buClr>
                <a:srgbClr val="C00000"/>
              </a:buClr>
              <a:buFont typeface="Wingdings" pitchFamily="2" charset="2"/>
              <a:buChar char="v"/>
            </a:pPr>
            <a:r>
              <a:rPr lang="en-US" dirty="0"/>
              <a:t>Forensic radiology</a:t>
            </a:r>
          </a:p>
          <a:p>
            <a:pPr marL="360363" indent="-360363">
              <a:buClr>
                <a:srgbClr val="C00000"/>
              </a:buClr>
              <a:buFont typeface="Wingdings" pitchFamily="2" charset="2"/>
              <a:buChar char="v"/>
            </a:pPr>
            <a:r>
              <a:rPr lang="en-US" dirty="0"/>
              <a:t>Forensic biochemistry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eaLnBrk="0" hangingPunct="0">
              <a:buClr>
                <a:srgbClr val="C00000"/>
              </a:buClr>
              <a:buFont typeface="Wingdings" pitchFamily="2" charset="2"/>
              <a:buChar char="v"/>
            </a:pPr>
            <a:r>
              <a:rPr lang="en-US" dirty="0"/>
              <a:t>Forensic anthropology</a:t>
            </a:r>
          </a:p>
          <a:p>
            <a:pPr eaLnBrk="0" hangingPunct="0">
              <a:buClr>
                <a:srgbClr val="C00000"/>
              </a:buClr>
              <a:buFont typeface="Wingdings" pitchFamily="2" charset="2"/>
              <a:buChar char="v"/>
            </a:pPr>
            <a:r>
              <a:rPr lang="en-US" dirty="0"/>
              <a:t>Forensic entomology</a:t>
            </a:r>
          </a:p>
          <a:p>
            <a:pPr eaLnBrk="0" hangingPunct="0">
              <a:buClr>
                <a:srgbClr val="C00000"/>
              </a:buClr>
              <a:buFont typeface="Wingdings" pitchFamily="2" charset="2"/>
              <a:buChar char="v"/>
            </a:pPr>
            <a:r>
              <a:rPr lang="en-US" dirty="0"/>
              <a:t>Criminology</a:t>
            </a:r>
          </a:p>
          <a:p>
            <a:pPr eaLnBrk="0" hangingPunct="0">
              <a:buClr>
                <a:srgbClr val="C00000"/>
              </a:buClr>
              <a:buFont typeface="Wingdings" pitchFamily="2" charset="2"/>
              <a:buChar char="v"/>
            </a:pPr>
            <a:r>
              <a:rPr lang="en-US" dirty="0"/>
              <a:t>Forensic biology</a:t>
            </a:r>
          </a:p>
          <a:p>
            <a:pPr eaLnBrk="0" hangingPunct="0">
              <a:buClr>
                <a:srgbClr val="C00000"/>
              </a:buClr>
              <a:buFont typeface="Wingdings" pitchFamily="2" charset="2"/>
              <a:buChar char="v"/>
            </a:pPr>
            <a:r>
              <a:rPr lang="en-US" dirty="0"/>
              <a:t>Jurisprudence</a:t>
            </a:r>
          </a:p>
          <a:p>
            <a:pPr eaLnBrk="0" hangingPunct="0">
              <a:buClr>
                <a:srgbClr val="C00000"/>
              </a:buClr>
              <a:buFont typeface="Wingdings" pitchFamily="2" charset="2"/>
              <a:buChar char="v"/>
            </a:pPr>
            <a:r>
              <a:rPr lang="en-US" dirty="0"/>
              <a:t>Forensic engineering</a:t>
            </a:r>
          </a:p>
          <a:p>
            <a:pPr eaLnBrk="0" hangingPunct="0">
              <a:buClr>
                <a:srgbClr val="C00000"/>
              </a:buClr>
              <a:buFont typeface="Wingdings" pitchFamily="2" charset="2"/>
              <a:buChar char="v"/>
            </a:pPr>
            <a:r>
              <a:rPr lang="en-US" dirty="0"/>
              <a:t>Forensic geology</a:t>
            </a:r>
          </a:p>
          <a:p>
            <a:pPr>
              <a:buClr>
                <a:srgbClr val="C00000"/>
              </a:buClr>
              <a:buFont typeface="Wingdings" pitchFamily="2" charset="2"/>
              <a:buChar char="v"/>
            </a:pPr>
            <a:endParaRPr lang="en-US" dirty="0"/>
          </a:p>
        </p:txBody>
      </p:sp>
    </p:spTree>
    <p:extLst>
      <p:ext uri="{BB962C8B-B14F-4D97-AF65-F5344CB8AC3E}">
        <p14:creationId xmlns:p14="http://schemas.microsoft.com/office/powerpoint/2010/main" val="4110829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C00000"/>
                </a:solidFill>
              </a:rPr>
              <a:t>Medico-legal Importance of Forensic Medicine</a:t>
            </a:r>
            <a:endParaRPr lang="en-US" dirty="0">
              <a:solidFill>
                <a:srgbClr val="C00000"/>
              </a:solidFill>
            </a:endParaRPr>
          </a:p>
        </p:txBody>
      </p:sp>
      <p:sp>
        <p:nvSpPr>
          <p:cNvPr id="3" name="Content Placeholder 2"/>
          <p:cNvSpPr>
            <a:spLocks noGrp="1"/>
          </p:cNvSpPr>
          <p:nvPr>
            <p:ph idx="1"/>
          </p:nvPr>
        </p:nvSpPr>
        <p:spPr>
          <a:xfrm>
            <a:off x="457200" y="1600200"/>
            <a:ext cx="8305800" cy="5029200"/>
          </a:xfrm>
        </p:spPr>
        <p:txBody>
          <a:bodyPr>
            <a:normAutofit fontScale="92500" lnSpcReduction="10000"/>
          </a:bodyPr>
          <a:lstStyle/>
          <a:p>
            <a:pPr marL="457200" indent="-457200">
              <a:buClr>
                <a:srgbClr val="C00000"/>
              </a:buClr>
              <a:buFont typeface="+mj-lt"/>
              <a:buAutoNum type="arabicPeriod"/>
            </a:pPr>
            <a:r>
              <a:rPr lang="en-US" b="1" dirty="0">
                <a:solidFill>
                  <a:schemeClr val="accent1">
                    <a:lumMod val="75000"/>
                  </a:schemeClr>
                </a:solidFill>
              </a:rPr>
              <a:t>Role of a Forensic Medical Specialist:</a:t>
            </a:r>
          </a:p>
          <a:p>
            <a:pPr marL="0" indent="0">
              <a:buClr>
                <a:srgbClr val="C00000"/>
              </a:buClr>
              <a:buNone/>
            </a:pPr>
            <a:r>
              <a:rPr lang="en-US" sz="2200" dirty="0"/>
              <a:t>A medico legal officer plays a vital role in providing justice to the community by assessing and giving true opinion about the following cases</a:t>
            </a:r>
          </a:p>
          <a:p>
            <a:pPr marL="0" indent="0">
              <a:buClr>
                <a:srgbClr val="C00000"/>
              </a:buClr>
              <a:buNone/>
            </a:pPr>
            <a:r>
              <a:rPr lang="en-GB" sz="2200" b="1" u="sng" dirty="0">
                <a:solidFill>
                  <a:srgbClr val="C00000"/>
                </a:solidFill>
              </a:rPr>
              <a:t>In l</a:t>
            </a:r>
            <a:r>
              <a:rPr lang="en-GB" sz="2200" u="sng" dirty="0">
                <a:solidFill>
                  <a:srgbClr val="C00000"/>
                </a:solidFill>
              </a:rPr>
              <a:t>iving:</a:t>
            </a:r>
          </a:p>
          <a:p>
            <a:r>
              <a:rPr lang="en-US" sz="2200" dirty="0"/>
              <a:t>Trauma</a:t>
            </a:r>
          </a:p>
          <a:p>
            <a:r>
              <a:rPr lang="en-US" sz="2200" dirty="0"/>
              <a:t>Sexual assault &amp; potency</a:t>
            </a:r>
          </a:p>
          <a:p>
            <a:r>
              <a:rPr lang="en-US" sz="2200" dirty="0"/>
              <a:t>Paternity cases</a:t>
            </a:r>
          </a:p>
          <a:p>
            <a:r>
              <a:rPr lang="en-US" sz="2200" dirty="0"/>
              <a:t>Alcohol &amp; drug addiction</a:t>
            </a:r>
          </a:p>
          <a:p>
            <a:r>
              <a:rPr lang="en-US" sz="2200" dirty="0"/>
              <a:t>Poisoning &amp; </a:t>
            </a:r>
            <a:r>
              <a:rPr lang="en-US" sz="2200" dirty="0" err="1"/>
              <a:t>overdosage</a:t>
            </a:r>
            <a:endParaRPr lang="en-US" sz="2200" dirty="0"/>
          </a:p>
          <a:p>
            <a:r>
              <a:rPr lang="en-US" sz="2200" dirty="0"/>
              <a:t>Age certification</a:t>
            </a:r>
          </a:p>
          <a:p>
            <a:r>
              <a:rPr lang="en-US" sz="2200" dirty="0"/>
              <a:t>Mental capacity</a:t>
            </a:r>
          </a:p>
          <a:p>
            <a:r>
              <a:rPr lang="en-US" sz="2200" dirty="0"/>
              <a:t>Industrial injury/disablement</a:t>
            </a:r>
          </a:p>
          <a:p>
            <a:r>
              <a:rPr lang="en-US" sz="2200" dirty="0"/>
              <a:t>School health</a:t>
            </a:r>
          </a:p>
          <a:p>
            <a:r>
              <a:rPr lang="en-US" sz="2200" dirty="0"/>
              <a:t>Medical fitness/examination</a:t>
            </a:r>
          </a:p>
          <a:p>
            <a:pPr>
              <a:buClr>
                <a:schemeClr val="accent1">
                  <a:lumMod val="75000"/>
                </a:schemeClr>
              </a:buClr>
              <a:buFont typeface="Wingdings" pitchFamily="2" charset="2"/>
              <a:buChar char="§"/>
            </a:pPr>
            <a:endParaRPr lang="en-US" b="1" u="sng" dirty="0">
              <a:solidFill>
                <a:srgbClr val="C00000"/>
              </a:solidFill>
            </a:endParaRPr>
          </a:p>
        </p:txBody>
      </p:sp>
      <p:pic>
        <p:nvPicPr>
          <p:cNvPr id="4" name="Picture 2" descr="C:\Users\Anam Ali\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2819400"/>
            <a:ext cx="1828800" cy="1904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3" descr="C:\Users\Anam Ali\Desktop\g2NASL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038600"/>
            <a:ext cx="1629347" cy="20934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193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C00000"/>
                </a:solidFill>
              </a:rPr>
              <a:t>Medico-legal Importance of Forensic Medicine</a:t>
            </a:r>
            <a:endParaRPr lang="en-US" dirty="0"/>
          </a:p>
        </p:txBody>
      </p:sp>
      <p:sp>
        <p:nvSpPr>
          <p:cNvPr id="3" name="Content Placeholder 2"/>
          <p:cNvSpPr>
            <a:spLocks noGrp="1"/>
          </p:cNvSpPr>
          <p:nvPr>
            <p:ph idx="1"/>
          </p:nvPr>
        </p:nvSpPr>
        <p:spPr/>
        <p:txBody>
          <a:bodyPr/>
          <a:lstStyle/>
          <a:p>
            <a:pPr marL="457200" indent="-457200">
              <a:buClr>
                <a:srgbClr val="C00000"/>
              </a:buClr>
              <a:buFont typeface="+mj-lt"/>
              <a:buAutoNum type="arabicPeriod"/>
            </a:pPr>
            <a:r>
              <a:rPr lang="en-US" b="1" dirty="0">
                <a:solidFill>
                  <a:schemeClr val="accent1">
                    <a:lumMod val="75000"/>
                  </a:schemeClr>
                </a:solidFill>
              </a:rPr>
              <a:t>Role of a Forensic Medical Specialist:</a:t>
            </a:r>
          </a:p>
          <a:p>
            <a:pPr marL="0" indent="0">
              <a:buClr>
                <a:srgbClr val="C00000"/>
              </a:buClr>
              <a:buNone/>
            </a:pPr>
            <a:r>
              <a:rPr lang="en-US" sz="2000" dirty="0"/>
              <a:t>A medico legal officer plays a vital role in providing justice to the community by assessing and giving true opinion about the following cases</a:t>
            </a:r>
          </a:p>
          <a:p>
            <a:pPr marL="0" indent="0">
              <a:buClr>
                <a:srgbClr val="C00000"/>
              </a:buClr>
              <a:buNone/>
            </a:pPr>
            <a:r>
              <a:rPr lang="en-GB" sz="2000" u="sng" dirty="0">
                <a:solidFill>
                  <a:srgbClr val="C00000"/>
                </a:solidFill>
              </a:rPr>
              <a:t>In dead:</a:t>
            </a:r>
          </a:p>
          <a:p>
            <a:r>
              <a:rPr lang="en-US" sz="2000" dirty="0"/>
              <a:t>Cause of death</a:t>
            </a:r>
          </a:p>
          <a:p>
            <a:r>
              <a:rPr lang="en-US" sz="2000" dirty="0"/>
              <a:t>Time of death</a:t>
            </a:r>
          </a:p>
          <a:p>
            <a:r>
              <a:rPr lang="en-US" sz="2000" dirty="0"/>
              <a:t>Manner of death</a:t>
            </a:r>
          </a:p>
          <a:p>
            <a:r>
              <a:rPr lang="en-US" sz="2000" dirty="0"/>
              <a:t>Identification</a:t>
            </a:r>
          </a:p>
          <a:p>
            <a:pPr marL="0" indent="0">
              <a:buNone/>
            </a:pPr>
            <a:endParaRPr lang="en-US" sz="2000" dirty="0"/>
          </a:p>
          <a:p>
            <a:endParaRPr lang="en-US" dirty="0"/>
          </a:p>
        </p:txBody>
      </p:sp>
      <p:pic>
        <p:nvPicPr>
          <p:cNvPr id="4" name="Picture 2" descr="C:\Users\Anam Ali\Desktop\AUTOPS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9" y="3048000"/>
            <a:ext cx="1953747" cy="30069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167" b="15585"/>
          <a:stretch/>
        </p:blipFill>
        <p:spPr bwMode="auto">
          <a:xfrm>
            <a:off x="3692332" y="4191000"/>
            <a:ext cx="2220648" cy="23810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44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C00000"/>
                </a:solidFill>
              </a:rPr>
              <a:t>Medico-legal Importance of Forensic Medicine</a:t>
            </a:r>
            <a:endParaRPr lang="en-US" dirty="0"/>
          </a:p>
        </p:txBody>
      </p:sp>
      <p:sp>
        <p:nvSpPr>
          <p:cNvPr id="3" name="Content Placeholder 2"/>
          <p:cNvSpPr>
            <a:spLocks noGrp="1"/>
          </p:cNvSpPr>
          <p:nvPr>
            <p:ph idx="1"/>
          </p:nvPr>
        </p:nvSpPr>
        <p:spPr/>
        <p:txBody>
          <a:bodyPr/>
          <a:lstStyle/>
          <a:p>
            <a:pPr marL="457200" indent="-457200">
              <a:buClr>
                <a:srgbClr val="C00000"/>
              </a:buClr>
              <a:buFont typeface="+mj-lt"/>
              <a:buAutoNum type="arabicPeriod" startAt="2"/>
            </a:pPr>
            <a:r>
              <a:rPr lang="en-US" b="1" dirty="0">
                <a:solidFill>
                  <a:schemeClr val="accent1">
                    <a:lumMod val="75000"/>
                  </a:schemeClr>
                </a:solidFill>
              </a:rPr>
              <a:t>Identification</a:t>
            </a:r>
          </a:p>
          <a:p>
            <a:pPr marL="360363" indent="-360363">
              <a:buClr>
                <a:srgbClr val="C00000"/>
              </a:buClr>
              <a:buFont typeface="Wingdings" pitchFamily="2" charset="2"/>
              <a:buChar char="ü"/>
            </a:pPr>
            <a:r>
              <a:rPr lang="en-US" sz="2000" dirty="0"/>
              <a:t>Biggest identification:</a:t>
            </a:r>
          </a:p>
          <a:p>
            <a:pPr marL="0" indent="0">
              <a:buClr>
                <a:srgbClr val="C00000"/>
              </a:buClr>
              <a:buNone/>
            </a:pPr>
            <a:r>
              <a:rPr lang="en-US" sz="2000" dirty="0"/>
              <a:t>                                     Name			</a:t>
            </a:r>
            <a:endParaRPr lang="en-US" sz="2000" dirty="0">
              <a:solidFill>
                <a:srgbClr val="FF0000"/>
              </a:solidFill>
            </a:endParaRPr>
          </a:p>
          <a:p>
            <a:pPr marL="360363" indent="-360363">
              <a:buClr>
                <a:srgbClr val="C00000"/>
              </a:buClr>
              <a:buFont typeface="Wingdings" pitchFamily="2" charset="2"/>
              <a:buChar char="ü"/>
            </a:pPr>
            <a:r>
              <a:rPr lang="en-US" sz="2000" dirty="0"/>
              <a:t>Commonest identification: </a:t>
            </a:r>
          </a:p>
          <a:p>
            <a:pPr marL="0" indent="0">
              <a:buClr>
                <a:srgbClr val="C00000"/>
              </a:buClr>
              <a:buNone/>
            </a:pPr>
            <a:r>
              <a:rPr lang="en-US" sz="2000" dirty="0"/>
              <a:t>                                      Photograph</a:t>
            </a:r>
          </a:p>
          <a:p>
            <a:pPr marL="360363" indent="-360363">
              <a:buClr>
                <a:srgbClr val="C00000"/>
              </a:buClr>
              <a:buFont typeface="Wingdings" pitchFamily="2" charset="2"/>
              <a:buChar char="ü"/>
            </a:pPr>
            <a:r>
              <a:rPr lang="en-US" sz="2000" dirty="0"/>
              <a:t>Surest identification:</a:t>
            </a:r>
          </a:p>
          <a:p>
            <a:pPr marL="3135313" indent="-357188">
              <a:buClr>
                <a:srgbClr val="C00000"/>
              </a:buClr>
              <a:buFont typeface="+mj-lt"/>
              <a:buAutoNum type="romanLcPeriod"/>
            </a:pPr>
            <a:r>
              <a:rPr lang="en-US" sz="2000" dirty="0"/>
              <a:t>Finger prints</a:t>
            </a:r>
          </a:p>
          <a:p>
            <a:pPr marL="3135313" indent="-357188">
              <a:buClr>
                <a:srgbClr val="C00000"/>
              </a:buClr>
              <a:buFont typeface="+mj-lt"/>
              <a:buAutoNum type="romanLcPeriod"/>
            </a:pPr>
            <a:r>
              <a:rPr lang="en-US" sz="2000" dirty="0"/>
              <a:t>DNA prints</a:t>
            </a:r>
          </a:p>
          <a:p>
            <a:pPr marL="3135313" indent="-357188">
              <a:buClr>
                <a:srgbClr val="C00000"/>
              </a:buClr>
              <a:buFont typeface="+mj-lt"/>
              <a:buAutoNum type="romanLcPeriod"/>
            </a:pPr>
            <a:r>
              <a:rPr lang="en-US" sz="2000" dirty="0"/>
              <a:t>Iris scanning </a:t>
            </a:r>
            <a:r>
              <a:rPr lang="en-US" sz="2000" b="1" dirty="0"/>
              <a:t> </a:t>
            </a:r>
          </a:p>
          <a:p>
            <a:pPr marL="514350" indent="-514350">
              <a:buFont typeface="+mj-lt"/>
              <a:buAutoNum type="romanLcPeriod"/>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5105400"/>
            <a:ext cx="2057400" cy="1392552"/>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5120054"/>
            <a:ext cx="1981200" cy="1392552"/>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3980996"/>
            <a:ext cx="2026653" cy="251695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1447800"/>
            <a:ext cx="1955952" cy="2266077"/>
          </a:xfrm>
          <a:prstGeom prst="rect">
            <a:avLst/>
          </a:prstGeom>
          <a:ln>
            <a:noFill/>
          </a:ln>
          <a:effectLst>
            <a:softEdge rad="112500"/>
          </a:effectLst>
        </p:spPr>
      </p:pic>
    </p:spTree>
    <p:extLst>
      <p:ext uri="{BB962C8B-B14F-4D97-AF65-F5344CB8AC3E}">
        <p14:creationId xmlns:p14="http://schemas.microsoft.com/office/powerpoint/2010/main" val="177096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600" dirty="0">
                <a:solidFill>
                  <a:srgbClr val="C00000"/>
                </a:solidFill>
              </a:rPr>
              <a:t>Medico-legal terms used in Forensic Medicine:</a:t>
            </a:r>
            <a:endParaRPr lang="en-US" sz="3600"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accent1">
                    <a:lumMod val="75000"/>
                  </a:schemeClr>
                </a:solidFill>
              </a:rPr>
              <a:t>Offense/crime:</a:t>
            </a:r>
          </a:p>
          <a:p>
            <a:pPr marL="0" indent="0">
              <a:buNone/>
            </a:pPr>
            <a:r>
              <a:rPr lang="en-US" sz="2000" dirty="0"/>
              <a:t>An act made punishable by PPC (Pakistan Penal Code).</a:t>
            </a:r>
          </a:p>
          <a:p>
            <a:pPr marL="0" indent="0">
              <a:buNone/>
            </a:pPr>
            <a:r>
              <a:rPr lang="en-US" sz="2000" b="1" dirty="0">
                <a:solidFill>
                  <a:schemeClr val="accent1">
                    <a:lumMod val="75000"/>
                  </a:schemeClr>
                </a:solidFill>
              </a:rPr>
              <a:t>Accused:</a:t>
            </a:r>
          </a:p>
          <a:p>
            <a:pPr marL="0" indent="0">
              <a:buNone/>
            </a:pPr>
            <a:r>
              <a:rPr lang="en-US" sz="2000" dirty="0"/>
              <a:t>A person against whom only allegation is made.</a:t>
            </a:r>
          </a:p>
          <a:p>
            <a:pPr marL="0" indent="0">
              <a:buNone/>
            </a:pPr>
            <a:r>
              <a:rPr lang="en-US" sz="2000" b="1" dirty="0">
                <a:solidFill>
                  <a:schemeClr val="accent1">
                    <a:lumMod val="75000"/>
                  </a:schemeClr>
                </a:solidFill>
              </a:rPr>
              <a:t>Culprit/ offender:</a:t>
            </a:r>
          </a:p>
          <a:p>
            <a:pPr marL="0" indent="0">
              <a:buNone/>
            </a:pPr>
            <a:r>
              <a:rPr lang="en-US" sz="2000" dirty="0"/>
              <a:t>A person against whom case is proved before the court. </a:t>
            </a:r>
          </a:p>
          <a:p>
            <a:pPr marL="0" indent="0">
              <a:buNone/>
            </a:pPr>
            <a:r>
              <a:rPr lang="en-US" sz="2000" b="1" dirty="0">
                <a:solidFill>
                  <a:schemeClr val="accent1">
                    <a:lumMod val="75000"/>
                  </a:schemeClr>
                </a:solidFill>
              </a:rPr>
              <a:t>Complainant:</a:t>
            </a:r>
          </a:p>
          <a:p>
            <a:pPr marL="0" indent="0">
              <a:buNone/>
            </a:pPr>
            <a:r>
              <a:rPr lang="en-US" sz="2000" dirty="0"/>
              <a:t>A person who makes allegation against other person. </a:t>
            </a:r>
          </a:p>
          <a:p>
            <a:pPr marL="0" indent="0">
              <a:buNone/>
            </a:pPr>
            <a:r>
              <a:rPr lang="en-US" sz="2000" b="1" dirty="0">
                <a:solidFill>
                  <a:schemeClr val="accent1">
                    <a:lumMod val="75000"/>
                  </a:schemeClr>
                </a:solidFill>
              </a:rPr>
              <a:t>FIR:</a:t>
            </a:r>
          </a:p>
          <a:p>
            <a:pPr marL="0" indent="0">
              <a:buNone/>
            </a:pPr>
            <a:r>
              <a:rPr lang="en-US" sz="2000" dirty="0"/>
              <a:t>First Information Report.</a:t>
            </a:r>
          </a:p>
          <a:p>
            <a:pPr marL="0" indent="0">
              <a:buNone/>
            </a:pPr>
            <a:r>
              <a:rPr lang="en-US" sz="2000" b="1" dirty="0">
                <a:solidFill>
                  <a:schemeClr val="accent1">
                    <a:lumMod val="75000"/>
                  </a:schemeClr>
                </a:solidFill>
              </a:rPr>
              <a:t>SHO:</a:t>
            </a:r>
          </a:p>
          <a:p>
            <a:pPr marL="0" indent="0">
              <a:buNone/>
            </a:pPr>
            <a:r>
              <a:rPr lang="en-US" sz="2000" dirty="0"/>
              <a:t>Station House Officer.</a:t>
            </a:r>
          </a:p>
          <a:p>
            <a:pPr marL="0" indent="0">
              <a:buNone/>
            </a:pPr>
            <a:r>
              <a:rPr lang="en-US" sz="2000" b="1" dirty="0">
                <a:solidFill>
                  <a:schemeClr val="accent1">
                    <a:lumMod val="75000"/>
                  </a:schemeClr>
                </a:solidFill>
              </a:rPr>
              <a:t>Summon:</a:t>
            </a:r>
          </a:p>
          <a:p>
            <a:pPr marL="0" indent="0">
              <a:buNone/>
            </a:pPr>
            <a:r>
              <a:rPr lang="en-US" sz="2000" dirty="0"/>
              <a:t>Written, signed, stamped, direction of the court to a witness, accused, a juror to attend the court at the notified time, date and place. </a:t>
            </a:r>
          </a:p>
          <a:p>
            <a:pPr marL="0" indent="0">
              <a:buNone/>
            </a:pPr>
            <a:endParaRPr lang="en-US" sz="2000" dirty="0"/>
          </a:p>
          <a:p>
            <a:endParaRPr lang="en-US" sz="2000" b="1" dirty="0"/>
          </a:p>
          <a:p>
            <a:pPr marL="0" indent="0">
              <a:buNone/>
            </a:pPr>
            <a:endParaRPr lang="en-US" sz="2000" dirty="0"/>
          </a:p>
          <a:p>
            <a:pPr marL="0" indent="0">
              <a:buNone/>
            </a:pPr>
            <a:endParaRPr lang="en-US" sz="2000" dirty="0"/>
          </a:p>
          <a:p>
            <a:endParaRPr lang="en-US" dirty="0"/>
          </a:p>
        </p:txBody>
      </p:sp>
    </p:spTree>
    <p:extLst>
      <p:ext uri="{BB962C8B-B14F-4D97-AF65-F5344CB8AC3E}">
        <p14:creationId xmlns:p14="http://schemas.microsoft.com/office/powerpoint/2010/main" val="1476004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C00000"/>
                </a:solidFill>
              </a:rPr>
              <a:t>Medico-legal terms used in Forensic Medicine:</a:t>
            </a:r>
            <a:endParaRPr lang="en-US" dirty="0"/>
          </a:p>
        </p:txBody>
      </p:sp>
      <p:sp>
        <p:nvSpPr>
          <p:cNvPr id="3" name="Content Placeholder 2"/>
          <p:cNvSpPr>
            <a:spLocks noGrp="1"/>
          </p:cNvSpPr>
          <p:nvPr>
            <p:ph idx="1"/>
          </p:nvPr>
        </p:nvSpPr>
        <p:spPr/>
        <p:txBody>
          <a:bodyPr/>
          <a:lstStyle/>
          <a:p>
            <a:pPr marL="0" indent="0">
              <a:buNone/>
            </a:pPr>
            <a:r>
              <a:rPr lang="en-GB" b="1" dirty="0">
                <a:solidFill>
                  <a:schemeClr val="accent1">
                    <a:lumMod val="75000"/>
                  </a:schemeClr>
                </a:solidFill>
              </a:rPr>
              <a:t>Inquest:</a:t>
            </a:r>
          </a:p>
          <a:p>
            <a:pPr marL="0" indent="0">
              <a:buNone/>
            </a:pPr>
            <a:r>
              <a:rPr lang="en-GB" sz="2000" dirty="0"/>
              <a:t>It is an inquiry into the cause of death which is apparently not due to natural causes.</a:t>
            </a:r>
          </a:p>
          <a:p>
            <a:pPr marL="0" indent="0">
              <a:buNone/>
            </a:pPr>
            <a:r>
              <a:rPr lang="en-GB" b="1" dirty="0">
                <a:solidFill>
                  <a:schemeClr val="accent1">
                    <a:lumMod val="75000"/>
                  </a:schemeClr>
                </a:solidFill>
              </a:rPr>
              <a:t>Oath:</a:t>
            </a:r>
          </a:p>
          <a:p>
            <a:pPr marL="0" indent="0">
              <a:buNone/>
            </a:pPr>
            <a:r>
              <a:rPr lang="en-GB" sz="2000" dirty="0"/>
              <a:t>A solemn promise, often invoking a divine witness, regarding one's future action or behaviour.</a:t>
            </a:r>
          </a:p>
          <a:p>
            <a:pPr marL="0" indent="0">
              <a:buNone/>
            </a:pPr>
            <a:r>
              <a:rPr lang="en-GB" b="1" dirty="0">
                <a:solidFill>
                  <a:schemeClr val="accent1">
                    <a:lumMod val="75000"/>
                  </a:schemeClr>
                </a:solidFill>
              </a:rPr>
              <a:t>PPC:</a:t>
            </a:r>
          </a:p>
          <a:p>
            <a:pPr marL="0" indent="0">
              <a:buNone/>
            </a:pPr>
            <a:r>
              <a:rPr lang="en-GB" sz="2000" dirty="0"/>
              <a:t>Pakistan penal code</a:t>
            </a:r>
          </a:p>
          <a:p>
            <a:pPr marL="0" indent="0">
              <a:buNone/>
            </a:pPr>
            <a:r>
              <a:rPr lang="en-GB" b="1" dirty="0" err="1">
                <a:solidFill>
                  <a:schemeClr val="accent1">
                    <a:lumMod val="75000"/>
                  </a:schemeClr>
                </a:solidFill>
              </a:rPr>
              <a:t>CrPc</a:t>
            </a:r>
            <a:r>
              <a:rPr lang="en-GB" b="1" dirty="0">
                <a:solidFill>
                  <a:schemeClr val="accent1">
                    <a:lumMod val="75000"/>
                  </a:schemeClr>
                </a:solidFill>
              </a:rPr>
              <a:t>:</a:t>
            </a:r>
          </a:p>
          <a:p>
            <a:pPr marL="0" indent="0">
              <a:buNone/>
            </a:pPr>
            <a:r>
              <a:rPr lang="en-GB" sz="2000" dirty="0"/>
              <a:t>Criminal penal code</a:t>
            </a:r>
          </a:p>
          <a:p>
            <a:pPr marL="0" indent="0">
              <a:buNone/>
            </a:pPr>
            <a:endParaRPr lang="en-US" sz="2000" dirty="0"/>
          </a:p>
        </p:txBody>
      </p:sp>
    </p:spTree>
    <p:extLst>
      <p:ext uri="{BB962C8B-B14F-4D97-AF65-F5344CB8AC3E}">
        <p14:creationId xmlns:p14="http://schemas.microsoft.com/office/powerpoint/2010/main" val="277993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239000"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0007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990600"/>
          </a:xfrm>
        </p:spPr>
        <p:txBody>
          <a:bodyPr>
            <a:normAutofit fontScale="90000"/>
          </a:bodyPr>
          <a:lstStyle/>
          <a:p>
            <a:pPr algn="ctr"/>
            <a:r>
              <a:rPr lang="en-GB" dirty="0">
                <a:solidFill>
                  <a:srgbClr val="C00000"/>
                </a:solidFill>
              </a:rPr>
              <a:t>Components of an Autopsy room/</a:t>
            </a:r>
            <a:r>
              <a:rPr lang="en-GB" dirty="0" err="1">
                <a:solidFill>
                  <a:srgbClr val="C00000"/>
                </a:solidFill>
              </a:rPr>
              <a:t>Mortaury</a:t>
            </a:r>
            <a:endParaRPr lang="en-US" dirty="0">
              <a:solidFill>
                <a:srgbClr val="C00000"/>
              </a:solidFill>
            </a:endParaRPr>
          </a:p>
        </p:txBody>
      </p:sp>
      <p:sp>
        <p:nvSpPr>
          <p:cNvPr id="3" name="Content Placeholder 2"/>
          <p:cNvSpPr>
            <a:spLocks noGrp="1"/>
          </p:cNvSpPr>
          <p:nvPr>
            <p:ph idx="1"/>
          </p:nvPr>
        </p:nvSpPr>
        <p:spPr>
          <a:xfrm>
            <a:off x="304800" y="1600200"/>
            <a:ext cx="8534400" cy="4876800"/>
          </a:xfrm>
        </p:spPr>
        <p:txBody>
          <a:bodyPr>
            <a:normAutofit/>
          </a:bodyPr>
          <a:lstStyle/>
          <a:p>
            <a:pPr marL="0" indent="0">
              <a:buNone/>
            </a:pPr>
            <a:r>
              <a:rPr lang="en-GB" dirty="0"/>
              <a:t>Autopsy room should have the following components: </a:t>
            </a:r>
          </a:p>
          <a:p>
            <a:pPr>
              <a:buClr>
                <a:srgbClr val="C00000"/>
              </a:buClr>
              <a:buFont typeface="Wingdings" pitchFamily="2" charset="2"/>
              <a:buChar char="q"/>
            </a:pPr>
            <a:r>
              <a:rPr lang="en-GB" dirty="0"/>
              <a:t>  Reception</a:t>
            </a:r>
          </a:p>
          <a:p>
            <a:pPr>
              <a:buClr>
                <a:srgbClr val="C00000"/>
              </a:buClr>
              <a:buFont typeface="Wingdings" pitchFamily="2" charset="2"/>
              <a:buChar char="q"/>
            </a:pPr>
            <a:r>
              <a:rPr lang="en-GB" dirty="0"/>
              <a:t>  Record room</a:t>
            </a:r>
          </a:p>
          <a:p>
            <a:pPr>
              <a:buClr>
                <a:srgbClr val="C00000"/>
              </a:buClr>
              <a:buFont typeface="Wingdings" pitchFamily="2" charset="2"/>
              <a:buChar char="q"/>
            </a:pPr>
            <a:r>
              <a:rPr lang="en-GB" dirty="0"/>
              <a:t>  CMO room</a:t>
            </a:r>
          </a:p>
          <a:p>
            <a:pPr>
              <a:buClr>
                <a:srgbClr val="C00000"/>
              </a:buClr>
              <a:buFont typeface="Wingdings" pitchFamily="2" charset="2"/>
              <a:buChar char="q"/>
            </a:pPr>
            <a:r>
              <a:rPr lang="en-GB" dirty="0"/>
              <a:t>  Washroom</a:t>
            </a:r>
          </a:p>
          <a:p>
            <a:pPr>
              <a:buClr>
                <a:srgbClr val="C00000"/>
              </a:buClr>
              <a:buFont typeface="Wingdings" pitchFamily="2" charset="2"/>
              <a:buChar char="q"/>
            </a:pPr>
            <a:r>
              <a:rPr lang="en-GB" dirty="0"/>
              <a:t>  Laboratory</a:t>
            </a:r>
          </a:p>
          <a:p>
            <a:pPr>
              <a:buClr>
                <a:srgbClr val="C00000"/>
              </a:buClr>
              <a:buFont typeface="Wingdings" pitchFamily="2" charset="2"/>
              <a:buChar char="q"/>
            </a:pPr>
            <a:r>
              <a:rPr lang="en-GB" dirty="0"/>
              <a:t>  Separate room for putrefied bodies</a:t>
            </a:r>
            <a:endParaRPr lang="en-US" dirty="0"/>
          </a:p>
          <a:p>
            <a:pPr>
              <a:buClr>
                <a:srgbClr val="C00000"/>
              </a:buClr>
              <a:buFont typeface="Wingdings" pitchFamily="2" charset="2"/>
              <a:buChar char="q"/>
            </a:pPr>
            <a:r>
              <a:rPr lang="en-GB" dirty="0"/>
              <a:t>  Cold storage of dead bodies</a:t>
            </a:r>
          </a:p>
          <a:p>
            <a:pPr>
              <a:buClr>
                <a:srgbClr val="C00000"/>
              </a:buClr>
              <a:buFont typeface="Wingdings" pitchFamily="2" charset="2"/>
              <a:buChar char="q"/>
            </a:pPr>
            <a:r>
              <a:rPr lang="en-GB" dirty="0"/>
              <a:t>   Autopsy table</a:t>
            </a:r>
          </a:p>
          <a:p>
            <a:pPr>
              <a:buClr>
                <a:srgbClr val="C00000"/>
              </a:buClr>
              <a:buFont typeface="Wingdings" pitchFamily="2" charset="2"/>
              <a:buChar char="q"/>
            </a:pPr>
            <a:r>
              <a:rPr lang="en-GB" dirty="0"/>
              <a:t>  Sink &amp; Washing facilities </a:t>
            </a:r>
          </a:p>
          <a:p>
            <a:pPr>
              <a:buClr>
                <a:srgbClr val="C00000"/>
              </a:buClr>
              <a:buFont typeface="Wingdings" pitchFamily="2" charset="2"/>
              <a:buChar char="q"/>
            </a:pPr>
            <a:r>
              <a:rPr lang="en-GB" dirty="0"/>
              <a:t>  Instruments storage place</a:t>
            </a:r>
          </a:p>
          <a:p>
            <a:pPr marL="0" indent="0">
              <a:buClr>
                <a:srgbClr val="C00000"/>
              </a:buClr>
              <a:buNone/>
            </a:pPr>
            <a:endParaRPr lang="en-US" dirty="0"/>
          </a:p>
        </p:txBody>
      </p:sp>
    </p:spTree>
    <p:extLst>
      <p:ext uri="{BB962C8B-B14F-4D97-AF65-F5344CB8AC3E}">
        <p14:creationId xmlns:p14="http://schemas.microsoft.com/office/powerpoint/2010/main" val="393247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Research</a:t>
            </a:r>
            <a:endParaRPr lang="en-US" dirty="0">
              <a:solidFill>
                <a:srgbClr val="C00000"/>
              </a:solidFill>
            </a:endParaRPr>
          </a:p>
        </p:txBody>
      </p:sp>
      <p:sp>
        <p:nvSpPr>
          <p:cNvPr id="3" name="Content Placeholder 2"/>
          <p:cNvSpPr>
            <a:spLocks noGrp="1"/>
          </p:cNvSpPr>
          <p:nvPr>
            <p:ph idx="1"/>
          </p:nvPr>
        </p:nvSpPr>
        <p:spPr/>
        <p:txBody>
          <a:bodyPr/>
          <a:lstStyle/>
          <a:p>
            <a:pPr marL="0" indent="0" algn="ctr">
              <a:buNone/>
            </a:pPr>
            <a:r>
              <a:rPr lang="en-GB" sz="2800" b="1" dirty="0">
                <a:solidFill>
                  <a:schemeClr val="accent1">
                    <a:lumMod val="75000"/>
                  </a:schemeClr>
                </a:solidFill>
              </a:rPr>
              <a:t>Why Forensic medicine is important????</a:t>
            </a:r>
          </a:p>
          <a:p>
            <a:pPr marL="0" indent="0" algn="ctr">
              <a:buNone/>
            </a:pPr>
            <a:endParaRPr lang="en-US" sz="2800" b="1" dirty="0">
              <a:solidFill>
                <a:schemeClr val="accent1">
                  <a:lumMod val="75000"/>
                </a:schemeClr>
              </a:solidFill>
            </a:endParaRPr>
          </a:p>
          <a:p>
            <a:pPr marL="273050" indent="-273050">
              <a:buClr>
                <a:srgbClr val="C00000"/>
              </a:buClr>
              <a:buFont typeface="Wingdings" pitchFamily="2" charset="2"/>
              <a:buChar char="Ø"/>
            </a:pPr>
            <a:r>
              <a:rPr lang="en-US" dirty="0">
                <a:hlinkClick r:id="rId2"/>
              </a:rPr>
              <a:t>https://www.sciencedirect.com/topics/medicine-and-dentistry/forensic-medicine#:~:text=Forensic%20medicine%20mainly%20deals%20with,of%20having%20injured%20another%20person</a:t>
            </a:r>
            <a:r>
              <a:rPr lang="en-US" dirty="0"/>
              <a:t>.</a:t>
            </a:r>
          </a:p>
          <a:p>
            <a:pPr marL="273050" indent="-273050">
              <a:buClr>
                <a:srgbClr val="C00000"/>
              </a:buClr>
              <a:buFont typeface="Wingdings" pitchFamily="2" charset="2"/>
              <a:buChar char="Ø"/>
            </a:pPr>
            <a:r>
              <a:rPr lang="en-US" dirty="0"/>
              <a:t>https://www.britannica.com/topic/forensic-medicine</a:t>
            </a:r>
          </a:p>
        </p:txBody>
      </p:sp>
    </p:spTree>
    <p:extLst>
      <p:ext uri="{BB962C8B-B14F-4D97-AF65-F5344CB8AC3E}">
        <p14:creationId xmlns:p14="http://schemas.microsoft.com/office/powerpoint/2010/main" val="2100250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Biomedical ethics</a:t>
            </a:r>
          </a:p>
        </p:txBody>
      </p:sp>
      <p:sp>
        <p:nvSpPr>
          <p:cNvPr id="3" name="Content Placeholder 2"/>
          <p:cNvSpPr>
            <a:spLocks noGrp="1"/>
          </p:cNvSpPr>
          <p:nvPr>
            <p:ph idx="1"/>
          </p:nvPr>
        </p:nvSpPr>
        <p:spPr/>
        <p:txBody>
          <a:bodyPr/>
          <a:lstStyle/>
          <a:p>
            <a:pPr marL="0" indent="0" algn="ctr">
              <a:buNone/>
            </a:pPr>
            <a:r>
              <a:rPr lang="en-GB" sz="2800" b="1" dirty="0">
                <a:solidFill>
                  <a:schemeClr val="accent1">
                    <a:lumMod val="75000"/>
                  </a:schemeClr>
                </a:solidFill>
              </a:rPr>
              <a:t>Four Pillars of Medical Ethics</a:t>
            </a:r>
          </a:p>
          <a:p>
            <a:pPr marL="447675" indent="-447675">
              <a:buClr>
                <a:srgbClr val="C00000"/>
              </a:buClr>
              <a:buFont typeface="Wingdings" pitchFamily="2" charset="2"/>
              <a:buChar char="Ø"/>
            </a:pPr>
            <a:r>
              <a:rPr lang="en-GB" dirty="0"/>
              <a:t>Beneficence (doing good) </a:t>
            </a:r>
          </a:p>
          <a:p>
            <a:pPr marL="447675" indent="-447675">
              <a:buClr>
                <a:srgbClr val="C00000"/>
              </a:buClr>
              <a:buFont typeface="Wingdings" pitchFamily="2" charset="2"/>
              <a:buChar char="Ø"/>
            </a:pPr>
            <a:r>
              <a:rPr lang="en-GB" dirty="0"/>
              <a:t>Non-maleficence (to do no harm) </a:t>
            </a:r>
          </a:p>
          <a:p>
            <a:pPr marL="447675" indent="-447675">
              <a:buClr>
                <a:srgbClr val="C00000"/>
              </a:buClr>
              <a:buFont typeface="Wingdings" pitchFamily="2" charset="2"/>
              <a:buChar char="Ø"/>
            </a:pPr>
            <a:r>
              <a:rPr lang="en-GB" dirty="0"/>
              <a:t>Autonomy (giving the patient the freedom to choose freely, where they are able) </a:t>
            </a:r>
          </a:p>
          <a:p>
            <a:pPr marL="447675" indent="-447675">
              <a:buClr>
                <a:srgbClr val="C00000"/>
              </a:buClr>
              <a:buFont typeface="Wingdings" pitchFamily="2" charset="2"/>
              <a:buChar char="Ø"/>
            </a:pPr>
            <a:r>
              <a:rPr lang="en-GB" dirty="0"/>
              <a:t>Justice (ensuring fairness)</a:t>
            </a:r>
          </a:p>
          <a:p>
            <a:pPr marL="0" indent="0">
              <a:buClr>
                <a:srgbClr val="C00000"/>
              </a:buClr>
              <a:buNone/>
            </a:pPr>
            <a:r>
              <a:rPr lang="en-GB" dirty="0"/>
              <a:t>Medical ethics are integral part of forensic medicine curriculum and will be covered during the course work.</a:t>
            </a:r>
            <a:endParaRPr lang="en-US" dirty="0"/>
          </a:p>
        </p:txBody>
      </p:sp>
    </p:spTree>
    <p:extLst>
      <p:ext uri="{BB962C8B-B14F-4D97-AF65-F5344CB8AC3E}">
        <p14:creationId xmlns:p14="http://schemas.microsoft.com/office/powerpoint/2010/main" val="2357277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Family medicine</a:t>
            </a:r>
          </a:p>
        </p:txBody>
      </p:sp>
      <p:sp>
        <p:nvSpPr>
          <p:cNvPr id="3" name="Content Placeholder 2"/>
          <p:cNvSpPr>
            <a:spLocks noGrp="1"/>
          </p:cNvSpPr>
          <p:nvPr>
            <p:ph idx="1"/>
          </p:nvPr>
        </p:nvSpPr>
        <p:spPr/>
        <p:txBody>
          <a:bodyPr/>
          <a:lstStyle/>
          <a:p>
            <a:pPr marL="0" indent="0" algn="ctr">
              <a:buNone/>
            </a:pPr>
            <a:r>
              <a:rPr lang="en-GB" sz="2800" b="1" dirty="0">
                <a:solidFill>
                  <a:schemeClr val="accent1">
                    <a:lumMod val="75000"/>
                  </a:schemeClr>
                </a:solidFill>
              </a:rPr>
              <a:t>What is the role of Forensic in family medicine???</a:t>
            </a:r>
          </a:p>
          <a:p>
            <a:r>
              <a:rPr lang="en-GB" dirty="0"/>
              <a:t>Knowledge and skill in forensic medicine are important in primary care not only for defensive purposes but also because of potential therapeutic value in patient care. </a:t>
            </a:r>
          </a:p>
          <a:p>
            <a:pPr marL="0" indent="0">
              <a:buNone/>
            </a:pPr>
            <a:endParaRPr lang="en-GB" dirty="0"/>
          </a:p>
          <a:p>
            <a:r>
              <a:rPr lang="en-US" dirty="0">
                <a:hlinkClick r:id="rId2"/>
              </a:rPr>
              <a:t>https://pubmed.ncbi.nlm.nih.gov/6491631/</a:t>
            </a:r>
            <a:endParaRPr lang="en-US" dirty="0"/>
          </a:p>
          <a:p>
            <a:pPr marL="0" indent="0">
              <a:buNone/>
            </a:pPr>
            <a:endParaRPr lang="en-US" dirty="0"/>
          </a:p>
          <a:p>
            <a:r>
              <a:rPr lang="en-US" dirty="0"/>
              <a:t>https://link.springer.com/10.1007/978-3-642-32338-6_93</a:t>
            </a:r>
          </a:p>
        </p:txBody>
      </p:sp>
    </p:spTree>
    <p:extLst>
      <p:ext uri="{BB962C8B-B14F-4D97-AF65-F5344CB8AC3E}">
        <p14:creationId xmlns:p14="http://schemas.microsoft.com/office/powerpoint/2010/main" val="167733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458115"/>
          </a:xfrm>
        </p:spPr>
        <p:txBody>
          <a:bodyPr>
            <a:noAutofit/>
          </a:bodyPr>
          <a:lstStyle/>
          <a:p>
            <a:pPr algn="ctr"/>
            <a:r>
              <a:rPr lang="en-US" b="1" dirty="0">
                <a:solidFill>
                  <a:schemeClr val="tx1"/>
                </a:solidFill>
                <a:latin typeface="Times New Roman" pitchFamily="18" charset="0"/>
                <a:cs typeface="Times New Roman" pitchFamily="18" charset="0"/>
              </a:rPr>
              <a:t>How To Access Digital Library</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48965" y="1596540"/>
            <a:ext cx="8229600" cy="4880460"/>
          </a:xfrm>
        </p:spPr>
        <p:txBody>
          <a:bodyPr>
            <a:normAutofit fontScale="92500" lnSpcReduction="10000"/>
          </a:bodyPr>
          <a:lstStyle/>
          <a:p>
            <a:pPr marL="0" indent="0">
              <a:buNone/>
            </a:pPr>
            <a:endParaRPr lang="en-US" dirty="0"/>
          </a:p>
          <a:p>
            <a:pPr>
              <a:buNone/>
            </a:pPr>
            <a:r>
              <a:rPr lang="en-US" sz="2600" dirty="0">
                <a:latin typeface="Times New Roman" pitchFamily="18" charset="0"/>
                <a:cs typeface="Times New Roman" pitchFamily="18" charset="0"/>
              </a:rPr>
              <a:t>1. Go to the website of HEC National Digital Library.</a:t>
            </a:r>
          </a:p>
          <a:p>
            <a:pPr>
              <a:buNone/>
            </a:pPr>
            <a:r>
              <a:rPr lang="en-US" sz="2600" dirty="0">
                <a:latin typeface="Times New Roman" pitchFamily="18" charset="0"/>
                <a:cs typeface="Times New Roman" pitchFamily="18" charset="0"/>
              </a:rPr>
              <a:t>2. On Home Page, click on the INSTITUTES.</a:t>
            </a:r>
          </a:p>
          <a:p>
            <a:pPr>
              <a:buNone/>
            </a:pPr>
            <a:r>
              <a:rPr lang="en-US" sz="2600" dirty="0">
                <a:latin typeface="Times New Roman" pitchFamily="18" charset="0"/>
                <a:cs typeface="Times New Roman" pitchFamily="18" charset="0"/>
              </a:rPr>
              <a:t>3. A page will appear showing the universities from Public and Private Sector and other Institutes which have access to HEC National Digital Library HNDL.</a:t>
            </a:r>
          </a:p>
          <a:p>
            <a:pPr>
              <a:buNone/>
            </a:pPr>
            <a:r>
              <a:rPr lang="en-US" sz="2600" dirty="0">
                <a:latin typeface="Times New Roman" pitchFamily="18" charset="0"/>
                <a:cs typeface="Times New Roman" pitchFamily="18" charset="0"/>
              </a:rPr>
              <a:t>4. Select your desired Institute.</a:t>
            </a:r>
          </a:p>
          <a:p>
            <a:pPr>
              <a:buNone/>
            </a:pPr>
            <a:r>
              <a:rPr lang="en-US" sz="2600" dirty="0">
                <a:latin typeface="Times New Roman" pitchFamily="18" charset="0"/>
                <a:cs typeface="Times New Roman" pitchFamily="18" charset="0"/>
              </a:rPr>
              <a:t>5. A page will appear showing the resources of the institution</a:t>
            </a:r>
          </a:p>
          <a:p>
            <a:pPr>
              <a:buNone/>
            </a:pPr>
            <a:r>
              <a:rPr lang="en-US" sz="2600" dirty="0">
                <a:latin typeface="Times New Roman" pitchFamily="18" charset="0"/>
                <a:cs typeface="Times New Roman" pitchFamily="18" charset="0"/>
              </a:rPr>
              <a:t>6. Journals and Researches will appear</a:t>
            </a:r>
          </a:p>
          <a:p>
            <a:pPr>
              <a:buNone/>
            </a:pPr>
            <a:r>
              <a:rPr lang="en-US" sz="2600" dirty="0">
                <a:latin typeface="Times New Roman" pitchFamily="18" charset="0"/>
                <a:cs typeface="Times New Roman" pitchFamily="18" charset="0"/>
              </a:rPr>
              <a:t>7. You can find a Journal by clicking on JOURNALS AND DATABASE and enter a keyword to search for your desired journal.</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pPr algn="ctr"/>
            <a:r>
              <a:rPr lang="en-GB" dirty="0">
                <a:solidFill>
                  <a:srgbClr val="C00000"/>
                </a:solidFill>
                <a:latin typeface="+mn-lt"/>
              </a:rPr>
              <a:t>A Forensic expert must know how to doubt:</a:t>
            </a:r>
            <a:br>
              <a:rPr lang="en-GB"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4648200"/>
            <a:ext cx="2228850" cy="1730636"/>
          </a:xfrm>
          <a:prstGeom prst="rect">
            <a:avLst/>
          </a:prstGeom>
          <a:ln>
            <a:noFill/>
          </a:ln>
          <a:effectLst>
            <a:softEdge rad="112500"/>
          </a:effectLst>
        </p:spPr>
      </p:pic>
      <p:pic>
        <p:nvPicPr>
          <p:cNvPr id="5" name="Picture 2" descr="C:\Users\Anam Ali\Desktop\forensic-science-in-ac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2934" t="20118" r="3483" b="24684"/>
          <a:stretch/>
        </p:blipFill>
        <p:spPr bwMode="auto">
          <a:xfrm>
            <a:off x="685800" y="1705709"/>
            <a:ext cx="4299439" cy="18815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nam Ali\Desktop\images.jpg"/>
          <p:cNvPicPr>
            <a:picLocks noChangeAspect="1" noChangeArrowheads="1"/>
          </p:cNvPicPr>
          <p:nvPr/>
        </p:nvPicPr>
        <p:blipFill rotWithShape="1">
          <a:blip r:embed="rId4">
            <a:extLst>
              <a:ext uri="{28A0092B-C50C-407E-A947-70E740481C1C}">
                <a14:useLocalDpi xmlns:a14="http://schemas.microsoft.com/office/drawing/2010/main" val="0"/>
              </a:ext>
            </a:extLst>
          </a:blip>
          <a:srcRect t="7247" b="10862"/>
          <a:stretch/>
        </p:blipFill>
        <p:spPr bwMode="auto">
          <a:xfrm>
            <a:off x="6324600" y="1705709"/>
            <a:ext cx="2076766" cy="3042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nam Ali\Desktop\08140_01A.jpg"/>
          <p:cNvPicPr>
            <a:picLocks noChangeAspect="1" noChangeArrowheads="1"/>
          </p:cNvPicPr>
          <p:nvPr/>
        </p:nvPicPr>
        <p:blipFill rotWithShape="1">
          <a:blip r:embed="rId5">
            <a:extLst>
              <a:ext uri="{28A0092B-C50C-407E-A947-70E740481C1C}">
                <a14:useLocalDpi xmlns:a14="http://schemas.microsoft.com/office/drawing/2010/main" val="0"/>
              </a:ext>
            </a:extLst>
          </a:blip>
          <a:srcRect l="12385" t="14159" r="10873" b="33980"/>
          <a:stretch/>
        </p:blipFill>
        <p:spPr bwMode="auto">
          <a:xfrm>
            <a:off x="4038600" y="4343400"/>
            <a:ext cx="1741815" cy="20310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3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normAutofit/>
          </a:bodyPr>
          <a:lstStyle/>
          <a:p>
            <a:pPr marL="0" indent="0" algn="ctr">
              <a:buNone/>
            </a:pPr>
            <a:endParaRPr lang="en-GB" sz="6000" b="1" dirty="0">
              <a:solidFill>
                <a:srgbClr val="C00000"/>
              </a:solidFill>
            </a:endParaRPr>
          </a:p>
          <a:p>
            <a:pPr marL="0" indent="0" algn="ctr">
              <a:buNone/>
            </a:pPr>
            <a:r>
              <a:rPr lang="en-GB" sz="6000" dirty="0">
                <a:solidFill>
                  <a:srgbClr val="C00000"/>
                </a:solidFill>
                <a:latin typeface="Algerian" pitchFamily="82" charset="0"/>
              </a:rPr>
              <a:t>Study to save lives</a:t>
            </a:r>
          </a:p>
          <a:p>
            <a:pPr marL="0" indent="0" algn="ctr">
              <a:buNone/>
            </a:pPr>
            <a:r>
              <a:rPr lang="en-GB" sz="4400" b="1" dirty="0"/>
              <a:t>THANK YOU</a:t>
            </a:r>
            <a:endParaRPr lang="en-US" sz="4400" b="1" dirty="0"/>
          </a:p>
        </p:txBody>
      </p:sp>
    </p:spTree>
    <p:extLst>
      <p:ext uri="{BB962C8B-B14F-4D97-AF65-F5344CB8AC3E}">
        <p14:creationId xmlns:p14="http://schemas.microsoft.com/office/powerpoint/2010/main" val="392537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Motto of RMU</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019800" cy="35490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463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C00000"/>
                </a:solidFill>
              </a:rPr>
              <a:t>Vision of Rawalpindi Medical University</a:t>
            </a:r>
            <a:br>
              <a:rPr lang="en-GB" dirty="0">
                <a:solidFill>
                  <a:srgbClr val="C00000"/>
                </a:solidFill>
              </a:rPr>
            </a:br>
            <a:r>
              <a:rPr lang="en-GB" dirty="0">
                <a:solidFill>
                  <a:srgbClr val="C00000"/>
                </a:solidFill>
              </a:rPr>
              <a:t>The Dream/ Tomorrow</a:t>
            </a:r>
            <a:endParaRPr lang="en-US" dirty="0">
              <a:solidFill>
                <a:srgbClr val="C00000"/>
              </a:solidFill>
            </a:endParaRPr>
          </a:p>
        </p:txBody>
      </p:sp>
      <p:sp>
        <p:nvSpPr>
          <p:cNvPr id="3" name="Content Placeholder 2"/>
          <p:cNvSpPr>
            <a:spLocks noGrp="1"/>
          </p:cNvSpPr>
          <p:nvPr>
            <p:ph idx="1"/>
          </p:nvPr>
        </p:nvSpPr>
        <p:spPr>
          <a:xfrm>
            <a:off x="457200" y="1676400"/>
            <a:ext cx="8229600" cy="4800600"/>
          </a:xfrm>
        </p:spPr>
        <p:txBody>
          <a:bodyPr/>
          <a:lstStyle/>
          <a:p>
            <a:pPr marL="457200" indent="-457200">
              <a:lnSpc>
                <a:spcPct val="150000"/>
              </a:lnSpc>
              <a:buClr>
                <a:srgbClr val="C00000"/>
              </a:buClr>
              <a:buFont typeface="Wingdings" pitchFamily="2" charset="2"/>
              <a:buChar char="q"/>
            </a:pPr>
            <a:r>
              <a:rPr lang="en-US" dirty="0"/>
              <a:t>To impart evidence based research oriented medical education</a:t>
            </a:r>
          </a:p>
          <a:p>
            <a:pPr marL="457200" indent="-457200">
              <a:lnSpc>
                <a:spcPct val="150000"/>
              </a:lnSpc>
              <a:buClr>
                <a:srgbClr val="C00000"/>
              </a:buClr>
              <a:buFont typeface="Wingdings" pitchFamily="2" charset="2"/>
              <a:buChar char="q"/>
            </a:pPr>
            <a:r>
              <a:rPr lang="en-US" dirty="0"/>
              <a:t>To provide best possible patient care</a:t>
            </a:r>
          </a:p>
          <a:p>
            <a:pPr marL="457200" indent="-457200">
              <a:lnSpc>
                <a:spcPct val="150000"/>
              </a:lnSpc>
              <a:buClr>
                <a:srgbClr val="C00000"/>
              </a:buClr>
              <a:buFont typeface="Wingdings" pitchFamily="2" charset="2"/>
              <a:buChar char="q"/>
            </a:pPr>
            <a:r>
              <a:rPr lang="en-US" dirty="0"/>
              <a:t>To inculcate the values of mutual respect and ethical practice of medicine</a:t>
            </a:r>
          </a:p>
          <a:p>
            <a:pPr marL="0" indent="0">
              <a:buNone/>
            </a:pPr>
            <a:endParaRPr lang="en-US" dirty="0"/>
          </a:p>
        </p:txBody>
      </p:sp>
    </p:spTree>
    <p:extLst>
      <p:ext uri="{BB962C8B-B14F-4D97-AF65-F5344CB8AC3E}">
        <p14:creationId xmlns:p14="http://schemas.microsoft.com/office/powerpoint/2010/main" val="23344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Prof Umar’s LGIS Model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752600"/>
            <a:ext cx="6537584" cy="4038600"/>
          </a:xfrm>
          <a:prstGeom prst="rect">
            <a:avLst/>
          </a:prstGeom>
          <a:ln w="19050">
            <a:solidFill>
              <a:sysClr val="windowText" lastClr="000000"/>
            </a:solidFill>
            <a:miter lim="800000"/>
            <a:headEnd/>
            <a:tailEnd/>
          </a:ln>
        </p:spPr>
      </p:pic>
    </p:spTree>
    <p:extLst>
      <p:ext uri="{BB962C8B-B14F-4D97-AF65-F5344CB8AC3E}">
        <p14:creationId xmlns:p14="http://schemas.microsoft.com/office/powerpoint/2010/main" val="169414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Learning Objectives</a:t>
            </a:r>
          </a:p>
        </p:txBody>
      </p:sp>
      <p:sp>
        <p:nvSpPr>
          <p:cNvPr id="3" name="Content Placeholder 2"/>
          <p:cNvSpPr>
            <a:spLocks noGrp="1"/>
          </p:cNvSpPr>
          <p:nvPr>
            <p:ph idx="1"/>
          </p:nvPr>
        </p:nvSpPr>
        <p:spPr/>
        <p:txBody>
          <a:bodyPr>
            <a:normAutofit fontScale="92500"/>
          </a:bodyPr>
          <a:lstStyle/>
          <a:p>
            <a:pPr marL="0" indent="0">
              <a:buNone/>
            </a:pPr>
            <a:r>
              <a:rPr lang="en-US" dirty="0"/>
              <a:t>By the end of class students will be able to </a:t>
            </a:r>
          </a:p>
          <a:p>
            <a:pPr marL="360363" indent="-360363">
              <a:lnSpc>
                <a:spcPct val="150000"/>
              </a:lnSpc>
              <a:buClr>
                <a:srgbClr val="C00000"/>
              </a:buClr>
              <a:buFont typeface="Wingdings" pitchFamily="2" charset="2"/>
              <a:buChar char="ü"/>
            </a:pPr>
            <a:r>
              <a:rPr lang="en-GB" dirty="0"/>
              <a:t>Define forensic medicine , state medicine  &amp; medical jurisprudence with examples.</a:t>
            </a:r>
          </a:p>
          <a:p>
            <a:pPr marL="360363" indent="-360363">
              <a:lnSpc>
                <a:spcPct val="150000"/>
              </a:lnSpc>
              <a:buClr>
                <a:srgbClr val="C00000"/>
              </a:buClr>
              <a:buFont typeface="Wingdings" pitchFamily="2" charset="2"/>
              <a:buChar char="ü"/>
            </a:pPr>
            <a:r>
              <a:rPr lang="en-GB" dirty="0"/>
              <a:t>Enlist different branches of forensic medicine.</a:t>
            </a:r>
          </a:p>
          <a:p>
            <a:pPr marL="360363" indent="-360363">
              <a:lnSpc>
                <a:spcPct val="150000"/>
              </a:lnSpc>
              <a:buClr>
                <a:srgbClr val="C00000"/>
              </a:buClr>
              <a:buFont typeface="Wingdings" pitchFamily="2" charset="2"/>
              <a:buChar char="ü"/>
            </a:pPr>
            <a:r>
              <a:rPr lang="en-GB" dirty="0"/>
              <a:t>State the medico legal importance of forensic medicine.</a:t>
            </a:r>
          </a:p>
          <a:p>
            <a:pPr marL="360363" indent="-360363">
              <a:lnSpc>
                <a:spcPct val="150000"/>
              </a:lnSpc>
              <a:buClr>
                <a:srgbClr val="C00000"/>
              </a:buClr>
              <a:buFont typeface="Wingdings" pitchFamily="2" charset="2"/>
              <a:buChar char="ü"/>
            </a:pPr>
            <a:r>
              <a:rPr lang="en-GB" dirty="0"/>
              <a:t>Define some legal terms used in forensic medicine or medical jurisprudence.</a:t>
            </a:r>
          </a:p>
          <a:p>
            <a:pPr marL="360363" indent="-360363">
              <a:lnSpc>
                <a:spcPct val="150000"/>
              </a:lnSpc>
              <a:buClr>
                <a:srgbClr val="C00000"/>
              </a:buClr>
              <a:buFont typeface="Wingdings" pitchFamily="2" charset="2"/>
              <a:buChar char="ü"/>
            </a:pPr>
            <a:r>
              <a:rPr lang="en-GB" dirty="0"/>
              <a:t>Briefly describe the components of autopsy room/mortuary.</a:t>
            </a:r>
          </a:p>
          <a:p>
            <a:pPr marL="360363" indent="-360363">
              <a:lnSpc>
                <a:spcPct val="150000"/>
              </a:lnSpc>
              <a:buClr>
                <a:srgbClr val="C00000"/>
              </a:buClr>
              <a:buFont typeface="Wingdings" pitchFamily="2" charset="2"/>
              <a:buChar char="ü"/>
            </a:pPr>
            <a:endParaRPr lang="en-GB" dirty="0"/>
          </a:p>
          <a:p>
            <a:endParaRPr lang="en-US" dirty="0"/>
          </a:p>
        </p:txBody>
      </p:sp>
    </p:spTree>
    <p:extLst>
      <p:ext uri="{BB962C8B-B14F-4D97-AF65-F5344CB8AC3E}">
        <p14:creationId xmlns:p14="http://schemas.microsoft.com/office/powerpoint/2010/main" val="285272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86700" cy="1306668"/>
          </a:xfrm>
        </p:spPr>
        <p:txBody>
          <a:bodyPr>
            <a:normAutofit/>
          </a:bodyPr>
          <a:lstStyle/>
          <a:p>
            <a:pPr algn="ctr"/>
            <a:r>
              <a:rPr lang="en-US" sz="3600" b="1" dirty="0">
                <a:solidFill>
                  <a:srgbClr val="C00000"/>
                </a:solidFill>
                <a:latin typeface="Arial" panose="020B0604020202020204" pitchFamily="34" charset="0"/>
                <a:cs typeface="Arial" panose="020B0604020202020204" pitchFamily="34" charset="0"/>
              </a:rPr>
              <a:t>Birth of Forensic</a:t>
            </a:r>
          </a:p>
        </p:txBody>
      </p:sp>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7040" y="2286000"/>
            <a:ext cx="6787497" cy="431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763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C00000"/>
                </a:solidFill>
              </a:rPr>
              <a:t>What is Forensic Medicine???</a:t>
            </a:r>
            <a:endParaRPr lang="en-US" sz="3600" b="1" dirty="0">
              <a:solidFill>
                <a:srgbClr val="C00000"/>
              </a:solidFill>
            </a:endParaRPr>
          </a:p>
        </p:txBody>
      </p:sp>
      <p:sp>
        <p:nvSpPr>
          <p:cNvPr id="3" name="Content Placeholder 2"/>
          <p:cNvSpPr>
            <a:spLocks noGrp="1"/>
          </p:cNvSpPr>
          <p:nvPr>
            <p:ph idx="1"/>
          </p:nvPr>
        </p:nvSpPr>
        <p:spPr/>
        <p:txBody>
          <a:bodyPr>
            <a:normAutofit lnSpcReduction="10000"/>
          </a:bodyPr>
          <a:lstStyle/>
          <a:p>
            <a:pPr marL="360363" indent="-360363">
              <a:buClr>
                <a:srgbClr val="C00000"/>
              </a:buClr>
              <a:buFont typeface="Wingdings" pitchFamily="2" charset="2"/>
              <a:buChar char="ü"/>
            </a:pPr>
            <a:r>
              <a:rPr lang="en-US" b="1" dirty="0">
                <a:solidFill>
                  <a:schemeClr val="accent1">
                    <a:lumMod val="75000"/>
                  </a:schemeClr>
                </a:solidFill>
              </a:rPr>
              <a:t>Forensic science:</a:t>
            </a:r>
          </a:p>
          <a:p>
            <a:pPr marL="0" indent="0">
              <a:buClr>
                <a:srgbClr val="C00000"/>
              </a:buClr>
              <a:buNone/>
            </a:pPr>
            <a:r>
              <a:rPr lang="en-US" dirty="0"/>
              <a:t>           Science for the purpose of law</a:t>
            </a:r>
          </a:p>
          <a:p>
            <a:pPr marL="360363" indent="-360363">
              <a:buClr>
                <a:srgbClr val="C00000"/>
              </a:buClr>
              <a:buFont typeface="Wingdings" pitchFamily="2" charset="2"/>
              <a:buChar char="ü"/>
            </a:pPr>
            <a:r>
              <a:rPr lang="en-US" b="1" dirty="0">
                <a:solidFill>
                  <a:schemeClr val="accent1">
                    <a:lumMod val="75000"/>
                  </a:schemeClr>
                </a:solidFill>
              </a:rPr>
              <a:t>Forensic medicine</a:t>
            </a:r>
            <a:r>
              <a:rPr lang="en-US" b="1" dirty="0">
                <a:solidFill>
                  <a:srgbClr val="C00000"/>
                </a:solidFill>
              </a:rPr>
              <a:t>/</a:t>
            </a:r>
            <a:r>
              <a:rPr lang="en-GB" b="1" dirty="0">
                <a:solidFill>
                  <a:schemeClr val="accent1">
                    <a:lumMod val="75000"/>
                  </a:schemeClr>
                </a:solidFill>
                <a:latin typeface="Arial" pitchFamily="34" charset="0"/>
                <a:cs typeface="Arial" pitchFamily="34" charset="0"/>
              </a:rPr>
              <a:t>Legal medicine</a:t>
            </a:r>
            <a:r>
              <a:rPr lang="en-GB" b="1" dirty="0">
                <a:solidFill>
                  <a:srgbClr val="C00000"/>
                </a:solidFill>
                <a:latin typeface="Arial" pitchFamily="34" charset="0"/>
                <a:cs typeface="Arial" pitchFamily="34" charset="0"/>
              </a:rPr>
              <a:t>/</a:t>
            </a:r>
            <a:r>
              <a:rPr lang="en-GB" b="1" dirty="0">
                <a:solidFill>
                  <a:schemeClr val="accent1">
                    <a:lumMod val="75000"/>
                  </a:schemeClr>
                </a:solidFill>
                <a:latin typeface="Arial" pitchFamily="34" charset="0"/>
                <a:cs typeface="Arial" pitchFamily="34" charset="0"/>
              </a:rPr>
              <a:t>State medicine:              </a:t>
            </a:r>
            <a:r>
              <a:rPr lang="en-US" b="1" dirty="0">
                <a:solidFill>
                  <a:schemeClr val="accent1">
                    <a:lumMod val="75000"/>
                  </a:schemeClr>
                </a:solidFill>
                <a:latin typeface="Arial" pitchFamily="34" charset="0"/>
                <a:cs typeface="Arial" pitchFamily="34" charset="0"/>
              </a:rPr>
              <a:t>                        	</a:t>
            </a:r>
            <a:r>
              <a:rPr lang="en-US" dirty="0">
                <a:latin typeface="Arial" pitchFamily="34" charset="0"/>
                <a:cs typeface="Arial" pitchFamily="34" charset="0"/>
              </a:rPr>
              <a:t>Medicine for the purpose of law</a:t>
            </a:r>
          </a:p>
          <a:p>
            <a:pPr marL="360363" indent="-360363">
              <a:buClr>
                <a:srgbClr val="C00000"/>
              </a:buClr>
              <a:buFont typeface="Wingdings" pitchFamily="2" charset="2"/>
              <a:buChar char="ü"/>
            </a:pPr>
            <a:r>
              <a:rPr lang="en-GB" b="1" dirty="0">
                <a:solidFill>
                  <a:schemeClr val="accent1">
                    <a:lumMod val="75000"/>
                  </a:schemeClr>
                </a:solidFill>
                <a:latin typeface="Arial" pitchFamily="34" charset="0"/>
                <a:cs typeface="Arial" pitchFamily="34" charset="0"/>
              </a:rPr>
              <a:t>Medical Jurisprudence:</a:t>
            </a:r>
            <a:endParaRPr lang="en-US" b="1" dirty="0">
              <a:solidFill>
                <a:schemeClr val="accent1">
                  <a:lumMod val="75000"/>
                </a:schemeClr>
              </a:solidFill>
              <a:latin typeface="Arial" pitchFamily="34" charset="0"/>
              <a:cs typeface="Arial" pitchFamily="34" charset="0"/>
            </a:endParaRPr>
          </a:p>
          <a:p>
            <a:pPr marL="0" indent="0">
              <a:buNone/>
            </a:pPr>
            <a:r>
              <a:rPr lang="en-GB" dirty="0">
                <a:solidFill>
                  <a:schemeClr val="accent2"/>
                </a:solidFill>
                <a:latin typeface="Arial Black" panose="020B0A04020102020204" pitchFamily="34" charset="0"/>
              </a:rPr>
              <a:t>              </a:t>
            </a:r>
          </a:p>
          <a:p>
            <a:pPr marL="0" indent="0">
              <a:buNone/>
            </a:pPr>
            <a:r>
              <a:rPr lang="en-GB" dirty="0">
                <a:solidFill>
                  <a:schemeClr val="accent2"/>
                </a:solidFill>
                <a:latin typeface="Arial Black" panose="020B0A04020102020204" pitchFamily="34" charset="0"/>
              </a:rPr>
              <a:t>	        </a:t>
            </a:r>
            <a:r>
              <a:rPr lang="en-GB" dirty="0"/>
              <a:t>“</a:t>
            </a:r>
            <a:r>
              <a:rPr lang="en-GB" dirty="0" err="1"/>
              <a:t>Juris</a:t>
            </a:r>
            <a:r>
              <a:rPr lang="en-GB" dirty="0"/>
              <a:t>” means law </a:t>
            </a:r>
          </a:p>
          <a:p>
            <a:pPr marL="0" indent="0">
              <a:buNone/>
            </a:pPr>
            <a:r>
              <a:rPr lang="en-GB" dirty="0"/>
              <a:t>                    “</a:t>
            </a:r>
            <a:r>
              <a:rPr lang="en-GB" dirty="0" err="1"/>
              <a:t>Prudentia</a:t>
            </a:r>
            <a:r>
              <a:rPr lang="en-GB" dirty="0"/>
              <a:t>” means knowledge</a:t>
            </a:r>
          </a:p>
          <a:p>
            <a:pPr marL="273050" indent="0">
              <a:buNone/>
            </a:pPr>
            <a:endParaRPr lang="en-GB" b="1" dirty="0">
              <a:solidFill>
                <a:srgbClr val="C00000"/>
              </a:solidFill>
            </a:endParaRPr>
          </a:p>
          <a:p>
            <a:pPr marL="273050" indent="0">
              <a:buNone/>
            </a:pPr>
            <a:r>
              <a:rPr lang="en-GB" b="1" dirty="0">
                <a:solidFill>
                  <a:srgbClr val="C00000"/>
                </a:solidFill>
              </a:rPr>
              <a:t>“</a:t>
            </a:r>
            <a:r>
              <a:rPr lang="en-GB" dirty="0"/>
              <a:t>It deals with knowledge of law in relation to the practice of medicine</a:t>
            </a:r>
            <a:r>
              <a:rPr lang="en-GB" b="1" dirty="0">
                <a:solidFill>
                  <a:srgbClr val="C00000"/>
                </a:solidFill>
              </a:rPr>
              <a:t>”.  </a:t>
            </a:r>
          </a:p>
          <a:p>
            <a:pPr marL="273050" indent="0">
              <a:buNone/>
            </a:pPr>
            <a:r>
              <a:rPr lang="en-GB" b="1" dirty="0">
                <a:solidFill>
                  <a:srgbClr val="C00000"/>
                </a:solidFill>
              </a:rPr>
              <a:t> </a:t>
            </a:r>
            <a:endParaRPr lang="en-US" b="1" dirty="0">
              <a:solidFill>
                <a:srgbClr val="C00000"/>
              </a:solidFill>
            </a:endParaRPr>
          </a:p>
          <a:p>
            <a:endParaRPr lang="en-US" dirty="0"/>
          </a:p>
        </p:txBody>
      </p:sp>
      <p:pic>
        <p:nvPicPr>
          <p:cNvPr id="4" name="Picture 16" descr="tibbe shari"/>
          <p:cNvPicPr>
            <a:picLocks noChangeAspect="1" noChangeArrowheads="1"/>
          </p:cNvPicPr>
          <p:nvPr/>
        </p:nvPicPr>
        <p:blipFill>
          <a:blip r:embed="rId2" cstate="print">
            <a:clrChange>
              <a:clrFrom>
                <a:srgbClr val="0000FE"/>
              </a:clrFrom>
              <a:clrTo>
                <a:srgbClr val="0000FE">
                  <a:alpha val="0"/>
                </a:srgbClr>
              </a:clrTo>
            </a:clrChange>
            <a:extLst>
              <a:ext uri="{28A0092B-C50C-407E-A947-70E740481C1C}">
                <a14:useLocalDpi xmlns:a14="http://schemas.microsoft.com/office/drawing/2010/main" val="0"/>
              </a:ext>
            </a:extLst>
          </a:blip>
          <a:srcRect/>
          <a:stretch>
            <a:fillRect/>
          </a:stretch>
        </p:blipFill>
        <p:spPr bwMode="auto">
          <a:xfrm>
            <a:off x="7010400" y="3505200"/>
            <a:ext cx="1302544" cy="87850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3019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C00000"/>
                </a:solidFill>
              </a:rPr>
              <a:t>Definition:</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pPr marL="0" indent="0" algn="ctr">
              <a:buClr>
                <a:srgbClr val="C00000"/>
              </a:buClr>
              <a:buNone/>
            </a:pPr>
            <a:r>
              <a:rPr lang="en-US" b="1" dirty="0">
                <a:solidFill>
                  <a:schemeClr val="accent1">
                    <a:lumMod val="75000"/>
                  </a:schemeClr>
                </a:solidFill>
              </a:rPr>
              <a:t> </a:t>
            </a:r>
            <a:r>
              <a:rPr lang="en-US" sz="2800" b="1" dirty="0">
                <a:solidFill>
                  <a:schemeClr val="accent1">
                    <a:lumMod val="75000"/>
                  </a:schemeClr>
                </a:solidFill>
              </a:rPr>
              <a:t>Forensic medicine</a:t>
            </a:r>
            <a:r>
              <a:rPr lang="en-US" sz="2800" b="1" dirty="0">
                <a:solidFill>
                  <a:srgbClr val="C00000"/>
                </a:solidFill>
              </a:rPr>
              <a:t>/</a:t>
            </a:r>
            <a:r>
              <a:rPr lang="en-GB" sz="2800" b="1" dirty="0">
                <a:solidFill>
                  <a:schemeClr val="accent1">
                    <a:lumMod val="75000"/>
                  </a:schemeClr>
                </a:solidFill>
                <a:latin typeface="Arial" pitchFamily="34" charset="0"/>
                <a:cs typeface="Arial" pitchFamily="34" charset="0"/>
              </a:rPr>
              <a:t>Legal medicine</a:t>
            </a:r>
            <a:r>
              <a:rPr lang="en-GB" sz="2800" b="1" dirty="0">
                <a:solidFill>
                  <a:srgbClr val="C00000"/>
                </a:solidFill>
                <a:latin typeface="Arial" pitchFamily="34" charset="0"/>
                <a:cs typeface="Arial" pitchFamily="34" charset="0"/>
              </a:rPr>
              <a:t>/</a:t>
            </a:r>
            <a:r>
              <a:rPr lang="en-GB" sz="2800" b="1" dirty="0">
                <a:solidFill>
                  <a:schemeClr val="accent1">
                    <a:lumMod val="75000"/>
                  </a:schemeClr>
                </a:solidFill>
                <a:latin typeface="Arial" pitchFamily="34" charset="0"/>
                <a:cs typeface="Arial" pitchFamily="34" charset="0"/>
              </a:rPr>
              <a:t>State medicine</a:t>
            </a:r>
            <a:r>
              <a:rPr lang="en-GB" b="1" dirty="0">
                <a:solidFill>
                  <a:schemeClr val="accent1">
                    <a:lumMod val="75000"/>
                  </a:schemeClr>
                </a:solidFill>
                <a:latin typeface="Arial" pitchFamily="34" charset="0"/>
                <a:cs typeface="Arial" pitchFamily="34" charset="0"/>
              </a:rPr>
              <a:t>:</a:t>
            </a:r>
          </a:p>
          <a:p>
            <a:pPr marL="0" indent="0" algn="ctr">
              <a:buClr>
                <a:srgbClr val="C00000"/>
              </a:buClr>
              <a:buNone/>
            </a:pPr>
            <a:endParaRPr lang="en-GB" b="1" dirty="0">
              <a:solidFill>
                <a:schemeClr val="accent1">
                  <a:lumMod val="75000"/>
                </a:schemeClr>
              </a:solidFill>
              <a:latin typeface="Arial" pitchFamily="34" charset="0"/>
              <a:cs typeface="Arial" pitchFamily="34" charset="0"/>
            </a:endParaRPr>
          </a:p>
          <a:p>
            <a:pPr marL="0" indent="0">
              <a:buClr>
                <a:srgbClr val="C00000"/>
              </a:buClr>
              <a:buNone/>
            </a:pPr>
            <a:r>
              <a:rPr lang="en-GB" b="1" dirty="0">
                <a:solidFill>
                  <a:srgbClr val="C00000"/>
                </a:solidFill>
                <a:latin typeface="Arial" pitchFamily="34" charset="0"/>
                <a:cs typeface="Arial" pitchFamily="34" charset="0"/>
              </a:rPr>
              <a:t>“</a:t>
            </a:r>
            <a:r>
              <a:rPr lang="en-GB" dirty="0">
                <a:latin typeface="Arial" pitchFamily="34" charset="0"/>
                <a:cs typeface="Arial" pitchFamily="34" charset="0"/>
              </a:rPr>
              <a:t>It deals with the application of medical knowledge in the administration of justice by correlating such knowledge and applying it to purposes of law</a:t>
            </a:r>
            <a:r>
              <a:rPr lang="en-GB" b="1" dirty="0">
                <a:solidFill>
                  <a:srgbClr val="C00000"/>
                </a:solidFill>
                <a:latin typeface="Arial" pitchFamily="34" charset="0"/>
                <a:cs typeface="Arial" pitchFamily="34" charset="0"/>
              </a:rPr>
              <a:t>”</a:t>
            </a:r>
            <a:r>
              <a:rPr lang="en-GB" dirty="0">
                <a:latin typeface="Arial" pitchFamily="34" charset="0"/>
                <a:cs typeface="Arial" pitchFamily="34" charset="0"/>
              </a:rPr>
              <a:t>.</a:t>
            </a:r>
          </a:p>
          <a:p>
            <a:pPr marL="0" indent="0" algn="ctr">
              <a:buNone/>
            </a:pPr>
            <a:endParaRPr lang="en-GB" sz="2800" b="1" dirty="0">
              <a:solidFill>
                <a:schemeClr val="accent1">
                  <a:lumMod val="75000"/>
                </a:schemeClr>
              </a:solidFill>
              <a:latin typeface="Arial" pitchFamily="34" charset="0"/>
              <a:cs typeface="Arial" pitchFamily="34" charset="0"/>
            </a:endParaRPr>
          </a:p>
          <a:p>
            <a:pPr marL="0" indent="0" algn="ctr">
              <a:buNone/>
            </a:pPr>
            <a:r>
              <a:rPr lang="en-GB" sz="2800" b="1" dirty="0">
                <a:solidFill>
                  <a:schemeClr val="accent1">
                    <a:lumMod val="75000"/>
                  </a:schemeClr>
                </a:solidFill>
                <a:latin typeface="Arial" pitchFamily="34" charset="0"/>
                <a:cs typeface="Arial" pitchFamily="34" charset="0"/>
              </a:rPr>
              <a:t>Medical Jurisprudence:</a:t>
            </a:r>
          </a:p>
          <a:p>
            <a:pPr marL="273050" indent="0">
              <a:buNone/>
            </a:pPr>
            <a:r>
              <a:rPr lang="en-GB" b="1" dirty="0">
                <a:solidFill>
                  <a:srgbClr val="C00000"/>
                </a:solidFill>
              </a:rPr>
              <a:t>“</a:t>
            </a:r>
            <a:r>
              <a:rPr lang="en-GB" dirty="0"/>
              <a:t>It deals with knowledge of law in relation to the practice of medicine</a:t>
            </a:r>
            <a:r>
              <a:rPr lang="en-GB" b="1" dirty="0">
                <a:solidFill>
                  <a:srgbClr val="C00000"/>
                </a:solidFill>
              </a:rPr>
              <a:t>”.  </a:t>
            </a:r>
          </a:p>
          <a:p>
            <a:pPr marL="273050" indent="0">
              <a:buNone/>
            </a:pPr>
            <a:r>
              <a:rPr lang="en-GB" sz="2800" b="1" dirty="0">
                <a:solidFill>
                  <a:srgbClr val="C00000"/>
                </a:solidFill>
              </a:rPr>
              <a:t> </a:t>
            </a:r>
            <a:endParaRPr lang="en-US" sz="2800" b="1" dirty="0">
              <a:solidFill>
                <a:srgbClr val="C00000"/>
              </a:solidFill>
            </a:endParaRPr>
          </a:p>
          <a:p>
            <a:pPr marL="0" indent="0" algn="ctr">
              <a:buNone/>
            </a:pPr>
            <a:endParaRPr lang="en-US" sz="2800" b="1" dirty="0">
              <a:solidFill>
                <a:schemeClr val="accent1">
                  <a:lumMod val="75000"/>
                </a:schemeClr>
              </a:solidFill>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3279871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596</TotalTime>
  <Words>1236</Words>
  <Application>Microsoft Office PowerPoint</Application>
  <PresentationFormat>On-screen Show (4:3)</PresentationFormat>
  <Paragraphs>185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Algerian</vt:lpstr>
      <vt:lpstr>Arial</vt:lpstr>
      <vt:lpstr>Arial Black</vt:lpstr>
      <vt:lpstr>Times New Roman</vt:lpstr>
      <vt:lpstr>Wingdings</vt:lpstr>
      <vt:lpstr>Clarity</vt:lpstr>
      <vt:lpstr>INTRODUCTION to forensic medicine </vt:lpstr>
      <vt:lpstr>PowerPoint Presentation</vt:lpstr>
      <vt:lpstr>Motto of RMU</vt:lpstr>
      <vt:lpstr>Vision of Rawalpindi Medical University The Dream/ Tomorrow</vt:lpstr>
      <vt:lpstr>Prof Umar’s LGIS Model</vt:lpstr>
      <vt:lpstr>Learning Objectives</vt:lpstr>
      <vt:lpstr>Birth of Forensic</vt:lpstr>
      <vt:lpstr>What is Forensic Medicine???</vt:lpstr>
      <vt:lpstr>Definition:</vt:lpstr>
      <vt:lpstr>Forensic medicine/Legal medicine/State medicine</vt:lpstr>
      <vt:lpstr>Medical Jurisprudence </vt:lpstr>
      <vt:lpstr>Medical Jurisprudence</vt:lpstr>
      <vt:lpstr>Medical Jurisprudence</vt:lpstr>
      <vt:lpstr>Branches of Forensic Medicine:</vt:lpstr>
      <vt:lpstr>Medico-legal Importance of Forensic Medicine</vt:lpstr>
      <vt:lpstr>Medico-legal Importance of Forensic Medicine</vt:lpstr>
      <vt:lpstr>Medico-legal Importance of Forensic Medicine</vt:lpstr>
      <vt:lpstr>Medico-legal terms used in Forensic Medicine:</vt:lpstr>
      <vt:lpstr>Medico-legal terms used in Forensic Medicine:</vt:lpstr>
      <vt:lpstr>Components of an Autopsy room/Mortaury</vt:lpstr>
      <vt:lpstr>Research</vt:lpstr>
      <vt:lpstr>Biomedical ethics</vt:lpstr>
      <vt:lpstr>Family medicine</vt:lpstr>
      <vt:lpstr>How To Access Digital Library</vt:lpstr>
      <vt:lpstr>A Forensic expert must know how to doubt: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c:title>
  <dc:creator>Filzamoin</dc:creator>
  <cp:lastModifiedBy>54</cp:lastModifiedBy>
  <cp:revision>50</cp:revision>
  <dcterms:created xsi:type="dcterms:W3CDTF">2006-08-16T00:00:00Z</dcterms:created>
  <dcterms:modified xsi:type="dcterms:W3CDTF">2025-01-25T05:26:27Z</dcterms:modified>
</cp:coreProperties>
</file>