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98" r:id="rId2"/>
    <p:sldId id="608" r:id="rId3"/>
    <p:sldId id="687" r:id="rId4"/>
    <p:sldId id="258" r:id="rId5"/>
    <p:sldId id="259" r:id="rId6"/>
    <p:sldId id="340" r:id="rId7"/>
    <p:sldId id="341" r:id="rId8"/>
    <p:sldId id="342" r:id="rId9"/>
    <p:sldId id="343" r:id="rId10"/>
    <p:sldId id="683" r:id="rId11"/>
    <p:sldId id="345" r:id="rId12"/>
    <p:sldId id="308" r:id="rId13"/>
    <p:sldId id="684" r:id="rId14"/>
    <p:sldId id="359" r:id="rId15"/>
    <p:sldId id="360" r:id="rId16"/>
    <p:sldId id="263" r:id="rId17"/>
    <p:sldId id="346" r:id="rId18"/>
    <p:sldId id="347" r:id="rId19"/>
    <p:sldId id="348" r:id="rId20"/>
    <p:sldId id="349" r:id="rId21"/>
    <p:sldId id="350" r:id="rId22"/>
    <p:sldId id="685" r:id="rId23"/>
    <p:sldId id="351" r:id="rId24"/>
    <p:sldId id="352" r:id="rId25"/>
    <p:sldId id="686" r:id="rId26"/>
    <p:sldId id="271" r:id="rId27"/>
    <p:sldId id="609" r:id="rId28"/>
    <p:sldId id="610" r:id="rId29"/>
    <p:sldId id="663" r:id="rId30"/>
    <p:sldId id="656" r:id="rId31"/>
    <p:sldId id="604" r:id="rId32"/>
    <p:sldId id="657" r:id="rId33"/>
    <p:sldId id="658" r:id="rId34"/>
    <p:sldId id="659" r:id="rId35"/>
    <p:sldId id="660" r:id="rId36"/>
    <p:sldId id="661" r:id="rId37"/>
    <p:sldId id="264" r:id="rId38"/>
    <p:sldId id="354" r:id="rId39"/>
    <p:sldId id="662" r:id="rId40"/>
    <p:sldId id="688" r:id="rId41"/>
    <p:sldId id="355" r:id="rId42"/>
    <p:sldId id="689" r:id="rId43"/>
    <p:sldId id="356" r:id="rId44"/>
    <p:sldId id="357" r:id="rId45"/>
    <p:sldId id="666" r:id="rId46"/>
    <p:sldId id="678" r:id="rId47"/>
    <p:sldId id="679" r:id="rId48"/>
    <p:sldId id="681" r:id="rId49"/>
    <p:sldId id="664" r:id="rId50"/>
    <p:sldId id="667" r:id="rId51"/>
    <p:sldId id="680" r:id="rId52"/>
    <p:sldId id="669" r:id="rId53"/>
    <p:sldId id="668" r:id="rId54"/>
    <p:sldId id="670" r:id="rId55"/>
    <p:sldId id="671" r:id="rId56"/>
    <p:sldId id="672" r:id="rId57"/>
    <p:sldId id="673" r:id="rId58"/>
    <p:sldId id="677" r:id="rId59"/>
    <p:sldId id="674" r:id="rId60"/>
    <p:sldId id="690" r:id="rId61"/>
    <p:sldId id="675" r:id="rId62"/>
    <p:sldId id="692" r:id="rId63"/>
    <p:sldId id="691" r:id="rId64"/>
    <p:sldId id="676" r:id="rId65"/>
    <p:sldId id="27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4" autoAdjust="0"/>
    <p:restoredTop sz="94528" autoAdjust="0"/>
  </p:normalViewPr>
  <p:slideViewPr>
    <p:cSldViewPr>
      <p:cViewPr varScale="1">
        <p:scale>
          <a:sx n="85" d="100"/>
          <a:sy n="85" d="100"/>
        </p:scale>
        <p:origin x="14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79828"/>
    </p:cViewPr>
  </p:outlin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Servic</a:t>
          </a:r>
          <a:r>
            <a:rPr lang="en-US" dirty="0">
              <a:latin typeface="Arial Black" pitchFamily="34" charset="0"/>
            </a:rPr>
            <a:t>e</a:t>
          </a:r>
          <a:r>
            <a:rPr lang="en-US" dirty="0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55F42B0F-80F1-475E-B8DE-35B28E550EA2}" type="presOf" srcId="{663C1E13-76F9-4B70-A2F2-CA23180743CE}" destId="{B9330EE9-43E4-4FD4-8144-E92B1DD0FCDF}" srcOrd="1" destOrd="0" presId="urn:microsoft.com/office/officeart/2005/8/layout/gear1#1"/>
    <dgm:cxn modelId="{6DE9DB28-FF5F-4F45-8872-630CE197469E}" type="presOf" srcId="{F9CEBA05-2F10-437E-89B2-54F4D9FAF478}" destId="{5ED88519-AC6C-4AA3-B76D-812B93A167E4}" srcOrd="0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4E7BB341-0E1F-4F45-9A54-39ACACB91CA2}" type="presOf" srcId="{DACAB5BA-B8B4-4D66-8B11-1D02259E020B}" destId="{B6B6B41B-120B-4968-AB6A-FC6E7C8EF3C0}" srcOrd="1" destOrd="0" presId="urn:microsoft.com/office/officeart/2005/8/layout/gear1#1"/>
    <dgm:cxn modelId="{0E72AB5F-E592-4312-BAF0-C2B57FE7740C}" type="presOf" srcId="{399ACE2F-90C5-48B1-9E65-700A32562848}" destId="{23DC08E4-3725-4448-BFFF-1CCEA2F2987E}" srcOrd="1" destOrd="0" presId="urn:microsoft.com/office/officeart/2005/8/layout/gear1#1"/>
    <dgm:cxn modelId="{1A355F79-025D-4D0A-92CE-5F0C85987305}" type="presOf" srcId="{DA82EADB-2721-42A0-95EA-F9B5521A38A6}" destId="{A09CEA93-9338-4361-A5E6-CF85B6019F5A}" srcOrd="0" destOrd="0" presId="urn:microsoft.com/office/officeart/2005/8/layout/gear1#1"/>
    <dgm:cxn modelId="{F65E717E-04CC-4840-8924-5380339FF966}" type="presOf" srcId="{663C1E13-76F9-4B70-A2F2-CA23180743CE}" destId="{4822A78E-EAEC-401F-941A-3A84E13E2357}" srcOrd="2" destOrd="0" presId="urn:microsoft.com/office/officeart/2005/8/layout/gear1#1"/>
    <dgm:cxn modelId="{752F4F99-E43A-4805-B09F-0E101792026E}" type="presOf" srcId="{399ACE2F-90C5-48B1-9E65-700A32562848}" destId="{9815588C-16D0-4475-B64C-847FC87C8C32}" srcOrd="3" destOrd="0" presId="urn:microsoft.com/office/officeart/2005/8/layout/gear1#1"/>
    <dgm:cxn modelId="{5D84ACA4-CB46-4CCF-B890-124156C088D9}" type="presOf" srcId="{DACAB5BA-B8B4-4D66-8B11-1D02259E020B}" destId="{8BC64EA7-2794-42B6-96C9-F39A52CB985A}" srcOrd="2" destOrd="0" presId="urn:microsoft.com/office/officeart/2005/8/layout/gear1#1"/>
    <dgm:cxn modelId="{39BC8CA9-ADCC-49EB-A82A-BA97A5666082}" type="presOf" srcId="{DACAB5BA-B8B4-4D66-8B11-1D02259E020B}" destId="{87622A90-D0D8-4EA3-BC0D-D537801AF2B1}" srcOrd="0" destOrd="0" presId="urn:microsoft.com/office/officeart/2005/8/layout/gear1#1"/>
    <dgm:cxn modelId="{CAFE94B0-3728-40F4-B4A0-8D08574D9976}" type="presOf" srcId="{188C389E-9423-41DE-9C5E-D4A7E95C7E62}" destId="{6DF3A3A0-5919-4E69-80DD-61760D6340A0}" srcOrd="0" destOrd="0" presId="urn:microsoft.com/office/officeart/2005/8/layout/gear1#1"/>
    <dgm:cxn modelId="{3A0DBFB2-47A2-43FF-B5C4-512B7A2AA05B}" type="presOf" srcId="{23718C41-0A1F-40BF-86BE-8A5476EC271E}" destId="{398423B3-DD54-4226-99D7-017EFC1488DF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DB81BFC3-5BDE-4E3B-B5EE-570D05B8F2DF}" type="presOf" srcId="{399ACE2F-90C5-48B1-9E65-700A32562848}" destId="{7D3EFDB4-E5D1-439A-86D8-1FCF80D959BA}" srcOrd="2" destOrd="0" presId="urn:microsoft.com/office/officeart/2005/8/layout/gear1#1"/>
    <dgm:cxn modelId="{062077C9-00CB-48F0-A44E-B57D75FA17DD}" type="presOf" srcId="{663C1E13-76F9-4B70-A2F2-CA23180743CE}" destId="{93300324-D62F-4E58-B882-734182BDB462}" srcOrd="0" destOrd="0" presId="urn:microsoft.com/office/officeart/2005/8/layout/gear1#1"/>
    <dgm:cxn modelId="{CCE94ACD-B30C-4EDE-9D71-7EFEB96CC35D}" type="presOf" srcId="{399ACE2F-90C5-48B1-9E65-700A32562848}" destId="{59EDF28D-6C67-49D0-B5A1-DE5C3CBA2292}" srcOrd="0" destOrd="0" presId="urn:microsoft.com/office/officeart/2005/8/layout/gear1#1"/>
    <dgm:cxn modelId="{E3979C2D-0F7B-4417-83B1-8FB5342B8476}" type="presParOf" srcId="{5ED88519-AC6C-4AA3-B76D-812B93A167E4}" destId="{87622A90-D0D8-4EA3-BC0D-D537801AF2B1}" srcOrd="0" destOrd="0" presId="urn:microsoft.com/office/officeart/2005/8/layout/gear1#1"/>
    <dgm:cxn modelId="{4A9E2753-F048-4208-BF5A-EFAD09025EEF}" type="presParOf" srcId="{5ED88519-AC6C-4AA3-B76D-812B93A167E4}" destId="{B6B6B41B-120B-4968-AB6A-FC6E7C8EF3C0}" srcOrd="1" destOrd="0" presId="urn:microsoft.com/office/officeart/2005/8/layout/gear1#1"/>
    <dgm:cxn modelId="{FE7533ED-F979-4474-BCBC-7F43E35AC828}" type="presParOf" srcId="{5ED88519-AC6C-4AA3-B76D-812B93A167E4}" destId="{8BC64EA7-2794-42B6-96C9-F39A52CB985A}" srcOrd="2" destOrd="0" presId="urn:microsoft.com/office/officeart/2005/8/layout/gear1#1"/>
    <dgm:cxn modelId="{90931915-6A88-4987-81F0-CE97C6D16DD6}" type="presParOf" srcId="{5ED88519-AC6C-4AA3-B76D-812B93A167E4}" destId="{93300324-D62F-4E58-B882-734182BDB462}" srcOrd="3" destOrd="0" presId="urn:microsoft.com/office/officeart/2005/8/layout/gear1#1"/>
    <dgm:cxn modelId="{28899607-63E5-4E2B-A8D9-DFD5EA207709}" type="presParOf" srcId="{5ED88519-AC6C-4AA3-B76D-812B93A167E4}" destId="{B9330EE9-43E4-4FD4-8144-E92B1DD0FCDF}" srcOrd="4" destOrd="0" presId="urn:microsoft.com/office/officeart/2005/8/layout/gear1#1"/>
    <dgm:cxn modelId="{3E248960-60EA-471C-BC07-C2A9438F78ED}" type="presParOf" srcId="{5ED88519-AC6C-4AA3-B76D-812B93A167E4}" destId="{4822A78E-EAEC-401F-941A-3A84E13E2357}" srcOrd="5" destOrd="0" presId="urn:microsoft.com/office/officeart/2005/8/layout/gear1#1"/>
    <dgm:cxn modelId="{C7C97C56-24DB-4000-A476-99E0A3C03E5E}" type="presParOf" srcId="{5ED88519-AC6C-4AA3-B76D-812B93A167E4}" destId="{59EDF28D-6C67-49D0-B5A1-DE5C3CBA2292}" srcOrd="6" destOrd="0" presId="urn:microsoft.com/office/officeart/2005/8/layout/gear1#1"/>
    <dgm:cxn modelId="{09A88231-BF33-480D-8839-829A857F9435}" type="presParOf" srcId="{5ED88519-AC6C-4AA3-B76D-812B93A167E4}" destId="{23DC08E4-3725-4448-BFFF-1CCEA2F2987E}" srcOrd="7" destOrd="0" presId="urn:microsoft.com/office/officeart/2005/8/layout/gear1#1"/>
    <dgm:cxn modelId="{91D76A1A-10A6-4ABB-B337-136EFE1A1D3A}" type="presParOf" srcId="{5ED88519-AC6C-4AA3-B76D-812B93A167E4}" destId="{7D3EFDB4-E5D1-439A-86D8-1FCF80D959BA}" srcOrd="8" destOrd="0" presId="urn:microsoft.com/office/officeart/2005/8/layout/gear1#1"/>
    <dgm:cxn modelId="{2E4C5CBE-3EEE-499D-BC84-E2605D88FD7C}" type="presParOf" srcId="{5ED88519-AC6C-4AA3-B76D-812B93A167E4}" destId="{9815588C-16D0-4475-B64C-847FC87C8C32}" srcOrd="9" destOrd="0" presId="urn:microsoft.com/office/officeart/2005/8/layout/gear1#1"/>
    <dgm:cxn modelId="{7EFA5830-FA31-4364-82D1-84138A4C76A5}" type="presParOf" srcId="{5ED88519-AC6C-4AA3-B76D-812B93A167E4}" destId="{398423B3-DD54-4226-99D7-017EFC1488DF}" srcOrd="10" destOrd="0" presId="urn:microsoft.com/office/officeart/2005/8/layout/gear1#1"/>
    <dgm:cxn modelId="{DFFB1129-E901-4F38-9AEA-C15E43D4C3C1}" type="presParOf" srcId="{5ED88519-AC6C-4AA3-B76D-812B93A167E4}" destId="{6DF3A3A0-5919-4E69-80DD-61760D6340A0}" srcOrd="11" destOrd="0" presId="urn:microsoft.com/office/officeart/2005/8/layout/gear1#1"/>
    <dgm:cxn modelId="{917191A3-F208-4707-A3D3-F9DD9501BF51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128526" y="1359205"/>
          <a:ext cx="1383029" cy="138302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 Black" pitchFamily="34" charset="0"/>
            </a:rPr>
            <a:t>Wisdom</a:t>
          </a:r>
        </a:p>
      </dsp:txBody>
      <dsp:txXfrm>
        <a:off x="1406576" y="1683173"/>
        <a:ext cx="826929" cy="710905"/>
      </dsp:txXfrm>
    </dsp:sp>
    <dsp:sp modelId="{93300324-D62F-4E58-B882-734182BDB462}">
      <dsp:nvSpPr>
        <dsp:cNvPr id="0" name=""/>
        <dsp:cNvSpPr/>
      </dsp:nvSpPr>
      <dsp:spPr>
        <a:xfrm>
          <a:off x="326897" y="1035350"/>
          <a:ext cx="1005839" cy="1005839"/>
        </a:xfrm>
        <a:prstGeom prst="gear6">
          <a:avLst/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 Black" pitchFamily="34" charset="0"/>
            </a:rPr>
            <a:t>Truth</a:t>
          </a:r>
          <a:r>
            <a:rPr lang="en-US" sz="1000" kern="1200" dirty="0"/>
            <a:t> </a:t>
          </a:r>
        </a:p>
      </dsp:txBody>
      <dsp:txXfrm>
        <a:off x="580120" y="1290103"/>
        <a:ext cx="499393" cy="496333"/>
      </dsp:txXfrm>
    </dsp:sp>
    <dsp:sp modelId="{59EDF28D-6C67-49D0-B5A1-DE5C3CBA2292}">
      <dsp:nvSpPr>
        <dsp:cNvPr id="0" name=""/>
        <dsp:cNvSpPr/>
      </dsp:nvSpPr>
      <dsp:spPr>
        <a:xfrm rot="20700000">
          <a:off x="890270" y="341423"/>
          <a:ext cx="985517" cy="985517"/>
        </a:xfrm>
        <a:prstGeom prst="gear6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 Black" pitchFamily="34" charset="0"/>
            </a:rPr>
            <a:t>Servic</a:t>
          </a:r>
          <a:r>
            <a:rPr lang="en-US" sz="1000" kern="1200" dirty="0">
              <a:latin typeface="Arial Black" pitchFamily="34" charset="0"/>
            </a:rPr>
            <a:t>e</a:t>
          </a:r>
          <a:r>
            <a:rPr lang="en-US" sz="1000" kern="1200" dirty="0"/>
            <a:t> </a:t>
          </a:r>
        </a:p>
      </dsp:txBody>
      <dsp:txXfrm rot="-20700000">
        <a:off x="1106423" y="557576"/>
        <a:ext cx="553211" cy="553211"/>
      </dsp:txXfrm>
    </dsp:sp>
    <dsp:sp modelId="{398423B3-DD54-4226-99D7-017EFC1488DF}">
      <dsp:nvSpPr>
        <dsp:cNvPr id="0" name=""/>
        <dsp:cNvSpPr/>
      </dsp:nvSpPr>
      <dsp:spPr>
        <a:xfrm>
          <a:off x="1007811" y="1163264"/>
          <a:ext cx="1770277" cy="1770277"/>
        </a:xfrm>
        <a:prstGeom prst="circularArrow">
          <a:avLst>
            <a:gd name="adj1" fmla="val 4688"/>
            <a:gd name="adj2" fmla="val 299029"/>
            <a:gd name="adj3" fmla="val 2455347"/>
            <a:gd name="adj4" fmla="val 15999134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48765" y="820004"/>
          <a:ext cx="1286217" cy="12862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662310" y="132766"/>
          <a:ext cx="1386801" cy="13868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88EB6-E7FD-4266-87F1-E1CA9CEA85D7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90CED-AF5D-4F20-94CF-1CD32AED0A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5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5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0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1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1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6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F30-39B2-4CE2-8EF3-91F3179569A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01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6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madaniwallpaper.com/wallpapers/new_best_bismillah_wallpaper_2013-800x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Staff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website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52" y="193645"/>
            <a:ext cx="1036077" cy="10153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8622" y="4207637"/>
            <a:ext cx="2355424" cy="458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Farah Ali Shah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DE914-711D-2D66-CA77-BCD68E8AF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1" y="1628750"/>
            <a:ext cx="2356931" cy="24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759" y="4812677"/>
            <a:ext cx="2498909" cy="6162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Dr. Najam </a:t>
            </a:r>
            <a:r>
              <a:rPr lang="en-US" sz="2200" b="1" dirty="0" err="1">
                <a:solidFill>
                  <a:schemeClr val="tx1"/>
                </a:solidFill>
              </a:rPr>
              <a:t>ul</a:t>
            </a:r>
            <a:r>
              <a:rPr lang="en-US" sz="2200" b="1" dirty="0">
                <a:solidFill>
                  <a:schemeClr val="tx1"/>
                </a:solidFill>
              </a:rPr>
              <a:t> Sahar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518" y="4812677"/>
            <a:ext cx="2506212" cy="61627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Dr. Ali </a:t>
            </a:r>
            <a:r>
              <a:rPr lang="en-US" sz="2400" b="1" dirty="0" err="1">
                <a:solidFill>
                  <a:schemeClr val="tx1"/>
                </a:solidFill>
              </a:rPr>
              <a:t>Zain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Physiology\Downloads\WhatsApp Image 2023-01-31 at 1.26.48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518" y="1429052"/>
            <a:ext cx="2506212" cy="322227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474602" y="4791940"/>
            <a:ext cx="2841918" cy="637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Dr. </a:t>
            </a:r>
            <a:r>
              <a:rPr lang="en-US" sz="2400" b="1" dirty="0" err="1">
                <a:solidFill>
                  <a:schemeClr val="tx1"/>
                </a:solidFill>
              </a:rPr>
              <a:t>Mahnoor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5" descr="C:\Users\Physiology\Downloads\WhatsApp_Image_2023-02-11_at_11.04.07_AM-removebg-preview.png"/>
          <p:cNvPicPr>
            <a:picLocks noChangeAspect="1" noChangeArrowheads="1"/>
          </p:cNvPicPr>
          <p:nvPr/>
        </p:nvPicPr>
        <p:blipFill>
          <a:blip r:embed="rId3"/>
          <a:srcRect l="6000" t="9707" r="5500"/>
          <a:stretch>
            <a:fillRect/>
          </a:stretch>
        </p:blipFill>
        <p:spPr bwMode="auto">
          <a:xfrm>
            <a:off x="2836457" y="1524776"/>
            <a:ext cx="2506212" cy="3177432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 Trainees of FCPS  Physiology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FCFD4-4C31-0736-B942-22119012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9" y="1556740"/>
            <a:ext cx="2874301" cy="3145468"/>
          </a:xfrm>
          <a:prstGeom prst="rect">
            <a:avLst/>
          </a:prstGeom>
        </p:spPr>
      </p:pic>
      <p:pic>
        <p:nvPicPr>
          <p:cNvPr id="5" name="Picture 4" descr="website-logo.png">
            <a:extLst>
              <a:ext uri="{FF2B5EF4-FFF2-40B4-BE49-F238E27FC236}">
                <a16:creationId xmlns:a16="http://schemas.microsoft.com/office/drawing/2014/main" id="{00A93210-4C6C-0D41-DEB8-EFBF36195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463" y="44530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428" y="205356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 Trainees of FCPS for  Physiology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380" y="4797190"/>
            <a:ext cx="2649799" cy="3891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Farhat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Jabeen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73" y="1417638"/>
            <a:ext cx="2649799" cy="327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026294" y="4719774"/>
            <a:ext cx="2377515" cy="4665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Afsheen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Batool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Physiology\Downloads\WhatsApp Image 2024-02-10 at 9.42.46 AM.jpeg"/>
          <p:cNvPicPr>
            <a:picLocks noChangeAspect="1" noChangeArrowheads="1"/>
          </p:cNvPicPr>
          <p:nvPr/>
        </p:nvPicPr>
        <p:blipFill>
          <a:blip r:embed="rId4"/>
          <a:srcRect l="38011" t="33200" r="32749" b="48786"/>
          <a:stretch>
            <a:fillRect/>
          </a:stretch>
        </p:blipFill>
        <p:spPr bwMode="auto">
          <a:xfrm>
            <a:off x="2987779" y="1463442"/>
            <a:ext cx="2416031" cy="318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 descr="C:\Users\Physiology\Downloads\WhatsApp_Image_2022-02-11_at_11.15.07_AM-removebg-preview (1).png">
            <a:extLst>
              <a:ext uri="{FF2B5EF4-FFF2-40B4-BE49-F238E27FC236}">
                <a16:creationId xmlns:a16="http://schemas.microsoft.com/office/drawing/2014/main" id="{83270DFA-67C8-9104-1B81-C6273E09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834" t="5474" r="5628"/>
          <a:stretch>
            <a:fillRect/>
          </a:stretch>
        </p:blipFill>
        <p:spPr bwMode="auto">
          <a:xfrm>
            <a:off x="5580140" y="1463442"/>
            <a:ext cx="2652897" cy="315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F67794-EBFA-902C-4781-A8A3DBEB38A8}"/>
              </a:ext>
            </a:extLst>
          </p:cNvPr>
          <p:cNvSpPr/>
          <p:nvPr/>
        </p:nvSpPr>
        <p:spPr>
          <a:xfrm>
            <a:off x="5583143" y="4755542"/>
            <a:ext cx="2649894" cy="4308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Nayab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Zonish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website-logo.png">
            <a:extLst>
              <a:ext uri="{FF2B5EF4-FFF2-40B4-BE49-F238E27FC236}">
                <a16:creationId xmlns:a16="http://schemas.microsoft.com/office/drawing/2014/main" id="{9BB6500A-8F99-AC60-3224-746B7879B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400" y="37315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428" y="205356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 Trainees of FCPS for  Physiology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380" y="4797190"/>
            <a:ext cx="2649799" cy="3891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Zainab Riaz</a:t>
            </a:r>
          </a:p>
        </p:txBody>
      </p:sp>
      <p:pic>
        <p:nvPicPr>
          <p:cNvPr id="5" name="Picture 4" descr="website-logo.png">
            <a:extLst>
              <a:ext uri="{FF2B5EF4-FFF2-40B4-BE49-F238E27FC236}">
                <a16:creationId xmlns:a16="http://schemas.microsoft.com/office/drawing/2014/main" id="{9BB6500A-8F99-AC60-3224-746B7879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400" y="37315"/>
            <a:ext cx="1036077" cy="1015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11A43-2BC7-8406-6330-BFF77A9AB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7" y="1452542"/>
            <a:ext cx="2475303" cy="324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 Trainees of MPhil  Physiology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19E7B0-D043-4F30-98CC-E1BFFBFE0F2D}"/>
              </a:ext>
            </a:extLst>
          </p:cNvPr>
          <p:cNvSpPr/>
          <p:nvPr/>
        </p:nvSpPr>
        <p:spPr>
          <a:xfrm>
            <a:off x="107380" y="4818084"/>
            <a:ext cx="2551333" cy="483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Fahd Anwar</a:t>
            </a:r>
          </a:p>
        </p:txBody>
      </p:sp>
      <p:pic>
        <p:nvPicPr>
          <p:cNvPr id="3" name="Picture 3" descr="C:\Users\Physiology\Downloads\Picturse1-removebg-preview.png">
            <a:extLst>
              <a:ext uri="{FF2B5EF4-FFF2-40B4-BE49-F238E27FC236}">
                <a16:creationId xmlns:a16="http://schemas.microsoft.com/office/drawing/2014/main" id="{D84B106A-5E18-E330-8A29-B9E74BB8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667" t="15343" r="16518" b="10770"/>
          <a:stretch>
            <a:fillRect/>
          </a:stretch>
        </p:blipFill>
        <p:spPr bwMode="auto">
          <a:xfrm>
            <a:off x="112102" y="1450434"/>
            <a:ext cx="2551333" cy="327723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F60510-02A2-9CA5-5B6B-2811DABDBB1B}"/>
              </a:ext>
            </a:extLst>
          </p:cNvPr>
          <p:cNvSpPr/>
          <p:nvPr/>
        </p:nvSpPr>
        <p:spPr>
          <a:xfrm>
            <a:off x="3014889" y="4840520"/>
            <a:ext cx="2296237" cy="4607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Aneela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Yasmin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6" descr="WhatsApp Image 2023-10-17 at 9.54.49 AM.jpeg">
            <a:extLst>
              <a:ext uri="{FF2B5EF4-FFF2-40B4-BE49-F238E27FC236}">
                <a16:creationId xmlns:a16="http://schemas.microsoft.com/office/drawing/2014/main" id="{CE0995DD-A889-8EEB-9014-6CE9018B8E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8" t="4074" r="10238" b="10000"/>
          <a:stretch>
            <a:fillRect/>
          </a:stretch>
        </p:blipFill>
        <p:spPr>
          <a:xfrm>
            <a:off x="3014889" y="1450434"/>
            <a:ext cx="2493241" cy="32772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C35721-9CF5-9379-958C-3440E9D7B8FE}"/>
              </a:ext>
            </a:extLst>
          </p:cNvPr>
          <p:cNvSpPr/>
          <p:nvPr/>
        </p:nvSpPr>
        <p:spPr>
          <a:xfrm>
            <a:off x="5796170" y="4798407"/>
            <a:ext cx="2296237" cy="5028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Shazia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Nosheen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WhatsApp Image 2021-04-06 at 8.08.33 PM.jpeg">
            <a:extLst>
              <a:ext uri="{FF2B5EF4-FFF2-40B4-BE49-F238E27FC236}">
                <a16:creationId xmlns:a16="http://schemas.microsoft.com/office/drawing/2014/main" id="{8D6FAFA5-F8B9-4F38-5C50-CDDE4AFF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28" b="20128"/>
          <a:stretch>
            <a:fillRect/>
          </a:stretch>
        </p:blipFill>
        <p:spPr>
          <a:xfrm>
            <a:off x="5846051" y="1450435"/>
            <a:ext cx="2110419" cy="3246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website-logo.png">
            <a:extLst>
              <a:ext uri="{FF2B5EF4-FFF2-40B4-BE49-F238E27FC236}">
                <a16:creationId xmlns:a16="http://schemas.microsoft.com/office/drawing/2014/main" id="{AF40F179-2606-2B0A-9596-988F3EA95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463" y="-27480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Postgraduate Trainees of MPhil  Physiology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19E7B0-D043-4F30-98CC-E1BFFBFE0F2D}"/>
              </a:ext>
            </a:extLst>
          </p:cNvPr>
          <p:cNvSpPr/>
          <p:nvPr/>
        </p:nvSpPr>
        <p:spPr>
          <a:xfrm>
            <a:off x="601195" y="4581160"/>
            <a:ext cx="2657916" cy="5040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Maria </a:t>
            </a:r>
            <a:r>
              <a:rPr lang="en-US" sz="2000" b="1" dirty="0" err="1">
                <a:solidFill>
                  <a:schemeClr val="tx1"/>
                </a:solidFill>
              </a:rPr>
              <a:t>Tazzarat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60510-02A2-9CA5-5B6B-2811DABDBB1B}"/>
              </a:ext>
            </a:extLst>
          </p:cNvPr>
          <p:cNvSpPr/>
          <p:nvPr/>
        </p:nvSpPr>
        <p:spPr>
          <a:xfrm>
            <a:off x="4578454" y="4581160"/>
            <a:ext cx="2657916" cy="5040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Nabeeha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Nayab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CE70F-9616-7227-0E78-15720015A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54" y="1591649"/>
            <a:ext cx="2657916" cy="2885609"/>
          </a:xfrm>
          <a:prstGeom prst="rect">
            <a:avLst/>
          </a:prstGeom>
        </p:spPr>
      </p:pic>
      <p:pic>
        <p:nvPicPr>
          <p:cNvPr id="7" name="Picture 6" descr="website-logo.png">
            <a:extLst>
              <a:ext uri="{FF2B5EF4-FFF2-40B4-BE49-F238E27FC236}">
                <a16:creationId xmlns:a16="http://schemas.microsoft.com/office/drawing/2014/main" id="{6F01DE9F-303C-CB71-F123-07A0D33E7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463" y="-27480"/>
            <a:ext cx="1036077" cy="1015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C9A2C-704C-4F83-4F9F-7E41C9F76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" y="1601670"/>
            <a:ext cx="2444540" cy="29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/ Supporting Staff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015" y="5123717"/>
            <a:ext cx="2374217" cy="3604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</a:t>
            </a:r>
            <a:r>
              <a:rPr lang="en-US" sz="1600" b="1" dirty="0" err="1">
                <a:solidFill>
                  <a:schemeClr val="tx1"/>
                </a:solidFill>
              </a:rPr>
              <a:t>Akhlaq</a:t>
            </a:r>
            <a:r>
              <a:rPr lang="en-US" sz="1600" b="1" dirty="0">
                <a:solidFill>
                  <a:schemeClr val="tx1"/>
                </a:solidFill>
              </a:rPr>
              <a:t> Ahmad </a:t>
            </a:r>
            <a:r>
              <a:rPr lang="en-US" sz="1600" b="1" dirty="0" err="1">
                <a:solidFill>
                  <a:schemeClr val="tx1"/>
                </a:solidFill>
              </a:rPr>
              <a:t>Imran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014" y="1484730"/>
            <a:ext cx="2374217" cy="445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Lab Technician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13589" y="1484730"/>
            <a:ext cx="2103560" cy="4209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Projectionist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20180" y="5106134"/>
            <a:ext cx="2261822" cy="3429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</a:t>
            </a:r>
            <a:r>
              <a:rPr lang="en-US" sz="1600" b="1" dirty="0" err="1">
                <a:solidFill>
                  <a:schemeClr val="tx1"/>
                </a:solidFill>
              </a:rPr>
              <a:t>Ishfaq</a:t>
            </a:r>
            <a:r>
              <a:rPr lang="en-US" sz="1600" b="1" dirty="0">
                <a:solidFill>
                  <a:schemeClr val="tx1"/>
                </a:solidFill>
              </a:rPr>
              <a:t> Ahmad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68180" y="1484730"/>
            <a:ext cx="2424180" cy="4209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Computer Operator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0190" y="5085230"/>
            <a:ext cx="2261822" cy="3429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Muhammad </a:t>
            </a:r>
            <a:r>
              <a:rPr lang="en-US" sz="1600" b="1" dirty="0" err="1">
                <a:solidFill>
                  <a:schemeClr val="tx1"/>
                </a:solidFill>
              </a:rPr>
              <a:t>Ikram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9" name="Picture 18" descr="Ikr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80" y="1997638"/>
            <a:ext cx="2424180" cy="3012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WhatsApp Image 2021-04-06 at 8.00.04 PM.jpeg"/>
          <p:cNvPicPr>
            <a:picLocks noChangeAspect="1"/>
          </p:cNvPicPr>
          <p:nvPr/>
        </p:nvPicPr>
        <p:blipFill>
          <a:blip r:embed="rId4"/>
          <a:srcRect l="9949" r="18679" b="10743"/>
          <a:stretch>
            <a:fillRect/>
          </a:stretch>
        </p:blipFill>
        <p:spPr>
          <a:xfrm>
            <a:off x="203549" y="2083130"/>
            <a:ext cx="2424181" cy="2971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WhatsApp Image 2021-04-06 at 8.05.06 PM (2).jpeg"/>
          <p:cNvPicPr>
            <a:picLocks noChangeAspect="1"/>
          </p:cNvPicPr>
          <p:nvPr/>
        </p:nvPicPr>
        <p:blipFill>
          <a:blip r:embed="rId5"/>
          <a:srcRect l="21133"/>
          <a:stretch>
            <a:fillRect/>
          </a:stretch>
        </p:blipFill>
        <p:spPr>
          <a:xfrm>
            <a:off x="3131800" y="2116820"/>
            <a:ext cx="2261822" cy="2888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6DE7D8EA-1D82-2D35-FE00-2A04F89C8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463" y="37315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/ Supporting Staff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393" y="1700760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Lab Attendant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4676" y="1783852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Lab Attendant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6170" y="1772770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Naib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Qasid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8180" y="5240332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</a:t>
            </a:r>
            <a:r>
              <a:rPr lang="en-US" sz="1600" b="1" dirty="0" err="1">
                <a:solidFill>
                  <a:schemeClr val="tx1"/>
                </a:solidFill>
              </a:rPr>
              <a:t>Shahzad</a:t>
            </a:r>
            <a:r>
              <a:rPr lang="en-US" sz="1600" b="1" dirty="0">
                <a:solidFill>
                  <a:schemeClr val="tx1"/>
                </a:solidFill>
              </a:rPr>
              <a:t> Ahmad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004" y="5180868"/>
            <a:ext cx="2189696" cy="329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</a:t>
            </a:r>
            <a:r>
              <a:rPr lang="en-US" sz="1600" b="1" dirty="0" err="1">
                <a:solidFill>
                  <a:schemeClr val="tx1"/>
                </a:solidFill>
              </a:rPr>
              <a:t>Ghulam</a:t>
            </a:r>
            <a:r>
              <a:rPr lang="en-US" sz="1600" b="1" dirty="0">
                <a:solidFill>
                  <a:schemeClr val="tx1"/>
                </a:solidFill>
              </a:rPr>
              <a:t> Akbar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59790" y="5222634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Mr. Muhammad </a:t>
            </a:r>
            <a:r>
              <a:rPr lang="en-US" sz="1600" b="1" dirty="0" err="1">
                <a:solidFill>
                  <a:schemeClr val="tx1"/>
                </a:solidFill>
              </a:rPr>
              <a:t>Ijaz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4" name="Picture 13" descr="WhatsApp Image 2021-04-06 at 8.05.06 PM (1).jpeg"/>
          <p:cNvPicPr>
            <a:picLocks noChangeAspect="1"/>
          </p:cNvPicPr>
          <p:nvPr/>
        </p:nvPicPr>
        <p:blipFill>
          <a:blip r:embed="rId2"/>
          <a:srcRect l="11263" t="3081" r="14633"/>
          <a:stretch>
            <a:fillRect/>
          </a:stretch>
        </p:blipFill>
        <p:spPr>
          <a:xfrm>
            <a:off x="193516" y="2153310"/>
            <a:ext cx="2218184" cy="2907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WhatsApp Image 2021-04-06 at 8.05.06 PM (3).jpeg"/>
          <p:cNvPicPr>
            <a:picLocks noChangeAspect="1"/>
          </p:cNvPicPr>
          <p:nvPr/>
        </p:nvPicPr>
        <p:blipFill>
          <a:blip r:embed="rId3"/>
          <a:srcRect l="11512" r="9503"/>
          <a:stretch>
            <a:fillRect/>
          </a:stretch>
        </p:blipFill>
        <p:spPr>
          <a:xfrm>
            <a:off x="3001907" y="2234268"/>
            <a:ext cx="2218183" cy="2818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WhatsApp Image 2021-04-06 at 8.05.06 PM.jpeg"/>
          <p:cNvPicPr>
            <a:picLocks noChangeAspect="1"/>
          </p:cNvPicPr>
          <p:nvPr/>
        </p:nvPicPr>
        <p:blipFill>
          <a:blip r:embed="rId4"/>
          <a:srcRect l="9911" t="12564" r="19495"/>
          <a:stretch>
            <a:fillRect/>
          </a:stretch>
        </p:blipFill>
        <p:spPr>
          <a:xfrm>
            <a:off x="5790163" y="2276840"/>
            <a:ext cx="2254800" cy="279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website-logo.png">
            <a:extLst>
              <a:ext uri="{FF2B5EF4-FFF2-40B4-BE49-F238E27FC236}">
                <a16:creationId xmlns:a16="http://schemas.microsoft.com/office/drawing/2014/main" id="{E3466849-D245-CA89-F9E8-AD5A51F74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463" y="44530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Lab/ House Keeping Staff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510" y="4971000"/>
            <a:ext cx="2419228" cy="2864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Mr. </a:t>
            </a:r>
            <a:r>
              <a:rPr lang="en-US" sz="1600" dirty="0" err="1">
                <a:solidFill>
                  <a:schemeClr val="tx1"/>
                </a:solidFill>
              </a:rPr>
              <a:t>Bashir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Masih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Physiology\Downloads\WhatsApp_Image_2022-02-11_at_11.51.42_AM-removebg-preview.png"/>
          <p:cNvPicPr>
            <a:picLocks noChangeAspect="1" noChangeArrowheads="1"/>
          </p:cNvPicPr>
          <p:nvPr/>
        </p:nvPicPr>
        <p:blipFill>
          <a:blip r:embed="rId2"/>
          <a:srcRect l="12696" t="10227" r="16195" b="23020"/>
          <a:stretch>
            <a:fillRect/>
          </a:stretch>
        </p:blipFill>
        <p:spPr bwMode="auto">
          <a:xfrm>
            <a:off x="971500" y="1780685"/>
            <a:ext cx="2491238" cy="311641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196680" y="4941210"/>
            <a:ext cx="2103560" cy="276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Mr. Robin </a:t>
            </a:r>
            <a:r>
              <a:rPr lang="en-US" sz="1600" dirty="0" err="1">
                <a:solidFill>
                  <a:schemeClr val="tx1"/>
                </a:solidFill>
              </a:rPr>
              <a:t>Masih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Physiology\Downloads\WhatsApp Image 2023-02-11 at 11.05.02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7878" y="2008724"/>
            <a:ext cx="2103559" cy="2804745"/>
          </a:xfrm>
          <a:prstGeom prst="rect">
            <a:avLst/>
          </a:prstGeom>
          <a:noFill/>
        </p:spPr>
      </p:pic>
      <p:pic>
        <p:nvPicPr>
          <p:cNvPr id="2" name="Picture 1" descr="website-logo.png">
            <a:extLst>
              <a:ext uri="{FF2B5EF4-FFF2-40B4-BE49-F238E27FC236}">
                <a16:creationId xmlns:a16="http://schemas.microsoft.com/office/drawing/2014/main" id="{7DFD875D-3FCB-62E7-74B8-7489A2A73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3146047"/>
            <a:ext cx="7543800" cy="565905"/>
          </a:xfrm>
        </p:spPr>
        <p:txBody>
          <a:bodyPr/>
          <a:lstStyle/>
          <a:p>
            <a:pPr lvl="0" algn="ctr"/>
            <a:r>
              <a:rPr lang="en-US" sz="3000" dirty="0">
                <a:sym typeface="Arial"/>
              </a:rPr>
              <a:t>ONGOING</a:t>
            </a:r>
            <a:r>
              <a:rPr lang="en-US" sz="3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dirty="0">
                <a:sym typeface="Arial"/>
              </a:rPr>
              <a:t>UNDERGRADUATE COURSES</a:t>
            </a:r>
          </a:p>
        </p:txBody>
      </p:sp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E9DA043A-3DCC-929B-5445-BE07AD7A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463" y="44530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487EC4-D62D-9EDC-37D1-DF9FB9219BCE}"/>
              </a:ext>
            </a:extLst>
          </p:cNvPr>
          <p:cNvSpPr/>
          <p:nvPr/>
        </p:nvSpPr>
        <p:spPr>
          <a:xfrm>
            <a:off x="-36640" y="7144"/>
            <a:ext cx="8497180" cy="2343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b="1" dirty="0"/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Introduction to The Department of Physiology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Rawalpindi Medical University</a:t>
            </a:r>
          </a:p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</a:rPr>
              <a:t>2025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1500" dirty="0">
                <a:solidFill>
                  <a:schemeClr val="tx1"/>
                </a:solidFill>
              </a:rPr>
            </a:b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20052-CE72-7BE5-9A2F-50AB6AFF5AA9}"/>
              </a:ext>
            </a:extLst>
          </p:cNvPr>
          <p:cNvSpPr/>
          <p:nvPr/>
        </p:nvSpPr>
        <p:spPr>
          <a:xfrm>
            <a:off x="-36640" y="6597440"/>
            <a:ext cx="3247883" cy="14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on : 3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Feb. 2025</a:t>
            </a:r>
          </a:p>
        </p:txBody>
      </p:sp>
      <p:sp>
        <p:nvSpPr>
          <p:cNvPr id="18438" name="Rectangle 2">
            <a:extLst>
              <a:ext uri="{FF2B5EF4-FFF2-40B4-BE49-F238E27FC236}">
                <a16:creationId xmlns:a16="http://schemas.microsoft.com/office/drawing/2014/main" id="{5CA1BE6B-0C9B-64AC-9499-361D7B1D0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1" y="312388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 sz="1350">
                <a:latin typeface="Arial" panose="020B0604020202020204" pitchFamily="34" charset="0"/>
              </a:rPr>
            </a:br>
            <a:endParaRPr lang="en-US" altLang="en-US" sz="1350">
              <a:latin typeface="Arial" panose="020B0604020202020204" pitchFamily="34" charset="0"/>
            </a:endParaRPr>
          </a:p>
        </p:txBody>
      </p:sp>
      <p:pic>
        <p:nvPicPr>
          <p:cNvPr id="4" name="Picture 3" descr="website-logo.png">
            <a:extLst>
              <a:ext uri="{FF2B5EF4-FFF2-40B4-BE49-F238E27FC236}">
                <a16:creationId xmlns:a16="http://schemas.microsoft.com/office/drawing/2014/main" id="{B80781E7-96DD-3AC7-E641-6C7E0C0D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923" y="0"/>
            <a:ext cx="1036077" cy="1015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33DF6-0524-C21F-0BF3-04A2D38DD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24235" r="2264"/>
          <a:stretch/>
        </p:blipFill>
        <p:spPr>
          <a:xfrm>
            <a:off x="0" y="2420860"/>
            <a:ext cx="8460540" cy="4083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465F4-AB99-F3FA-17A8-ED47A3AED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6" t="52956" r="5384" b="37361"/>
          <a:stretch/>
        </p:blipFill>
        <p:spPr>
          <a:xfrm>
            <a:off x="6660290" y="1312820"/>
            <a:ext cx="1800250" cy="1108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10" y="485750"/>
            <a:ext cx="7620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ym typeface="Arial"/>
              </a:rPr>
              <a:t>Ongoing Undergraduate Courses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72143" y="1676742"/>
            <a:ext cx="2327207" cy="519851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MBBS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63687" y="2279374"/>
            <a:ext cx="2948843" cy="866857"/>
          </a:xfrm>
        </p:spPr>
        <p:txBody>
          <a:bodyPr>
            <a:normAutofit/>
          </a:bodyPr>
          <a:lstStyle/>
          <a:p>
            <a:pPr marL="285750" lvl="2" indent="-342900"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>
                <a:sym typeface="Arial"/>
              </a:rPr>
              <a:t>First Professional </a:t>
            </a:r>
          </a:p>
          <a:p>
            <a:pPr marL="285750" lvl="2" indent="-342900"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>
                <a:sym typeface="Arial"/>
              </a:rPr>
              <a:t>Second Professional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355970" y="1694533"/>
            <a:ext cx="3355521" cy="519057"/>
          </a:xfrm>
        </p:spPr>
        <p:txBody>
          <a:bodyPr>
            <a:noAutofit/>
          </a:bodyPr>
          <a:lstStyle/>
          <a:p>
            <a:r>
              <a:rPr lang="en-US" sz="3300" dirty="0" err="1"/>
              <a:t>BSc</a:t>
            </a:r>
            <a:r>
              <a:rPr lang="en-US" sz="3300" dirty="0"/>
              <a:t> (</a:t>
            </a:r>
            <a:r>
              <a:rPr lang="en-US" sz="3300" dirty="0" err="1"/>
              <a:t>Hons</a:t>
            </a:r>
            <a:r>
              <a:rPr lang="en-US" sz="3300" dirty="0"/>
              <a:t>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3558752" y="2279373"/>
            <a:ext cx="4680650" cy="3535502"/>
          </a:xfrm>
        </p:spPr>
        <p:txBody>
          <a:bodyPr>
            <a:noAutofit/>
          </a:bodyPr>
          <a:lstStyle/>
          <a:p>
            <a:pPr marL="400050" lvl="2" indent="-457200">
              <a:lnSpc>
                <a:spcPct val="12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>
                <a:sym typeface="Arial"/>
              </a:rPr>
              <a:t>Doctor of Physical Therapy (DPT) </a:t>
            </a:r>
            <a:r>
              <a:rPr lang="en-US" sz="2000" dirty="0" err="1">
                <a:sym typeface="Arial"/>
              </a:rPr>
              <a:t>B.Sc</a:t>
            </a:r>
            <a:r>
              <a:rPr lang="en-US" sz="2000" dirty="0">
                <a:sym typeface="Arial"/>
              </a:rPr>
              <a:t> </a:t>
            </a:r>
          </a:p>
          <a:p>
            <a:pPr marL="400050" lvl="2" indent="-457200">
              <a:lnSpc>
                <a:spcPct val="12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>
                <a:sym typeface="Arial"/>
              </a:rPr>
              <a:t>Medical Laboratory Technology (MLT)</a:t>
            </a:r>
          </a:p>
          <a:p>
            <a:pPr marL="400050" lvl="2" indent="-457200">
              <a:lnSpc>
                <a:spcPct val="12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 err="1">
                <a:sym typeface="Arial"/>
              </a:rPr>
              <a:t>B.Sc</a:t>
            </a:r>
            <a:r>
              <a:rPr lang="en-US" sz="2000" dirty="0">
                <a:sym typeface="Arial"/>
              </a:rPr>
              <a:t> Medical Imaging Technology (MIT) </a:t>
            </a:r>
          </a:p>
          <a:p>
            <a:pPr marL="400050" lvl="2" indent="-457200">
              <a:lnSpc>
                <a:spcPct val="12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 err="1">
                <a:sym typeface="Arial"/>
              </a:rPr>
              <a:t>B.Sc</a:t>
            </a:r>
            <a:r>
              <a:rPr lang="en-US" sz="2000" dirty="0">
                <a:sym typeface="Arial"/>
              </a:rPr>
              <a:t> Optometry and </a:t>
            </a:r>
            <a:r>
              <a:rPr lang="en-US" sz="2000" dirty="0" err="1">
                <a:sym typeface="Arial"/>
              </a:rPr>
              <a:t>Orthoptics</a:t>
            </a:r>
            <a:r>
              <a:rPr lang="en-US" sz="2000" dirty="0">
                <a:sym typeface="Arial"/>
              </a:rPr>
              <a:t> </a:t>
            </a:r>
          </a:p>
          <a:p>
            <a:pPr marL="400050" lvl="2" indent="-457200">
              <a:lnSpc>
                <a:spcPct val="12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000" dirty="0" err="1">
                <a:sym typeface="Arial"/>
              </a:rPr>
              <a:t>B.Sc</a:t>
            </a:r>
            <a:r>
              <a:rPr lang="en-US" sz="2000" dirty="0">
                <a:sym typeface="Arial"/>
              </a:rPr>
              <a:t> Orthotic &amp; Prosthetic Sciences</a:t>
            </a:r>
          </a:p>
        </p:txBody>
      </p:sp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961E9992-67F0-B5E7-78BB-C420B3658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400" y="-27480"/>
            <a:ext cx="1036077" cy="1015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F18F2-65B4-E915-3725-315B5FD0B8FB}"/>
              </a:ext>
            </a:extLst>
          </p:cNvPr>
          <p:cNvSpPr txBox="1"/>
          <p:nvPr/>
        </p:nvSpPr>
        <p:spPr>
          <a:xfrm>
            <a:off x="3558752" y="4628159"/>
            <a:ext cx="5988846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BS Nursing</a:t>
            </a:r>
          </a:p>
          <a:p>
            <a:r>
              <a:rPr lang="en-US" sz="2000" dirty="0"/>
              <a:t>Allied Teaching Hospitals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Holy Family Hospital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Benazir Bhutto Hospital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Rawalpindi Teaching Hospital</a:t>
            </a:r>
          </a:p>
        </p:txBody>
      </p:sp>
    </p:spTree>
    <p:extLst>
      <p:ext uri="{BB962C8B-B14F-4D97-AF65-F5344CB8AC3E}">
        <p14:creationId xmlns:p14="http://schemas.microsoft.com/office/powerpoint/2010/main" val="22988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10" y="557760"/>
            <a:ext cx="7620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ym typeface="Arial"/>
              </a:rPr>
              <a:t>Ongoing Postgraduate Courses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>
          <a:xfrm>
            <a:off x="611450" y="3068950"/>
            <a:ext cx="4608640" cy="165417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marL="457200" indent="-457200" defTabSz="685800">
              <a:lnSpc>
                <a:spcPct val="200000"/>
              </a:lnSpc>
              <a:spcBef>
                <a:spcPts val="750"/>
              </a:spcBef>
              <a:buFont typeface="Wingdings" pitchFamily="2" charset="2"/>
              <a:buChar char="v"/>
              <a:defRPr/>
            </a:pPr>
            <a:r>
              <a:rPr lang="en-US" sz="3300" b="1" dirty="0"/>
              <a:t>FCPS Physiology</a:t>
            </a:r>
          </a:p>
          <a:p>
            <a:pPr marL="457200" indent="-457200" defTabSz="685800">
              <a:lnSpc>
                <a:spcPct val="200000"/>
              </a:lnSpc>
              <a:spcBef>
                <a:spcPts val="750"/>
              </a:spcBef>
              <a:buFont typeface="Wingdings" pitchFamily="2" charset="2"/>
              <a:buChar char="v"/>
              <a:defRPr/>
            </a:pPr>
            <a:r>
              <a:rPr lang="en-US" sz="3300" b="1" dirty="0"/>
              <a:t>MPhil Physiology</a:t>
            </a:r>
          </a:p>
          <a:p>
            <a:pPr marL="457200" indent="-457200" defTabSz="685800">
              <a:lnSpc>
                <a:spcPct val="200000"/>
              </a:lnSpc>
              <a:spcBef>
                <a:spcPts val="750"/>
              </a:spcBef>
              <a:buFont typeface="Wingdings" pitchFamily="2" charset="2"/>
              <a:buChar char="v"/>
              <a:defRPr/>
            </a:pPr>
            <a:r>
              <a:rPr lang="en-US" sz="3300" b="1" dirty="0"/>
              <a:t>PHD Physiology</a:t>
            </a:r>
          </a:p>
        </p:txBody>
      </p:sp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8B2CD0C6-C987-A424-CBCD-D3A04693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90" y="44530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7380" y="836640"/>
            <a:ext cx="7245073" cy="81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Clinically Oriented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Integrated  Modular Curriculum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of 1</a:t>
            </a:r>
            <a:r>
              <a:rPr lang="en-US" sz="3600" b="1" baseline="300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st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&amp; 2</a:t>
            </a:r>
            <a:r>
              <a:rPr lang="en-US" sz="3600" b="1" baseline="300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nd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Year MBBS</a:t>
            </a:r>
          </a:p>
        </p:txBody>
      </p:sp>
      <p:pic>
        <p:nvPicPr>
          <p:cNvPr id="2" name="Picture 1" descr="website-logo.png">
            <a:extLst>
              <a:ext uri="{FF2B5EF4-FFF2-40B4-BE49-F238E27FC236}">
                <a16:creationId xmlns:a16="http://schemas.microsoft.com/office/drawing/2014/main" id="{D4C3AEB5-D8C9-DBF7-DEB2-B57CF50EF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4BF02-13BB-A92C-3EC5-9007D5FE4C46}"/>
              </a:ext>
            </a:extLst>
          </p:cNvPr>
          <p:cNvSpPr txBox="1"/>
          <p:nvPr/>
        </p:nvSpPr>
        <p:spPr>
          <a:xfrm>
            <a:off x="107380" y="1844780"/>
            <a:ext cx="3888540" cy="501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541C4-E392-5FBF-93E3-E615ACD63048}"/>
              </a:ext>
            </a:extLst>
          </p:cNvPr>
          <p:cNvSpPr txBox="1"/>
          <p:nvPr/>
        </p:nvSpPr>
        <p:spPr>
          <a:xfrm>
            <a:off x="4427980" y="1647343"/>
            <a:ext cx="3960550" cy="5094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D99C37-3BB6-D3DC-7545-DA509C93C484}"/>
              </a:ext>
            </a:extLst>
          </p:cNvPr>
          <p:cNvSpPr/>
          <p:nvPr/>
        </p:nvSpPr>
        <p:spPr>
          <a:xfrm>
            <a:off x="251400" y="1844780"/>
            <a:ext cx="3590883" cy="46086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F4829-C44D-D536-2F50-ABD6191D6866}"/>
              </a:ext>
            </a:extLst>
          </p:cNvPr>
          <p:cNvSpPr/>
          <p:nvPr/>
        </p:nvSpPr>
        <p:spPr>
          <a:xfrm>
            <a:off x="4567343" y="1826042"/>
            <a:ext cx="3590883" cy="4608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  <a:p>
            <a:pPr algn="ctr"/>
            <a:endParaRPr lang="en-PK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C9B3F-1BBB-FF57-A5D4-83AA6F89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0" y="1844780"/>
            <a:ext cx="3590883" cy="4589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1928D9-3A0E-3E3D-0943-68C932DCD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3" y="1815709"/>
            <a:ext cx="3590883" cy="46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Modular System</a:t>
            </a:r>
          </a:p>
        </p:txBody>
      </p:sp>
      <p:pic>
        <p:nvPicPr>
          <p:cNvPr id="7" name="Google Shape;179;p26" descr="C:\Users\intag\Desktop\module diagram.jpg"/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 b="18046"/>
          <a:stretch>
            <a:fillRect/>
          </a:stretch>
        </p:blipFill>
        <p:spPr>
          <a:xfrm>
            <a:off x="112102" y="1305816"/>
            <a:ext cx="8276428" cy="527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989F807D-E1A9-63E7-5B8E-CB966E5B0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63" y="44530"/>
            <a:ext cx="1036077" cy="101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2113" y="146855"/>
            <a:ext cx="7020340" cy="81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Curriculum of LMS Physiology</a:t>
            </a:r>
          </a:p>
        </p:txBody>
      </p:sp>
      <p:pic>
        <p:nvPicPr>
          <p:cNvPr id="2" name="Picture 1" descr="website-logo.png">
            <a:extLst>
              <a:ext uri="{FF2B5EF4-FFF2-40B4-BE49-F238E27FC236}">
                <a16:creationId xmlns:a16="http://schemas.microsoft.com/office/drawing/2014/main" id="{D4C3AEB5-D8C9-DBF7-DEB2-B57CF50EF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48BB5-3549-75AF-95FF-50220938A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36350"/>
          <a:stretch/>
        </p:blipFill>
        <p:spPr>
          <a:xfrm>
            <a:off x="611450" y="1052669"/>
            <a:ext cx="6587452" cy="55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2113" y="764630"/>
            <a:ext cx="7020340" cy="81070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Curriculum of Objective Structured Video Examination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of Physiology</a:t>
            </a:r>
          </a:p>
        </p:txBody>
      </p:sp>
      <p:pic>
        <p:nvPicPr>
          <p:cNvPr id="2" name="Picture 1" descr="website-logo.png">
            <a:extLst>
              <a:ext uri="{FF2B5EF4-FFF2-40B4-BE49-F238E27FC236}">
                <a16:creationId xmlns:a16="http://schemas.microsoft.com/office/drawing/2014/main" id="{D4C3AEB5-D8C9-DBF7-DEB2-B57CF50EF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497FC-2F81-2FD4-FE0D-D76355C00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r="5118" b="19816"/>
          <a:stretch/>
        </p:blipFill>
        <p:spPr>
          <a:xfrm>
            <a:off x="1475570" y="1575332"/>
            <a:ext cx="5400750" cy="5182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07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27055" y="287200"/>
            <a:ext cx="8065120" cy="7786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ts val="3600"/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Modules of First Year MBBS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8E9DE6-A19F-017A-F8C8-65D4ECDCA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495065"/>
              </p:ext>
            </p:extLst>
          </p:nvPr>
        </p:nvGraphicFramePr>
        <p:xfrm>
          <a:off x="323409" y="1302555"/>
          <a:ext cx="7672412" cy="49705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36206">
                  <a:extLst>
                    <a:ext uri="{9D8B030D-6E8A-4147-A177-3AD203B41FA5}">
                      <a16:colId xmlns:a16="http://schemas.microsoft.com/office/drawing/2014/main" val="273395564"/>
                    </a:ext>
                  </a:extLst>
                </a:gridCol>
                <a:gridCol w="3836206">
                  <a:extLst>
                    <a:ext uri="{9D8B030D-6E8A-4147-A177-3AD203B41FA5}">
                      <a16:colId xmlns:a16="http://schemas.microsoft.com/office/drawing/2014/main" val="3556397911"/>
                    </a:ext>
                  </a:extLst>
                </a:gridCol>
              </a:tblGrid>
              <a:tr h="710082">
                <a:tc>
                  <a:txBody>
                    <a:bodyPr/>
                    <a:lstStyle/>
                    <a:p>
                      <a:r>
                        <a:rPr lang="en-PK" sz="2200" dirty="0">
                          <a:solidFill>
                            <a:schemeClr val="tx1"/>
                          </a:solidFill>
                        </a:rPr>
                        <a:t>Name of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200" dirty="0">
                          <a:solidFill>
                            <a:schemeClr val="tx1"/>
                          </a:solidFill>
                        </a:rPr>
                        <a:t>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396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1. Foundation Module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ym typeface="Arial"/>
                        </a:rPr>
                        <a:t>Cell Physiology &amp; Homeostasis </a:t>
                      </a:r>
                      <a:endParaRPr lang="en-PK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31864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2. Musculoskeletal Module I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ym typeface="Arial"/>
                        </a:rPr>
                        <a:t>Nerve &amp; Muscle Physiology</a:t>
                      </a:r>
                      <a:endParaRPr lang="en-PK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3990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3. Musculoskeletal Module II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200" dirty="0"/>
                        <a:t>Muscle Physiology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093577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4. Hematology &amp; Immunology-I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ym typeface="Arial"/>
                        </a:rPr>
                        <a:t>Blood Physiology</a:t>
                      </a:r>
                      <a:endParaRPr lang="en-PK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944502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5. Cardiovascular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ym typeface="Arial"/>
                        </a:rPr>
                        <a:t>CVS Physiology</a:t>
                      </a:r>
                      <a:endParaRPr lang="en-PK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056504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200" b="1" dirty="0">
                          <a:sym typeface="Arial"/>
                        </a:rPr>
                        <a:t>6. Respiratory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ym typeface="Arial"/>
                        </a:rPr>
                        <a:t>Respiratory Physiology</a:t>
                      </a:r>
                      <a:endParaRPr lang="en-PK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840687"/>
                  </a:ext>
                </a:extLst>
              </a:tr>
            </a:tbl>
          </a:graphicData>
        </a:graphic>
      </p:graphicFrame>
      <p:pic>
        <p:nvPicPr>
          <p:cNvPr id="7" name="Picture 6" descr="website-logo.png">
            <a:extLst>
              <a:ext uri="{FF2B5EF4-FFF2-40B4-BE49-F238E27FC236}">
                <a16:creationId xmlns:a16="http://schemas.microsoft.com/office/drawing/2014/main" id="{167BB4BC-4763-2C28-29E8-3A0946F6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31660" y="162858"/>
            <a:ext cx="7029043" cy="7786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Clr>
                <a:schemeClr val="dk1"/>
              </a:buClr>
              <a:buSzPts val="3600"/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Modules of Second Year MBBS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8E9DE6-A19F-017A-F8C8-65D4ECDCA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79973"/>
              </p:ext>
            </p:extLst>
          </p:nvPr>
        </p:nvGraphicFramePr>
        <p:xfrm>
          <a:off x="331660" y="1178213"/>
          <a:ext cx="7672412" cy="51963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36206">
                  <a:extLst>
                    <a:ext uri="{9D8B030D-6E8A-4147-A177-3AD203B41FA5}">
                      <a16:colId xmlns:a16="http://schemas.microsoft.com/office/drawing/2014/main" val="273395564"/>
                    </a:ext>
                  </a:extLst>
                </a:gridCol>
                <a:gridCol w="3836206">
                  <a:extLst>
                    <a:ext uri="{9D8B030D-6E8A-4147-A177-3AD203B41FA5}">
                      <a16:colId xmlns:a16="http://schemas.microsoft.com/office/drawing/2014/main" val="3556397911"/>
                    </a:ext>
                  </a:extLst>
                </a:gridCol>
              </a:tblGrid>
              <a:tr h="710082">
                <a:tc>
                  <a:txBody>
                    <a:bodyPr/>
                    <a:lstStyle/>
                    <a:p>
                      <a:r>
                        <a:rPr lang="en-PK" sz="2200" dirty="0">
                          <a:solidFill>
                            <a:schemeClr val="tx1"/>
                          </a:solidFill>
                        </a:rPr>
                        <a:t>Name of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200" dirty="0">
                          <a:solidFill>
                            <a:schemeClr val="tx1"/>
                          </a:solidFill>
                        </a:rPr>
                        <a:t>Contents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396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1. Gastrointestinal Tract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GIT &amp; Hepatobiliary Physiology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31864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2. Renal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Body Fluids and Renal Physiology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3990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3. Reproduction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Reproductive Physiology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944502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4. Central Nervous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Nervous system Physiology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056504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5. Special Senses Module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Physiology of Special Senses 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93820"/>
                  </a:ext>
                </a:extLst>
              </a:tr>
              <a:tr h="710082">
                <a:tc>
                  <a:txBody>
                    <a:bodyPr/>
                    <a:lstStyle/>
                    <a:p>
                      <a:r>
                        <a:rPr lang="en-US" sz="2400" b="1" dirty="0">
                          <a:sym typeface="Arial"/>
                        </a:rPr>
                        <a:t>6. Endocrine Module </a:t>
                      </a:r>
                      <a:endParaRPr lang="en-PK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ym typeface="Arial"/>
                        </a:rPr>
                        <a:t>Physiology of Endocrine</a:t>
                      </a:r>
                      <a:endParaRPr lang="en-PK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840687"/>
                  </a:ext>
                </a:extLst>
              </a:tr>
            </a:tbl>
          </a:graphicData>
        </a:graphic>
      </p:graphicFrame>
      <p:pic>
        <p:nvPicPr>
          <p:cNvPr id="7" name="Picture 6" descr="website-logo.png">
            <a:extLst>
              <a:ext uri="{FF2B5EF4-FFF2-40B4-BE49-F238E27FC236}">
                <a16:creationId xmlns:a16="http://schemas.microsoft.com/office/drawing/2014/main" id="{167BB4BC-4763-2C28-29E8-3A0946F6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C6127-34C9-E3E7-60BE-79B380A7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660" y="2857500"/>
            <a:ext cx="8892600" cy="1143000"/>
          </a:xfrm>
        </p:spPr>
        <p:txBody>
          <a:bodyPr/>
          <a:lstStyle/>
          <a:p>
            <a:pPr algn="ctr"/>
            <a:r>
              <a:rPr lang="en-PK" b="1" dirty="0"/>
              <a:t>Learning &amp; Teaching Strategies</a:t>
            </a:r>
          </a:p>
        </p:txBody>
      </p:sp>
      <p:pic>
        <p:nvPicPr>
          <p:cNvPr id="3" name="Picture 2" descr="website-logo.png">
            <a:extLst>
              <a:ext uri="{FF2B5EF4-FFF2-40B4-BE49-F238E27FC236}">
                <a16:creationId xmlns:a16="http://schemas.microsoft.com/office/drawing/2014/main" id="{295DC504-098F-29B7-87CF-F27B79F4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453" y="44530"/>
            <a:ext cx="1036077" cy="1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13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6640" y="298160"/>
            <a:ext cx="8353160" cy="8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spc="-75" dirty="0">
                <a:solidFill>
                  <a:schemeClr val="bg2">
                    <a:lumMod val="25000"/>
                  </a:schemeClr>
                </a:solidFill>
              </a:rPr>
              <a:t>Professor Umar Model of  Integrated Lecture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834" y="1"/>
            <a:ext cx="785786" cy="8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685800" y="1905000"/>
          <a:ext cx="2514599" cy="297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143001" y="265140"/>
            <a:ext cx="8686800" cy="11430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Motto                                         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Vision;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Dream/Tomorrow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3995920" y="1523947"/>
            <a:ext cx="4258820" cy="4497413"/>
          </a:xfrm>
        </p:spPr>
        <p:txBody>
          <a:bodyPr/>
          <a:lstStyle/>
          <a:p>
            <a:pPr lvl="0"/>
            <a:r>
              <a:rPr lang="en-US" dirty="0"/>
              <a:t>To impart evidence based research oriented medical education</a:t>
            </a:r>
          </a:p>
          <a:p>
            <a:pPr lvl="0"/>
            <a:r>
              <a:rPr lang="en-US" dirty="0"/>
              <a:t>To provide best possible patient care</a:t>
            </a:r>
          </a:p>
          <a:p>
            <a:pPr lvl="0"/>
            <a:r>
              <a:rPr lang="en-US" dirty="0"/>
              <a:t>To inculcate the values of mutual respect and ethical practice of medicine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15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CA79-7C6D-AD99-E459-3C900049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0" y="699490"/>
            <a:ext cx="777708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Bloom's Taxonomy : Domains of Learning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D6FDDBE-01F1-0819-4B66-52EC6CC0B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16379"/>
              </p:ext>
            </p:extLst>
          </p:nvPr>
        </p:nvGraphicFramePr>
        <p:xfrm>
          <a:off x="251400" y="1556738"/>
          <a:ext cx="7921101" cy="482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193">
                  <a:extLst>
                    <a:ext uri="{9D8B030D-6E8A-4147-A177-3AD203B41FA5}">
                      <a16:colId xmlns:a16="http://schemas.microsoft.com/office/drawing/2014/main" val="359205687"/>
                    </a:ext>
                  </a:extLst>
                </a:gridCol>
                <a:gridCol w="1620225">
                  <a:extLst>
                    <a:ext uri="{9D8B030D-6E8A-4147-A177-3AD203B41FA5}">
                      <a16:colId xmlns:a16="http://schemas.microsoft.com/office/drawing/2014/main" val="609355559"/>
                    </a:ext>
                  </a:extLst>
                </a:gridCol>
                <a:gridCol w="1191342">
                  <a:extLst>
                    <a:ext uri="{9D8B030D-6E8A-4147-A177-3AD203B41FA5}">
                      <a16:colId xmlns:a16="http://schemas.microsoft.com/office/drawing/2014/main" val="2929612257"/>
                    </a:ext>
                  </a:extLst>
                </a:gridCol>
                <a:gridCol w="1131774">
                  <a:extLst>
                    <a:ext uri="{9D8B030D-6E8A-4147-A177-3AD203B41FA5}">
                      <a16:colId xmlns:a16="http://schemas.microsoft.com/office/drawing/2014/main" val="2347071026"/>
                    </a:ext>
                  </a:extLst>
                </a:gridCol>
                <a:gridCol w="3413567">
                  <a:extLst>
                    <a:ext uri="{9D8B030D-6E8A-4147-A177-3AD203B41FA5}">
                      <a16:colId xmlns:a16="http://schemas.microsoft.com/office/drawing/2014/main" val="350761768"/>
                    </a:ext>
                  </a:extLst>
                </a:gridCol>
              </a:tblGrid>
              <a:tr h="798975">
                <a:tc>
                  <a:txBody>
                    <a:bodyPr/>
                    <a:lstStyle/>
                    <a:p>
                      <a:r>
                        <a:rPr lang="en-US" sz="1400" dirty="0"/>
                        <a:t>Sr. 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Domain of learning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Abbreviation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Levels of the domain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4687624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cognition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C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C1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Recall / Remembering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901055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C2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Understanding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098706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C3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Applying / Problem solving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717417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Psychomotor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Imitation / copying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936122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Manipulation / Follows instructions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302142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Precision / Can perform accurately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513234"/>
                  </a:ext>
                </a:extLst>
              </a:tr>
              <a:tr h="382907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Attitude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A1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Receiving / Learning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243228"/>
                  </a:ext>
                </a:extLst>
              </a:tr>
              <a:tr h="672674"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A2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Respond / Starts responding to the learned attitude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758931"/>
                  </a:ext>
                </a:extLst>
              </a:tr>
              <a:tr h="672674">
                <a:tc>
                  <a:txBody>
                    <a:bodyPr/>
                    <a:lstStyle/>
                    <a:p>
                      <a:r>
                        <a:rPr lang="en-US" sz="1400" dirty="0"/>
                        <a:t>9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A3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Valuing / starts behaving according to the learned attitude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29846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74B2293-E587-AE89-C7BE-0FF34457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40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CA79-7C6D-AD99-E459-3C900049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8" y="701780"/>
            <a:ext cx="8156885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Bloom's Taxonomy of The Cognitive Domain</a:t>
            </a:r>
          </a:p>
        </p:txBody>
      </p:sp>
      <p:pic>
        <p:nvPicPr>
          <p:cNvPr id="2050" name="Picture 2" descr="Bloom's taxonomy">
            <a:extLst>
              <a:ext uri="{FF2B5EF4-FFF2-40B4-BE49-F238E27FC236}">
                <a16:creationId xmlns:a16="http://schemas.microsoft.com/office/drawing/2014/main" id="{1CD7E505-62EE-5797-6EBD-574508A5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2" y="2069630"/>
            <a:ext cx="7816458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D1DE6-5F26-B47A-7CB2-B41C34025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8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5321-4166-DDF0-910E-1D8CD6D8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0" y="2857500"/>
            <a:ext cx="7620000" cy="1143000"/>
          </a:xfrm>
        </p:spPr>
        <p:txBody>
          <a:bodyPr/>
          <a:lstStyle/>
          <a:p>
            <a:pPr algn="ctr"/>
            <a:r>
              <a:rPr lang="en-PK" b="1" dirty="0"/>
              <a:t>Assessments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E1FE6-7E09-D548-02E6-0D33C470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7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8B4D-BA19-A776-DB9F-A81A4964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+mj-lt"/>
                <a:ea typeface="+mj-ea"/>
                <a:cs typeface="+mj-cs"/>
                <a:sym typeface="Arial"/>
              </a:rPr>
              <a:t>First Professional MBBS </a:t>
            </a:r>
            <a:endParaRPr lang="en-PK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76C77E-E67D-4D5B-BE6B-4EC82D38E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599064"/>
              </p:ext>
            </p:extLst>
          </p:nvPr>
        </p:nvGraphicFramePr>
        <p:xfrm>
          <a:off x="323410" y="1324990"/>
          <a:ext cx="7620000" cy="498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30108512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22528866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79720981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704489872"/>
                    </a:ext>
                  </a:extLst>
                </a:gridCol>
              </a:tblGrid>
              <a:tr h="1006474">
                <a:tc>
                  <a:txBody>
                    <a:bodyPr/>
                    <a:lstStyle/>
                    <a:p>
                      <a:r>
                        <a:rPr lang="en-PK" sz="2800" dirty="0"/>
                        <a:t>Block-I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Block-II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Block-III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Send-Ups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49920"/>
                  </a:ext>
                </a:extLst>
              </a:tr>
              <a:tr h="39779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Foundation Module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MSK-I Module</a:t>
                      </a:r>
                      <a:endParaRPr lang="en-PK" sz="2000" dirty="0"/>
                    </a:p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ym typeface="Arial"/>
                        </a:rPr>
                        <a:t>MSK-II Module</a:t>
                      </a:r>
                    </a:p>
                    <a:p>
                      <a:pPr algn="ctr"/>
                      <a:r>
                        <a:rPr lang="en-US" sz="2000" b="1" dirty="0">
                          <a:sym typeface="Arial"/>
                        </a:rPr>
                        <a:t>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Hematology &amp; Immunology-I </a:t>
                      </a:r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CVS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Module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K" sz="2000" dirty="0"/>
                        <a:t>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Respiratory Module </a:t>
                      </a:r>
                      <a:endParaRPr lang="en-PK" sz="2000" dirty="0"/>
                    </a:p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400" b="1" dirty="0"/>
                        <a:t>Complete Syllabus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04772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80D96EE-697F-59CE-83DF-461B308C7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8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6E06-E02C-D6CE-4BE6-641DC0BB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1" y="344097"/>
            <a:ext cx="7620000" cy="1143000"/>
          </a:xfrm>
        </p:spPr>
        <p:txBody>
          <a:bodyPr/>
          <a:lstStyle/>
          <a:p>
            <a:r>
              <a:rPr lang="en-US" sz="4000" b="1" dirty="0">
                <a:latin typeface="+mj-lt"/>
                <a:ea typeface="+mj-ea"/>
                <a:cs typeface="+mj-cs"/>
                <a:sym typeface="Arial"/>
              </a:rPr>
              <a:t>Second Professional MBBS </a:t>
            </a:r>
            <a:endParaRPr lang="en-PK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7D9F5-C866-7BAB-6B08-C19DF5095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EC52BF-159D-A2F0-7419-7907078C3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42965"/>
              </p:ext>
            </p:extLst>
          </p:nvPr>
        </p:nvGraphicFramePr>
        <p:xfrm>
          <a:off x="408480" y="1412720"/>
          <a:ext cx="7620000" cy="5026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30108512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22528866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79720981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704489872"/>
                    </a:ext>
                  </a:extLst>
                </a:gridCol>
              </a:tblGrid>
              <a:tr h="967308">
                <a:tc>
                  <a:txBody>
                    <a:bodyPr/>
                    <a:lstStyle/>
                    <a:p>
                      <a:r>
                        <a:rPr lang="en-PK" sz="2800" dirty="0"/>
                        <a:t>Block-I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Block-II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Block-III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800" dirty="0"/>
                        <a:t>Send-Ups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49920"/>
                  </a:ext>
                </a:extLst>
              </a:tr>
              <a:tr h="4059498">
                <a:tc>
                  <a:txBody>
                    <a:bodyPr/>
                    <a:lstStyle/>
                    <a:p>
                      <a:r>
                        <a:rPr lang="en-US" sz="2000" b="1" dirty="0">
                          <a:sym typeface="Arial"/>
                        </a:rPr>
                        <a:t>GIT Module </a:t>
                      </a:r>
                    </a:p>
                    <a:p>
                      <a:endParaRPr lang="en-PK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ym typeface="Arial"/>
                        </a:rPr>
                        <a:t>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ym typeface="Arial"/>
                      </a:endParaRPr>
                    </a:p>
                    <a:p>
                      <a:r>
                        <a:rPr lang="en-US" sz="2000" b="1" dirty="0">
                          <a:sym typeface="Arial"/>
                        </a:rPr>
                        <a:t>Renal Module </a:t>
                      </a:r>
                      <a:endParaRPr lang="en-PK" sz="2000" dirty="0"/>
                    </a:p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ym typeface="Arial"/>
                        </a:rPr>
                        <a:t>Reproduction Module </a:t>
                      </a:r>
                    </a:p>
                    <a:p>
                      <a:endParaRPr lang="en-PK" sz="2000" dirty="0"/>
                    </a:p>
                    <a:p>
                      <a:pPr algn="ctr"/>
                      <a:r>
                        <a:rPr lang="en-US" sz="2000" b="1" dirty="0">
                          <a:sym typeface="Arial"/>
                        </a:rPr>
                        <a:t>+</a:t>
                      </a:r>
                    </a:p>
                    <a:p>
                      <a:r>
                        <a:rPr lang="en-US" sz="2000" b="1" dirty="0">
                          <a:sym typeface="Arial"/>
                        </a:rPr>
                        <a:t>CNS Module </a:t>
                      </a:r>
                      <a:endParaRPr lang="en-PK" sz="2000" dirty="0"/>
                    </a:p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ym typeface="Arial"/>
                        </a:rPr>
                        <a:t>Special Senses Module</a:t>
                      </a:r>
                      <a:endParaRPr lang="en-PK" sz="2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K" sz="2000" dirty="0"/>
                        <a:t>+</a:t>
                      </a:r>
                    </a:p>
                    <a:p>
                      <a:r>
                        <a:rPr lang="en-US" sz="2000" b="1" dirty="0">
                          <a:sym typeface="Arial"/>
                        </a:rPr>
                        <a:t>Endocrine Module </a:t>
                      </a:r>
                      <a:endParaRPr lang="en-PK" sz="2000" dirty="0"/>
                    </a:p>
                    <a:p>
                      <a:endParaRPr lang="en-P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K" sz="2400" b="1" dirty="0"/>
                        <a:t>Complete Syllabus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047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27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6388B-4A6F-FACB-113F-ADAC9273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0" y="404580"/>
            <a:ext cx="7620000" cy="1143000"/>
          </a:xfrm>
        </p:spPr>
        <p:txBody>
          <a:bodyPr/>
          <a:lstStyle/>
          <a:p>
            <a:pPr algn="ctr"/>
            <a:r>
              <a:rPr lang="en-PK" sz="4400" b="1" dirty="0"/>
              <a:t>Table of Specification for Module &amp; Block Examinations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FCB43-C078-0F0A-64DC-7698752F2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733"/>
            <a:ext cx="9144000" cy="4926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84F9B-83D6-56AC-A92C-CF625796C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5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4341-26C7-006D-2630-4D53BF29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00" y="44530"/>
            <a:ext cx="7620000" cy="1143000"/>
          </a:xfrm>
        </p:spPr>
        <p:txBody>
          <a:bodyPr/>
          <a:lstStyle/>
          <a:p>
            <a:r>
              <a:rPr lang="en-PK" sz="4400" b="1" dirty="0"/>
              <a:t>Structured Viva Format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32C48-C604-263C-A584-F7DD8779B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BDA52-A011-F015-BCDB-7016825C0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6"/>
          <a:stretch/>
        </p:blipFill>
        <p:spPr>
          <a:xfrm>
            <a:off x="0" y="1117606"/>
            <a:ext cx="8388530" cy="55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8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046" y="1628750"/>
            <a:ext cx="7543800" cy="2593975"/>
          </a:xfrm>
        </p:spPr>
        <p:txBody>
          <a:bodyPr>
            <a:normAutofit/>
          </a:bodyPr>
          <a:lstStyle/>
          <a:p>
            <a:pPr algn="ctr">
              <a:buClr>
                <a:schemeClr val="dk1"/>
              </a:buClr>
              <a:buSzPts val="3600"/>
              <a:defRPr/>
            </a:pPr>
            <a:r>
              <a:rPr lang="en-US" sz="3600" b="1" dirty="0">
                <a:sym typeface="Arial"/>
              </a:rPr>
              <a:t>SUGGESTED </a:t>
            </a:r>
            <a:br>
              <a:rPr lang="en-US" sz="3600" b="1" dirty="0">
                <a:sym typeface="Arial"/>
              </a:rPr>
            </a:br>
            <a:r>
              <a:rPr lang="en-US" sz="3600" b="1" dirty="0">
                <a:sym typeface="Arial"/>
              </a:rPr>
              <a:t>PHYSIOLOGY TEXT BOOKS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55D09-F566-D017-EEB0-47DF1B310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08" y="316161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ym typeface="Arial"/>
              </a:rPr>
              <a:t>Suggested Physiology Text Books</a:t>
            </a:r>
            <a:endParaRPr lang="en-US" sz="4000" dirty="0"/>
          </a:p>
        </p:txBody>
      </p:sp>
      <p:pic>
        <p:nvPicPr>
          <p:cNvPr id="1026" name="Picture 2" descr="C:\Users\Physiology\Desktop\GUYTON14TH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30063">
            <a:off x="452251" y="2078563"/>
            <a:ext cx="3395894" cy="434595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493050">
            <a:off x="3962773" y="2605328"/>
            <a:ext cx="2046965" cy="262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59018">
            <a:off x="6191324" y="2608560"/>
            <a:ext cx="1899278" cy="26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A0A8F-4DDE-0CEA-0E11-BA732AEB1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8E85D6-4E26-3125-1B46-A771DC94C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6619" r="9069" b="5179"/>
          <a:stretch/>
        </p:blipFill>
        <p:spPr>
          <a:xfrm rot="20893615">
            <a:off x="442764" y="1868806"/>
            <a:ext cx="4135290" cy="443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00" y="19771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ym typeface="Arial"/>
              </a:rPr>
              <a:t>Suggested Reference Books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046BE-3457-803F-1EC5-F34D9CDFD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77AEB-9C9B-1C3F-E8E9-2BA7EEF6F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418">
            <a:off x="5222049" y="2910604"/>
            <a:ext cx="27753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700" b="1" dirty="0"/>
              <a:t>Professor Dr. </a:t>
            </a:r>
            <a:r>
              <a:rPr lang="en-US" sz="2700" b="1" dirty="0" err="1"/>
              <a:t>Samia</a:t>
            </a:r>
            <a:r>
              <a:rPr lang="en-US" sz="2700" b="1" dirty="0"/>
              <a:t> </a:t>
            </a:r>
            <a:r>
              <a:rPr lang="en-US" sz="2700" b="1" dirty="0" err="1"/>
              <a:t>Sarwar</a:t>
            </a:r>
            <a:endParaRPr lang="en-US" sz="2700" b="1" dirty="0"/>
          </a:p>
          <a:p>
            <a:pPr>
              <a:buNone/>
            </a:pPr>
            <a:r>
              <a:rPr lang="en-US" dirty="0"/>
              <a:t>Head / Professor of Physiology</a:t>
            </a:r>
          </a:p>
          <a:p>
            <a:pPr>
              <a:buNone/>
            </a:pPr>
            <a:r>
              <a:rPr lang="en-US" dirty="0"/>
              <a:t>Rawalpindi Medical University Rawalpindi </a:t>
            </a:r>
          </a:p>
        </p:txBody>
      </p:sp>
      <p:sp>
        <p:nvSpPr>
          <p:cNvPr id="5" name="Rectangle 4"/>
          <p:cNvSpPr/>
          <p:nvPr/>
        </p:nvSpPr>
        <p:spPr>
          <a:xfrm>
            <a:off x="5471494" y="4879638"/>
            <a:ext cx="2739191" cy="3781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BSc, MBBS, FCPS </a:t>
            </a:r>
          </a:p>
        </p:txBody>
      </p:sp>
      <p:pic>
        <p:nvPicPr>
          <p:cNvPr id="6" name="Picture 5" descr="website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90" y="55874"/>
            <a:ext cx="1036077" cy="1015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48DD9-80E9-BB99-C44B-7BDA2723C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4" t="10671"/>
          <a:stretch/>
        </p:blipFill>
        <p:spPr>
          <a:xfrm>
            <a:off x="5507642" y="1243590"/>
            <a:ext cx="2739191" cy="35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600" y="19771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ym typeface="Arial"/>
              </a:rPr>
              <a:t>Suggested Reference Books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046BE-3457-803F-1EC5-F34D9CDF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1489F-D2AA-5D1A-A0FE-8181D0439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343">
            <a:off x="660134" y="1796183"/>
            <a:ext cx="2826180" cy="3549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6538C3-F83E-70C5-15AE-DFDADFB6D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625">
            <a:off x="4579706" y="1437568"/>
            <a:ext cx="2943755" cy="37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083" y="70846"/>
            <a:ext cx="8156546" cy="12698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Physiology Practical Note Book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For First Year MBBS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49294-B63A-585B-F7FA-BA4875C67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533">
            <a:off x="688578" y="1426405"/>
            <a:ext cx="7772400" cy="4886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1CBB8-0885-1FB2-5C3A-B70E86D3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262" y="60460"/>
            <a:ext cx="1065368" cy="9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083" y="70846"/>
            <a:ext cx="8156546" cy="12698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Physiology Practical Note Book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For Second Year MBBS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1CBB8-0885-1FB2-5C3A-B70E86D3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262" y="60460"/>
            <a:ext cx="1065368" cy="99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36102-F26D-AD5C-06F8-C62C220B7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843">
            <a:off x="2579418" y="1442668"/>
            <a:ext cx="3837282" cy="51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90" y="1196690"/>
            <a:ext cx="8083240" cy="2593975"/>
          </a:xfrm>
        </p:spPr>
        <p:txBody>
          <a:bodyPr/>
          <a:lstStyle/>
          <a:p>
            <a:pPr algn="ctr">
              <a:buClr>
                <a:schemeClr val="dk1"/>
              </a:buClr>
              <a:buSzPts val="3600"/>
              <a:defRPr/>
            </a:pPr>
            <a:r>
              <a:rPr lang="en-US" sz="4400" b="1" dirty="0">
                <a:sym typeface="Arial"/>
              </a:rPr>
              <a:t>Learning &amp; Teaching Strategies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E1B70-C39E-15E8-B581-B35875FD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Arial"/>
              </a:rPr>
              <a:t>Teaching </a:t>
            </a:r>
            <a:r>
              <a:rPr lang="en-US" sz="4800" b="1" dirty="0">
                <a:sym typeface="Arial"/>
              </a:rPr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310" cy="5197340"/>
          </a:xfrm>
        </p:spPr>
        <p:txBody>
          <a:bodyPr>
            <a:normAutofit fontScale="92500" lnSpcReduction="10000"/>
          </a:bodyPr>
          <a:lstStyle/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Large Group Interactive Sessions 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Topic Based Small Group Discussions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Case Based Learning Sessions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Guided Self-study Classes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Problem Based Learning Sessions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Students’ Presentations/Seminars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Skill Laboratory Sessions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Integrated </a:t>
            </a:r>
            <a:r>
              <a:rPr lang="en-PK" sz="2800" dirty="0"/>
              <a:t>Objective Structured Practical  Examination</a:t>
            </a:r>
            <a:r>
              <a:rPr lang="en-US" sz="2800" dirty="0">
                <a:sym typeface="Arial"/>
              </a:rPr>
              <a:t> Sessions</a:t>
            </a:r>
          </a:p>
          <a:p>
            <a:pPr marL="400050" lvl="2" indent="-457200">
              <a:lnSpc>
                <a:spcPct val="110000"/>
              </a:lnSpc>
              <a:spcBef>
                <a:spcPts val="750"/>
              </a:spcBef>
              <a:buClr>
                <a:schemeClr val="dk1"/>
              </a:buClr>
              <a:buSzPts val="3000"/>
              <a:buFont typeface="Wingdings" pitchFamily="2" charset="2"/>
              <a:buChar char="Ø"/>
            </a:pPr>
            <a:r>
              <a:rPr lang="en-US" sz="2800" dirty="0">
                <a:sym typeface="Arial"/>
              </a:rPr>
              <a:t>Integrated Undergraduate Research Sessions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CEFF1-C58D-335E-3B5B-4616AC92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40" y="1047492"/>
            <a:ext cx="7543800" cy="2593975"/>
          </a:xfrm>
        </p:spPr>
        <p:txBody>
          <a:bodyPr/>
          <a:lstStyle/>
          <a:p>
            <a:pPr algn="ctr">
              <a:buClr>
                <a:schemeClr val="dk1"/>
              </a:buClr>
              <a:buSzPts val="3600"/>
              <a:defRPr/>
            </a:pPr>
            <a:r>
              <a:rPr lang="en-US" sz="5400" b="1" dirty="0">
                <a:sym typeface="Arial"/>
              </a:rPr>
              <a:t>Picture Gallery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E1B70-C39E-15E8-B581-B35875FD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2" y="60460"/>
            <a:ext cx="1065368" cy="9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1314-400F-826D-B53C-49670970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0" y="116540"/>
            <a:ext cx="8077200" cy="1143000"/>
          </a:xfrm>
        </p:spPr>
        <p:txBody>
          <a:bodyPr/>
          <a:lstStyle/>
          <a:p>
            <a:pPr algn="ctr"/>
            <a:r>
              <a:rPr lang="en-PK" sz="3600" b="1" dirty="0"/>
              <a:t>Viva Voce Examination</a:t>
            </a:r>
            <a:endParaRPr lang="en-PK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AC74C-1A8A-96C7-DE07-7424CA760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8" y="1131410"/>
            <a:ext cx="4712610" cy="3534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BFEE8-1303-4F6D-4072-DB6DF9822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23">
            <a:off x="4545222" y="3279641"/>
            <a:ext cx="4240238" cy="3182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6F634-64EF-AE05-9660-17B8DC12E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491">
            <a:off x="684455" y="3441177"/>
            <a:ext cx="3839522" cy="28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0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1314-400F-826D-B53C-49670970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0" y="-171500"/>
            <a:ext cx="8077200" cy="1143000"/>
          </a:xfrm>
        </p:spPr>
        <p:txBody>
          <a:bodyPr/>
          <a:lstStyle/>
          <a:p>
            <a:pPr algn="ctr"/>
            <a:r>
              <a:rPr lang="en-PK" sz="3200" b="1" dirty="0"/>
              <a:t>Objective Structured Practical  Examination</a:t>
            </a:r>
            <a:endParaRPr lang="en-P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D5219-D14E-9496-DBDD-41C8FD674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 b="13249"/>
          <a:stretch/>
        </p:blipFill>
        <p:spPr>
          <a:xfrm>
            <a:off x="3587454" y="3212970"/>
            <a:ext cx="2458135" cy="360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3E40D-A954-8D95-1832-53178378F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3800"/>
          <a:stretch/>
        </p:blipFill>
        <p:spPr>
          <a:xfrm>
            <a:off x="5841942" y="1835723"/>
            <a:ext cx="3201829" cy="4896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1BFD7-B40E-59BD-FB5C-65335C617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8"/>
          <a:stretch/>
        </p:blipFill>
        <p:spPr>
          <a:xfrm>
            <a:off x="35370" y="1052670"/>
            <a:ext cx="3552084" cy="5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1314-400F-826D-B53C-49670970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0" y="-27480"/>
            <a:ext cx="8077200" cy="1143000"/>
          </a:xfrm>
        </p:spPr>
        <p:txBody>
          <a:bodyPr/>
          <a:lstStyle/>
          <a:p>
            <a:pPr algn="ctr"/>
            <a:r>
              <a:rPr lang="en-PK" sz="3600" b="1" dirty="0"/>
              <a:t>Physiology Written Examination</a:t>
            </a:r>
            <a:endParaRPr lang="en-PK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7D958-3EF6-7B1C-708C-62A58CD49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1" y="950041"/>
            <a:ext cx="5303879" cy="3991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D95079-903F-440A-EEFF-6D668FAB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169">
            <a:off x="234787" y="3545551"/>
            <a:ext cx="3958064" cy="2968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E1FCF-FA71-2A99-7A48-7A8CA1929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218">
            <a:off x="4468441" y="3294544"/>
            <a:ext cx="4363922" cy="32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6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E0F0-D9AC-C6C9-AD37-EB6C954C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0" y="44530"/>
            <a:ext cx="8219370" cy="1143000"/>
          </a:xfrm>
        </p:spPr>
        <p:txBody>
          <a:bodyPr/>
          <a:lstStyle/>
          <a:p>
            <a:pPr algn="ctr"/>
            <a:r>
              <a:rPr lang="en-PK" sz="3600" b="1" dirty="0"/>
              <a:t>PMDC Visit For </a:t>
            </a:r>
            <a:r>
              <a:rPr lang="en-US" sz="3600" b="1" dirty="0"/>
              <a:t>MD Physiology </a:t>
            </a:r>
            <a:r>
              <a:rPr lang="en-PK" sz="3600" b="1" dirty="0"/>
              <a:t>Program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23A2E-BAF0-11DB-95D7-D2D300D2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170">
            <a:off x="4252514" y="1249264"/>
            <a:ext cx="4640600" cy="327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4463D-3DA4-4CE2-BADB-02E4F72A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140"/>
            <a:ext cx="3779890" cy="2834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FD2569-1FAB-1084-EA29-4F0BD806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917">
            <a:off x="1619590" y="3661520"/>
            <a:ext cx="3587940" cy="269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1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67" y="2208696"/>
            <a:ext cx="5549857" cy="2785269"/>
          </a:xfrm>
        </p:spPr>
        <p:txBody>
          <a:bodyPr/>
          <a:lstStyle/>
          <a:p>
            <a:pPr>
              <a:buNone/>
            </a:pPr>
            <a:r>
              <a:rPr lang="en-US" sz="3000" b="1" dirty="0"/>
              <a:t>Dr. </a:t>
            </a:r>
            <a:r>
              <a:rPr lang="en-US" sz="3000" b="1" dirty="0" err="1"/>
              <a:t>Faizania</a:t>
            </a:r>
            <a:r>
              <a:rPr lang="en-US" sz="3000" b="1" dirty="0"/>
              <a:t> </a:t>
            </a:r>
            <a:r>
              <a:rPr lang="en-US" sz="3000" b="1" dirty="0" err="1"/>
              <a:t>Shabbir</a:t>
            </a:r>
            <a:endParaRPr lang="en-US" sz="3000" b="1" dirty="0"/>
          </a:p>
          <a:p>
            <a:pPr>
              <a:buNone/>
            </a:pPr>
            <a:r>
              <a:rPr lang="en-US" dirty="0"/>
              <a:t>Associate Professor of Physiology</a:t>
            </a:r>
          </a:p>
          <a:p>
            <a:pPr>
              <a:buNone/>
            </a:pPr>
            <a:r>
              <a:rPr lang="en-US" dirty="0"/>
              <a:t>Rawalpindi Medical University Rawalpindi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8019" y="1397992"/>
            <a:ext cx="7210396" cy="81070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Faculty</a:t>
            </a:r>
            <a:r>
              <a:rPr lang="en-US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80139" y="4455743"/>
            <a:ext cx="2836327" cy="4854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MBBS, FCPS</a:t>
            </a:r>
          </a:p>
        </p:txBody>
      </p:sp>
      <p:pic>
        <p:nvPicPr>
          <p:cNvPr id="5" name="Picture 4" descr="website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90" y="21862"/>
            <a:ext cx="1036077" cy="1015355"/>
          </a:xfrm>
          <a:prstGeom prst="rect">
            <a:avLst/>
          </a:prstGeom>
        </p:spPr>
      </p:pic>
      <p:pic>
        <p:nvPicPr>
          <p:cNvPr id="7" name="Picture 3" descr="C:\Users\DR M Naeem\Downloads\Image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24" y="1196690"/>
            <a:ext cx="2749180" cy="324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92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1314-400F-826D-B53C-49670970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10" y="44530"/>
            <a:ext cx="8077200" cy="1143000"/>
          </a:xfrm>
        </p:spPr>
        <p:txBody>
          <a:bodyPr/>
          <a:lstStyle/>
          <a:p>
            <a:pPr algn="ctr"/>
            <a:r>
              <a:rPr lang="en-PK" sz="3600" b="1" dirty="0"/>
              <a:t>HEC Visit For IPE </a:t>
            </a:r>
            <a:br>
              <a:rPr lang="en-PK" sz="3600" b="1" dirty="0"/>
            </a:br>
            <a:r>
              <a:rPr lang="en-PK" sz="3600" b="1" dirty="0"/>
              <a:t>(Institutional Performace Evaluation)</a:t>
            </a:r>
            <a:endParaRPr lang="en-PK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D5202-B9A5-D2FE-71AD-94C47AFDA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0"/>
          <a:stretch/>
        </p:blipFill>
        <p:spPr>
          <a:xfrm>
            <a:off x="3203810" y="1196690"/>
            <a:ext cx="5904820" cy="3009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89069D-141D-6A03-B83D-BAC21AE9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" y="3050947"/>
            <a:ext cx="4536630" cy="340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43488-EF7A-2172-E7B0-3D3FB71B0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9" b="31100"/>
          <a:stretch/>
        </p:blipFill>
        <p:spPr>
          <a:xfrm>
            <a:off x="3965130" y="4077090"/>
            <a:ext cx="5143500" cy="27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6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1314-400F-826D-B53C-49670970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10" y="-27480"/>
            <a:ext cx="8077200" cy="1143000"/>
          </a:xfrm>
        </p:spPr>
        <p:txBody>
          <a:bodyPr/>
          <a:lstStyle/>
          <a:p>
            <a:pPr algn="ctr"/>
            <a:r>
              <a:rPr lang="en-PK" sz="4400" b="1" dirty="0"/>
              <a:t>Physiology Laboratory</a:t>
            </a:r>
            <a:endParaRPr lang="en-PK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EBE6A-F8C6-B447-7D50-4CD8DAC28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5" y="1058688"/>
            <a:ext cx="4784620" cy="3588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56346-B7FF-6170-8D2D-A367583E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72" y="3402584"/>
            <a:ext cx="4256547" cy="3192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E587A-0636-6BD5-D6E7-7AEDC7A80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38" y="1588785"/>
            <a:ext cx="3680467" cy="27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96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2B4D-9303-74CF-463A-EC9188E9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0" y="2857500"/>
            <a:ext cx="7620000" cy="1143000"/>
          </a:xfrm>
        </p:spPr>
        <p:txBody>
          <a:bodyPr/>
          <a:lstStyle/>
          <a:p>
            <a:pPr algn="ctr"/>
            <a:r>
              <a:rPr lang="en-PK" sz="4800" b="1" dirty="0"/>
              <a:t>Special Services</a:t>
            </a:r>
          </a:p>
        </p:txBody>
      </p:sp>
    </p:spTree>
    <p:extLst>
      <p:ext uri="{BB962C8B-B14F-4D97-AF65-F5344CB8AC3E}">
        <p14:creationId xmlns:p14="http://schemas.microsoft.com/office/powerpoint/2010/main" val="652676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54F7-7F47-B127-4EF8-74CF4E9F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37" y="-52326"/>
            <a:ext cx="8353160" cy="1143000"/>
          </a:xfrm>
        </p:spPr>
        <p:txBody>
          <a:bodyPr/>
          <a:lstStyle/>
          <a:p>
            <a:pPr algn="ctr"/>
            <a:r>
              <a:rPr lang="en-PK" sz="3600" b="1" dirty="0"/>
              <a:t>Teaching Physiology to Ghaza Students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0D9F8-BF7C-D88C-97FE-04A3B49D5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20221"/>
          <a:stretch/>
        </p:blipFill>
        <p:spPr>
          <a:xfrm>
            <a:off x="17073" y="3429000"/>
            <a:ext cx="4337344" cy="324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BBC78-14C8-2170-6485-030024E8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5" b="12764"/>
          <a:stretch/>
        </p:blipFill>
        <p:spPr>
          <a:xfrm>
            <a:off x="1623585" y="920431"/>
            <a:ext cx="6008790" cy="2839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03CDD-DBA6-5CEA-FF6B-A2158BE8D0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 b="41400"/>
          <a:stretch/>
        </p:blipFill>
        <p:spPr>
          <a:xfrm>
            <a:off x="4627980" y="3212969"/>
            <a:ext cx="4516020" cy="28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98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910"/>
            <a:ext cx="8604560" cy="1143000"/>
          </a:xfrm>
        </p:spPr>
        <p:txBody>
          <a:bodyPr/>
          <a:lstStyle/>
          <a:p>
            <a:pPr algn="ctr"/>
            <a:r>
              <a:rPr lang="en-PK" sz="3600" b="1" dirty="0"/>
              <a:t>Synopsis Presentation at CPSP Islamabad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F3FEE-9F1A-838D-4E4D-6F8914E8F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/>
          <a:stretch/>
        </p:blipFill>
        <p:spPr>
          <a:xfrm>
            <a:off x="107379" y="4218589"/>
            <a:ext cx="7040167" cy="263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6865B-35B9-CE9F-4420-60989E4C1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3" b="16774"/>
          <a:stretch/>
        </p:blipFill>
        <p:spPr>
          <a:xfrm>
            <a:off x="14243" y="836639"/>
            <a:ext cx="6430017" cy="2905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CF2C5-7092-04CD-8FD4-B226A4DF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83" y="3173305"/>
            <a:ext cx="4264147" cy="3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9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82FB-EB0D-60D7-2BB4-079A378A5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0" y="-15431"/>
            <a:ext cx="7620000" cy="1143000"/>
          </a:xfrm>
        </p:spPr>
        <p:txBody>
          <a:bodyPr/>
          <a:lstStyle/>
          <a:p>
            <a:pPr algn="ctr"/>
            <a:r>
              <a:rPr lang="en-PK" sz="3600" b="1" dirty="0"/>
              <a:t>Clean Green Pakistan Initiative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34E21-0798-8AD6-A3D5-38C8CDDF4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5"/>
          <a:stretch/>
        </p:blipFill>
        <p:spPr>
          <a:xfrm>
            <a:off x="0" y="1052671"/>
            <a:ext cx="4418890" cy="4104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62434-6952-4B82-2E5B-7924516C9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11058"/>
          <a:stretch/>
        </p:blipFill>
        <p:spPr>
          <a:xfrm>
            <a:off x="3563860" y="3401197"/>
            <a:ext cx="5544770" cy="34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9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2B4D-9303-74CF-463A-EC9188E9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20" y="2857500"/>
            <a:ext cx="7620000" cy="1143000"/>
          </a:xfrm>
        </p:spPr>
        <p:txBody>
          <a:bodyPr/>
          <a:lstStyle/>
          <a:p>
            <a:pPr algn="ctr"/>
            <a:r>
              <a:rPr lang="en-PK" sz="4800" b="1" dirty="0"/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2090880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0" y="16727"/>
            <a:ext cx="8604560" cy="1143000"/>
          </a:xfrm>
        </p:spPr>
        <p:txBody>
          <a:bodyPr/>
          <a:lstStyle/>
          <a:p>
            <a:pPr algn="ctr"/>
            <a:r>
              <a:rPr lang="en-PK" sz="3200" b="1" dirty="0"/>
              <a:t>Rec</a:t>
            </a:r>
            <a:r>
              <a:rPr lang="en-US" sz="3200" b="1" dirty="0" err="1"/>
              <a:t>ie</a:t>
            </a:r>
            <a:r>
              <a:rPr lang="en-PK" sz="3200" b="1" dirty="0"/>
              <a:t>ving Medal for </a:t>
            </a:r>
            <a:br>
              <a:rPr lang="en-PK" sz="3200" b="1" dirty="0"/>
            </a:br>
            <a:r>
              <a:rPr lang="en-PK" sz="3200" b="1" dirty="0"/>
              <a:t>Mumtahin Assessment Model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8C45E-BE7A-63BF-3B72-9E917D18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780"/>
            <a:ext cx="7772400" cy="341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F8AC0-6C43-0B31-342B-FD52774A2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89" y="4184484"/>
            <a:ext cx="6051575" cy="265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09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2B4D-9303-74CF-463A-EC9188E9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90" y="2708900"/>
            <a:ext cx="8137130" cy="1143000"/>
          </a:xfrm>
        </p:spPr>
        <p:txBody>
          <a:bodyPr/>
          <a:lstStyle/>
          <a:p>
            <a:pPr algn="ctr"/>
            <a:r>
              <a:rPr lang="en-PK" sz="4400" b="1" dirty="0"/>
              <a:t>Faculty Development Programs</a:t>
            </a:r>
          </a:p>
        </p:txBody>
      </p:sp>
    </p:spTree>
    <p:extLst>
      <p:ext uri="{BB962C8B-B14F-4D97-AF65-F5344CB8AC3E}">
        <p14:creationId xmlns:p14="http://schemas.microsoft.com/office/powerpoint/2010/main" val="711704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480"/>
            <a:ext cx="8604560" cy="1143000"/>
          </a:xfrm>
        </p:spPr>
        <p:txBody>
          <a:bodyPr/>
          <a:lstStyle/>
          <a:p>
            <a:pPr algn="ctr"/>
            <a:r>
              <a:rPr lang="en-PK" sz="3600" b="1" dirty="0"/>
              <a:t>Annual Scientific Conference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622F9-50E4-C4FE-7141-F16661AE5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47" y="1196690"/>
            <a:ext cx="4245983" cy="5661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498B7-E4D5-6702-D3FA-32F4FB8EB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/>
          <a:stretch/>
        </p:blipFill>
        <p:spPr>
          <a:xfrm>
            <a:off x="0" y="1700760"/>
            <a:ext cx="4620111" cy="50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6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68" y="2307982"/>
            <a:ext cx="76200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/>
              <a:t>Dr. Sidra </a:t>
            </a:r>
            <a:r>
              <a:rPr lang="en-US" sz="4000" b="1" dirty="0" err="1"/>
              <a:t>Hamid</a:t>
            </a:r>
            <a:endParaRPr lang="en-US" sz="4000" b="1" dirty="0"/>
          </a:p>
          <a:p>
            <a:pPr>
              <a:buNone/>
            </a:pPr>
            <a:r>
              <a:rPr lang="en-US" sz="2000" dirty="0"/>
              <a:t>Assistant Professor of Physiology</a:t>
            </a:r>
          </a:p>
          <a:p>
            <a:pPr>
              <a:buNone/>
            </a:pPr>
            <a:r>
              <a:rPr lang="en-US" sz="2000" dirty="0"/>
              <a:t>Rawalpindi Medical University Rawalpindi </a:t>
            </a:r>
          </a:p>
          <a:p>
            <a:pPr>
              <a:buNone/>
            </a:pPr>
            <a:endParaRPr lang="en-US" sz="3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8019" y="1397992"/>
            <a:ext cx="7210396" cy="81070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5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Faculty</a:t>
            </a:r>
            <a:r>
              <a:rPr lang="en-US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41" y="4490673"/>
            <a:ext cx="2921290" cy="3785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MBBS, FCPS</a:t>
            </a:r>
          </a:p>
        </p:txBody>
      </p:sp>
      <p:pic>
        <p:nvPicPr>
          <p:cNvPr id="7" name="Picture 6" descr="website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80" y="78463"/>
            <a:ext cx="1036077" cy="1015355"/>
          </a:xfrm>
          <a:prstGeom prst="rect">
            <a:avLst/>
          </a:prstGeom>
        </p:spPr>
      </p:pic>
      <p:pic>
        <p:nvPicPr>
          <p:cNvPr id="8" name="Google Shape;127;p19" descr="C:\Documents and Settings\Administrator\My Documents\Downloads\dr sidra.jpg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5580141" y="1193105"/>
            <a:ext cx="2921290" cy="3297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650" y="0"/>
            <a:ext cx="8604560" cy="1143000"/>
          </a:xfrm>
        </p:spPr>
        <p:txBody>
          <a:bodyPr/>
          <a:lstStyle/>
          <a:p>
            <a:pPr algn="ctr"/>
            <a:r>
              <a:rPr lang="en-PK" sz="3600" b="1" dirty="0"/>
              <a:t>Annual Dinner Scientific Conference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24DD9-CDE9-E11F-6B47-B752435C5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314">
            <a:off x="299926" y="1229807"/>
            <a:ext cx="2320827" cy="3084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7628C-8D53-F505-92E0-F88C2E8B5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/>
          <a:stretch/>
        </p:blipFill>
        <p:spPr>
          <a:xfrm rot="20985506">
            <a:off x="3240283" y="1341386"/>
            <a:ext cx="1906693" cy="3114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C2894-7C71-63D2-1FCE-0792A56C8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2651"/>
          <a:stretch/>
        </p:blipFill>
        <p:spPr>
          <a:xfrm rot="490090">
            <a:off x="5445352" y="1064077"/>
            <a:ext cx="3404173" cy="3499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79C2B-49B7-3EB6-84A6-C53C2F2F5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996">
            <a:off x="2331017" y="3849960"/>
            <a:ext cx="2048004" cy="27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76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04560" cy="1143000"/>
          </a:xfrm>
        </p:spPr>
        <p:txBody>
          <a:bodyPr/>
          <a:lstStyle/>
          <a:p>
            <a:pPr algn="ctr"/>
            <a:r>
              <a:rPr lang="en-PK" b="1" dirty="0"/>
              <a:t>Pre Conference Workshop # 1</a:t>
            </a:r>
          </a:p>
        </p:txBody>
      </p:sp>
      <p:pic>
        <p:nvPicPr>
          <p:cNvPr id="15" name="WhatsApp Video 2025-02-03 at 13.35.57">
            <a:hlinkClick r:id="" action="ppaction://media"/>
            <a:extLst>
              <a:ext uri="{FF2B5EF4-FFF2-40B4-BE49-F238E27FC236}">
                <a16:creationId xmlns:a16="http://schemas.microsoft.com/office/drawing/2014/main" id="{C7996728-8B60-01ED-754A-22EF88662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687" y="1124681"/>
            <a:ext cx="7038773" cy="49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04560" cy="1143000"/>
          </a:xfrm>
        </p:spPr>
        <p:txBody>
          <a:bodyPr/>
          <a:lstStyle/>
          <a:p>
            <a:pPr algn="ctr"/>
            <a:r>
              <a:rPr lang="en-PK" b="1" dirty="0"/>
              <a:t>Pre Conference Workshop # 2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D57E9-9192-D32D-3F41-D72528A57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8" y="1124680"/>
            <a:ext cx="7640318" cy="54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06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04560" cy="1143000"/>
          </a:xfrm>
        </p:spPr>
        <p:txBody>
          <a:bodyPr/>
          <a:lstStyle/>
          <a:p>
            <a:pPr algn="ctr"/>
            <a:r>
              <a:rPr lang="en-PK" b="1" dirty="0"/>
              <a:t>Pre Conference Workshop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028E4E-8AEF-4614-8A09-F9AA34DDF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" y="926897"/>
            <a:ext cx="5864770" cy="2574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D091A3-46DD-C269-60B4-B35FEC07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18" y="4643714"/>
            <a:ext cx="4742782" cy="2214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8F9E15-A944-29F9-8851-35E54DF0F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85" y="2701874"/>
            <a:ext cx="5428755" cy="23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2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149B-14F0-D577-7206-3DFA71668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8700" y="-171500"/>
            <a:ext cx="9164660" cy="1143000"/>
          </a:xfrm>
        </p:spPr>
        <p:txBody>
          <a:bodyPr/>
          <a:lstStyle/>
          <a:p>
            <a:pPr algn="ctr"/>
            <a:r>
              <a:rPr lang="en-PK" sz="3600" b="1" dirty="0"/>
              <a:t>Farewell of FCPS Post Graduate Trainees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EBFD0-32E7-82EE-B890-7E6C8BBE0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8"/>
          <a:stretch/>
        </p:blipFill>
        <p:spPr>
          <a:xfrm>
            <a:off x="35370" y="836640"/>
            <a:ext cx="3384471" cy="3727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3DFCF-FF96-6959-8673-69AFAECD0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20794"/>
          <a:stretch/>
        </p:blipFill>
        <p:spPr>
          <a:xfrm>
            <a:off x="5860996" y="836640"/>
            <a:ext cx="3159644" cy="355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F5C0A-A9B5-2BE5-BFD8-D843A9280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9"/>
          <a:stretch/>
        </p:blipFill>
        <p:spPr>
          <a:xfrm>
            <a:off x="1043510" y="3645030"/>
            <a:ext cx="7417030" cy="31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537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1.gstatic.com/images?q=tbn:ANd9GcQTBYx1AF8hbebnUxqiwWQtbMYeI4zDdWTUXfQSduyPU6nz6PE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b="32195"/>
          <a:stretch/>
        </p:blipFill>
        <p:spPr bwMode="auto">
          <a:xfrm>
            <a:off x="107380" y="1844780"/>
            <a:ext cx="8130806" cy="29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861" y="29900"/>
            <a:ext cx="1066345" cy="10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2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Staff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694" y="4805001"/>
            <a:ext cx="2619330" cy="45333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Kamil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Tahir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Google Shape;144;p21" descr="C:\Users\intag\Desktop\sheena.jpg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r="546" b="36528"/>
          <a:stretch>
            <a:fillRect/>
          </a:stretch>
        </p:blipFill>
        <p:spPr>
          <a:xfrm>
            <a:off x="5796170" y="1599663"/>
            <a:ext cx="2561289" cy="3078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875485" y="4702083"/>
            <a:ext cx="2481974" cy="5562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Sheena Tariq</a:t>
            </a:r>
          </a:p>
        </p:txBody>
      </p:sp>
      <p:pic>
        <p:nvPicPr>
          <p:cNvPr id="11" name="Picture 10" descr="website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995" y="92612"/>
            <a:ext cx="1036077" cy="10153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51400" y="4796624"/>
            <a:ext cx="2065191" cy="4617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Dr. </a:t>
            </a:r>
            <a:r>
              <a:rPr lang="en-US" b="1" dirty="0" err="1">
                <a:solidFill>
                  <a:schemeClr val="tx1"/>
                </a:solidFill>
              </a:rPr>
              <a:t>Shazia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Nosheen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WhatsApp Image 2021-04-06 at 8.08.33 PM.jpeg"/>
          <p:cNvPicPr>
            <a:picLocks noChangeAspect="1"/>
          </p:cNvPicPr>
          <p:nvPr/>
        </p:nvPicPr>
        <p:blipFill>
          <a:blip r:embed="rId5"/>
          <a:srcRect t="5128" b="20128"/>
          <a:stretch>
            <a:fillRect/>
          </a:stretch>
        </p:blipFill>
        <p:spPr>
          <a:xfrm>
            <a:off x="3442939" y="1599663"/>
            <a:ext cx="2065191" cy="3095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Physiology\Downloads\WhatsApp Image 2024-01-27 at 9.35.34 AM.jpeg"/>
          <p:cNvPicPr>
            <a:picLocks noChangeAspect="1" noChangeArrowheads="1"/>
          </p:cNvPicPr>
          <p:nvPr/>
        </p:nvPicPr>
        <p:blipFill>
          <a:blip r:embed="rId6"/>
          <a:srcRect t="10541" b="10173"/>
          <a:stretch>
            <a:fillRect/>
          </a:stretch>
        </p:blipFill>
        <p:spPr bwMode="auto">
          <a:xfrm>
            <a:off x="345282" y="1599665"/>
            <a:ext cx="2625742" cy="31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0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Staff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8049" y="4978092"/>
            <a:ext cx="2314575" cy="5391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Uzma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Kiani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website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453" y="116540"/>
            <a:ext cx="1036077" cy="1015355"/>
          </a:xfrm>
          <a:prstGeom prst="rect">
            <a:avLst/>
          </a:prstGeom>
        </p:spPr>
      </p:pic>
      <p:pic>
        <p:nvPicPr>
          <p:cNvPr id="9" name="Picture 2" descr="C:\Users\Physiology\Downloads\WhatsApp Image 2022-02-11 at 10.50.41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9544" y="1928026"/>
            <a:ext cx="2391587" cy="300194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80163" y="4929974"/>
            <a:ext cx="2391587" cy="58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Faridullah</a:t>
            </a:r>
            <a:r>
              <a:rPr lang="en-US" sz="2000" b="1" dirty="0">
                <a:solidFill>
                  <a:schemeClr val="tx1"/>
                </a:solidFill>
              </a:rPr>
              <a:t> Khan</a:t>
            </a:r>
          </a:p>
        </p:txBody>
      </p:sp>
      <p:pic>
        <p:nvPicPr>
          <p:cNvPr id="11" name="Google Shape;153;p22" descr="Copy (4) of 11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>
            <a:fillRect/>
          </a:stretch>
        </p:blipFill>
        <p:spPr>
          <a:xfrm>
            <a:off x="380163" y="1928026"/>
            <a:ext cx="2391587" cy="292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225952" y="4978093"/>
            <a:ext cx="2314575" cy="5391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</a:t>
            </a:r>
            <a:r>
              <a:rPr lang="en-US" sz="2000" b="1" dirty="0" err="1">
                <a:solidFill>
                  <a:schemeClr val="tx1"/>
                </a:solidFill>
              </a:rPr>
              <a:t>Aneela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Yasmin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5" name="Picture 14" descr="WhatsApp Image 2023-10-17 at 9.54.49 AM.jpeg"/>
          <p:cNvPicPr>
            <a:picLocks noChangeAspect="1"/>
          </p:cNvPicPr>
          <p:nvPr/>
        </p:nvPicPr>
        <p:blipFill>
          <a:blip r:embed="rId5"/>
          <a:srcRect l="5208" t="4074" r="10238" b="10000"/>
          <a:stretch>
            <a:fillRect/>
          </a:stretch>
        </p:blipFill>
        <p:spPr>
          <a:xfrm>
            <a:off x="3275820" y="1928027"/>
            <a:ext cx="2234562" cy="2937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Staff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7460" y="4758048"/>
            <a:ext cx="2441936" cy="5289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Nazia </a:t>
            </a:r>
            <a:r>
              <a:rPr lang="en-US" sz="2000" b="1" dirty="0" err="1">
                <a:solidFill>
                  <a:schemeClr val="tx1"/>
                </a:solidFill>
              </a:rPr>
              <a:t>Mumtaz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website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52" y="193645"/>
            <a:ext cx="1036077" cy="10153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175" y="4818084"/>
            <a:ext cx="2355424" cy="468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Fahd Anwar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31800" y="4828088"/>
            <a:ext cx="2355424" cy="458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Dr. Jawad Hassan</a:t>
            </a:r>
          </a:p>
        </p:txBody>
      </p:sp>
      <p:pic>
        <p:nvPicPr>
          <p:cNvPr id="2050" name="Picture 2" descr="C:\Users\Physiology\Downloads\WhatsApp Image 2024-01-22 at 1.10.43 PM(1).jpeg"/>
          <p:cNvPicPr>
            <a:picLocks noChangeAspect="1" noChangeArrowheads="1"/>
          </p:cNvPicPr>
          <p:nvPr/>
        </p:nvPicPr>
        <p:blipFill>
          <a:blip r:embed="rId3"/>
          <a:srcRect l="7593" t="2061" r="741" b="11146"/>
          <a:stretch>
            <a:fillRect/>
          </a:stretch>
        </p:blipFill>
        <p:spPr bwMode="auto">
          <a:xfrm>
            <a:off x="3045288" y="1700760"/>
            <a:ext cx="2441936" cy="3063520"/>
          </a:xfrm>
          <a:prstGeom prst="rect">
            <a:avLst/>
          </a:prstGeom>
          <a:noFill/>
        </p:spPr>
      </p:pic>
      <p:pic>
        <p:nvPicPr>
          <p:cNvPr id="2051" name="Picture 3" descr="C:\Users\Physiology\Downloads\Picturse1-removebg-preview.png"/>
          <p:cNvPicPr>
            <a:picLocks noChangeAspect="1" noChangeArrowheads="1"/>
          </p:cNvPicPr>
          <p:nvPr/>
        </p:nvPicPr>
        <p:blipFill>
          <a:blip r:embed="rId4"/>
          <a:srcRect l="12667" t="15343" r="16518" b="10770"/>
          <a:stretch>
            <a:fillRect/>
          </a:stretch>
        </p:blipFill>
        <p:spPr bwMode="auto">
          <a:xfrm>
            <a:off x="419101" y="1700760"/>
            <a:ext cx="2356454" cy="3026909"/>
          </a:xfrm>
          <a:prstGeom prst="rect">
            <a:avLst/>
          </a:prstGeom>
          <a:noFill/>
        </p:spPr>
      </p:pic>
      <p:pic>
        <p:nvPicPr>
          <p:cNvPr id="9" name="Picture 2" descr="C:\Users\Physiology\Downloads\WhatsApp Image 2024-02-10 at 9.42.16 A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6921" y="1770846"/>
            <a:ext cx="2314574" cy="29543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5015</TotalTime>
  <Words>840</Words>
  <Application>Microsoft Macintosh PowerPoint</Application>
  <PresentationFormat>On-screen Show (4:3)</PresentationFormat>
  <Paragraphs>289</Paragraphs>
  <Slides>65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Arial Black</vt:lpstr>
      <vt:lpstr>Calibri</vt:lpstr>
      <vt:lpstr>Cambria</vt:lpstr>
      <vt:lpstr>Wingdings</vt:lpstr>
      <vt:lpstr>Adjacency</vt:lpstr>
      <vt:lpstr>PowerPoint Presentation</vt:lpstr>
      <vt:lpstr>PowerPoint Presentation</vt:lpstr>
      <vt:lpstr>Motto                                          Vision;  The Dream/Tomorrow</vt:lpstr>
      <vt:lpstr>Faculty </vt:lpstr>
      <vt:lpstr>PowerPoint Presentation</vt:lpstr>
      <vt:lpstr>PowerPoint Presentation</vt:lpstr>
      <vt:lpstr>Teaching Staff</vt:lpstr>
      <vt:lpstr>Teaching Staff</vt:lpstr>
      <vt:lpstr>Teaching Staff</vt:lpstr>
      <vt:lpstr>Teaching Staff</vt:lpstr>
      <vt:lpstr>Postgraduate Trainees of FCPS  Physiology</vt:lpstr>
      <vt:lpstr>Postgraduate Trainees of FCPS for  Physiology</vt:lpstr>
      <vt:lpstr>Postgraduate Trainees of FCPS for  Physiology</vt:lpstr>
      <vt:lpstr>Postgraduate Trainees of MPhil  Physiology</vt:lpstr>
      <vt:lpstr>Postgraduate Trainees of MPhil  Physiology</vt:lpstr>
      <vt:lpstr>Lab / Supporting Staff</vt:lpstr>
      <vt:lpstr>Lab / Supporting Staff</vt:lpstr>
      <vt:lpstr>Lab/ House Keeping Staff</vt:lpstr>
      <vt:lpstr>ONGOING UNDERGRADUATE COURSES</vt:lpstr>
      <vt:lpstr>Ongoing Undergraduate Courses</vt:lpstr>
      <vt:lpstr>Ongoing Postgraduate Courses</vt:lpstr>
      <vt:lpstr>PowerPoint Presentation</vt:lpstr>
      <vt:lpstr>Model of Modular System</vt:lpstr>
      <vt:lpstr>PowerPoint Presentation</vt:lpstr>
      <vt:lpstr>PowerPoint Presentation</vt:lpstr>
      <vt:lpstr>PowerPoint Presentation</vt:lpstr>
      <vt:lpstr>PowerPoint Presentation</vt:lpstr>
      <vt:lpstr>Learning &amp; Teaching Strategies</vt:lpstr>
      <vt:lpstr>PowerPoint Presentation</vt:lpstr>
      <vt:lpstr>Bloom's Taxonomy : Domains of Learning</vt:lpstr>
      <vt:lpstr>Bloom's Taxonomy of The Cognitive Domain</vt:lpstr>
      <vt:lpstr>Assessments</vt:lpstr>
      <vt:lpstr>First Professional MBBS </vt:lpstr>
      <vt:lpstr>Second Professional MBBS </vt:lpstr>
      <vt:lpstr>Table of Specification for Module &amp; Block Examinations</vt:lpstr>
      <vt:lpstr>Structured Viva Format</vt:lpstr>
      <vt:lpstr>SUGGESTED  PHYSIOLOGY TEXT BOOKS</vt:lpstr>
      <vt:lpstr>Suggested Physiology Text Books</vt:lpstr>
      <vt:lpstr>Suggested Reference Books</vt:lpstr>
      <vt:lpstr>Suggested Reference Books</vt:lpstr>
      <vt:lpstr>PowerPoint Presentation</vt:lpstr>
      <vt:lpstr>PowerPoint Presentation</vt:lpstr>
      <vt:lpstr>Learning &amp; Teaching Strategies</vt:lpstr>
      <vt:lpstr>Teaching Strategies</vt:lpstr>
      <vt:lpstr>Picture Gallery</vt:lpstr>
      <vt:lpstr>Viva Voce Examination</vt:lpstr>
      <vt:lpstr>Objective Structured Practical  Examination</vt:lpstr>
      <vt:lpstr>Physiology Written Examination</vt:lpstr>
      <vt:lpstr>PMDC Visit For MD Physiology Program </vt:lpstr>
      <vt:lpstr>HEC Visit For IPE  (Institutional Performace Evaluation)</vt:lpstr>
      <vt:lpstr>Physiology Laboratory</vt:lpstr>
      <vt:lpstr>Special Services</vt:lpstr>
      <vt:lpstr>Teaching Physiology to Ghaza Students</vt:lpstr>
      <vt:lpstr>Synopsis Presentation at CPSP Islamabad</vt:lpstr>
      <vt:lpstr>Clean Green Pakistan Initiative</vt:lpstr>
      <vt:lpstr>Achievements</vt:lpstr>
      <vt:lpstr>Recieving Medal for  Mumtahin Assessment Model </vt:lpstr>
      <vt:lpstr>Faculty Development Programs</vt:lpstr>
      <vt:lpstr>Annual Scientific Conference 2024</vt:lpstr>
      <vt:lpstr>Annual Dinner Scientific Conference 2024</vt:lpstr>
      <vt:lpstr>Pre Conference Workshop # 1</vt:lpstr>
      <vt:lpstr>Pre Conference Workshop # 2 </vt:lpstr>
      <vt:lpstr>Pre Conference Workshop</vt:lpstr>
      <vt:lpstr>Farewell of FCPS Post Graduate Trainees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Ali Hafeez</cp:lastModifiedBy>
  <cp:revision>242</cp:revision>
  <dcterms:created xsi:type="dcterms:W3CDTF">2006-08-16T00:00:00Z</dcterms:created>
  <dcterms:modified xsi:type="dcterms:W3CDTF">2025-02-04T09:31:25Z</dcterms:modified>
</cp:coreProperties>
</file>