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73" r:id="rId2"/>
    <p:sldId id="304" r:id="rId3"/>
    <p:sldId id="305" r:id="rId4"/>
    <p:sldId id="306" r:id="rId5"/>
    <p:sldId id="416" r:id="rId6"/>
    <p:sldId id="417" r:id="rId7"/>
    <p:sldId id="257" r:id="rId8"/>
    <p:sldId id="272" r:id="rId9"/>
    <p:sldId id="265" r:id="rId10"/>
    <p:sldId id="266" r:id="rId11"/>
    <p:sldId id="267" r:id="rId12"/>
    <p:sldId id="268" r:id="rId13"/>
    <p:sldId id="269" r:id="rId14"/>
    <p:sldId id="271" r:id="rId15"/>
    <p:sldId id="258" r:id="rId16"/>
    <p:sldId id="259" r:id="rId17"/>
    <p:sldId id="260" r:id="rId18"/>
    <p:sldId id="261" r:id="rId19"/>
    <p:sldId id="262" r:id="rId20"/>
    <p:sldId id="263" r:id="rId21"/>
    <p:sldId id="418" r:id="rId22"/>
    <p:sldId id="419" r:id="rId23"/>
    <p:sldId id="420" r:id="rId24"/>
    <p:sldId id="302" r:id="rId25"/>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70" d="100"/>
          <a:sy n="70" d="100"/>
        </p:scale>
        <p:origin x="5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CEBA05-2F10-437E-89B2-54F4D9FAF478}" type="doc">
      <dgm:prSet loTypeId="urn:microsoft.com/office/officeart/2005/8/layout/gear1#1" loCatId="cycle" qsTypeId="urn:microsoft.com/office/officeart/2005/8/quickstyle/3d5" qsCatId="3D" csTypeId="urn:microsoft.com/office/officeart/2005/8/colors/colorful4" csCatId="colorful" phldr="1"/>
      <dgm:spPr/>
    </dgm:pt>
    <dgm:pt modelId="{DACAB5BA-B8B4-4D66-8B11-1D02259E020B}">
      <dgm:prSet phldrT="[Text]"/>
      <dgm:spPr/>
      <dgm:t>
        <a:bodyPr/>
        <a:lstStyle/>
        <a:p>
          <a:pPr algn="ctr"/>
          <a:r>
            <a:rPr lang="en-US" b="1" dirty="0">
              <a:latin typeface="Arial Black" pitchFamily="34" charset="0"/>
            </a:rPr>
            <a:t>Wisdom</a:t>
          </a:r>
        </a:p>
      </dgm:t>
    </dgm:pt>
    <dgm:pt modelId="{D76093C5-B96B-4182-8418-CFDB341D2418}" type="parTrans" cxnId="{0F63D9BC-9028-4C84-92D9-B4BDAB4F1E91}">
      <dgm:prSet/>
      <dgm:spPr/>
      <dgm:t>
        <a:bodyPr/>
        <a:lstStyle/>
        <a:p>
          <a:pPr algn="ctr"/>
          <a:endParaRPr lang="en-US"/>
        </a:p>
      </dgm:t>
    </dgm:pt>
    <dgm:pt modelId="{23718C41-0A1F-40BF-86BE-8A5476EC271E}" type="sibTrans" cxnId="{0F63D9BC-9028-4C84-92D9-B4BDAB4F1E91}">
      <dgm:prSet/>
      <dgm:spPr/>
      <dgm:t>
        <a:bodyPr/>
        <a:lstStyle/>
        <a:p>
          <a:pPr algn="ctr"/>
          <a:endParaRPr lang="en-US"/>
        </a:p>
      </dgm:t>
    </dgm:pt>
    <dgm:pt modelId="{663C1E13-76F9-4B70-A2F2-CA23180743CE}">
      <dgm:prSet phldrT="[Text]"/>
      <dgm:spPr/>
      <dgm:t>
        <a:bodyPr/>
        <a:lstStyle/>
        <a:p>
          <a:pPr algn="ctr"/>
          <a:r>
            <a:rPr lang="en-US" dirty="0">
              <a:latin typeface="Arial Black" pitchFamily="34" charset="0"/>
            </a:rPr>
            <a:t>Truth</a:t>
          </a:r>
          <a:r>
            <a:rPr lang="en-US" dirty="0"/>
            <a:t> </a:t>
          </a:r>
        </a:p>
      </dgm:t>
    </dgm:pt>
    <dgm:pt modelId="{637C3D51-3F4B-4277-8185-724806355FF8}" type="parTrans" cxnId="{32FAE72D-29B2-4404-A917-2C4136EE3C4F}">
      <dgm:prSet/>
      <dgm:spPr/>
      <dgm:t>
        <a:bodyPr/>
        <a:lstStyle/>
        <a:p>
          <a:pPr algn="ctr"/>
          <a:endParaRPr lang="en-US"/>
        </a:p>
      </dgm:t>
    </dgm:pt>
    <dgm:pt modelId="{188C389E-9423-41DE-9C5E-D4A7E95C7E62}" type="sibTrans" cxnId="{32FAE72D-29B2-4404-A917-2C4136EE3C4F}">
      <dgm:prSet/>
      <dgm:spPr/>
      <dgm:t>
        <a:bodyPr/>
        <a:lstStyle/>
        <a:p>
          <a:pPr algn="ctr"/>
          <a:endParaRPr lang="en-US"/>
        </a:p>
      </dgm:t>
    </dgm:pt>
    <dgm:pt modelId="{399ACE2F-90C5-48B1-9E65-700A32562848}">
      <dgm:prSet phldrT="[Text]"/>
      <dgm:spPr/>
      <dgm:t>
        <a:bodyPr/>
        <a:lstStyle/>
        <a:p>
          <a:pPr algn="ctr"/>
          <a:r>
            <a:rPr lang="en-US" b="1" dirty="0">
              <a:latin typeface="Arial Black" pitchFamily="34" charset="0"/>
            </a:rPr>
            <a:t>Servic</a:t>
          </a:r>
          <a:r>
            <a:rPr lang="en-US" dirty="0">
              <a:latin typeface="Arial Black" pitchFamily="34" charset="0"/>
            </a:rPr>
            <a:t>e</a:t>
          </a:r>
          <a:r>
            <a:rPr lang="en-US" dirty="0"/>
            <a:t> </a:t>
          </a:r>
        </a:p>
      </dgm:t>
    </dgm:pt>
    <dgm:pt modelId="{1911F9CB-1EEA-4FFD-A302-90DCBC7D11BE}" type="parTrans" cxnId="{7C4913C1-9DC8-4658-A4FC-A894F8F82CF0}">
      <dgm:prSet/>
      <dgm:spPr/>
      <dgm:t>
        <a:bodyPr/>
        <a:lstStyle/>
        <a:p>
          <a:pPr algn="ctr"/>
          <a:endParaRPr lang="en-US"/>
        </a:p>
      </dgm:t>
    </dgm:pt>
    <dgm:pt modelId="{DA82EADB-2721-42A0-95EA-F9B5521A38A6}" type="sibTrans" cxnId="{7C4913C1-9DC8-4658-A4FC-A894F8F82CF0}">
      <dgm:prSet/>
      <dgm:spPr/>
      <dgm:t>
        <a:bodyPr/>
        <a:lstStyle/>
        <a:p>
          <a:pPr algn="ctr"/>
          <a:endParaRPr lang="en-US"/>
        </a:p>
      </dgm:t>
    </dgm:pt>
    <dgm:pt modelId="{5ED88519-AC6C-4AA3-B76D-812B93A167E4}" type="pres">
      <dgm:prSet presAssocID="{F9CEBA05-2F10-437E-89B2-54F4D9FAF478}" presName="composite" presStyleCnt="0">
        <dgm:presLayoutVars>
          <dgm:chMax val="3"/>
          <dgm:animLvl val="lvl"/>
          <dgm:resizeHandles val="exact"/>
        </dgm:presLayoutVars>
      </dgm:prSet>
      <dgm:spPr/>
    </dgm:pt>
    <dgm:pt modelId="{87622A90-D0D8-4EA3-BC0D-D537801AF2B1}" type="pres">
      <dgm:prSet presAssocID="{DACAB5BA-B8B4-4D66-8B11-1D02259E020B}" presName="gear1" presStyleLbl="node1" presStyleIdx="0" presStyleCnt="3" custLinFactNeighborX="-220" custLinFactNeighborY="-220">
        <dgm:presLayoutVars>
          <dgm:chMax val="1"/>
          <dgm:bulletEnabled val="1"/>
        </dgm:presLayoutVars>
      </dgm:prSet>
      <dgm:spPr/>
    </dgm:pt>
    <dgm:pt modelId="{B6B6B41B-120B-4968-AB6A-FC6E7C8EF3C0}" type="pres">
      <dgm:prSet presAssocID="{DACAB5BA-B8B4-4D66-8B11-1D02259E020B}" presName="gear1srcNode" presStyleLbl="node1" presStyleIdx="0" presStyleCnt="3"/>
      <dgm:spPr/>
    </dgm:pt>
    <dgm:pt modelId="{8BC64EA7-2794-42B6-96C9-F39A52CB985A}" type="pres">
      <dgm:prSet presAssocID="{DACAB5BA-B8B4-4D66-8B11-1D02259E020B}" presName="gear1dstNode" presStyleLbl="node1" presStyleIdx="0" presStyleCnt="3"/>
      <dgm:spPr/>
    </dgm:pt>
    <dgm:pt modelId="{93300324-D62F-4E58-B882-734182BDB462}" type="pres">
      <dgm:prSet presAssocID="{663C1E13-76F9-4B70-A2F2-CA23180743CE}" presName="gear2" presStyleLbl="node1" presStyleIdx="1" presStyleCnt="3">
        <dgm:presLayoutVars>
          <dgm:chMax val="1"/>
          <dgm:bulletEnabled val="1"/>
        </dgm:presLayoutVars>
      </dgm:prSet>
      <dgm:spPr/>
    </dgm:pt>
    <dgm:pt modelId="{B9330EE9-43E4-4FD4-8144-E92B1DD0FCDF}" type="pres">
      <dgm:prSet presAssocID="{663C1E13-76F9-4B70-A2F2-CA23180743CE}" presName="gear2srcNode" presStyleLbl="node1" presStyleIdx="1" presStyleCnt="3"/>
      <dgm:spPr/>
    </dgm:pt>
    <dgm:pt modelId="{4822A78E-EAEC-401F-941A-3A84E13E2357}" type="pres">
      <dgm:prSet presAssocID="{663C1E13-76F9-4B70-A2F2-CA23180743CE}" presName="gear2dstNode" presStyleLbl="node1" presStyleIdx="1" presStyleCnt="3"/>
      <dgm:spPr/>
    </dgm:pt>
    <dgm:pt modelId="{59EDF28D-6C67-49D0-B5A1-DE5C3CBA2292}" type="pres">
      <dgm:prSet presAssocID="{399ACE2F-90C5-48B1-9E65-700A32562848}" presName="gear3" presStyleLbl="node1" presStyleIdx="2" presStyleCnt="3"/>
      <dgm:spPr/>
    </dgm:pt>
    <dgm:pt modelId="{23DC08E4-3725-4448-BFFF-1CCEA2F2987E}" type="pres">
      <dgm:prSet presAssocID="{399ACE2F-90C5-48B1-9E65-700A32562848}" presName="gear3tx" presStyleLbl="node1" presStyleIdx="2" presStyleCnt="3">
        <dgm:presLayoutVars>
          <dgm:chMax val="1"/>
          <dgm:bulletEnabled val="1"/>
        </dgm:presLayoutVars>
      </dgm:prSet>
      <dgm:spPr/>
    </dgm:pt>
    <dgm:pt modelId="{7D3EFDB4-E5D1-439A-86D8-1FCF80D959BA}" type="pres">
      <dgm:prSet presAssocID="{399ACE2F-90C5-48B1-9E65-700A32562848}" presName="gear3srcNode" presStyleLbl="node1" presStyleIdx="2" presStyleCnt="3"/>
      <dgm:spPr/>
    </dgm:pt>
    <dgm:pt modelId="{9815588C-16D0-4475-B64C-847FC87C8C32}" type="pres">
      <dgm:prSet presAssocID="{399ACE2F-90C5-48B1-9E65-700A32562848}" presName="gear3dstNode" presStyleLbl="node1" presStyleIdx="2" presStyleCnt="3"/>
      <dgm:spPr/>
    </dgm:pt>
    <dgm:pt modelId="{398423B3-DD54-4226-99D7-017EFC1488DF}" type="pres">
      <dgm:prSet presAssocID="{23718C41-0A1F-40BF-86BE-8A5476EC271E}" presName="connector1" presStyleLbl="sibTrans2D1" presStyleIdx="0" presStyleCnt="3"/>
      <dgm:spPr/>
    </dgm:pt>
    <dgm:pt modelId="{6DF3A3A0-5919-4E69-80DD-61760D6340A0}" type="pres">
      <dgm:prSet presAssocID="{188C389E-9423-41DE-9C5E-D4A7E95C7E62}" presName="connector2" presStyleLbl="sibTrans2D1" presStyleIdx="1" presStyleCnt="3"/>
      <dgm:spPr/>
    </dgm:pt>
    <dgm:pt modelId="{A09CEA93-9338-4361-A5E6-CF85B6019F5A}" type="pres">
      <dgm:prSet presAssocID="{DA82EADB-2721-42A0-95EA-F9B5521A38A6}" presName="connector3" presStyleLbl="sibTrans2D1" presStyleIdx="2" presStyleCnt="3"/>
      <dgm:spPr/>
    </dgm:pt>
  </dgm:ptLst>
  <dgm:cxnLst>
    <dgm:cxn modelId="{B3B7EE28-512C-214E-9974-3016F07715E9}" type="presOf" srcId="{399ACE2F-90C5-48B1-9E65-700A32562848}" destId="{9815588C-16D0-4475-B64C-847FC87C8C32}" srcOrd="3" destOrd="0" presId="urn:microsoft.com/office/officeart/2005/8/layout/gear1#1"/>
    <dgm:cxn modelId="{32FAE72D-29B2-4404-A917-2C4136EE3C4F}" srcId="{F9CEBA05-2F10-437E-89B2-54F4D9FAF478}" destId="{663C1E13-76F9-4B70-A2F2-CA23180743CE}" srcOrd="1" destOrd="0" parTransId="{637C3D51-3F4B-4277-8185-724806355FF8}" sibTransId="{188C389E-9423-41DE-9C5E-D4A7E95C7E62}"/>
    <dgm:cxn modelId="{81E50F2E-C21C-7B40-A4B8-FB7D48685756}" type="presOf" srcId="{663C1E13-76F9-4B70-A2F2-CA23180743CE}" destId="{4822A78E-EAEC-401F-941A-3A84E13E2357}" srcOrd="2" destOrd="0" presId="urn:microsoft.com/office/officeart/2005/8/layout/gear1#1"/>
    <dgm:cxn modelId="{D2EBCB36-C3A8-3340-9C21-2F40968EFF26}" type="presOf" srcId="{DACAB5BA-B8B4-4D66-8B11-1D02259E020B}" destId="{8BC64EA7-2794-42B6-96C9-F39A52CB985A}" srcOrd="2" destOrd="0" presId="urn:microsoft.com/office/officeart/2005/8/layout/gear1#1"/>
    <dgm:cxn modelId="{15F0283C-5855-784E-9818-ACAD69FF7FC0}" type="presOf" srcId="{399ACE2F-90C5-48B1-9E65-700A32562848}" destId="{59EDF28D-6C67-49D0-B5A1-DE5C3CBA2292}" srcOrd="0" destOrd="0" presId="urn:microsoft.com/office/officeart/2005/8/layout/gear1#1"/>
    <dgm:cxn modelId="{B020E15E-E1F1-EB47-BD56-6C1CA09EC19D}" type="presOf" srcId="{DA82EADB-2721-42A0-95EA-F9B5521A38A6}" destId="{A09CEA93-9338-4361-A5E6-CF85B6019F5A}" srcOrd="0" destOrd="0" presId="urn:microsoft.com/office/officeart/2005/8/layout/gear1#1"/>
    <dgm:cxn modelId="{AA13EC6C-A091-9143-8206-FB18C82B24A8}" type="presOf" srcId="{188C389E-9423-41DE-9C5E-D4A7E95C7E62}" destId="{6DF3A3A0-5919-4E69-80DD-61760D6340A0}" srcOrd="0" destOrd="0" presId="urn:microsoft.com/office/officeart/2005/8/layout/gear1#1"/>
    <dgm:cxn modelId="{CF4C724D-EF72-A643-A58F-DFD3DF7552B7}" type="presOf" srcId="{F9CEBA05-2F10-437E-89B2-54F4D9FAF478}" destId="{5ED88519-AC6C-4AA3-B76D-812B93A167E4}" srcOrd="0" destOrd="0" presId="urn:microsoft.com/office/officeart/2005/8/layout/gear1#1"/>
    <dgm:cxn modelId="{7AF09E59-58EE-4E49-A4DC-2B0D1B374FC3}" type="presOf" srcId="{399ACE2F-90C5-48B1-9E65-700A32562848}" destId="{7D3EFDB4-E5D1-439A-86D8-1FCF80D959BA}" srcOrd="2" destOrd="0" presId="urn:microsoft.com/office/officeart/2005/8/layout/gear1#1"/>
    <dgm:cxn modelId="{5DA35782-A3B8-DF45-AD39-0CEF1758E4BF}" type="presOf" srcId="{DACAB5BA-B8B4-4D66-8B11-1D02259E020B}" destId="{B6B6B41B-120B-4968-AB6A-FC6E7C8EF3C0}" srcOrd="1" destOrd="0" presId="urn:microsoft.com/office/officeart/2005/8/layout/gear1#1"/>
    <dgm:cxn modelId="{423A3893-B4D0-6A4E-ADD6-374770125365}" type="presOf" srcId="{663C1E13-76F9-4B70-A2F2-CA23180743CE}" destId="{93300324-D62F-4E58-B882-734182BDB462}" srcOrd="0" destOrd="0" presId="urn:microsoft.com/office/officeart/2005/8/layout/gear1#1"/>
    <dgm:cxn modelId="{7239FD97-72CD-3747-9130-AE192AF9C4BC}" type="presOf" srcId="{DACAB5BA-B8B4-4D66-8B11-1D02259E020B}" destId="{87622A90-D0D8-4EA3-BC0D-D537801AF2B1}" srcOrd="0" destOrd="0" presId="urn:microsoft.com/office/officeart/2005/8/layout/gear1#1"/>
    <dgm:cxn modelId="{0F63D9BC-9028-4C84-92D9-B4BDAB4F1E91}" srcId="{F9CEBA05-2F10-437E-89B2-54F4D9FAF478}" destId="{DACAB5BA-B8B4-4D66-8B11-1D02259E020B}" srcOrd="0" destOrd="0" parTransId="{D76093C5-B96B-4182-8418-CFDB341D2418}" sibTransId="{23718C41-0A1F-40BF-86BE-8A5476EC271E}"/>
    <dgm:cxn modelId="{7C4913C1-9DC8-4658-A4FC-A894F8F82CF0}" srcId="{F9CEBA05-2F10-437E-89B2-54F4D9FAF478}" destId="{399ACE2F-90C5-48B1-9E65-700A32562848}" srcOrd="2" destOrd="0" parTransId="{1911F9CB-1EEA-4FFD-A302-90DCBC7D11BE}" sibTransId="{DA82EADB-2721-42A0-95EA-F9B5521A38A6}"/>
    <dgm:cxn modelId="{CE15E1C9-7628-3549-A11D-325FF8770523}" type="presOf" srcId="{23718C41-0A1F-40BF-86BE-8A5476EC271E}" destId="{398423B3-DD54-4226-99D7-017EFC1488DF}" srcOrd="0" destOrd="0" presId="urn:microsoft.com/office/officeart/2005/8/layout/gear1#1"/>
    <dgm:cxn modelId="{2DFE34DF-B1EF-F748-89A8-1BFF9EF566E1}" type="presOf" srcId="{399ACE2F-90C5-48B1-9E65-700A32562848}" destId="{23DC08E4-3725-4448-BFFF-1CCEA2F2987E}" srcOrd="1" destOrd="0" presId="urn:microsoft.com/office/officeart/2005/8/layout/gear1#1"/>
    <dgm:cxn modelId="{C668E6E8-7380-F94B-B207-3041CDBDC6AB}" type="presOf" srcId="{663C1E13-76F9-4B70-A2F2-CA23180743CE}" destId="{B9330EE9-43E4-4FD4-8144-E92B1DD0FCDF}" srcOrd="1" destOrd="0" presId="urn:microsoft.com/office/officeart/2005/8/layout/gear1#1"/>
    <dgm:cxn modelId="{98C7B21C-C256-1140-BE7B-8048269E1B05}" type="presParOf" srcId="{5ED88519-AC6C-4AA3-B76D-812B93A167E4}" destId="{87622A90-D0D8-4EA3-BC0D-D537801AF2B1}" srcOrd="0" destOrd="0" presId="urn:microsoft.com/office/officeart/2005/8/layout/gear1#1"/>
    <dgm:cxn modelId="{5AB08AA6-9A47-9F47-A416-477301D9B9FF}" type="presParOf" srcId="{5ED88519-AC6C-4AA3-B76D-812B93A167E4}" destId="{B6B6B41B-120B-4968-AB6A-FC6E7C8EF3C0}" srcOrd="1" destOrd="0" presId="urn:microsoft.com/office/officeart/2005/8/layout/gear1#1"/>
    <dgm:cxn modelId="{2401FBB3-4D8E-A248-842E-12665BCCA8AA}" type="presParOf" srcId="{5ED88519-AC6C-4AA3-B76D-812B93A167E4}" destId="{8BC64EA7-2794-42B6-96C9-F39A52CB985A}" srcOrd="2" destOrd="0" presId="urn:microsoft.com/office/officeart/2005/8/layout/gear1#1"/>
    <dgm:cxn modelId="{46771D46-6687-8843-BE5E-19E0515C065E}" type="presParOf" srcId="{5ED88519-AC6C-4AA3-B76D-812B93A167E4}" destId="{93300324-D62F-4E58-B882-734182BDB462}" srcOrd="3" destOrd="0" presId="urn:microsoft.com/office/officeart/2005/8/layout/gear1#1"/>
    <dgm:cxn modelId="{64158712-A2C4-934A-BF10-EED16CADC230}" type="presParOf" srcId="{5ED88519-AC6C-4AA3-B76D-812B93A167E4}" destId="{B9330EE9-43E4-4FD4-8144-E92B1DD0FCDF}" srcOrd="4" destOrd="0" presId="urn:microsoft.com/office/officeart/2005/8/layout/gear1#1"/>
    <dgm:cxn modelId="{700DD136-24D7-954E-BDD6-D98D5FED9C0A}" type="presParOf" srcId="{5ED88519-AC6C-4AA3-B76D-812B93A167E4}" destId="{4822A78E-EAEC-401F-941A-3A84E13E2357}" srcOrd="5" destOrd="0" presId="urn:microsoft.com/office/officeart/2005/8/layout/gear1#1"/>
    <dgm:cxn modelId="{E65A2CAD-2074-C645-8FFB-1F1EFBB95FAF}" type="presParOf" srcId="{5ED88519-AC6C-4AA3-B76D-812B93A167E4}" destId="{59EDF28D-6C67-49D0-B5A1-DE5C3CBA2292}" srcOrd="6" destOrd="0" presId="urn:microsoft.com/office/officeart/2005/8/layout/gear1#1"/>
    <dgm:cxn modelId="{B005AEBF-91A5-7B4B-9C9B-3CCAA46102A4}" type="presParOf" srcId="{5ED88519-AC6C-4AA3-B76D-812B93A167E4}" destId="{23DC08E4-3725-4448-BFFF-1CCEA2F2987E}" srcOrd="7" destOrd="0" presId="urn:microsoft.com/office/officeart/2005/8/layout/gear1#1"/>
    <dgm:cxn modelId="{4A75BCD9-8CC8-C742-A9A9-08DDDF82A3D8}" type="presParOf" srcId="{5ED88519-AC6C-4AA3-B76D-812B93A167E4}" destId="{7D3EFDB4-E5D1-439A-86D8-1FCF80D959BA}" srcOrd="8" destOrd="0" presId="urn:microsoft.com/office/officeart/2005/8/layout/gear1#1"/>
    <dgm:cxn modelId="{BD4A9BB0-B2F7-4B4C-865D-D45426C93B7A}" type="presParOf" srcId="{5ED88519-AC6C-4AA3-B76D-812B93A167E4}" destId="{9815588C-16D0-4475-B64C-847FC87C8C32}" srcOrd="9" destOrd="0" presId="urn:microsoft.com/office/officeart/2005/8/layout/gear1#1"/>
    <dgm:cxn modelId="{AEED365F-37E4-9942-B316-06C75AE8B1C3}" type="presParOf" srcId="{5ED88519-AC6C-4AA3-B76D-812B93A167E4}" destId="{398423B3-DD54-4226-99D7-017EFC1488DF}" srcOrd="10" destOrd="0" presId="urn:microsoft.com/office/officeart/2005/8/layout/gear1#1"/>
    <dgm:cxn modelId="{97D369D3-7427-D145-AFC0-07FF4C8909DB}" type="presParOf" srcId="{5ED88519-AC6C-4AA3-B76D-812B93A167E4}" destId="{6DF3A3A0-5919-4E69-80DD-61760D6340A0}" srcOrd="11" destOrd="0" presId="urn:microsoft.com/office/officeart/2005/8/layout/gear1#1"/>
    <dgm:cxn modelId="{A3830FC0-8E72-BA4E-8AD3-F31378F8B109}" type="presParOf" srcId="{5ED88519-AC6C-4AA3-B76D-812B93A167E4}" destId="{A09CEA93-9338-4361-A5E6-CF85B6019F5A}" srcOrd="12" destOrd="0" presId="urn:microsoft.com/office/officeart/2005/8/layout/gear1#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622A90-D0D8-4EA3-BC0D-D537801AF2B1}">
      <dsp:nvSpPr>
        <dsp:cNvPr id="0" name=""/>
        <dsp:cNvSpPr/>
      </dsp:nvSpPr>
      <dsp:spPr>
        <a:xfrm>
          <a:off x="3442978" y="1880878"/>
          <a:ext cx="2305050" cy="2305050"/>
        </a:xfrm>
        <a:prstGeom prst="gear9">
          <a:avLst/>
        </a:prstGeom>
        <a:solidFill>
          <a:schemeClr val="accent4">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Arial Black" pitchFamily="34" charset="0"/>
            </a:rPr>
            <a:t>Wisdom</a:t>
          </a:r>
        </a:p>
      </dsp:txBody>
      <dsp:txXfrm>
        <a:off x="3906396" y="2420825"/>
        <a:ext cx="1378214" cy="1184843"/>
      </dsp:txXfrm>
    </dsp:sp>
    <dsp:sp modelId="{93300324-D62F-4E58-B882-734182BDB462}">
      <dsp:nvSpPr>
        <dsp:cNvPr id="0" name=""/>
        <dsp:cNvSpPr/>
      </dsp:nvSpPr>
      <dsp:spPr>
        <a:xfrm>
          <a:off x="2106929" y="1341120"/>
          <a:ext cx="1676400" cy="1676400"/>
        </a:xfrm>
        <a:prstGeom prst="gear6">
          <a:avLst/>
        </a:prstGeom>
        <a:solidFill>
          <a:schemeClr val="accent4">
            <a:hueOff val="5197846"/>
            <a:satOff val="-23984"/>
            <a:lumOff val="883"/>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kern="1200" dirty="0">
              <a:latin typeface="Arial Black" pitchFamily="34" charset="0"/>
            </a:rPr>
            <a:t>Truth</a:t>
          </a:r>
          <a:r>
            <a:rPr lang="en-US" sz="1600" kern="1200" dirty="0"/>
            <a:t> </a:t>
          </a:r>
        </a:p>
      </dsp:txBody>
      <dsp:txXfrm>
        <a:off x="2528968" y="1765710"/>
        <a:ext cx="832322" cy="827220"/>
      </dsp:txXfrm>
    </dsp:sp>
    <dsp:sp modelId="{59EDF28D-6C67-49D0-B5A1-DE5C3CBA2292}">
      <dsp:nvSpPr>
        <dsp:cNvPr id="0" name=""/>
        <dsp:cNvSpPr/>
      </dsp:nvSpPr>
      <dsp:spPr>
        <a:xfrm rot="20700000">
          <a:off x="3045885" y="184575"/>
          <a:ext cx="1642529" cy="1642529"/>
        </a:xfrm>
        <a:prstGeom prst="gear6">
          <a:avLst/>
        </a:prstGeom>
        <a:solidFill>
          <a:schemeClr val="accent4">
            <a:hueOff val="10395692"/>
            <a:satOff val="-47968"/>
            <a:lumOff val="1765"/>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Arial Black" pitchFamily="34" charset="0"/>
            </a:rPr>
            <a:t>Servic</a:t>
          </a:r>
          <a:r>
            <a:rPr lang="en-US" sz="1600" kern="1200" dirty="0">
              <a:latin typeface="Arial Black" pitchFamily="34" charset="0"/>
            </a:rPr>
            <a:t>e</a:t>
          </a:r>
          <a:r>
            <a:rPr lang="en-US" sz="1600" kern="1200" dirty="0"/>
            <a:t> </a:t>
          </a:r>
        </a:p>
      </dsp:txBody>
      <dsp:txXfrm rot="-20700000">
        <a:off x="3406139" y="544830"/>
        <a:ext cx="922020" cy="922020"/>
      </dsp:txXfrm>
    </dsp:sp>
    <dsp:sp modelId="{398423B3-DD54-4226-99D7-017EFC1488DF}">
      <dsp:nvSpPr>
        <dsp:cNvPr id="0" name=""/>
        <dsp:cNvSpPr/>
      </dsp:nvSpPr>
      <dsp:spPr>
        <a:xfrm>
          <a:off x="3270771" y="1538143"/>
          <a:ext cx="2950464" cy="2950464"/>
        </a:xfrm>
        <a:prstGeom prst="circularArrow">
          <a:avLst>
            <a:gd name="adj1" fmla="val 4688"/>
            <a:gd name="adj2" fmla="val 299029"/>
            <a:gd name="adj3" fmla="val 2516168"/>
            <a:gd name="adj4" fmla="val 15861273"/>
            <a:gd name="adj5" fmla="val 5469"/>
          </a:avLst>
        </a:prstGeom>
        <a:solidFill>
          <a:schemeClr val="accent4">
            <a:hueOff val="0"/>
            <a:satOff val="0"/>
            <a:lumOff val="0"/>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6DF3A3A0-5919-4E69-80DD-61760D6340A0}">
      <dsp:nvSpPr>
        <dsp:cNvPr id="0" name=""/>
        <dsp:cNvSpPr/>
      </dsp:nvSpPr>
      <dsp:spPr>
        <a:xfrm>
          <a:off x="1810042" y="970210"/>
          <a:ext cx="2143696" cy="2143696"/>
        </a:xfrm>
        <a:prstGeom prst="leftCircularArrow">
          <a:avLst>
            <a:gd name="adj1" fmla="val 6452"/>
            <a:gd name="adj2" fmla="val 429999"/>
            <a:gd name="adj3" fmla="val 10489124"/>
            <a:gd name="adj4" fmla="val 14837806"/>
            <a:gd name="adj5" fmla="val 7527"/>
          </a:avLst>
        </a:prstGeom>
        <a:solidFill>
          <a:schemeClr val="accent4">
            <a:hueOff val="5197846"/>
            <a:satOff val="-23984"/>
            <a:lumOff val="883"/>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 modelId="{A09CEA93-9338-4361-A5E6-CF85B6019F5A}">
      <dsp:nvSpPr>
        <dsp:cNvPr id="0" name=""/>
        <dsp:cNvSpPr/>
      </dsp:nvSpPr>
      <dsp:spPr>
        <a:xfrm>
          <a:off x="2665950" y="-175186"/>
          <a:ext cx="2311336" cy="2311336"/>
        </a:xfrm>
        <a:prstGeom prst="circularArrow">
          <a:avLst>
            <a:gd name="adj1" fmla="val 5984"/>
            <a:gd name="adj2" fmla="val 394124"/>
            <a:gd name="adj3" fmla="val 13313824"/>
            <a:gd name="adj4" fmla="val 10508221"/>
            <a:gd name="adj5" fmla="val 6981"/>
          </a:avLst>
        </a:prstGeom>
        <a:solidFill>
          <a:schemeClr val="accent4">
            <a:hueOff val="10395692"/>
            <a:satOff val="-47968"/>
            <a:lumOff val="1765"/>
            <a:alphaOff val="0"/>
          </a:schemeClr>
        </a:solidFill>
        <a:ln>
          <a:noFill/>
        </a:ln>
        <a:effectLst/>
        <a:sp3d z="-52400" extrusionH="1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gear1#1">
  <dgm:title val=""/>
  <dgm:desc val=""/>
  <dgm:catLst>
    <dgm:cat type="relationship" pri="109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0E279507-6CC6-40BB-9319-3ED235A74AB8}" type="datetimeFigureOut">
              <a:rPr lang="en-US" smtClean="0"/>
              <a:t>2/16/2025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5ACEE6FC-CFE0-485B-84AF-4E473D2F16B6}" type="slidenum">
              <a:rPr lang="en-US" smtClean="0"/>
              <a:t>‹#›</a:t>
            </a:fld>
            <a:endParaRPr lang="en-US"/>
          </a:p>
        </p:txBody>
      </p:sp>
    </p:spTree>
    <p:extLst>
      <p:ext uri="{BB962C8B-B14F-4D97-AF65-F5344CB8AC3E}">
        <p14:creationId xmlns:p14="http://schemas.microsoft.com/office/powerpoint/2010/main" val="2043090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1F705CA-CBD7-44A8-9034-4AC914B7A6BB}" type="datetimeFigureOut">
              <a:rPr lang="en-US" smtClean="0"/>
              <a:t>2/16/2025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73587C29-2CFE-4BFE-9C41-B24BA86976B8}" type="slidenum">
              <a:rPr lang="en-US" smtClean="0"/>
              <a:t>‹#›</a:t>
            </a:fld>
            <a:endParaRPr lang="en-US"/>
          </a:p>
        </p:txBody>
      </p:sp>
    </p:spTree>
    <p:extLst>
      <p:ext uri="{BB962C8B-B14F-4D97-AF65-F5344CB8AC3E}">
        <p14:creationId xmlns:p14="http://schemas.microsoft.com/office/powerpoint/2010/main" val="37467129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urotoday.com/86/browse_categories/clinical_staging/clinical_staging.html#showcomments" TargetMode="External"/><Relationship Id="rId2" Type="http://schemas.openxmlformats.org/officeDocument/2006/relationships/slide" Target="../slides/slide14.xml"/><Relationship Id="rId1" Type="http://schemas.openxmlformats.org/officeDocument/2006/relationships/notesMaster" Target="../notesMasters/notesMaster1.xml"/><Relationship Id="rId4" Type="http://schemas.openxmlformats.org/officeDocument/2006/relationships/hyperlink" Target="http://www.urotoday.com/index2.php?option=com_content&amp;task=view&amp;id=4444&amp;Itemid=86&amp;pop=1&amp;page=0"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80A3565-CAEF-49E4-9D5B-82F1901EF4F0}" type="slidenum">
              <a:rPr lang="en-US" altLang="en-US"/>
              <a:pPr/>
              <a:t>9</a:t>
            </a:fld>
            <a:endParaRPr lang="en-US" alt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pPr>
              <a:lnSpc>
                <a:spcPct val="80000"/>
              </a:lnSpc>
            </a:pPr>
            <a:endParaRPr lang="en-US" altLang="en-US" sz="800"/>
          </a:p>
          <a:p>
            <a:pPr>
              <a:lnSpc>
                <a:spcPct val="80000"/>
              </a:lnSpc>
            </a:pPr>
            <a:r>
              <a:rPr lang="en-US" altLang="en-US" sz="800"/>
              <a:t>   Tuesday, 16 May 2006 </a:t>
            </a:r>
          </a:p>
          <a:p>
            <a:pPr>
              <a:lnSpc>
                <a:spcPct val="80000"/>
              </a:lnSpc>
            </a:pPr>
            <a:r>
              <a:rPr lang="en-US" altLang="en-US" sz="800"/>
              <a:t>Increased use of imaging has increased the detection of renal lesions most of which are simple cysts. Also a greater percentage of small renal lesions have been noted which has changed the therapeutic strategy towards renal lesions. CT and MRI findings are fairly classical for renal tumors. Initial diagnosis with IV urography or ultrasound may require further confirmatory testing. </a:t>
            </a:r>
          </a:p>
          <a:p>
            <a:pPr>
              <a:lnSpc>
                <a:spcPct val="80000"/>
              </a:lnSpc>
            </a:pPr>
            <a:r>
              <a:rPr lang="en-US" altLang="en-US" sz="800"/>
              <a:t>Computed tomography </a:t>
            </a:r>
          </a:p>
          <a:p>
            <a:pPr lvl="1">
              <a:lnSpc>
                <a:spcPct val="80000"/>
              </a:lnSpc>
            </a:pPr>
            <a:r>
              <a:rPr lang="en-US" altLang="en-US" sz="800"/>
              <a:t>Provides an excellent assessment of the parenchyma and nodal status. Thin slice images provide superior definition of smaller lesions. Good assessment of nodal status is provided. Tissue signature of fat allows diagnosis of AML. 3-D reconstruction now available </a:t>
            </a:r>
          </a:p>
          <a:p>
            <a:pPr>
              <a:lnSpc>
                <a:spcPct val="80000"/>
              </a:lnSpc>
            </a:pPr>
            <a:r>
              <a:rPr lang="en-US" altLang="en-US" sz="800"/>
              <a:t>Magnetic Resonance Imaging </a:t>
            </a:r>
          </a:p>
          <a:p>
            <a:pPr lvl="1">
              <a:lnSpc>
                <a:spcPct val="80000"/>
              </a:lnSpc>
            </a:pPr>
            <a:r>
              <a:rPr lang="en-US" altLang="en-US" sz="800"/>
              <a:t>Non ionizing radiation modality provides excellent demonstration of solid renal masses and is image test of choice to demonstrate extent of vena caval involvement with tumor. Useful in patients with renal insufficiency </a:t>
            </a:r>
          </a:p>
          <a:p>
            <a:pPr>
              <a:lnSpc>
                <a:spcPct val="80000"/>
              </a:lnSpc>
            </a:pPr>
            <a:r>
              <a:rPr lang="en-US" altLang="en-US" sz="800"/>
              <a:t>Ultrasonagraphy </a:t>
            </a:r>
          </a:p>
          <a:p>
            <a:pPr lvl="1">
              <a:lnSpc>
                <a:spcPct val="80000"/>
              </a:lnSpc>
            </a:pPr>
            <a:r>
              <a:rPr lang="en-US" altLang="en-US" sz="800"/>
              <a:t>Excellent in distinguishing cystic from solid masses. </a:t>
            </a:r>
          </a:p>
          <a:p>
            <a:pPr lvl="1">
              <a:lnSpc>
                <a:spcPct val="80000"/>
              </a:lnSpc>
            </a:pPr>
            <a:r>
              <a:rPr lang="en-US" altLang="en-US" sz="800"/>
              <a:t>30-50% of patients &gt;50 years will have renal cysts </a:t>
            </a:r>
          </a:p>
          <a:p>
            <a:pPr lvl="1">
              <a:lnSpc>
                <a:spcPct val="80000"/>
              </a:lnSpc>
            </a:pPr>
            <a:r>
              <a:rPr lang="en-US" altLang="en-US" sz="800"/>
              <a:t>Bosniak classification provides guidelines for cysts </a:t>
            </a:r>
            <a:br>
              <a:rPr lang="en-US" altLang="en-US" sz="800"/>
            </a:br>
            <a:r>
              <a:rPr lang="en-US" altLang="en-US" sz="800"/>
              <a:t>From the BJU International Mini Reviews: The Bosniak Classification of Renal Cystic Masses. </a:t>
            </a:r>
          </a:p>
          <a:p>
            <a:pPr lvl="2">
              <a:lnSpc>
                <a:spcPct val="80000"/>
              </a:lnSpc>
            </a:pPr>
            <a:r>
              <a:rPr lang="en-US" altLang="en-US" sz="800"/>
              <a:t>I [Simple cyst] 0% </a:t>
            </a:r>
          </a:p>
          <a:p>
            <a:pPr lvl="2">
              <a:lnSpc>
                <a:spcPct val="80000"/>
              </a:lnSpc>
            </a:pPr>
            <a:r>
              <a:rPr lang="en-US" altLang="en-US" sz="800"/>
              <a:t>II [Minimally complicated] 2-10% cancer risk </a:t>
            </a:r>
          </a:p>
          <a:p>
            <a:pPr lvl="2">
              <a:lnSpc>
                <a:spcPct val="80000"/>
              </a:lnSpc>
            </a:pPr>
            <a:r>
              <a:rPr lang="en-US" altLang="en-US" sz="800"/>
              <a:t>III [Indeterminate cyst] up to 50% cancer risk </a:t>
            </a:r>
          </a:p>
          <a:p>
            <a:pPr lvl="2">
              <a:lnSpc>
                <a:spcPct val="80000"/>
              </a:lnSpc>
            </a:pPr>
            <a:r>
              <a:rPr lang="en-US" altLang="en-US" sz="800"/>
              <a:t>IV [Cystic renal cell] up to 90% cancer risk </a:t>
            </a:r>
          </a:p>
          <a:p>
            <a:pPr>
              <a:lnSpc>
                <a:spcPct val="80000"/>
              </a:lnSpc>
            </a:pPr>
            <a:r>
              <a:rPr lang="en-US" altLang="en-US" sz="800"/>
              <a:t>Intravenous Urography </a:t>
            </a:r>
          </a:p>
          <a:p>
            <a:pPr lvl="1">
              <a:lnSpc>
                <a:spcPct val="80000"/>
              </a:lnSpc>
            </a:pPr>
            <a:r>
              <a:rPr lang="en-US" altLang="en-US" sz="800"/>
              <a:t>Starting point for hematuria evaluations </a:t>
            </a:r>
          </a:p>
          <a:p>
            <a:pPr lvl="1">
              <a:lnSpc>
                <a:spcPct val="80000"/>
              </a:lnSpc>
            </a:pPr>
            <a:r>
              <a:rPr lang="en-US" altLang="en-US" sz="800"/>
              <a:t>Abnormal findings require other imaging for conformation </a:t>
            </a:r>
          </a:p>
          <a:p>
            <a:pPr lvl="1">
              <a:lnSpc>
                <a:spcPct val="80000"/>
              </a:lnSpc>
            </a:pPr>
            <a:r>
              <a:rPr lang="en-US" altLang="en-US" sz="800"/>
              <a:t>Calcification pattern suggestive </a:t>
            </a:r>
          </a:p>
          <a:p>
            <a:pPr lvl="2">
              <a:lnSpc>
                <a:spcPct val="80000"/>
              </a:lnSpc>
            </a:pPr>
            <a:r>
              <a:rPr lang="en-US" altLang="en-US" sz="800"/>
              <a:t>Speckled or mottled, 90% cancer </a:t>
            </a:r>
          </a:p>
          <a:p>
            <a:pPr lvl="2">
              <a:lnSpc>
                <a:spcPct val="80000"/>
              </a:lnSpc>
            </a:pPr>
            <a:r>
              <a:rPr lang="en-US" altLang="en-US" sz="800"/>
              <a:t>Rim calcification 10-20% cancer </a:t>
            </a:r>
          </a:p>
          <a:p>
            <a:pPr>
              <a:lnSpc>
                <a:spcPct val="80000"/>
              </a:lnSpc>
            </a:pPr>
            <a:r>
              <a:rPr lang="en-US" altLang="en-US" sz="800"/>
              <a:t>Angiography </a:t>
            </a:r>
          </a:p>
          <a:p>
            <a:pPr lvl="1">
              <a:lnSpc>
                <a:spcPct val="80000"/>
              </a:lnSpc>
            </a:pPr>
            <a:r>
              <a:rPr lang="en-US" altLang="en-US" sz="800"/>
              <a:t>Generally supplanted by MRI angiography </a:t>
            </a:r>
          </a:p>
          <a:p>
            <a:pPr lvl="1">
              <a:lnSpc>
                <a:spcPct val="80000"/>
              </a:lnSpc>
            </a:pPr>
            <a:r>
              <a:rPr lang="en-US" altLang="en-US" sz="800"/>
              <a:t>Used for embolization of large lesions preoperatively </a:t>
            </a:r>
          </a:p>
          <a:p>
            <a:pPr>
              <a:lnSpc>
                <a:spcPct val="80000"/>
              </a:lnSpc>
            </a:pPr>
            <a:r>
              <a:rPr lang="en-US" altLang="en-US" sz="800"/>
              <a:t>Radionuclide Imaging </a:t>
            </a:r>
          </a:p>
          <a:p>
            <a:pPr lvl="1">
              <a:lnSpc>
                <a:spcPct val="80000"/>
              </a:lnSpc>
            </a:pPr>
            <a:r>
              <a:rPr lang="en-US" altLang="en-US" sz="800"/>
              <a:t>Most useful in detecting pseudo-masses </a:t>
            </a:r>
          </a:p>
          <a:p>
            <a:pPr lvl="1">
              <a:lnSpc>
                <a:spcPct val="80000"/>
              </a:lnSpc>
            </a:pPr>
            <a:r>
              <a:rPr lang="en-US" altLang="en-US" sz="800"/>
              <a:t>Tumors and cysts are photo-deficient areas </a:t>
            </a:r>
          </a:p>
          <a:p>
            <a:pPr>
              <a:lnSpc>
                <a:spcPct val="80000"/>
              </a:lnSpc>
            </a:pPr>
            <a:r>
              <a:rPr lang="en-US" altLang="en-US" sz="800"/>
              <a:t>Percutaneous biopsy </a:t>
            </a:r>
          </a:p>
          <a:p>
            <a:pPr lvl="1">
              <a:lnSpc>
                <a:spcPct val="80000"/>
              </a:lnSpc>
            </a:pPr>
            <a:r>
              <a:rPr lang="en-US" altLang="en-US" sz="800"/>
              <a:t>Generally not useful due to the high [30-50 percent] false positive rate </a:t>
            </a:r>
          </a:p>
          <a:p>
            <a:pPr lvl="1">
              <a:lnSpc>
                <a:spcPct val="80000"/>
              </a:lnSpc>
            </a:pPr>
            <a:r>
              <a:rPr lang="en-US" altLang="en-US" sz="800"/>
              <a:t>Some value in ruling out metastatic disease or lymphoma </a:t>
            </a:r>
          </a:p>
          <a:p>
            <a:pPr>
              <a:lnSpc>
                <a:spcPct val="80000"/>
              </a:lnSpc>
            </a:pPr>
            <a:r>
              <a:rPr lang="en-US" altLang="en-US" sz="800" b="1"/>
              <a:t>References</a:t>
            </a:r>
            <a:endParaRPr lang="en-US" altLang="en-US" sz="800"/>
          </a:p>
          <a:p>
            <a:pPr>
              <a:lnSpc>
                <a:spcPct val="80000"/>
              </a:lnSpc>
            </a:pPr>
            <a:r>
              <a:rPr lang="en-US" altLang="en-US" sz="800"/>
              <a:t>Bostwick DG, Eble JN: Diagnosis and classification of renal cell carcinoma. Urol Clin N Am 26:627-635, 1999. </a:t>
            </a:r>
          </a:p>
          <a:p>
            <a:pPr>
              <a:lnSpc>
                <a:spcPct val="80000"/>
              </a:lnSpc>
            </a:pPr>
            <a:r>
              <a:rPr lang="en-US" altLang="en-US" sz="800"/>
              <a:t>Caddeddu JA, Ono Y, Clayman RV, et al: Laparoscopic nephrectomy for renal cell cancer: Evaluation of efficacy and safety: A multicenter experience. Urology 52:773-777, 1998. </a:t>
            </a:r>
          </a:p>
          <a:p>
            <a:pPr>
              <a:lnSpc>
                <a:spcPct val="80000"/>
              </a:lnSpc>
            </a:pPr>
            <a:r>
              <a:rPr lang="en-US" altLang="en-US" sz="800"/>
              <a:t>Levy DA, Slaton JW, Swanson DA, Dinney CP: Stage specific guidelines for surveillance after radical nephrectomy for local renal cell carcinoma. J Urol 15:1163-1167, 1998. </a:t>
            </a:r>
          </a:p>
          <a:p>
            <a:pPr>
              <a:lnSpc>
                <a:spcPct val="80000"/>
              </a:lnSpc>
            </a:pPr>
            <a:r>
              <a:rPr lang="en-US" altLang="en-US" sz="800"/>
              <a:t>Montie JM: Lymphadenectomy for renal cell carcinoma. Semin Urol 7:181-185, 1989. </a:t>
            </a:r>
          </a:p>
          <a:p>
            <a:pPr>
              <a:lnSpc>
                <a:spcPct val="80000"/>
              </a:lnSpc>
            </a:pPr>
            <a:r>
              <a:rPr lang="en-US" altLang="en-US" sz="800"/>
              <a:t>Motzer RJ, Bander NH, Nanus DM: Renal-cell carcinoma. N Engl J Med 335:865-875, 1996. </a:t>
            </a:r>
          </a:p>
          <a:p>
            <a:pPr>
              <a:lnSpc>
                <a:spcPct val="80000"/>
              </a:lnSpc>
            </a:pPr>
            <a:r>
              <a:rPr lang="en-US" altLang="en-US" sz="800"/>
              <a:t>Novick AC: Renal-sparing surgery for renal cell carcinoma. Urol Clin North Am 20:277-282, 1993. </a:t>
            </a:r>
          </a:p>
          <a:p>
            <a:pPr>
              <a:lnSpc>
                <a:spcPct val="80000"/>
              </a:lnSpc>
            </a:pPr>
            <a:r>
              <a:rPr lang="en-US" altLang="en-US" sz="800"/>
              <a:t>Sagalowsky AI, Kadesky KT, Ewalt DM, Kennedy TJ: Factors influencing adrenal metastasis in renal cell carcinoma. J Urol 151:1181-1184, 1994. </a:t>
            </a:r>
          </a:p>
          <a:p>
            <a:pPr>
              <a:lnSpc>
                <a:spcPct val="80000"/>
              </a:lnSpc>
            </a:pPr>
            <a:r>
              <a:rPr lang="en-US" altLang="en-US" sz="800"/>
              <a:t>Skinner DG, Pritchett RT, Lieskovsky G, Boyd SD, Stiles QR: Vena caval involvement by renal cell carcinoma. Surgical resection provides meaningful long-term survival. Ann Surg 210:387-394, 1989. </a:t>
            </a:r>
          </a:p>
          <a:p>
            <a:pPr>
              <a:lnSpc>
                <a:spcPct val="80000"/>
              </a:lnSpc>
            </a:pPr>
            <a:r>
              <a:rPr lang="en-US" altLang="en-US" sz="800"/>
              <a:t>Sufrin G, Cashon S, Golio A, Murphy GP: Paraneoplastic and serologic syndromes of renal adenocarcinoma. Semin Urol 7:158-171, 1989. </a:t>
            </a:r>
          </a:p>
          <a:p>
            <a:pPr>
              <a:lnSpc>
                <a:spcPct val="80000"/>
              </a:lnSpc>
            </a:pPr>
            <a:r>
              <a:rPr lang="en-US" altLang="en-US" sz="800"/>
              <a:t>Yang JC, Topalian SL, Parkinson D, et al: Randomized comparison of high-dose and low-dose intravenous interleukin 2 for the therapy of metastatic renal cell carcinoma: An interim report. J Clin Oncol 12:1572-1576, 1994. </a:t>
            </a:r>
          </a:p>
          <a:p>
            <a:pPr>
              <a:lnSpc>
                <a:spcPct val="80000"/>
              </a:lnSpc>
            </a:pPr>
            <a:r>
              <a:rPr lang="en-US" altLang="en-US" sz="800" b="1"/>
              <a:t>Reader Comments</a:t>
            </a:r>
            <a:endParaRPr lang="en-US" altLang="en-US" sz="800"/>
          </a:p>
          <a:p>
            <a:pPr>
              <a:lnSpc>
                <a:spcPct val="80000"/>
              </a:lnSpc>
            </a:pPr>
            <a:r>
              <a:rPr lang="en-US" altLang="en-US" sz="800"/>
              <a:t>Please log-in or register in order to submit comments.</a:t>
            </a:r>
          </a:p>
          <a:p>
            <a:pPr>
              <a:lnSpc>
                <a:spcPct val="80000"/>
              </a:lnSpc>
            </a:pPr>
            <a:r>
              <a:rPr lang="en-US" altLang="en-US" sz="800"/>
              <a:t>Powered by AkoComment!</a:t>
            </a:r>
          </a:p>
          <a:p>
            <a:pPr>
              <a:lnSpc>
                <a:spcPct val="80000"/>
              </a:lnSpc>
            </a:pPr>
            <a:endParaRPr lang="en-US" altLang="en-US" sz="800"/>
          </a:p>
        </p:txBody>
      </p:sp>
    </p:spTree>
    <p:extLst>
      <p:ext uri="{BB962C8B-B14F-4D97-AF65-F5344CB8AC3E}">
        <p14:creationId xmlns:p14="http://schemas.microsoft.com/office/powerpoint/2010/main" val="3115435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8F72DD-7119-4497-9306-6A4C4892B5BA}" type="slidenum">
              <a:rPr lang="en-US" altLang="en-US"/>
              <a:pPr/>
              <a:t>10</a:t>
            </a:fld>
            <a:endParaRPr lang="en-US" alt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pPr>
              <a:lnSpc>
                <a:spcPct val="80000"/>
              </a:lnSpc>
            </a:pPr>
            <a:endParaRPr lang="en-US" altLang="en-US" sz="800"/>
          </a:p>
          <a:p>
            <a:pPr>
              <a:lnSpc>
                <a:spcPct val="80000"/>
              </a:lnSpc>
            </a:pPr>
            <a:r>
              <a:rPr lang="en-US" altLang="en-US" sz="800"/>
              <a:t>   Tuesday, 16 May 2006 </a:t>
            </a:r>
          </a:p>
          <a:p>
            <a:pPr>
              <a:lnSpc>
                <a:spcPct val="80000"/>
              </a:lnSpc>
            </a:pPr>
            <a:r>
              <a:rPr lang="en-US" altLang="en-US" sz="800"/>
              <a:t>Increased use of imaging has increased the detection of renal lesions most of which are simple cysts. Also a greater percentage of small renal lesions have been noted which has changed the therapeutic strategy towards renal lesions. CT and MRI findings are fairly classical for renal tumors. Initial diagnosis with IV urography or ultrasound may require further confirmatory testing. </a:t>
            </a:r>
          </a:p>
          <a:p>
            <a:pPr>
              <a:lnSpc>
                <a:spcPct val="80000"/>
              </a:lnSpc>
            </a:pPr>
            <a:r>
              <a:rPr lang="en-US" altLang="en-US" sz="800"/>
              <a:t>Computed tomography </a:t>
            </a:r>
          </a:p>
          <a:p>
            <a:pPr lvl="1">
              <a:lnSpc>
                <a:spcPct val="80000"/>
              </a:lnSpc>
            </a:pPr>
            <a:r>
              <a:rPr lang="en-US" altLang="en-US" sz="800"/>
              <a:t>Provides an excellent assessment of the parenchyma and nodal status. Thin slice images provide superior definition of smaller lesions. Good assessment of nodal status is provided. Tissue signature of fat allows diagnosis of AML. 3-D reconstruction now available </a:t>
            </a:r>
          </a:p>
          <a:p>
            <a:pPr>
              <a:lnSpc>
                <a:spcPct val="80000"/>
              </a:lnSpc>
            </a:pPr>
            <a:r>
              <a:rPr lang="en-US" altLang="en-US" sz="800"/>
              <a:t>Magnetic Resonance Imaging </a:t>
            </a:r>
          </a:p>
          <a:p>
            <a:pPr lvl="1">
              <a:lnSpc>
                <a:spcPct val="80000"/>
              </a:lnSpc>
            </a:pPr>
            <a:r>
              <a:rPr lang="en-US" altLang="en-US" sz="800"/>
              <a:t>Non ionizing radiation modality provides excellent demonstration of solid renal masses and is image test of choice to demonstrate extent of vena caval involvement with tumor. Useful in patients with renal insufficiency </a:t>
            </a:r>
          </a:p>
          <a:p>
            <a:pPr>
              <a:lnSpc>
                <a:spcPct val="80000"/>
              </a:lnSpc>
            </a:pPr>
            <a:r>
              <a:rPr lang="en-US" altLang="en-US" sz="800"/>
              <a:t>Ultrasonagraphy </a:t>
            </a:r>
          </a:p>
          <a:p>
            <a:pPr lvl="1">
              <a:lnSpc>
                <a:spcPct val="80000"/>
              </a:lnSpc>
            </a:pPr>
            <a:r>
              <a:rPr lang="en-US" altLang="en-US" sz="800"/>
              <a:t>Excellent in distinguishing cystic from solid masses. </a:t>
            </a:r>
          </a:p>
          <a:p>
            <a:pPr lvl="1">
              <a:lnSpc>
                <a:spcPct val="80000"/>
              </a:lnSpc>
            </a:pPr>
            <a:r>
              <a:rPr lang="en-US" altLang="en-US" sz="800"/>
              <a:t>30-50% of patients &gt;50 years will have renal cysts </a:t>
            </a:r>
          </a:p>
          <a:p>
            <a:pPr lvl="1">
              <a:lnSpc>
                <a:spcPct val="80000"/>
              </a:lnSpc>
            </a:pPr>
            <a:r>
              <a:rPr lang="en-US" altLang="en-US" sz="800"/>
              <a:t>Bosniak classification provides guidelines for cysts </a:t>
            </a:r>
            <a:br>
              <a:rPr lang="en-US" altLang="en-US" sz="800"/>
            </a:br>
            <a:r>
              <a:rPr lang="en-US" altLang="en-US" sz="800"/>
              <a:t>From the BJU International Mini Reviews: The Bosniak Classification of Renal Cystic Masses. </a:t>
            </a:r>
          </a:p>
          <a:p>
            <a:pPr lvl="2">
              <a:lnSpc>
                <a:spcPct val="80000"/>
              </a:lnSpc>
            </a:pPr>
            <a:r>
              <a:rPr lang="en-US" altLang="en-US" sz="800"/>
              <a:t>I [Simple cyst] 0% </a:t>
            </a:r>
          </a:p>
          <a:p>
            <a:pPr lvl="2">
              <a:lnSpc>
                <a:spcPct val="80000"/>
              </a:lnSpc>
            </a:pPr>
            <a:r>
              <a:rPr lang="en-US" altLang="en-US" sz="800"/>
              <a:t>II [Minimally complicated] 2-10% cancer risk </a:t>
            </a:r>
          </a:p>
          <a:p>
            <a:pPr lvl="2">
              <a:lnSpc>
                <a:spcPct val="80000"/>
              </a:lnSpc>
            </a:pPr>
            <a:r>
              <a:rPr lang="en-US" altLang="en-US" sz="800"/>
              <a:t>III [Indeterminate cyst] up to 50% cancer risk </a:t>
            </a:r>
          </a:p>
          <a:p>
            <a:pPr lvl="2">
              <a:lnSpc>
                <a:spcPct val="80000"/>
              </a:lnSpc>
            </a:pPr>
            <a:r>
              <a:rPr lang="en-US" altLang="en-US" sz="800"/>
              <a:t>IV [Cystic renal cell] up to 90% cancer risk </a:t>
            </a:r>
          </a:p>
          <a:p>
            <a:pPr>
              <a:lnSpc>
                <a:spcPct val="80000"/>
              </a:lnSpc>
            </a:pPr>
            <a:r>
              <a:rPr lang="en-US" altLang="en-US" sz="800"/>
              <a:t>Intravenous Urography </a:t>
            </a:r>
          </a:p>
          <a:p>
            <a:pPr lvl="1">
              <a:lnSpc>
                <a:spcPct val="80000"/>
              </a:lnSpc>
            </a:pPr>
            <a:r>
              <a:rPr lang="en-US" altLang="en-US" sz="800"/>
              <a:t>Starting point for hematuria evaluations </a:t>
            </a:r>
          </a:p>
          <a:p>
            <a:pPr lvl="1">
              <a:lnSpc>
                <a:spcPct val="80000"/>
              </a:lnSpc>
            </a:pPr>
            <a:r>
              <a:rPr lang="en-US" altLang="en-US" sz="800"/>
              <a:t>Abnormal findings require other imaging for conformation </a:t>
            </a:r>
          </a:p>
          <a:p>
            <a:pPr lvl="1">
              <a:lnSpc>
                <a:spcPct val="80000"/>
              </a:lnSpc>
            </a:pPr>
            <a:r>
              <a:rPr lang="en-US" altLang="en-US" sz="800"/>
              <a:t>Calcification pattern suggestive </a:t>
            </a:r>
          </a:p>
          <a:p>
            <a:pPr lvl="2">
              <a:lnSpc>
                <a:spcPct val="80000"/>
              </a:lnSpc>
            </a:pPr>
            <a:r>
              <a:rPr lang="en-US" altLang="en-US" sz="800"/>
              <a:t>Speckled or mottled, 90% cancer </a:t>
            </a:r>
          </a:p>
          <a:p>
            <a:pPr lvl="2">
              <a:lnSpc>
                <a:spcPct val="80000"/>
              </a:lnSpc>
            </a:pPr>
            <a:r>
              <a:rPr lang="en-US" altLang="en-US" sz="800"/>
              <a:t>Rim calcification 10-20% cancer </a:t>
            </a:r>
          </a:p>
          <a:p>
            <a:pPr>
              <a:lnSpc>
                <a:spcPct val="80000"/>
              </a:lnSpc>
            </a:pPr>
            <a:r>
              <a:rPr lang="en-US" altLang="en-US" sz="800"/>
              <a:t>Angiography </a:t>
            </a:r>
          </a:p>
          <a:p>
            <a:pPr lvl="1">
              <a:lnSpc>
                <a:spcPct val="80000"/>
              </a:lnSpc>
            </a:pPr>
            <a:r>
              <a:rPr lang="en-US" altLang="en-US" sz="800"/>
              <a:t>Generally supplanted by MRI angiography </a:t>
            </a:r>
          </a:p>
          <a:p>
            <a:pPr lvl="1">
              <a:lnSpc>
                <a:spcPct val="80000"/>
              </a:lnSpc>
            </a:pPr>
            <a:r>
              <a:rPr lang="en-US" altLang="en-US" sz="800"/>
              <a:t>Used for embolization of large lesions preoperatively </a:t>
            </a:r>
          </a:p>
          <a:p>
            <a:pPr>
              <a:lnSpc>
                <a:spcPct val="80000"/>
              </a:lnSpc>
            </a:pPr>
            <a:r>
              <a:rPr lang="en-US" altLang="en-US" sz="800"/>
              <a:t>Radionuclide Imaging </a:t>
            </a:r>
          </a:p>
          <a:p>
            <a:pPr lvl="1">
              <a:lnSpc>
                <a:spcPct val="80000"/>
              </a:lnSpc>
            </a:pPr>
            <a:r>
              <a:rPr lang="en-US" altLang="en-US" sz="800"/>
              <a:t>Most useful in detecting pseudo-masses </a:t>
            </a:r>
          </a:p>
          <a:p>
            <a:pPr lvl="1">
              <a:lnSpc>
                <a:spcPct val="80000"/>
              </a:lnSpc>
            </a:pPr>
            <a:r>
              <a:rPr lang="en-US" altLang="en-US" sz="800"/>
              <a:t>Tumors and cysts are photo-deficient areas </a:t>
            </a:r>
          </a:p>
          <a:p>
            <a:pPr>
              <a:lnSpc>
                <a:spcPct val="80000"/>
              </a:lnSpc>
            </a:pPr>
            <a:r>
              <a:rPr lang="en-US" altLang="en-US" sz="800"/>
              <a:t>Percutaneous biopsy </a:t>
            </a:r>
          </a:p>
          <a:p>
            <a:pPr lvl="1">
              <a:lnSpc>
                <a:spcPct val="80000"/>
              </a:lnSpc>
            </a:pPr>
            <a:r>
              <a:rPr lang="en-US" altLang="en-US" sz="800"/>
              <a:t>Generally not useful due to the high [30-50 percent] false positive rate </a:t>
            </a:r>
          </a:p>
          <a:p>
            <a:pPr lvl="1">
              <a:lnSpc>
                <a:spcPct val="80000"/>
              </a:lnSpc>
            </a:pPr>
            <a:r>
              <a:rPr lang="en-US" altLang="en-US" sz="800"/>
              <a:t>Some value in ruling out metastatic disease or lymphoma </a:t>
            </a:r>
          </a:p>
          <a:p>
            <a:pPr>
              <a:lnSpc>
                <a:spcPct val="80000"/>
              </a:lnSpc>
            </a:pPr>
            <a:r>
              <a:rPr lang="en-US" altLang="en-US" sz="800" b="1"/>
              <a:t>References</a:t>
            </a:r>
            <a:endParaRPr lang="en-US" altLang="en-US" sz="800"/>
          </a:p>
          <a:p>
            <a:pPr>
              <a:lnSpc>
                <a:spcPct val="80000"/>
              </a:lnSpc>
            </a:pPr>
            <a:r>
              <a:rPr lang="en-US" altLang="en-US" sz="800"/>
              <a:t>Bostwick DG, Eble JN: Diagnosis and classification of renal cell carcinoma. Urol Clin N Am 26:627-635, 1999. </a:t>
            </a:r>
          </a:p>
          <a:p>
            <a:pPr>
              <a:lnSpc>
                <a:spcPct val="80000"/>
              </a:lnSpc>
            </a:pPr>
            <a:r>
              <a:rPr lang="en-US" altLang="en-US" sz="800"/>
              <a:t>Caddeddu JA, Ono Y, Clayman RV, et al: Laparoscopic nephrectomy for renal cell cancer: Evaluation of efficacy and safety: A multicenter experience. Urology 52:773-777, 1998. </a:t>
            </a:r>
          </a:p>
          <a:p>
            <a:pPr>
              <a:lnSpc>
                <a:spcPct val="80000"/>
              </a:lnSpc>
            </a:pPr>
            <a:r>
              <a:rPr lang="en-US" altLang="en-US" sz="800"/>
              <a:t>Levy DA, Slaton JW, Swanson DA, Dinney CP: Stage specific guidelines for surveillance after radical nephrectomy for local renal cell carcinoma. J Urol 15:1163-1167, 1998. </a:t>
            </a:r>
          </a:p>
          <a:p>
            <a:pPr>
              <a:lnSpc>
                <a:spcPct val="80000"/>
              </a:lnSpc>
            </a:pPr>
            <a:r>
              <a:rPr lang="en-US" altLang="en-US" sz="800"/>
              <a:t>Montie JM: Lymphadenectomy for renal cell carcinoma. Semin Urol 7:181-185, 1989. </a:t>
            </a:r>
          </a:p>
          <a:p>
            <a:pPr>
              <a:lnSpc>
                <a:spcPct val="80000"/>
              </a:lnSpc>
            </a:pPr>
            <a:r>
              <a:rPr lang="en-US" altLang="en-US" sz="800"/>
              <a:t>Motzer RJ, Bander NH, Nanus DM: Renal-cell carcinoma. N Engl J Med 335:865-875, 1996. </a:t>
            </a:r>
          </a:p>
          <a:p>
            <a:pPr>
              <a:lnSpc>
                <a:spcPct val="80000"/>
              </a:lnSpc>
            </a:pPr>
            <a:r>
              <a:rPr lang="en-US" altLang="en-US" sz="800"/>
              <a:t>Novick AC: Renal-sparing surgery for renal cell carcinoma. Urol Clin North Am 20:277-282, 1993. </a:t>
            </a:r>
          </a:p>
          <a:p>
            <a:pPr>
              <a:lnSpc>
                <a:spcPct val="80000"/>
              </a:lnSpc>
            </a:pPr>
            <a:r>
              <a:rPr lang="en-US" altLang="en-US" sz="800"/>
              <a:t>Sagalowsky AI, Kadesky KT, Ewalt DM, Kennedy TJ: Factors influencing adrenal metastasis in renal cell carcinoma. J Urol 151:1181-1184, 1994. </a:t>
            </a:r>
          </a:p>
          <a:p>
            <a:pPr>
              <a:lnSpc>
                <a:spcPct val="80000"/>
              </a:lnSpc>
            </a:pPr>
            <a:r>
              <a:rPr lang="en-US" altLang="en-US" sz="800"/>
              <a:t>Skinner DG, Pritchett RT, Lieskovsky G, Boyd SD, Stiles QR: Vena caval involvement by renal cell carcinoma. Surgical resection provides meaningful long-term survival. Ann Surg 210:387-394, 1989. </a:t>
            </a:r>
          </a:p>
          <a:p>
            <a:pPr>
              <a:lnSpc>
                <a:spcPct val="80000"/>
              </a:lnSpc>
            </a:pPr>
            <a:r>
              <a:rPr lang="en-US" altLang="en-US" sz="800"/>
              <a:t>Sufrin G, Cashon S, Golio A, Murphy GP: Paraneoplastic and serologic syndromes of renal adenocarcinoma. Semin Urol 7:158-171, 1989. </a:t>
            </a:r>
          </a:p>
          <a:p>
            <a:pPr>
              <a:lnSpc>
                <a:spcPct val="80000"/>
              </a:lnSpc>
            </a:pPr>
            <a:r>
              <a:rPr lang="en-US" altLang="en-US" sz="800"/>
              <a:t>Yang JC, Topalian SL, Parkinson D, et al: Randomized comparison of high-dose and low-dose intravenous interleukin 2 for the therapy of metastatic renal cell carcinoma: An interim report. J Clin Oncol 12:1572-1576, 1994. </a:t>
            </a:r>
          </a:p>
          <a:p>
            <a:pPr>
              <a:lnSpc>
                <a:spcPct val="80000"/>
              </a:lnSpc>
            </a:pPr>
            <a:r>
              <a:rPr lang="en-US" altLang="en-US" sz="800" b="1"/>
              <a:t>Reader Comments</a:t>
            </a:r>
            <a:endParaRPr lang="en-US" altLang="en-US" sz="800"/>
          </a:p>
          <a:p>
            <a:pPr>
              <a:lnSpc>
                <a:spcPct val="80000"/>
              </a:lnSpc>
            </a:pPr>
            <a:r>
              <a:rPr lang="en-US" altLang="en-US" sz="800"/>
              <a:t>Please log-in or register in order to submit comments.</a:t>
            </a:r>
          </a:p>
          <a:p>
            <a:pPr>
              <a:lnSpc>
                <a:spcPct val="80000"/>
              </a:lnSpc>
            </a:pPr>
            <a:r>
              <a:rPr lang="en-US" altLang="en-US" sz="800"/>
              <a:t>Powered by AkoComment!</a:t>
            </a:r>
          </a:p>
          <a:p>
            <a:pPr>
              <a:lnSpc>
                <a:spcPct val="80000"/>
              </a:lnSpc>
            </a:pPr>
            <a:endParaRPr lang="en-US" altLang="en-US" sz="800"/>
          </a:p>
        </p:txBody>
      </p:sp>
    </p:spTree>
    <p:extLst>
      <p:ext uri="{BB962C8B-B14F-4D97-AF65-F5344CB8AC3E}">
        <p14:creationId xmlns:p14="http://schemas.microsoft.com/office/powerpoint/2010/main" val="3868477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1FC6A0-0DBD-466D-BF6E-E28386516DE9}" type="slidenum">
              <a:rPr lang="en-US" altLang="en-US"/>
              <a:pPr/>
              <a:t>11</a:t>
            </a:fld>
            <a:endParaRPr lang="en-US" alt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pPr>
              <a:lnSpc>
                <a:spcPct val="80000"/>
              </a:lnSpc>
            </a:pPr>
            <a:endParaRPr lang="en-US" altLang="en-US" sz="800"/>
          </a:p>
          <a:p>
            <a:pPr>
              <a:lnSpc>
                <a:spcPct val="80000"/>
              </a:lnSpc>
            </a:pPr>
            <a:r>
              <a:rPr lang="en-US" altLang="en-US" sz="800"/>
              <a:t>   Tuesday, 16 May 2006 </a:t>
            </a:r>
          </a:p>
          <a:p>
            <a:pPr>
              <a:lnSpc>
                <a:spcPct val="80000"/>
              </a:lnSpc>
            </a:pPr>
            <a:r>
              <a:rPr lang="en-US" altLang="en-US" sz="800"/>
              <a:t>Increased use of imaging has increased the detection of renal lesions most of which are simple cysts. Also a greater percentage of small renal lesions have been noted which has changed the therapeutic strategy towards renal lesions. CT and MRI findings are fairly classical for renal tumors. Initial diagnosis with IV urography or ultrasound may require further confirmatory testing. </a:t>
            </a:r>
          </a:p>
          <a:p>
            <a:pPr>
              <a:lnSpc>
                <a:spcPct val="80000"/>
              </a:lnSpc>
            </a:pPr>
            <a:r>
              <a:rPr lang="en-US" altLang="en-US" sz="800"/>
              <a:t>Computed tomography </a:t>
            </a:r>
          </a:p>
          <a:p>
            <a:pPr lvl="1">
              <a:lnSpc>
                <a:spcPct val="80000"/>
              </a:lnSpc>
            </a:pPr>
            <a:r>
              <a:rPr lang="en-US" altLang="en-US" sz="800"/>
              <a:t>Provides an excellent assessment of the parenchyma and nodal status. Thin slice images provide superior definition of smaller lesions. Good assessment of nodal status is provided. Tissue signature of fat allows diagnosis of AML. 3-D reconstruction now available </a:t>
            </a:r>
          </a:p>
          <a:p>
            <a:pPr>
              <a:lnSpc>
                <a:spcPct val="80000"/>
              </a:lnSpc>
            </a:pPr>
            <a:r>
              <a:rPr lang="en-US" altLang="en-US" sz="800"/>
              <a:t>Magnetic Resonance Imaging </a:t>
            </a:r>
          </a:p>
          <a:p>
            <a:pPr lvl="1">
              <a:lnSpc>
                <a:spcPct val="80000"/>
              </a:lnSpc>
            </a:pPr>
            <a:r>
              <a:rPr lang="en-US" altLang="en-US" sz="800"/>
              <a:t>Non ionizing radiation modality provides excellent demonstration of solid renal masses and is image test of choice to demonstrate extent of vena caval involvement with tumor. Useful in patients with renal insufficiency </a:t>
            </a:r>
          </a:p>
          <a:p>
            <a:pPr>
              <a:lnSpc>
                <a:spcPct val="80000"/>
              </a:lnSpc>
            </a:pPr>
            <a:r>
              <a:rPr lang="en-US" altLang="en-US" sz="800"/>
              <a:t>Ultrasonagraphy </a:t>
            </a:r>
          </a:p>
          <a:p>
            <a:pPr lvl="1">
              <a:lnSpc>
                <a:spcPct val="80000"/>
              </a:lnSpc>
            </a:pPr>
            <a:r>
              <a:rPr lang="en-US" altLang="en-US" sz="800"/>
              <a:t>Excellent in distinguishing cystic from solid masses. </a:t>
            </a:r>
          </a:p>
          <a:p>
            <a:pPr lvl="1">
              <a:lnSpc>
                <a:spcPct val="80000"/>
              </a:lnSpc>
            </a:pPr>
            <a:r>
              <a:rPr lang="en-US" altLang="en-US" sz="800"/>
              <a:t>30-50% of patients &gt;50 years will have renal cysts </a:t>
            </a:r>
          </a:p>
          <a:p>
            <a:pPr lvl="1">
              <a:lnSpc>
                <a:spcPct val="80000"/>
              </a:lnSpc>
            </a:pPr>
            <a:r>
              <a:rPr lang="en-US" altLang="en-US" sz="800"/>
              <a:t>Bosniak classification provides guidelines for cysts </a:t>
            </a:r>
            <a:br>
              <a:rPr lang="en-US" altLang="en-US" sz="800"/>
            </a:br>
            <a:r>
              <a:rPr lang="en-US" altLang="en-US" sz="800"/>
              <a:t>From the BJU International Mini Reviews: The Bosniak Classification of Renal Cystic Masses. </a:t>
            </a:r>
          </a:p>
          <a:p>
            <a:pPr lvl="2">
              <a:lnSpc>
                <a:spcPct val="80000"/>
              </a:lnSpc>
            </a:pPr>
            <a:r>
              <a:rPr lang="en-US" altLang="en-US" sz="800"/>
              <a:t>I [Simple cyst] 0% </a:t>
            </a:r>
          </a:p>
          <a:p>
            <a:pPr lvl="2">
              <a:lnSpc>
                <a:spcPct val="80000"/>
              </a:lnSpc>
            </a:pPr>
            <a:r>
              <a:rPr lang="en-US" altLang="en-US" sz="800"/>
              <a:t>II [Minimally complicated] 2-10% cancer risk </a:t>
            </a:r>
          </a:p>
          <a:p>
            <a:pPr lvl="2">
              <a:lnSpc>
                <a:spcPct val="80000"/>
              </a:lnSpc>
            </a:pPr>
            <a:r>
              <a:rPr lang="en-US" altLang="en-US" sz="800"/>
              <a:t>III [Indeterminate cyst] up to 50% cancer risk </a:t>
            </a:r>
          </a:p>
          <a:p>
            <a:pPr lvl="2">
              <a:lnSpc>
                <a:spcPct val="80000"/>
              </a:lnSpc>
            </a:pPr>
            <a:r>
              <a:rPr lang="en-US" altLang="en-US" sz="800"/>
              <a:t>IV [Cystic renal cell] up to 90% cancer risk </a:t>
            </a:r>
          </a:p>
          <a:p>
            <a:pPr>
              <a:lnSpc>
                <a:spcPct val="80000"/>
              </a:lnSpc>
            </a:pPr>
            <a:r>
              <a:rPr lang="en-US" altLang="en-US" sz="800"/>
              <a:t>Intravenous Urography </a:t>
            </a:r>
          </a:p>
          <a:p>
            <a:pPr lvl="1">
              <a:lnSpc>
                <a:spcPct val="80000"/>
              </a:lnSpc>
            </a:pPr>
            <a:r>
              <a:rPr lang="en-US" altLang="en-US" sz="800"/>
              <a:t>Starting point for hematuria evaluations </a:t>
            </a:r>
          </a:p>
          <a:p>
            <a:pPr lvl="1">
              <a:lnSpc>
                <a:spcPct val="80000"/>
              </a:lnSpc>
            </a:pPr>
            <a:r>
              <a:rPr lang="en-US" altLang="en-US" sz="800"/>
              <a:t>Abnormal findings require other imaging for conformation </a:t>
            </a:r>
          </a:p>
          <a:p>
            <a:pPr lvl="1">
              <a:lnSpc>
                <a:spcPct val="80000"/>
              </a:lnSpc>
            </a:pPr>
            <a:r>
              <a:rPr lang="en-US" altLang="en-US" sz="800"/>
              <a:t>Calcification pattern suggestive </a:t>
            </a:r>
          </a:p>
          <a:p>
            <a:pPr lvl="2">
              <a:lnSpc>
                <a:spcPct val="80000"/>
              </a:lnSpc>
            </a:pPr>
            <a:r>
              <a:rPr lang="en-US" altLang="en-US" sz="800"/>
              <a:t>Speckled or mottled, 90% cancer </a:t>
            </a:r>
          </a:p>
          <a:p>
            <a:pPr lvl="2">
              <a:lnSpc>
                <a:spcPct val="80000"/>
              </a:lnSpc>
            </a:pPr>
            <a:r>
              <a:rPr lang="en-US" altLang="en-US" sz="800"/>
              <a:t>Rim calcification 10-20% cancer </a:t>
            </a:r>
          </a:p>
          <a:p>
            <a:pPr>
              <a:lnSpc>
                <a:spcPct val="80000"/>
              </a:lnSpc>
            </a:pPr>
            <a:r>
              <a:rPr lang="en-US" altLang="en-US" sz="800"/>
              <a:t>Angiography </a:t>
            </a:r>
          </a:p>
          <a:p>
            <a:pPr lvl="1">
              <a:lnSpc>
                <a:spcPct val="80000"/>
              </a:lnSpc>
            </a:pPr>
            <a:r>
              <a:rPr lang="en-US" altLang="en-US" sz="800"/>
              <a:t>Generally supplanted by MRI angiography </a:t>
            </a:r>
          </a:p>
          <a:p>
            <a:pPr lvl="1">
              <a:lnSpc>
                <a:spcPct val="80000"/>
              </a:lnSpc>
            </a:pPr>
            <a:r>
              <a:rPr lang="en-US" altLang="en-US" sz="800"/>
              <a:t>Used for embolization of large lesions preoperatively </a:t>
            </a:r>
          </a:p>
          <a:p>
            <a:pPr>
              <a:lnSpc>
                <a:spcPct val="80000"/>
              </a:lnSpc>
            </a:pPr>
            <a:r>
              <a:rPr lang="en-US" altLang="en-US" sz="800"/>
              <a:t>Radionuclide Imaging </a:t>
            </a:r>
          </a:p>
          <a:p>
            <a:pPr lvl="1">
              <a:lnSpc>
                <a:spcPct val="80000"/>
              </a:lnSpc>
            </a:pPr>
            <a:r>
              <a:rPr lang="en-US" altLang="en-US" sz="800"/>
              <a:t>Most useful in detecting pseudo-masses </a:t>
            </a:r>
          </a:p>
          <a:p>
            <a:pPr lvl="1">
              <a:lnSpc>
                <a:spcPct val="80000"/>
              </a:lnSpc>
            </a:pPr>
            <a:r>
              <a:rPr lang="en-US" altLang="en-US" sz="800"/>
              <a:t>Tumors and cysts are photo-deficient areas </a:t>
            </a:r>
          </a:p>
          <a:p>
            <a:pPr>
              <a:lnSpc>
                <a:spcPct val="80000"/>
              </a:lnSpc>
            </a:pPr>
            <a:r>
              <a:rPr lang="en-US" altLang="en-US" sz="800"/>
              <a:t>Percutaneous biopsy </a:t>
            </a:r>
          </a:p>
          <a:p>
            <a:pPr lvl="1">
              <a:lnSpc>
                <a:spcPct val="80000"/>
              </a:lnSpc>
            </a:pPr>
            <a:r>
              <a:rPr lang="en-US" altLang="en-US" sz="800"/>
              <a:t>Generally not useful due to the high [30-50 percent] false positive rate </a:t>
            </a:r>
          </a:p>
          <a:p>
            <a:pPr lvl="1">
              <a:lnSpc>
                <a:spcPct val="80000"/>
              </a:lnSpc>
            </a:pPr>
            <a:r>
              <a:rPr lang="en-US" altLang="en-US" sz="800"/>
              <a:t>Some value in ruling out metastatic disease or lymphoma </a:t>
            </a:r>
          </a:p>
          <a:p>
            <a:pPr>
              <a:lnSpc>
                <a:spcPct val="80000"/>
              </a:lnSpc>
            </a:pPr>
            <a:r>
              <a:rPr lang="en-US" altLang="en-US" sz="800" b="1"/>
              <a:t>References</a:t>
            </a:r>
            <a:endParaRPr lang="en-US" altLang="en-US" sz="800"/>
          </a:p>
          <a:p>
            <a:pPr>
              <a:lnSpc>
                <a:spcPct val="80000"/>
              </a:lnSpc>
            </a:pPr>
            <a:r>
              <a:rPr lang="en-US" altLang="en-US" sz="800"/>
              <a:t>Bostwick DG, Eble JN: Diagnosis and classification of renal cell carcinoma. Urol Clin N Am 26:627-635, 1999. </a:t>
            </a:r>
          </a:p>
          <a:p>
            <a:pPr>
              <a:lnSpc>
                <a:spcPct val="80000"/>
              </a:lnSpc>
            </a:pPr>
            <a:r>
              <a:rPr lang="en-US" altLang="en-US" sz="800"/>
              <a:t>Caddeddu JA, Ono Y, Clayman RV, et al: Laparoscopic nephrectomy for renal cell cancer: Evaluation of efficacy and safety: A multicenter experience. Urology 52:773-777, 1998. </a:t>
            </a:r>
          </a:p>
          <a:p>
            <a:pPr>
              <a:lnSpc>
                <a:spcPct val="80000"/>
              </a:lnSpc>
            </a:pPr>
            <a:r>
              <a:rPr lang="en-US" altLang="en-US" sz="800"/>
              <a:t>Levy DA, Slaton JW, Swanson DA, Dinney CP: Stage specific guidelines for surveillance after radical nephrectomy for local renal cell carcinoma. J Urol 15:1163-1167, 1998. </a:t>
            </a:r>
          </a:p>
          <a:p>
            <a:pPr>
              <a:lnSpc>
                <a:spcPct val="80000"/>
              </a:lnSpc>
            </a:pPr>
            <a:r>
              <a:rPr lang="en-US" altLang="en-US" sz="800"/>
              <a:t>Montie JM: Lymphadenectomy for renal cell carcinoma. Semin Urol 7:181-185, 1989. </a:t>
            </a:r>
          </a:p>
          <a:p>
            <a:pPr>
              <a:lnSpc>
                <a:spcPct val="80000"/>
              </a:lnSpc>
            </a:pPr>
            <a:r>
              <a:rPr lang="en-US" altLang="en-US" sz="800"/>
              <a:t>Motzer RJ, Bander NH, Nanus DM: Renal-cell carcinoma. N Engl J Med 335:865-875, 1996. </a:t>
            </a:r>
          </a:p>
          <a:p>
            <a:pPr>
              <a:lnSpc>
                <a:spcPct val="80000"/>
              </a:lnSpc>
            </a:pPr>
            <a:r>
              <a:rPr lang="en-US" altLang="en-US" sz="800"/>
              <a:t>Novick AC: Renal-sparing surgery for renal cell carcinoma. Urol Clin North Am 20:277-282, 1993. </a:t>
            </a:r>
          </a:p>
          <a:p>
            <a:pPr>
              <a:lnSpc>
                <a:spcPct val="80000"/>
              </a:lnSpc>
            </a:pPr>
            <a:r>
              <a:rPr lang="en-US" altLang="en-US" sz="800"/>
              <a:t>Sagalowsky AI, Kadesky KT, Ewalt DM, Kennedy TJ: Factors influencing adrenal metastasis in renal cell carcinoma. J Urol 151:1181-1184, 1994. </a:t>
            </a:r>
          </a:p>
          <a:p>
            <a:pPr>
              <a:lnSpc>
                <a:spcPct val="80000"/>
              </a:lnSpc>
            </a:pPr>
            <a:r>
              <a:rPr lang="en-US" altLang="en-US" sz="800"/>
              <a:t>Skinner DG, Pritchett RT, Lieskovsky G, Boyd SD, Stiles QR: Vena caval involvement by renal cell carcinoma. Surgical resection provides meaningful long-term survival. Ann Surg 210:387-394, 1989. </a:t>
            </a:r>
          </a:p>
          <a:p>
            <a:pPr>
              <a:lnSpc>
                <a:spcPct val="80000"/>
              </a:lnSpc>
            </a:pPr>
            <a:r>
              <a:rPr lang="en-US" altLang="en-US" sz="800"/>
              <a:t>Sufrin G, Cashon S, Golio A, Murphy GP: Paraneoplastic and serologic syndromes of renal adenocarcinoma. Semin Urol 7:158-171, 1989. </a:t>
            </a:r>
          </a:p>
          <a:p>
            <a:pPr>
              <a:lnSpc>
                <a:spcPct val="80000"/>
              </a:lnSpc>
            </a:pPr>
            <a:r>
              <a:rPr lang="en-US" altLang="en-US" sz="800"/>
              <a:t>Yang JC, Topalian SL, Parkinson D, et al: Randomized comparison of high-dose and low-dose intravenous interleukin 2 for the therapy of metastatic renal cell carcinoma: An interim report. J Clin Oncol 12:1572-1576, 1994. </a:t>
            </a:r>
          </a:p>
          <a:p>
            <a:pPr>
              <a:lnSpc>
                <a:spcPct val="80000"/>
              </a:lnSpc>
            </a:pPr>
            <a:r>
              <a:rPr lang="en-US" altLang="en-US" sz="800" b="1"/>
              <a:t>Reader Comments</a:t>
            </a:r>
            <a:endParaRPr lang="en-US" altLang="en-US" sz="800"/>
          </a:p>
          <a:p>
            <a:pPr>
              <a:lnSpc>
                <a:spcPct val="80000"/>
              </a:lnSpc>
            </a:pPr>
            <a:r>
              <a:rPr lang="en-US" altLang="en-US" sz="800"/>
              <a:t>Please log-in or register in order to submit comments.</a:t>
            </a:r>
          </a:p>
          <a:p>
            <a:pPr>
              <a:lnSpc>
                <a:spcPct val="80000"/>
              </a:lnSpc>
            </a:pPr>
            <a:r>
              <a:rPr lang="en-US" altLang="en-US" sz="800"/>
              <a:t>Powered by AkoComment!</a:t>
            </a:r>
          </a:p>
          <a:p>
            <a:pPr>
              <a:lnSpc>
                <a:spcPct val="80000"/>
              </a:lnSpc>
            </a:pPr>
            <a:endParaRPr lang="en-US" altLang="en-US" sz="800"/>
          </a:p>
        </p:txBody>
      </p:sp>
    </p:spTree>
    <p:extLst>
      <p:ext uri="{BB962C8B-B14F-4D97-AF65-F5344CB8AC3E}">
        <p14:creationId xmlns:p14="http://schemas.microsoft.com/office/powerpoint/2010/main" val="21723436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38E275C-F8F8-414C-8B92-90EC090191A1}" type="slidenum">
              <a:rPr lang="en-US" altLang="en-US"/>
              <a:pPr/>
              <a:t>12</a:t>
            </a:fld>
            <a:endParaRPr lang="en-US" alt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pPr>
              <a:lnSpc>
                <a:spcPct val="80000"/>
              </a:lnSpc>
            </a:pPr>
            <a:endParaRPr lang="en-US" altLang="en-US" sz="800"/>
          </a:p>
          <a:p>
            <a:pPr>
              <a:lnSpc>
                <a:spcPct val="80000"/>
              </a:lnSpc>
            </a:pPr>
            <a:r>
              <a:rPr lang="en-US" altLang="en-US" sz="800"/>
              <a:t>   Tuesday, 16 May 2006 </a:t>
            </a:r>
          </a:p>
          <a:p>
            <a:pPr>
              <a:lnSpc>
                <a:spcPct val="80000"/>
              </a:lnSpc>
            </a:pPr>
            <a:r>
              <a:rPr lang="en-US" altLang="en-US" sz="800"/>
              <a:t>Increased use of imaging has increased the detection of renal lesions most of which are simple cysts. Also a greater percentage of small renal lesions have been noted which has changed the therapeutic strategy towards renal lesions. CT and MRI findings are fairly classical for renal tumors. Initial diagnosis with IV urography or ultrasound may require further confirmatory testing. </a:t>
            </a:r>
          </a:p>
          <a:p>
            <a:pPr>
              <a:lnSpc>
                <a:spcPct val="80000"/>
              </a:lnSpc>
            </a:pPr>
            <a:r>
              <a:rPr lang="en-US" altLang="en-US" sz="800"/>
              <a:t>Computed tomography </a:t>
            </a:r>
          </a:p>
          <a:p>
            <a:pPr lvl="1">
              <a:lnSpc>
                <a:spcPct val="80000"/>
              </a:lnSpc>
            </a:pPr>
            <a:r>
              <a:rPr lang="en-US" altLang="en-US" sz="800"/>
              <a:t>Provides an excellent assessment of the parenchyma and nodal status. Thin slice images provide superior definition of smaller lesions. Good assessment of nodal status is provided. Tissue signature of fat allows diagnosis of AML. 3-D reconstruction now available </a:t>
            </a:r>
          </a:p>
          <a:p>
            <a:pPr>
              <a:lnSpc>
                <a:spcPct val="80000"/>
              </a:lnSpc>
            </a:pPr>
            <a:r>
              <a:rPr lang="en-US" altLang="en-US" sz="800"/>
              <a:t>Magnetic Resonance Imaging </a:t>
            </a:r>
          </a:p>
          <a:p>
            <a:pPr lvl="1">
              <a:lnSpc>
                <a:spcPct val="80000"/>
              </a:lnSpc>
            </a:pPr>
            <a:r>
              <a:rPr lang="en-US" altLang="en-US" sz="800"/>
              <a:t>Non ionizing radiation modality provides excellent demonstration of solid renal masses and is image test of choice to demonstrate extent of vena caval involvement with tumor. Useful in patients with renal insufficiency </a:t>
            </a:r>
          </a:p>
          <a:p>
            <a:pPr>
              <a:lnSpc>
                <a:spcPct val="80000"/>
              </a:lnSpc>
            </a:pPr>
            <a:r>
              <a:rPr lang="en-US" altLang="en-US" sz="800"/>
              <a:t>Ultrasonagraphy </a:t>
            </a:r>
          </a:p>
          <a:p>
            <a:pPr lvl="1">
              <a:lnSpc>
                <a:spcPct val="80000"/>
              </a:lnSpc>
            </a:pPr>
            <a:r>
              <a:rPr lang="en-US" altLang="en-US" sz="800"/>
              <a:t>Excellent in distinguishing cystic from solid masses. </a:t>
            </a:r>
          </a:p>
          <a:p>
            <a:pPr lvl="1">
              <a:lnSpc>
                <a:spcPct val="80000"/>
              </a:lnSpc>
            </a:pPr>
            <a:r>
              <a:rPr lang="en-US" altLang="en-US" sz="800"/>
              <a:t>30-50% of patients &gt;50 years will have renal cysts </a:t>
            </a:r>
          </a:p>
          <a:p>
            <a:pPr lvl="1">
              <a:lnSpc>
                <a:spcPct val="80000"/>
              </a:lnSpc>
            </a:pPr>
            <a:r>
              <a:rPr lang="en-US" altLang="en-US" sz="800"/>
              <a:t>Bosniak classification provides guidelines for cysts </a:t>
            </a:r>
            <a:br>
              <a:rPr lang="en-US" altLang="en-US" sz="800"/>
            </a:br>
            <a:r>
              <a:rPr lang="en-US" altLang="en-US" sz="800"/>
              <a:t>From the BJU International Mini Reviews: The Bosniak Classification of Renal Cystic Masses. </a:t>
            </a:r>
          </a:p>
          <a:p>
            <a:pPr lvl="2">
              <a:lnSpc>
                <a:spcPct val="80000"/>
              </a:lnSpc>
            </a:pPr>
            <a:r>
              <a:rPr lang="en-US" altLang="en-US" sz="800"/>
              <a:t>I [Simple cyst] 0% </a:t>
            </a:r>
          </a:p>
          <a:p>
            <a:pPr lvl="2">
              <a:lnSpc>
                <a:spcPct val="80000"/>
              </a:lnSpc>
            </a:pPr>
            <a:r>
              <a:rPr lang="en-US" altLang="en-US" sz="800"/>
              <a:t>II [Minimally complicated] 2-10% cancer risk </a:t>
            </a:r>
          </a:p>
          <a:p>
            <a:pPr lvl="2">
              <a:lnSpc>
                <a:spcPct val="80000"/>
              </a:lnSpc>
            </a:pPr>
            <a:r>
              <a:rPr lang="en-US" altLang="en-US" sz="800"/>
              <a:t>III [Indeterminate cyst] up to 50% cancer risk </a:t>
            </a:r>
          </a:p>
          <a:p>
            <a:pPr lvl="2">
              <a:lnSpc>
                <a:spcPct val="80000"/>
              </a:lnSpc>
            </a:pPr>
            <a:r>
              <a:rPr lang="en-US" altLang="en-US" sz="800"/>
              <a:t>IV [Cystic renal cell] up to 90% cancer risk </a:t>
            </a:r>
          </a:p>
          <a:p>
            <a:pPr>
              <a:lnSpc>
                <a:spcPct val="80000"/>
              </a:lnSpc>
            </a:pPr>
            <a:r>
              <a:rPr lang="en-US" altLang="en-US" sz="800"/>
              <a:t>Intravenous Urography </a:t>
            </a:r>
          </a:p>
          <a:p>
            <a:pPr lvl="1">
              <a:lnSpc>
                <a:spcPct val="80000"/>
              </a:lnSpc>
            </a:pPr>
            <a:r>
              <a:rPr lang="en-US" altLang="en-US" sz="800"/>
              <a:t>Starting point for hematuria evaluations </a:t>
            </a:r>
          </a:p>
          <a:p>
            <a:pPr lvl="1">
              <a:lnSpc>
                <a:spcPct val="80000"/>
              </a:lnSpc>
            </a:pPr>
            <a:r>
              <a:rPr lang="en-US" altLang="en-US" sz="800"/>
              <a:t>Abnormal findings require other imaging for conformation </a:t>
            </a:r>
          </a:p>
          <a:p>
            <a:pPr lvl="1">
              <a:lnSpc>
                <a:spcPct val="80000"/>
              </a:lnSpc>
            </a:pPr>
            <a:r>
              <a:rPr lang="en-US" altLang="en-US" sz="800"/>
              <a:t>Calcification pattern suggestive </a:t>
            </a:r>
          </a:p>
          <a:p>
            <a:pPr lvl="2">
              <a:lnSpc>
                <a:spcPct val="80000"/>
              </a:lnSpc>
            </a:pPr>
            <a:r>
              <a:rPr lang="en-US" altLang="en-US" sz="800"/>
              <a:t>Speckled or mottled, 90% cancer </a:t>
            </a:r>
          </a:p>
          <a:p>
            <a:pPr lvl="2">
              <a:lnSpc>
                <a:spcPct val="80000"/>
              </a:lnSpc>
            </a:pPr>
            <a:r>
              <a:rPr lang="en-US" altLang="en-US" sz="800"/>
              <a:t>Rim calcification 10-20% cancer </a:t>
            </a:r>
          </a:p>
          <a:p>
            <a:pPr>
              <a:lnSpc>
                <a:spcPct val="80000"/>
              </a:lnSpc>
            </a:pPr>
            <a:r>
              <a:rPr lang="en-US" altLang="en-US" sz="800"/>
              <a:t>Angiography </a:t>
            </a:r>
          </a:p>
          <a:p>
            <a:pPr lvl="1">
              <a:lnSpc>
                <a:spcPct val="80000"/>
              </a:lnSpc>
            </a:pPr>
            <a:r>
              <a:rPr lang="en-US" altLang="en-US" sz="800"/>
              <a:t>Generally supplanted by MRI angiography </a:t>
            </a:r>
          </a:p>
          <a:p>
            <a:pPr lvl="1">
              <a:lnSpc>
                <a:spcPct val="80000"/>
              </a:lnSpc>
            </a:pPr>
            <a:r>
              <a:rPr lang="en-US" altLang="en-US" sz="800"/>
              <a:t>Used for embolization of large lesions preoperatively </a:t>
            </a:r>
          </a:p>
          <a:p>
            <a:pPr>
              <a:lnSpc>
                <a:spcPct val="80000"/>
              </a:lnSpc>
            </a:pPr>
            <a:r>
              <a:rPr lang="en-US" altLang="en-US" sz="800"/>
              <a:t>Radionuclide Imaging </a:t>
            </a:r>
          </a:p>
          <a:p>
            <a:pPr lvl="1">
              <a:lnSpc>
                <a:spcPct val="80000"/>
              </a:lnSpc>
            </a:pPr>
            <a:r>
              <a:rPr lang="en-US" altLang="en-US" sz="800"/>
              <a:t>Most useful in detecting pseudo-masses </a:t>
            </a:r>
          </a:p>
          <a:p>
            <a:pPr lvl="1">
              <a:lnSpc>
                <a:spcPct val="80000"/>
              </a:lnSpc>
            </a:pPr>
            <a:r>
              <a:rPr lang="en-US" altLang="en-US" sz="800"/>
              <a:t>Tumors and cysts are photo-deficient areas </a:t>
            </a:r>
          </a:p>
          <a:p>
            <a:pPr>
              <a:lnSpc>
                <a:spcPct val="80000"/>
              </a:lnSpc>
            </a:pPr>
            <a:r>
              <a:rPr lang="en-US" altLang="en-US" sz="800"/>
              <a:t>Percutaneous biopsy </a:t>
            </a:r>
          </a:p>
          <a:p>
            <a:pPr lvl="1">
              <a:lnSpc>
                <a:spcPct val="80000"/>
              </a:lnSpc>
            </a:pPr>
            <a:r>
              <a:rPr lang="en-US" altLang="en-US" sz="800"/>
              <a:t>Generally not useful due to the high [30-50 percent] false positive rate </a:t>
            </a:r>
          </a:p>
          <a:p>
            <a:pPr lvl="1">
              <a:lnSpc>
                <a:spcPct val="80000"/>
              </a:lnSpc>
            </a:pPr>
            <a:r>
              <a:rPr lang="en-US" altLang="en-US" sz="800"/>
              <a:t>Some value in ruling out metastatic disease or lymphoma </a:t>
            </a:r>
          </a:p>
          <a:p>
            <a:pPr>
              <a:lnSpc>
                <a:spcPct val="80000"/>
              </a:lnSpc>
            </a:pPr>
            <a:r>
              <a:rPr lang="en-US" altLang="en-US" sz="800" b="1"/>
              <a:t>References</a:t>
            </a:r>
            <a:endParaRPr lang="en-US" altLang="en-US" sz="800"/>
          </a:p>
          <a:p>
            <a:pPr>
              <a:lnSpc>
                <a:spcPct val="80000"/>
              </a:lnSpc>
            </a:pPr>
            <a:r>
              <a:rPr lang="en-US" altLang="en-US" sz="800"/>
              <a:t>Bostwick DG, Eble JN: Diagnosis and classification of renal cell carcinoma. Urol Clin N Am 26:627-635, 1999. </a:t>
            </a:r>
          </a:p>
          <a:p>
            <a:pPr>
              <a:lnSpc>
                <a:spcPct val="80000"/>
              </a:lnSpc>
            </a:pPr>
            <a:r>
              <a:rPr lang="en-US" altLang="en-US" sz="800"/>
              <a:t>Caddeddu JA, Ono Y, Clayman RV, et al: Laparoscopic nephrectomy for renal cell cancer: Evaluation of efficacy and safety: A multicenter experience. Urology 52:773-777, 1998. </a:t>
            </a:r>
          </a:p>
          <a:p>
            <a:pPr>
              <a:lnSpc>
                <a:spcPct val="80000"/>
              </a:lnSpc>
            </a:pPr>
            <a:r>
              <a:rPr lang="en-US" altLang="en-US" sz="800"/>
              <a:t>Levy DA, Slaton JW, Swanson DA, Dinney CP: Stage specific guidelines for surveillance after radical nephrectomy for local renal cell carcinoma. J Urol 15:1163-1167, 1998. </a:t>
            </a:r>
          </a:p>
          <a:p>
            <a:pPr>
              <a:lnSpc>
                <a:spcPct val="80000"/>
              </a:lnSpc>
            </a:pPr>
            <a:r>
              <a:rPr lang="en-US" altLang="en-US" sz="800"/>
              <a:t>Montie JM: Lymphadenectomy for renal cell carcinoma. Semin Urol 7:181-185, 1989. </a:t>
            </a:r>
          </a:p>
          <a:p>
            <a:pPr>
              <a:lnSpc>
                <a:spcPct val="80000"/>
              </a:lnSpc>
            </a:pPr>
            <a:r>
              <a:rPr lang="en-US" altLang="en-US" sz="800"/>
              <a:t>Motzer RJ, Bander NH, Nanus DM: Renal-cell carcinoma. N Engl J Med 335:865-875, 1996. </a:t>
            </a:r>
          </a:p>
          <a:p>
            <a:pPr>
              <a:lnSpc>
                <a:spcPct val="80000"/>
              </a:lnSpc>
            </a:pPr>
            <a:r>
              <a:rPr lang="en-US" altLang="en-US" sz="800"/>
              <a:t>Novick AC: Renal-sparing surgery for renal cell carcinoma. Urol Clin North Am 20:277-282, 1993. </a:t>
            </a:r>
          </a:p>
          <a:p>
            <a:pPr>
              <a:lnSpc>
                <a:spcPct val="80000"/>
              </a:lnSpc>
            </a:pPr>
            <a:r>
              <a:rPr lang="en-US" altLang="en-US" sz="800"/>
              <a:t>Sagalowsky AI, Kadesky KT, Ewalt DM, Kennedy TJ: Factors influencing adrenal metastasis in renal cell carcinoma. J Urol 151:1181-1184, 1994. </a:t>
            </a:r>
          </a:p>
          <a:p>
            <a:pPr>
              <a:lnSpc>
                <a:spcPct val="80000"/>
              </a:lnSpc>
            </a:pPr>
            <a:r>
              <a:rPr lang="en-US" altLang="en-US" sz="800"/>
              <a:t>Skinner DG, Pritchett RT, Lieskovsky G, Boyd SD, Stiles QR: Vena caval involvement by renal cell carcinoma. Surgical resection provides meaningful long-term survival. Ann Surg 210:387-394, 1989. </a:t>
            </a:r>
          </a:p>
          <a:p>
            <a:pPr>
              <a:lnSpc>
                <a:spcPct val="80000"/>
              </a:lnSpc>
            </a:pPr>
            <a:r>
              <a:rPr lang="en-US" altLang="en-US" sz="800"/>
              <a:t>Sufrin G, Cashon S, Golio A, Murphy GP: Paraneoplastic and serologic syndromes of renal adenocarcinoma. Semin Urol 7:158-171, 1989. </a:t>
            </a:r>
          </a:p>
          <a:p>
            <a:pPr>
              <a:lnSpc>
                <a:spcPct val="80000"/>
              </a:lnSpc>
            </a:pPr>
            <a:r>
              <a:rPr lang="en-US" altLang="en-US" sz="800"/>
              <a:t>Yang JC, Topalian SL, Parkinson D, et al: Randomized comparison of high-dose and low-dose intravenous interleukin 2 for the therapy of metastatic renal cell carcinoma: An interim report. J Clin Oncol 12:1572-1576, 1994. </a:t>
            </a:r>
          </a:p>
          <a:p>
            <a:pPr>
              <a:lnSpc>
                <a:spcPct val="80000"/>
              </a:lnSpc>
            </a:pPr>
            <a:r>
              <a:rPr lang="en-US" altLang="en-US" sz="800" b="1"/>
              <a:t>Reader Comments</a:t>
            </a:r>
            <a:endParaRPr lang="en-US" altLang="en-US" sz="800"/>
          </a:p>
          <a:p>
            <a:pPr>
              <a:lnSpc>
                <a:spcPct val="80000"/>
              </a:lnSpc>
            </a:pPr>
            <a:r>
              <a:rPr lang="en-US" altLang="en-US" sz="800"/>
              <a:t>Please log-in or register in order to submit comments.</a:t>
            </a:r>
          </a:p>
          <a:p>
            <a:pPr>
              <a:lnSpc>
                <a:spcPct val="80000"/>
              </a:lnSpc>
            </a:pPr>
            <a:r>
              <a:rPr lang="en-US" altLang="en-US" sz="800"/>
              <a:t>Powered by AkoComment!</a:t>
            </a:r>
          </a:p>
          <a:p>
            <a:pPr>
              <a:lnSpc>
                <a:spcPct val="80000"/>
              </a:lnSpc>
            </a:pPr>
            <a:endParaRPr lang="en-US" altLang="en-US" sz="800"/>
          </a:p>
        </p:txBody>
      </p:sp>
    </p:spTree>
    <p:extLst>
      <p:ext uri="{BB962C8B-B14F-4D97-AF65-F5344CB8AC3E}">
        <p14:creationId xmlns:p14="http://schemas.microsoft.com/office/powerpoint/2010/main" val="36737523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505686-79C2-4E98-A121-1BB2096CA839}" type="slidenum">
              <a:rPr lang="en-US" altLang="en-US"/>
              <a:pPr/>
              <a:t>13</a:t>
            </a:fld>
            <a:endParaRPr lang="en-US" altLang="en-US"/>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pPr>
              <a:lnSpc>
                <a:spcPct val="80000"/>
              </a:lnSpc>
            </a:pPr>
            <a:endParaRPr lang="en-US" altLang="en-US" sz="800"/>
          </a:p>
          <a:p>
            <a:pPr>
              <a:lnSpc>
                <a:spcPct val="80000"/>
              </a:lnSpc>
            </a:pPr>
            <a:r>
              <a:rPr lang="en-US" altLang="en-US" sz="800"/>
              <a:t>   Tuesday, 16 May 2006 </a:t>
            </a:r>
          </a:p>
          <a:p>
            <a:pPr>
              <a:lnSpc>
                <a:spcPct val="80000"/>
              </a:lnSpc>
            </a:pPr>
            <a:r>
              <a:rPr lang="en-US" altLang="en-US" sz="800"/>
              <a:t>Increased use of imaging has increased the detection of renal lesions most of which are simple cysts. Also a greater percentage of small renal lesions have been noted which has changed the therapeutic strategy towards renal lesions. CT and MRI findings are fairly classical for renal tumors. Initial diagnosis with IV urography or ultrasound may require further confirmatory testing. </a:t>
            </a:r>
          </a:p>
          <a:p>
            <a:pPr>
              <a:lnSpc>
                <a:spcPct val="80000"/>
              </a:lnSpc>
            </a:pPr>
            <a:r>
              <a:rPr lang="en-US" altLang="en-US" sz="800"/>
              <a:t>Computed tomography </a:t>
            </a:r>
          </a:p>
          <a:p>
            <a:pPr lvl="1">
              <a:lnSpc>
                <a:spcPct val="80000"/>
              </a:lnSpc>
            </a:pPr>
            <a:r>
              <a:rPr lang="en-US" altLang="en-US" sz="800"/>
              <a:t>Provides an excellent assessment of the parenchyma and nodal status. Thin slice images provide superior definition of smaller lesions. Good assessment of nodal status is provided. Tissue signature of fat allows diagnosis of AML. 3-D reconstruction now available </a:t>
            </a:r>
          </a:p>
          <a:p>
            <a:pPr>
              <a:lnSpc>
                <a:spcPct val="80000"/>
              </a:lnSpc>
            </a:pPr>
            <a:r>
              <a:rPr lang="en-US" altLang="en-US" sz="800"/>
              <a:t>Magnetic Resonance Imaging </a:t>
            </a:r>
          </a:p>
          <a:p>
            <a:pPr lvl="1">
              <a:lnSpc>
                <a:spcPct val="80000"/>
              </a:lnSpc>
            </a:pPr>
            <a:r>
              <a:rPr lang="en-US" altLang="en-US" sz="800"/>
              <a:t>Non ionizing radiation modality provides excellent demonstration of solid renal masses and is image test of choice to demonstrate extent of vena caval involvement with tumor. Useful in patients with renal insufficiency </a:t>
            </a:r>
          </a:p>
          <a:p>
            <a:pPr>
              <a:lnSpc>
                <a:spcPct val="80000"/>
              </a:lnSpc>
            </a:pPr>
            <a:r>
              <a:rPr lang="en-US" altLang="en-US" sz="800"/>
              <a:t>Ultrasonagraphy </a:t>
            </a:r>
          </a:p>
          <a:p>
            <a:pPr lvl="1">
              <a:lnSpc>
                <a:spcPct val="80000"/>
              </a:lnSpc>
            </a:pPr>
            <a:r>
              <a:rPr lang="en-US" altLang="en-US" sz="800"/>
              <a:t>Excellent in distinguishing cystic from solid masses. </a:t>
            </a:r>
          </a:p>
          <a:p>
            <a:pPr lvl="1">
              <a:lnSpc>
                <a:spcPct val="80000"/>
              </a:lnSpc>
            </a:pPr>
            <a:r>
              <a:rPr lang="en-US" altLang="en-US" sz="800"/>
              <a:t>30-50% of patients &gt;50 years will have renal cysts </a:t>
            </a:r>
          </a:p>
          <a:p>
            <a:pPr lvl="1">
              <a:lnSpc>
                <a:spcPct val="80000"/>
              </a:lnSpc>
            </a:pPr>
            <a:r>
              <a:rPr lang="en-US" altLang="en-US" sz="800"/>
              <a:t>Bosniak classification provides guidelines for cysts </a:t>
            </a:r>
            <a:br>
              <a:rPr lang="en-US" altLang="en-US" sz="800"/>
            </a:br>
            <a:r>
              <a:rPr lang="en-US" altLang="en-US" sz="800"/>
              <a:t>From the BJU International Mini Reviews: The Bosniak Classification of Renal Cystic Masses. </a:t>
            </a:r>
          </a:p>
          <a:p>
            <a:pPr lvl="2">
              <a:lnSpc>
                <a:spcPct val="80000"/>
              </a:lnSpc>
            </a:pPr>
            <a:r>
              <a:rPr lang="en-US" altLang="en-US" sz="800"/>
              <a:t>I [Simple cyst] 0% </a:t>
            </a:r>
          </a:p>
          <a:p>
            <a:pPr lvl="2">
              <a:lnSpc>
                <a:spcPct val="80000"/>
              </a:lnSpc>
            </a:pPr>
            <a:r>
              <a:rPr lang="en-US" altLang="en-US" sz="800"/>
              <a:t>II [Minimally complicated] 2-10% cancer risk </a:t>
            </a:r>
          </a:p>
          <a:p>
            <a:pPr lvl="2">
              <a:lnSpc>
                <a:spcPct val="80000"/>
              </a:lnSpc>
            </a:pPr>
            <a:r>
              <a:rPr lang="en-US" altLang="en-US" sz="800"/>
              <a:t>III [Indeterminate cyst] up to 50% cancer risk </a:t>
            </a:r>
          </a:p>
          <a:p>
            <a:pPr lvl="2">
              <a:lnSpc>
                <a:spcPct val="80000"/>
              </a:lnSpc>
            </a:pPr>
            <a:r>
              <a:rPr lang="en-US" altLang="en-US" sz="800"/>
              <a:t>IV [Cystic renal cell] up to 90% cancer risk </a:t>
            </a:r>
          </a:p>
          <a:p>
            <a:pPr>
              <a:lnSpc>
                <a:spcPct val="80000"/>
              </a:lnSpc>
            </a:pPr>
            <a:r>
              <a:rPr lang="en-US" altLang="en-US" sz="800"/>
              <a:t>Intravenous Urography </a:t>
            </a:r>
          </a:p>
          <a:p>
            <a:pPr lvl="1">
              <a:lnSpc>
                <a:spcPct val="80000"/>
              </a:lnSpc>
            </a:pPr>
            <a:r>
              <a:rPr lang="en-US" altLang="en-US" sz="800"/>
              <a:t>Starting point for hematuria evaluations </a:t>
            </a:r>
          </a:p>
          <a:p>
            <a:pPr lvl="1">
              <a:lnSpc>
                <a:spcPct val="80000"/>
              </a:lnSpc>
            </a:pPr>
            <a:r>
              <a:rPr lang="en-US" altLang="en-US" sz="800"/>
              <a:t>Abnormal findings require other imaging for conformation </a:t>
            </a:r>
          </a:p>
          <a:p>
            <a:pPr lvl="1">
              <a:lnSpc>
                <a:spcPct val="80000"/>
              </a:lnSpc>
            </a:pPr>
            <a:r>
              <a:rPr lang="en-US" altLang="en-US" sz="800"/>
              <a:t>Calcification pattern suggestive </a:t>
            </a:r>
          </a:p>
          <a:p>
            <a:pPr lvl="2">
              <a:lnSpc>
                <a:spcPct val="80000"/>
              </a:lnSpc>
            </a:pPr>
            <a:r>
              <a:rPr lang="en-US" altLang="en-US" sz="800"/>
              <a:t>Speckled or mottled, 90% cancer </a:t>
            </a:r>
          </a:p>
          <a:p>
            <a:pPr lvl="2">
              <a:lnSpc>
                <a:spcPct val="80000"/>
              </a:lnSpc>
            </a:pPr>
            <a:r>
              <a:rPr lang="en-US" altLang="en-US" sz="800"/>
              <a:t>Rim calcification 10-20% cancer </a:t>
            </a:r>
          </a:p>
          <a:p>
            <a:pPr>
              <a:lnSpc>
                <a:spcPct val="80000"/>
              </a:lnSpc>
            </a:pPr>
            <a:r>
              <a:rPr lang="en-US" altLang="en-US" sz="800"/>
              <a:t>Angiography </a:t>
            </a:r>
          </a:p>
          <a:p>
            <a:pPr lvl="1">
              <a:lnSpc>
                <a:spcPct val="80000"/>
              </a:lnSpc>
            </a:pPr>
            <a:r>
              <a:rPr lang="en-US" altLang="en-US" sz="800"/>
              <a:t>Generally supplanted by MRI angiography </a:t>
            </a:r>
          </a:p>
          <a:p>
            <a:pPr lvl="1">
              <a:lnSpc>
                <a:spcPct val="80000"/>
              </a:lnSpc>
            </a:pPr>
            <a:r>
              <a:rPr lang="en-US" altLang="en-US" sz="800"/>
              <a:t>Used for embolization of large lesions preoperatively </a:t>
            </a:r>
          </a:p>
          <a:p>
            <a:pPr>
              <a:lnSpc>
                <a:spcPct val="80000"/>
              </a:lnSpc>
            </a:pPr>
            <a:r>
              <a:rPr lang="en-US" altLang="en-US" sz="800"/>
              <a:t>Radionuclide Imaging </a:t>
            </a:r>
          </a:p>
          <a:p>
            <a:pPr lvl="1">
              <a:lnSpc>
                <a:spcPct val="80000"/>
              </a:lnSpc>
            </a:pPr>
            <a:r>
              <a:rPr lang="en-US" altLang="en-US" sz="800"/>
              <a:t>Most useful in detecting pseudo-masses </a:t>
            </a:r>
          </a:p>
          <a:p>
            <a:pPr lvl="1">
              <a:lnSpc>
                <a:spcPct val="80000"/>
              </a:lnSpc>
            </a:pPr>
            <a:r>
              <a:rPr lang="en-US" altLang="en-US" sz="800"/>
              <a:t>Tumors and cysts are photo-deficient areas </a:t>
            </a:r>
          </a:p>
          <a:p>
            <a:pPr>
              <a:lnSpc>
                <a:spcPct val="80000"/>
              </a:lnSpc>
            </a:pPr>
            <a:r>
              <a:rPr lang="en-US" altLang="en-US" sz="800"/>
              <a:t>Percutaneous biopsy </a:t>
            </a:r>
          </a:p>
          <a:p>
            <a:pPr lvl="1">
              <a:lnSpc>
                <a:spcPct val="80000"/>
              </a:lnSpc>
            </a:pPr>
            <a:r>
              <a:rPr lang="en-US" altLang="en-US" sz="800"/>
              <a:t>Generally not useful due to the high [30-50 percent] false positive rate </a:t>
            </a:r>
          </a:p>
          <a:p>
            <a:pPr lvl="1">
              <a:lnSpc>
                <a:spcPct val="80000"/>
              </a:lnSpc>
            </a:pPr>
            <a:r>
              <a:rPr lang="en-US" altLang="en-US" sz="800"/>
              <a:t>Some value in ruling out metastatic disease or lymphoma </a:t>
            </a:r>
          </a:p>
          <a:p>
            <a:pPr>
              <a:lnSpc>
                <a:spcPct val="80000"/>
              </a:lnSpc>
            </a:pPr>
            <a:r>
              <a:rPr lang="en-US" altLang="en-US" sz="800" b="1"/>
              <a:t>References</a:t>
            </a:r>
            <a:endParaRPr lang="en-US" altLang="en-US" sz="800"/>
          </a:p>
          <a:p>
            <a:pPr>
              <a:lnSpc>
                <a:spcPct val="80000"/>
              </a:lnSpc>
            </a:pPr>
            <a:r>
              <a:rPr lang="en-US" altLang="en-US" sz="800"/>
              <a:t>Bostwick DG, Eble JN: Diagnosis and classification of renal cell carcinoma. Urol Clin N Am 26:627-635, 1999. </a:t>
            </a:r>
          </a:p>
          <a:p>
            <a:pPr>
              <a:lnSpc>
                <a:spcPct val="80000"/>
              </a:lnSpc>
            </a:pPr>
            <a:r>
              <a:rPr lang="en-US" altLang="en-US" sz="800"/>
              <a:t>Caddeddu JA, Ono Y, Clayman RV, et al: Laparoscopic nephrectomy for renal cell cancer: Evaluation of efficacy and safety: A multicenter experience. Urology 52:773-777, 1998. </a:t>
            </a:r>
          </a:p>
          <a:p>
            <a:pPr>
              <a:lnSpc>
                <a:spcPct val="80000"/>
              </a:lnSpc>
            </a:pPr>
            <a:r>
              <a:rPr lang="en-US" altLang="en-US" sz="800"/>
              <a:t>Levy DA, Slaton JW, Swanson DA, Dinney CP: Stage specific guidelines for surveillance after radical nephrectomy for local renal cell carcinoma. J Urol 15:1163-1167, 1998. </a:t>
            </a:r>
          </a:p>
          <a:p>
            <a:pPr>
              <a:lnSpc>
                <a:spcPct val="80000"/>
              </a:lnSpc>
            </a:pPr>
            <a:r>
              <a:rPr lang="en-US" altLang="en-US" sz="800"/>
              <a:t>Montie JM: Lymphadenectomy for renal cell carcinoma. Semin Urol 7:181-185, 1989. </a:t>
            </a:r>
          </a:p>
          <a:p>
            <a:pPr>
              <a:lnSpc>
                <a:spcPct val="80000"/>
              </a:lnSpc>
            </a:pPr>
            <a:r>
              <a:rPr lang="en-US" altLang="en-US" sz="800"/>
              <a:t>Motzer RJ, Bander NH, Nanus DM: Renal-cell carcinoma. N Engl J Med 335:865-875, 1996. </a:t>
            </a:r>
          </a:p>
          <a:p>
            <a:pPr>
              <a:lnSpc>
                <a:spcPct val="80000"/>
              </a:lnSpc>
            </a:pPr>
            <a:r>
              <a:rPr lang="en-US" altLang="en-US" sz="800"/>
              <a:t>Novick AC: Renal-sparing surgery for renal cell carcinoma. Urol Clin North Am 20:277-282, 1993. </a:t>
            </a:r>
          </a:p>
          <a:p>
            <a:pPr>
              <a:lnSpc>
                <a:spcPct val="80000"/>
              </a:lnSpc>
            </a:pPr>
            <a:r>
              <a:rPr lang="en-US" altLang="en-US" sz="800"/>
              <a:t>Sagalowsky AI, Kadesky KT, Ewalt DM, Kennedy TJ: Factors influencing adrenal metastasis in renal cell carcinoma. J Urol 151:1181-1184, 1994. </a:t>
            </a:r>
          </a:p>
          <a:p>
            <a:pPr>
              <a:lnSpc>
                <a:spcPct val="80000"/>
              </a:lnSpc>
            </a:pPr>
            <a:r>
              <a:rPr lang="en-US" altLang="en-US" sz="800"/>
              <a:t>Skinner DG, Pritchett RT, Lieskovsky G, Boyd SD, Stiles QR: Vena caval involvement by renal cell carcinoma. Surgical resection provides meaningful long-term survival. Ann Surg 210:387-394, 1989. </a:t>
            </a:r>
          </a:p>
          <a:p>
            <a:pPr>
              <a:lnSpc>
                <a:spcPct val="80000"/>
              </a:lnSpc>
            </a:pPr>
            <a:r>
              <a:rPr lang="en-US" altLang="en-US" sz="800"/>
              <a:t>Sufrin G, Cashon S, Golio A, Murphy GP: Paraneoplastic and serologic syndromes of renal adenocarcinoma. Semin Urol 7:158-171, 1989. </a:t>
            </a:r>
          </a:p>
          <a:p>
            <a:pPr>
              <a:lnSpc>
                <a:spcPct val="80000"/>
              </a:lnSpc>
            </a:pPr>
            <a:r>
              <a:rPr lang="en-US" altLang="en-US" sz="800"/>
              <a:t>Yang JC, Topalian SL, Parkinson D, et al: Randomized comparison of high-dose and low-dose intravenous interleukin 2 for the therapy of metastatic renal cell carcinoma: An interim report. J Clin Oncol 12:1572-1576, 1994. </a:t>
            </a:r>
          </a:p>
          <a:p>
            <a:pPr>
              <a:lnSpc>
                <a:spcPct val="80000"/>
              </a:lnSpc>
            </a:pPr>
            <a:r>
              <a:rPr lang="en-US" altLang="en-US" sz="800" b="1"/>
              <a:t>Reader Comments</a:t>
            </a:r>
            <a:endParaRPr lang="en-US" altLang="en-US" sz="800"/>
          </a:p>
          <a:p>
            <a:pPr>
              <a:lnSpc>
                <a:spcPct val="80000"/>
              </a:lnSpc>
            </a:pPr>
            <a:r>
              <a:rPr lang="en-US" altLang="en-US" sz="800"/>
              <a:t>Please log-in or register in order to submit comments.</a:t>
            </a:r>
          </a:p>
          <a:p>
            <a:pPr>
              <a:lnSpc>
                <a:spcPct val="80000"/>
              </a:lnSpc>
            </a:pPr>
            <a:r>
              <a:rPr lang="en-US" altLang="en-US" sz="800"/>
              <a:t>Powered by AkoComment!</a:t>
            </a:r>
          </a:p>
          <a:p>
            <a:pPr>
              <a:lnSpc>
                <a:spcPct val="80000"/>
              </a:lnSpc>
            </a:pPr>
            <a:endParaRPr lang="en-US" altLang="en-US" sz="800"/>
          </a:p>
        </p:txBody>
      </p:sp>
    </p:spTree>
    <p:extLst>
      <p:ext uri="{BB962C8B-B14F-4D97-AF65-F5344CB8AC3E}">
        <p14:creationId xmlns:p14="http://schemas.microsoft.com/office/powerpoint/2010/main" val="3003444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D155A7-A3DA-45CC-AD73-858349E8D16B}" type="slidenum">
              <a:rPr lang="en-US" altLang="en-US"/>
              <a:pPr/>
              <a:t>14</a:t>
            </a:fld>
            <a:endParaRPr lang="en-US" altLang="en-US"/>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pPr>
              <a:lnSpc>
                <a:spcPct val="80000"/>
              </a:lnSpc>
            </a:pPr>
            <a:r>
              <a:rPr lang="en-US" altLang="en-US" sz="1000" b="1"/>
              <a:t>Clinical Staging </a:t>
            </a:r>
            <a:r>
              <a:rPr lang="en-US" altLang="en-US" sz="1000">
                <a:hlinkClick r:id="rId3" tooltip="Show Comments"/>
              </a:rPr>
              <a:t> </a:t>
            </a:r>
            <a:r>
              <a:rPr lang="en-US" altLang="en-US" sz="1000"/>
              <a:t>   </a:t>
            </a:r>
            <a:r>
              <a:rPr lang="en-US" altLang="en-US" sz="1000">
                <a:hlinkClick r:id="rId4" tooltip="Print"/>
              </a:rPr>
              <a:t> </a:t>
            </a:r>
            <a:r>
              <a:rPr lang="en-US" altLang="en-US" sz="1000"/>
              <a:t>   </a:t>
            </a:r>
            <a:r>
              <a:rPr lang="en-US" altLang="en-US" sz="1000" b="1"/>
              <a:t>  </a:t>
            </a:r>
            <a:br>
              <a:rPr lang="en-US" altLang="en-US" sz="1000"/>
            </a:br>
            <a:r>
              <a:rPr lang="en-US" altLang="en-US" sz="1000"/>
              <a:t>   Tuesday, 16 May 2006 </a:t>
            </a:r>
          </a:p>
          <a:p>
            <a:pPr>
              <a:lnSpc>
                <a:spcPct val="80000"/>
              </a:lnSpc>
            </a:pPr>
            <a:r>
              <a:rPr lang="en-US" altLang="en-US" sz="1000"/>
              <a:t>Chest X-ray or Chest CT </a:t>
            </a:r>
          </a:p>
          <a:p>
            <a:pPr>
              <a:lnSpc>
                <a:spcPct val="80000"/>
              </a:lnSpc>
            </a:pPr>
            <a:r>
              <a:rPr lang="en-US" altLang="en-US" sz="1000"/>
              <a:t>CT/MRI scan of abdomen or pelvis </a:t>
            </a:r>
          </a:p>
          <a:p>
            <a:pPr>
              <a:lnSpc>
                <a:spcPct val="80000"/>
              </a:lnSpc>
            </a:pPr>
            <a:r>
              <a:rPr lang="en-US" altLang="en-US" sz="1000"/>
              <a:t>Bone scan with plan films (for elevated alkaline phosphotase or bone pain. </a:t>
            </a:r>
          </a:p>
          <a:p>
            <a:pPr>
              <a:lnSpc>
                <a:spcPct val="80000"/>
              </a:lnSpc>
            </a:pPr>
            <a:r>
              <a:rPr lang="en-US" altLang="en-US" sz="1000"/>
              <a:t>Laboratory: CBC, Chempanel -LFT's, alkaline phosphotase, BUN, creatinine. </a:t>
            </a:r>
          </a:p>
          <a:p>
            <a:pPr>
              <a:lnSpc>
                <a:spcPct val="80000"/>
              </a:lnSpc>
            </a:pPr>
            <a:r>
              <a:rPr lang="en-US" altLang="en-US" sz="1000" b="1"/>
              <a:t>References</a:t>
            </a:r>
            <a:endParaRPr lang="en-US" altLang="en-US" sz="1000"/>
          </a:p>
          <a:p>
            <a:pPr>
              <a:lnSpc>
                <a:spcPct val="80000"/>
              </a:lnSpc>
            </a:pPr>
            <a:r>
              <a:rPr lang="en-US" altLang="en-US" sz="1000"/>
              <a:t>Bostwick DG, Eble JN: Diagnosis and classification of renal cell carcinoma. Urol Clin N Am 26:627-635, 1999. </a:t>
            </a:r>
          </a:p>
          <a:p>
            <a:pPr>
              <a:lnSpc>
                <a:spcPct val="80000"/>
              </a:lnSpc>
            </a:pPr>
            <a:r>
              <a:rPr lang="en-US" altLang="en-US" sz="1000"/>
              <a:t>Caddeddu JA, Ono Y, Clayman RV, et al: Laparoscopic nephrectomy for renal cell cancer: Evaluation of efficacy and safety: A multicenter experience. Urology 52:773-777, 1998. </a:t>
            </a:r>
          </a:p>
          <a:p>
            <a:pPr>
              <a:lnSpc>
                <a:spcPct val="80000"/>
              </a:lnSpc>
            </a:pPr>
            <a:r>
              <a:rPr lang="en-US" altLang="en-US" sz="1000"/>
              <a:t>Levy DA, Slaton JW, Swanson DA, Dinney CP: Stage specific guidelines for surveillance after radical nephrectomy for local renal cell carcinoma. J Urol 15:1163-1167, 1998. </a:t>
            </a:r>
          </a:p>
          <a:p>
            <a:pPr>
              <a:lnSpc>
                <a:spcPct val="80000"/>
              </a:lnSpc>
            </a:pPr>
            <a:r>
              <a:rPr lang="en-US" altLang="en-US" sz="1000"/>
              <a:t>Montie JM: Lymphadenectomy for renal cell carcinoma. Semin Urol 7:181-185, 1989. </a:t>
            </a:r>
          </a:p>
          <a:p>
            <a:pPr>
              <a:lnSpc>
                <a:spcPct val="80000"/>
              </a:lnSpc>
            </a:pPr>
            <a:r>
              <a:rPr lang="en-US" altLang="en-US" sz="1000"/>
              <a:t>Motzer RJ, Bander NH, Nanus DM: Renal-cell carcinoma. N Engl J Med 335:865-875, 1996. </a:t>
            </a:r>
          </a:p>
          <a:p>
            <a:pPr>
              <a:lnSpc>
                <a:spcPct val="80000"/>
              </a:lnSpc>
            </a:pPr>
            <a:r>
              <a:rPr lang="en-US" altLang="en-US" sz="1000"/>
              <a:t>Novick AC: Renal-sparing surgery for renal cell carcinoma. Urol Clin North Am 20:277-282, 1993. </a:t>
            </a:r>
          </a:p>
          <a:p>
            <a:pPr>
              <a:lnSpc>
                <a:spcPct val="80000"/>
              </a:lnSpc>
            </a:pPr>
            <a:r>
              <a:rPr lang="en-US" altLang="en-US" sz="1000"/>
              <a:t>Sagalowsky AI, Kadesky KT, Ewalt DM, Kennedy TJ: Factors influencing adrenal metastasis in renal cell carcinoma. J Urol 151:1181-1184, 1994. </a:t>
            </a:r>
          </a:p>
          <a:p>
            <a:pPr>
              <a:lnSpc>
                <a:spcPct val="80000"/>
              </a:lnSpc>
            </a:pPr>
            <a:r>
              <a:rPr lang="en-US" altLang="en-US" sz="1000"/>
              <a:t>Skinner DG, Pritchett RT, Lieskovsky G, Boyd SD, Stiles QR: Vena caval involvement by renal cell carcinoma. Surgical resection provides meaningful long-term survival. Ann Surg 210:387-394, 1989. </a:t>
            </a:r>
          </a:p>
          <a:p>
            <a:pPr>
              <a:lnSpc>
                <a:spcPct val="80000"/>
              </a:lnSpc>
            </a:pPr>
            <a:r>
              <a:rPr lang="en-US" altLang="en-US" sz="1000"/>
              <a:t>Sufrin G, Cashon S, Golio A, Murphy GP: Paraneoplastic and serologic syndromes of renal adenocarcinoma. Semin Urol 7:158-171, 1989. </a:t>
            </a:r>
          </a:p>
          <a:p>
            <a:pPr>
              <a:lnSpc>
                <a:spcPct val="80000"/>
              </a:lnSpc>
            </a:pPr>
            <a:r>
              <a:rPr lang="en-US" altLang="en-US" sz="1000"/>
              <a:t>Yang JC, Topalian SL, Parkinson D, et al: Randomized comparison of high-dose and low-dose intravenous interleukin 2 for the therapy of metastatic renal cell carcinoma: An interim report. J Clin Oncol 12:1572-1576, 1994. </a:t>
            </a:r>
          </a:p>
          <a:p>
            <a:pPr>
              <a:lnSpc>
                <a:spcPct val="80000"/>
              </a:lnSpc>
            </a:pPr>
            <a:endParaRPr lang="en-US" altLang="en-US" sz="1000"/>
          </a:p>
        </p:txBody>
      </p:sp>
    </p:spTree>
    <p:extLst>
      <p:ext uri="{BB962C8B-B14F-4D97-AF65-F5344CB8AC3E}">
        <p14:creationId xmlns:p14="http://schemas.microsoft.com/office/powerpoint/2010/main" val="10060145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1"/>
        <p:cNvGrpSpPr/>
        <p:nvPr/>
      </p:nvGrpSpPr>
      <p:grpSpPr>
        <a:xfrm>
          <a:off x="0" y="0"/>
          <a:ext cx="0" cy="0"/>
          <a:chOff x="0" y="0"/>
          <a:chExt cx="0" cy="0"/>
        </a:xfrm>
      </p:grpSpPr>
      <p:sp>
        <p:nvSpPr>
          <p:cNvPr id="382" name="Google Shape;382;p47: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83" name="Google Shape;383;p4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52346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DB02C22-6677-4DA7-A7B0-99EB6D0B015B}" type="datetimeFigureOut">
              <a:rPr lang="en-US" smtClean="0"/>
              <a:t>2/16/2025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F286D-8541-4667-8A65-C9B6049DAD7A}" type="slidenum">
              <a:rPr lang="en-US" smtClean="0"/>
              <a:t>‹#›</a:t>
            </a:fld>
            <a:endParaRPr lang="en-US"/>
          </a:p>
        </p:txBody>
      </p:sp>
    </p:spTree>
    <p:extLst>
      <p:ext uri="{BB962C8B-B14F-4D97-AF65-F5344CB8AC3E}">
        <p14:creationId xmlns:p14="http://schemas.microsoft.com/office/powerpoint/2010/main" val="4019348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B02C22-6677-4DA7-A7B0-99EB6D0B015B}" type="datetimeFigureOut">
              <a:rPr lang="en-US" smtClean="0"/>
              <a:t>2/16/2025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F286D-8541-4667-8A65-C9B6049DAD7A}" type="slidenum">
              <a:rPr lang="en-US" smtClean="0"/>
              <a:t>‹#›</a:t>
            </a:fld>
            <a:endParaRPr lang="en-US"/>
          </a:p>
        </p:txBody>
      </p:sp>
    </p:spTree>
    <p:extLst>
      <p:ext uri="{BB962C8B-B14F-4D97-AF65-F5344CB8AC3E}">
        <p14:creationId xmlns:p14="http://schemas.microsoft.com/office/powerpoint/2010/main" val="3194350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B02C22-6677-4DA7-A7B0-99EB6D0B015B}" type="datetimeFigureOut">
              <a:rPr lang="en-US" smtClean="0"/>
              <a:t>2/16/2025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F286D-8541-4667-8A65-C9B6049DAD7A}" type="slidenum">
              <a:rPr lang="en-US" smtClean="0"/>
              <a:t>‹#›</a:t>
            </a:fld>
            <a:endParaRPr lang="en-US"/>
          </a:p>
        </p:txBody>
      </p:sp>
    </p:spTree>
    <p:extLst>
      <p:ext uri="{BB962C8B-B14F-4D97-AF65-F5344CB8AC3E}">
        <p14:creationId xmlns:p14="http://schemas.microsoft.com/office/powerpoint/2010/main" val="16463460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0"/>
            <a:ext cx="53848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09600" y="6248400"/>
            <a:ext cx="28448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4165600" y="6248400"/>
            <a:ext cx="38608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8737600" y="6248400"/>
            <a:ext cx="2844800" cy="457200"/>
          </a:xfrm>
        </p:spPr>
        <p:txBody>
          <a:bodyPr/>
          <a:lstStyle>
            <a:lvl1pPr>
              <a:defRPr/>
            </a:lvl1pPr>
          </a:lstStyle>
          <a:p>
            <a:fld id="{9DDC8F81-AE66-4D21-AABA-063068B391BA}" type="slidenum">
              <a:rPr lang="en-US" altLang="en-US"/>
              <a:pPr/>
              <a:t>‹#›</a:t>
            </a:fld>
            <a:endParaRPr lang="en-US" altLang="en-US"/>
          </a:p>
        </p:txBody>
      </p:sp>
    </p:spTree>
    <p:extLst>
      <p:ext uri="{BB962C8B-B14F-4D97-AF65-F5344CB8AC3E}">
        <p14:creationId xmlns:p14="http://schemas.microsoft.com/office/powerpoint/2010/main" val="274488173"/>
      </p:ext>
    </p:extLst>
  </p:cSld>
  <p:clrMapOvr>
    <a:masterClrMapping/>
  </p:clrMapOvr>
  <p:transition>
    <p:check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B02C22-6677-4DA7-A7B0-99EB6D0B015B}" type="datetimeFigureOut">
              <a:rPr lang="en-US" smtClean="0"/>
              <a:t>2/16/2025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F286D-8541-4667-8A65-C9B6049DAD7A}" type="slidenum">
              <a:rPr lang="en-US" smtClean="0"/>
              <a:t>‹#›</a:t>
            </a:fld>
            <a:endParaRPr lang="en-US"/>
          </a:p>
        </p:txBody>
      </p:sp>
    </p:spTree>
    <p:extLst>
      <p:ext uri="{BB962C8B-B14F-4D97-AF65-F5344CB8AC3E}">
        <p14:creationId xmlns:p14="http://schemas.microsoft.com/office/powerpoint/2010/main" val="1081925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DB02C22-6677-4DA7-A7B0-99EB6D0B015B}" type="datetimeFigureOut">
              <a:rPr lang="en-US" smtClean="0"/>
              <a:t>2/16/2025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9F286D-8541-4667-8A65-C9B6049DAD7A}" type="slidenum">
              <a:rPr lang="en-US" smtClean="0"/>
              <a:t>‹#›</a:t>
            </a:fld>
            <a:endParaRPr lang="en-US"/>
          </a:p>
        </p:txBody>
      </p:sp>
    </p:spTree>
    <p:extLst>
      <p:ext uri="{BB962C8B-B14F-4D97-AF65-F5344CB8AC3E}">
        <p14:creationId xmlns:p14="http://schemas.microsoft.com/office/powerpoint/2010/main" val="2644602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DB02C22-6677-4DA7-A7B0-99EB6D0B015B}" type="datetimeFigureOut">
              <a:rPr lang="en-US" smtClean="0"/>
              <a:t>2/16/2025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9F286D-8541-4667-8A65-C9B6049DAD7A}" type="slidenum">
              <a:rPr lang="en-US" smtClean="0"/>
              <a:t>‹#›</a:t>
            </a:fld>
            <a:endParaRPr lang="en-US"/>
          </a:p>
        </p:txBody>
      </p:sp>
    </p:spTree>
    <p:extLst>
      <p:ext uri="{BB962C8B-B14F-4D97-AF65-F5344CB8AC3E}">
        <p14:creationId xmlns:p14="http://schemas.microsoft.com/office/powerpoint/2010/main" val="20422589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DB02C22-6677-4DA7-A7B0-99EB6D0B015B}" type="datetimeFigureOut">
              <a:rPr lang="en-US" smtClean="0"/>
              <a:t>2/16/2025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9F286D-8541-4667-8A65-C9B6049DAD7A}" type="slidenum">
              <a:rPr lang="en-US" smtClean="0"/>
              <a:t>‹#›</a:t>
            </a:fld>
            <a:endParaRPr lang="en-US"/>
          </a:p>
        </p:txBody>
      </p:sp>
    </p:spTree>
    <p:extLst>
      <p:ext uri="{BB962C8B-B14F-4D97-AF65-F5344CB8AC3E}">
        <p14:creationId xmlns:p14="http://schemas.microsoft.com/office/powerpoint/2010/main" val="2375723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DB02C22-6677-4DA7-A7B0-99EB6D0B015B}" type="datetimeFigureOut">
              <a:rPr lang="en-US" smtClean="0"/>
              <a:t>2/16/2025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9F286D-8541-4667-8A65-C9B6049DAD7A}" type="slidenum">
              <a:rPr lang="en-US" smtClean="0"/>
              <a:t>‹#›</a:t>
            </a:fld>
            <a:endParaRPr lang="en-US"/>
          </a:p>
        </p:txBody>
      </p:sp>
    </p:spTree>
    <p:extLst>
      <p:ext uri="{BB962C8B-B14F-4D97-AF65-F5344CB8AC3E}">
        <p14:creationId xmlns:p14="http://schemas.microsoft.com/office/powerpoint/2010/main" val="4035814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B02C22-6677-4DA7-A7B0-99EB6D0B015B}" type="datetimeFigureOut">
              <a:rPr lang="en-US" smtClean="0"/>
              <a:t>2/16/2025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9F286D-8541-4667-8A65-C9B6049DAD7A}" type="slidenum">
              <a:rPr lang="en-US" smtClean="0"/>
              <a:t>‹#›</a:t>
            </a:fld>
            <a:endParaRPr lang="en-US"/>
          </a:p>
        </p:txBody>
      </p:sp>
    </p:spTree>
    <p:extLst>
      <p:ext uri="{BB962C8B-B14F-4D97-AF65-F5344CB8AC3E}">
        <p14:creationId xmlns:p14="http://schemas.microsoft.com/office/powerpoint/2010/main" val="2379074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DB02C22-6677-4DA7-A7B0-99EB6D0B015B}" type="datetimeFigureOut">
              <a:rPr lang="en-US" smtClean="0"/>
              <a:t>2/16/2025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9F286D-8541-4667-8A65-C9B6049DAD7A}" type="slidenum">
              <a:rPr lang="en-US" smtClean="0"/>
              <a:t>‹#›</a:t>
            </a:fld>
            <a:endParaRPr lang="en-US"/>
          </a:p>
        </p:txBody>
      </p:sp>
    </p:spTree>
    <p:extLst>
      <p:ext uri="{BB962C8B-B14F-4D97-AF65-F5344CB8AC3E}">
        <p14:creationId xmlns:p14="http://schemas.microsoft.com/office/powerpoint/2010/main" val="3794789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DB02C22-6677-4DA7-A7B0-99EB6D0B015B}" type="datetimeFigureOut">
              <a:rPr lang="en-US" smtClean="0"/>
              <a:t>2/16/2025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9F286D-8541-4667-8A65-C9B6049DAD7A}" type="slidenum">
              <a:rPr lang="en-US" smtClean="0"/>
              <a:t>‹#›</a:t>
            </a:fld>
            <a:endParaRPr lang="en-US"/>
          </a:p>
        </p:txBody>
      </p:sp>
    </p:spTree>
    <p:extLst>
      <p:ext uri="{BB962C8B-B14F-4D97-AF65-F5344CB8AC3E}">
        <p14:creationId xmlns:p14="http://schemas.microsoft.com/office/powerpoint/2010/main" val="3860548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B02C22-6677-4DA7-A7B0-99EB6D0B015B}" type="datetimeFigureOut">
              <a:rPr lang="en-US" smtClean="0"/>
              <a:t>2/16/2025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9F286D-8541-4667-8A65-C9B6049DAD7A}" type="slidenum">
              <a:rPr lang="en-US" smtClean="0"/>
              <a:t>‹#›</a:t>
            </a:fld>
            <a:endParaRPr lang="en-US"/>
          </a:p>
        </p:txBody>
      </p:sp>
    </p:spTree>
    <p:extLst>
      <p:ext uri="{BB962C8B-B14F-4D97-AF65-F5344CB8AC3E}">
        <p14:creationId xmlns:p14="http://schemas.microsoft.com/office/powerpoint/2010/main" val="2976741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pubmed.ncbi.nlm.nih.gov/17098649/" TargetMode="External"/><Relationship Id="rId2" Type="http://schemas.openxmlformats.org/officeDocument/2006/relationships/hyperlink" Target="https://pubmed.ncbi.nlm.nih.gov/?term=%22Francis%20IR%22%5BAuthor%5D"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41400"/>
            <a:ext cx="9144000" cy="2387600"/>
          </a:xfrm>
        </p:spPr>
        <p:txBody>
          <a:bodyPr>
            <a:normAutofit fontScale="90000"/>
          </a:bodyPr>
          <a:lstStyle/>
          <a:p>
            <a:r>
              <a:rPr lang="en-US" sz="4700" b="1" dirty="0"/>
              <a:t>Imaging and staging of renal cell carcinoma</a:t>
            </a:r>
            <a:br>
              <a:rPr lang="en-US" b="1" dirty="0">
                <a:ea typeface="ＭＳ Ｐゴシック" pitchFamily="-111" charset="-128"/>
                <a:cs typeface="ＭＳ Ｐゴシック" pitchFamily="-111" charset="-128"/>
              </a:rPr>
            </a:br>
            <a:r>
              <a:rPr lang="en-US" sz="4400" b="1" dirty="0">
                <a:solidFill>
                  <a:srgbClr val="002060"/>
                </a:solidFill>
                <a:ea typeface="ＭＳ Ｐゴシック" pitchFamily="-111" charset="-128"/>
                <a:cs typeface="ＭＳ Ｐゴシック" pitchFamily="-111" charset="-128"/>
              </a:rPr>
              <a:t>Renal Module</a:t>
            </a:r>
            <a:br>
              <a:rPr lang="en-US" b="1" dirty="0">
                <a:ea typeface="ＭＳ Ｐゴシック" pitchFamily="-111" charset="-128"/>
                <a:cs typeface="ＭＳ Ｐゴシック" pitchFamily="-111" charset="-128"/>
              </a:rPr>
            </a:br>
            <a:r>
              <a:rPr lang="en-US" sz="4400" b="1" dirty="0">
                <a:ea typeface="ＭＳ Ｐゴシック" pitchFamily="-111" charset="-128"/>
                <a:cs typeface="ＭＳ Ｐゴシック" pitchFamily="-111" charset="-128"/>
              </a:rPr>
              <a:t>4</a:t>
            </a:r>
            <a:r>
              <a:rPr lang="en-US" sz="4400" b="1" baseline="30000" dirty="0">
                <a:ea typeface="ＭＳ Ｐゴシック" pitchFamily="-111" charset="-128"/>
                <a:cs typeface="ＭＳ Ｐゴシック" pitchFamily="-111" charset="-128"/>
              </a:rPr>
              <a:t>th</a:t>
            </a:r>
            <a:r>
              <a:rPr lang="en-US" sz="4400" b="1" dirty="0">
                <a:ea typeface="ＭＳ Ｐゴシック" pitchFamily="-111" charset="-128"/>
                <a:cs typeface="ＭＳ Ｐゴシック" pitchFamily="-111" charset="-128"/>
              </a:rPr>
              <a:t> Year MBBS</a:t>
            </a:r>
            <a:endParaRPr lang="en-US" sz="4400" dirty="0"/>
          </a:p>
        </p:txBody>
      </p:sp>
      <p:sp>
        <p:nvSpPr>
          <p:cNvPr id="3" name="Subtitle 2"/>
          <p:cNvSpPr>
            <a:spLocks noGrp="1"/>
          </p:cNvSpPr>
          <p:nvPr>
            <p:ph type="subTitle" idx="1"/>
          </p:nvPr>
        </p:nvSpPr>
        <p:spPr/>
        <p:txBody>
          <a:bodyPr/>
          <a:lstStyle/>
          <a:p>
            <a:r>
              <a:rPr lang="en-US" dirty="0">
                <a:solidFill>
                  <a:schemeClr val="bg1">
                    <a:lumMod val="50000"/>
                  </a:schemeClr>
                </a:solidFill>
              </a:rPr>
              <a:t>Dr Kiran Fatima</a:t>
            </a:r>
          </a:p>
          <a:p>
            <a:r>
              <a:rPr lang="en-US" dirty="0">
                <a:solidFill>
                  <a:schemeClr val="bg1">
                    <a:lumMod val="50000"/>
                  </a:schemeClr>
                </a:solidFill>
              </a:rPr>
              <a:t>Pathology Department</a:t>
            </a:r>
          </a:p>
          <a:p>
            <a:r>
              <a:rPr lang="en-US" dirty="0">
                <a:solidFill>
                  <a:schemeClr val="bg1">
                    <a:lumMod val="50000"/>
                  </a:schemeClr>
                </a:solidFill>
              </a:rPr>
              <a:t>Rawalpindi Medical University</a:t>
            </a:r>
          </a:p>
        </p:txBody>
      </p:sp>
    </p:spTree>
    <p:extLst>
      <p:ext uri="{BB962C8B-B14F-4D97-AF65-F5344CB8AC3E}">
        <p14:creationId xmlns:p14="http://schemas.microsoft.com/office/powerpoint/2010/main" val="11777972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ltLang="en-US" b="1"/>
              <a:t>Imaging</a:t>
            </a:r>
          </a:p>
        </p:txBody>
      </p:sp>
      <p:sp>
        <p:nvSpPr>
          <p:cNvPr id="92163" name="Rectangle 3"/>
          <p:cNvSpPr>
            <a:spLocks noGrp="1" noChangeArrowheads="1"/>
          </p:cNvSpPr>
          <p:nvPr>
            <p:ph type="body" idx="1"/>
          </p:nvPr>
        </p:nvSpPr>
        <p:spPr/>
        <p:txBody>
          <a:bodyPr>
            <a:normAutofit/>
          </a:bodyPr>
          <a:lstStyle/>
          <a:p>
            <a:pPr>
              <a:lnSpc>
                <a:spcPct val="90000"/>
              </a:lnSpc>
            </a:pPr>
            <a:r>
              <a:rPr lang="en-US" altLang="en-US" sz="2400" dirty="0"/>
              <a:t>Ultrasonography </a:t>
            </a:r>
          </a:p>
          <a:p>
            <a:pPr lvl="1">
              <a:lnSpc>
                <a:spcPct val="90000"/>
              </a:lnSpc>
            </a:pPr>
            <a:r>
              <a:rPr lang="en-US" altLang="en-US" dirty="0"/>
              <a:t>Excellent in distinguishing cystic from solid masses. </a:t>
            </a:r>
          </a:p>
          <a:p>
            <a:pPr lvl="1">
              <a:lnSpc>
                <a:spcPct val="90000"/>
              </a:lnSpc>
            </a:pPr>
            <a:endParaRPr lang="en-US" altLang="en-US" dirty="0"/>
          </a:p>
          <a:p>
            <a:pPr lvl="1">
              <a:lnSpc>
                <a:spcPct val="90000"/>
              </a:lnSpc>
            </a:pPr>
            <a:r>
              <a:rPr lang="en-US" altLang="en-US" dirty="0"/>
              <a:t>30-50% of patients &gt;50 years will have renal cysts </a:t>
            </a:r>
          </a:p>
        </p:txBody>
      </p:sp>
      <p:sp>
        <p:nvSpPr>
          <p:cNvPr id="2" name="TextBox 1">
            <a:extLst>
              <a:ext uri="{FF2B5EF4-FFF2-40B4-BE49-F238E27FC236}">
                <a16:creationId xmlns:a16="http://schemas.microsoft.com/office/drawing/2014/main" id="{072A0C0A-6903-565C-A2AE-CD10A7E66897}"/>
              </a:ext>
            </a:extLst>
          </p:cNvPr>
          <p:cNvSpPr txBox="1"/>
          <p:nvPr/>
        </p:nvSpPr>
        <p:spPr>
          <a:xfrm>
            <a:off x="9813536" y="346841"/>
            <a:ext cx="1792514" cy="369332"/>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4090528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altLang="en-US" b="1"/>
              <a:t>Imaging</a:t>
            </a:r>
          </a:p>
        </p:txBody>
      </p:sp>
      <p:sp>
        <p:nvSpPr>
          <p:cNvPr id="94211" name="Rectangle 3"/>
          <p:cNvSpPr>
            <a:spLocks noGrp="1" noChangeArrowheads="1"/>
          </p:cNvSpPr>
          <p:nvPr>
            <p:ph type="body" idx="1"/>
          </p:nvPr>
        </p:nvSpPr>
        <p:spPr/>
        <p:txBody>
          <a:bodyPr>
            <a:normAutofit/>
          </a:bodyPr>
          <a:lstStyle/>
          <a:p>
            <a:r>
              <a:rPr lang="en-US" altLang="en-US" sz="2400" dirty="0"/>
              <a:t>Intravenous urography </a:t>
            </a:r>
          </a:p>
          <a:p>
            <a:pPr lvl="1"/>
            <a:r>
              <a:rPr lang="en-US" altLang="en-US" dirty="0"/>
              <a:t>Starting point for hematuria evaluations </a:t>
            </a:r>
          </a:p>
          <a:p>
            <a:pPr lvl="1"/>
            <a:r>
              <a:rPr lang="en-US" altLang="en-US" dirty="0"/>
              <a:t>Abnormal findings require other imaging for conformation </a:t>
            </a:r>
          </a:p>
          <a:p>
            <a:pPr lvl="1"/>
            <a:r>
              <a:rPr lang="en-US" altLang="en-US" dirty="0"/>
              <a:t>Calcification pattern suggestive </a:t>
            </a:r>
          </a:p>
          <a:p>
            <a:pPr lvl="2"/>
            <a:r>
              <a:rPr lang="en-US" altLang="en-US" sz="2400" dirty="0"/>
              <a:t>Speckled or mottled, 90% cancer </a:t>
            </a:r>
          </a:p>
          <a:p>
            <a:pPr lvl="2"/>
            <a:r>
              <a:rPr lang="en-US" altLang="en-US" sz="2400" dirty="0"/>
              <a:t>Rim calcification 10-20% cancer </a:t>
            </a:r>
          </a:p>
        </p:txBody>
      </p:sp>
      <p:sp>
        <p:nvSpPr>
          <p:cNvPr id="2" name="TextBox 1">
            <a:extLst>
              <a:ext uri="{FF2B5EF4-FFF2-40B4-BE49-F238E27FC236}">
                <a16:creationId xmlns:a16="http://schemas.microsoft.com/office/drawing/2014/main" id="{8073D5A3-3364-C618-89C6-4BF1CDE277E5}"/>
              </a:ext>
            </a:extLst>
          </p:cNvPr>
          <p:cNvSpPr txBox="1"/>
          <p:nvPr/>
        </p:nvSpPr>
        <p:spPr>
          <a:xfrm>
            <a:off x="9813536" y="346841"/>
            <a:ext cx="1792514" cy="369332"/>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2610521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ltLang="en-US" b="1" dirty="0"/>
              <a:t>Imaging</a:t>
            </a:r>
          </a:p>
        </p:txBody>
      </p:sp>
      <p:sp>
        <p:nvSpPr>
          <p:cNvPr id="88067" name="Rectangle 3"/>
          <p:cNvSpPr>
            <a:spLocks noGrp="1" noChangeArrowheads="1"/>
          </p:cNvSpPr>
          <p:nvPr>
            <p:ph type="body" idx="1"/>
          </p:nvPr>
        </p:nvSpPr>
        <p:spPr/>
        <p:txBody>
          <a:bodyPr>
            <a:normAutofit/>
          </a:bodyPr>
          <a:lstStyle/>
          <a:p>
            <a:r>
              <a:rPr lang="en-US" altLang="en-US" sz="2400" dirty="0"/>
              <a:t>Computed tomography </a:t>
            </a:r>
          </a:p>
          <a:p>
            <a:pPr lvl="1"/>
            <a:r>
              <a:rPr lang="en-US" altLang="en-US" dirty="0"/>
              <a:t>Provides an excellent assessment of the parenchyma and nodal status. Thin slice images provide superior definition of smaller lesions. Good assessment of nodal status is provided. Tissue signature of fat allows diagnosis of AML. 3-D reconstruction now available</a:t>
            </a:r>
          </a:p>
        </p:txBody>
      </p:sp>
      <p:sp>
        <p:nvSpPr>
          <p:cNvPr id="2" name="TextBox 1">
            <a:extLst>
              <a:ext uri="{FF2B5EF4-FFF2-40B4-BE49-F238E27FC236}">
                <a16:creationId xmlns:a16="http://schemas.microsoft.com/office/drawing/2014/main" id="{12B1F5FB-546C-00C2-10B5-16E464702862}"/>
              </a:ext>
            </a:extLst>
          </p:cNvPr>
          <p:cNvSpPr txBox="1"/>
          <p:nvPr/>
        </p:nvSpPr>
        <p:spPr>
          <a:xfrm>
            <a:off x="9813536" y="346841"/>
            <a:ext cx="1792514" cy="369332"/>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16733017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ltLang="en-US" b="1"/>
              <a:t>Imaging</a:t>
            </a:r>
          </a:p>
        </p:txBody>
      </p:sp>
      <p:sp>
        <p:nvSpPr>
          <p:cNvPr id="90115" name="Rectangle 3"/>
          <p:cNvSpPr>
            <a:spLocks noGrp="1" noChangeArrowheads="1"/>
          </p:cNvSpPr>
          <p:nvPr>
            <p:ph type="body" idx="1"/>
          </p:nvPr>
        </p:nvSpPr>
        <p:spPr/>
        <p:txBody>
          <a:bodyPr>
            <a:normAutofit/>
          </a:bodyPr>
          <a:lstStyle/>
          <a:p>
            <a:r>
              <a:rPr lang="en-US" altLang="en-US" sz="2400" dirty="0"/>
              <a:t>Magnetic resonance imaging </a:t>
            </a:r>
          </a:p>
          <a:p>
            <a:pPr lvl="1"/>
            <a:r>
              <a:rPr lang="en-US" altLang="en-US" dirty="0"/>
              <a:t>Non ionizing radiation modality provides excellent demonstration of solid renal masses and is image test of choice to demonstrate extent of vena </a:t>
            </a:r>
            <a:r>
              <a:rPr lang="en-US" altLang="en-US" dirty="0" err="1"/>
              <a:t>caval</a:t>
            </a:r>
            <a:r>
              <a:rPr lang="en-US" altLang="en-US" dirty="0"/>
              <a:t> involvement with tumor. Useful in patients with renal insufficiency </a:t>
            </a:r>
          </a:p>
        </p:txBody>
      </p:sp>
      <p:sp>
        <p:nvSpPr>
          <p:cNvPr id="2" name="TextBox 1">
            <a:extLst>
              <a:ext uri="{FF2B5EF4-FFF2-40B4-BE49-F238E27FC236}">
                <a16:creationId xmlns:a16="http://schemas.microsoft.com/office/drawing/2014/main" id="{F8B4C703-0631-E8C9-92D9-7E03A4643549}"/>
              </a:ext>
            </a:extLst>
          </p:cNvPr>
          <p:cNvSpPr txBox="1"/>
          <p:nvPr/>
        </p:nvSpPr>
        <p:spPr>
          <a:xfrm>
            <a:off x="9813536" y="346841"/>
            <a:ext cx="1792514" cy="369332"/>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1083500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tLang="en-US" dirty="0"/>
              <a:t>Clinical staging</a:t>
            </a:r>
          </a:p>
        </p:txBody>
      </p:sp>
      <p:sp>
        <p:nvSpPr>
          <p:cNvPr id="50179" name="Rectangle 3"/>
          <p:cNvSpPr>
            <a:spLocks noGrp="1" noChangeArrowheads="1"/>
          </p:cNvSpPr>
          <p:nvPr>
            <p:ph type="body" idx="1"/>
          </p:nvPr>
        </p:nvSpPr>
        <p:spPr>
          <a:xfrm>
            <a:off x="664779" y="1690688"/>
            <a:ext cx="10515600" cy="4351338"/>
          </a:xfrm>
        </p:spPr>
        <p:txBody>
          <a:bodyPr>
            <a:normAutofit/>
          </a:bodyPr>
          <a:lstStyle/>
          <a:p>
            <a:r>
              <a:rPr lang="en-US" altLang="en-US" sz="2400" dirty="0"/>
              <a:t>Chest X-ray or Chest CT </a:t>
            </a:r>
          </a:p>
          <a:p>
            <a:r>
              <a:rPr lang="en-US" altLang="en-US" sz="2400" dirty="0"/>
              <a:t>CT/MRI scan of abdomen or pelvis </a:t>
            </a:r>
          </a:p>
          <a:p>
            <a:r>
              <a:rPr lang="en-US" altLang="en-US" sz="2400" dirty="0"/>
              <a:t>Bone scan with plan films (for elevated alkaline phosphatase or bone pain). </a:t>
            </a:r>
          </a:p>
          <a:p>
            <a:r>
              <a:rPr lang="en-US" altLang="en-US" sz="2400" dirty="0"/>
              <a:t>Laboratory: CBC, LFT's, alkaline </a:t>
            </a:r>
            <a:r>
              <a:rPr lang="en-US" altLang="en-US" sz="2400" dirty="0" err="1"/>
              <a:t>phosphotase</a:t>
            </a:r>
            <a:r>
              <a:rPr lang="en-US" altLang="en-US" sz="2400" dirty="0"/>
              <a:t>, BUN, creatinine.</a:t>
            </a:r>
          </a:p>
        </p:txBody>
      </p:sp>
      <p:sp>
        <p:nvSpPr>
          <p:cNvPr id="2" name="TextBox 1">
            <a:extLst>
              <a:ext uri="{FF2B5EF4-FFF2-40B4-BE49-F238E27FC236}">
                <a16:creationId xmlns:a16="http://schemas.microsoft.com/office/drawing/2014/main" id="{DF8DE11E-C981-9970-C58D-AE88248D1196}"/>
              </a:ext>
            </a:extLst>
          </p:cNvPr>
          <p:cNvSpPr txBox="1"/>
          <p:nvPr/>
        </p:nvSpPr>
        <p:spPr>
          <a:xfrm>
            <a:off x="9813536" y="346841"/>
            <a:ext cx="1792514" cy="369332"/>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23222557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Autofit/>
          </a:bodyPr>
          <a:lstStyle/>
          <a:p>
            <a:r>
              <a:rPr lang="en-US" altLang="en-US" dirty="0">
                <a:cs typeface="Times New Roman" panose="02020603050405020304" pitchFamily="18" charset="0"/>
              </a:rPr>
              <a:t>American join committee on cancer (AJCC) TNM staging system.</a:t>
            </a:r>
          </a:p>
        </p:txBody>
      </p:sp>
      <p:sp>
        <p:nvSpPr>
          <p:cNvPr id="30723" name="Rectangle 3"/>
          <p:cNvSpPr>
            <a:spLocks noGrp="1" noChangeArrowheads="1"/>
          </p:cNvSpPr>
          <p:nvPr>
            <p:ph type="body" sz="half" idx="1"/>
          </p:nvPr>
        </p:nvSpPr>
        <p:spPr>
          <a:xfrm>
            <a:off x="943304" y="1749973"/>
            <a:ext cx="8458200" cy="2819400"/>
          </a:xfrm>
        </p:spPr>
        <p:txBody>
          <a:bodyPr>
            <a:noAutofit/>
          </a:bodyPr>
          <a:lstStyle/>
          <a:p>
            <a:pPr>
              <a:lnSpc>
                <a:spcPct val="90000"/>
              </a:lnSpc>
            </a:pPr>
            <a:r>
              <a:rPr lang="en-US" altLang="en-US" sz="2400" b="1" dirty="0">
                <a:latin typeface="+mj-lt"/>
                <a:cs typeface="Times New Roman" panose="02020603050405020304" pitchFamily="18" charset="0"/>
              </a:rPr>
              <a:t>Primary tumor (T)</a:t>
            </a:r>
            <a:br>
              <a:rPr lang="en-US" altLang="en-US" sz="2400" b="1" dirty="0">
                <a:latin typeface="+mj-lt"/>
                <a:cs typeface="Times New Roman" panose="02020603050405020304" pitchFamily="18" charset="0"/>
              </a:rPr>
            </a:br>
            <a:r>
              <a:rPr lang="en-US" altLang="en-US" sz="2400" dirty="0">
                <a:latin typeface="+mj-lt"/>
                <a:cs typeface="Times New Roman" panose="02020603050405020304" pitchFamily="18" charset="0"/>
              </a:rPr>
              <a:t>TX: Primary tumor cannot be assessed (information not available).</a:t>
            </a:r>
            <a:br>
              <a:rPr lang="en-US" altLang="en-US" sz="2400" dirty="0">
                <a:latin typeface="+mj-lt"/>
                <a:cs typeface="Times New Roman" panose="02020603050405020304" pitchFamily="18" charset="0"/>
              </a:rPr>
            </a:br>
            <a:r>
              <a:rPr lang="en-US" altLang="en-US" sz="2400" dirty="0">
                <a:latin typeface="+mj-lt"/>
                <a:cs typeface="Times New Roman" panose="02020603050405020304" pitchFamily="18" charset="0"/>
              </a:rPr>
              <a:t>T0: No evidence of a primary tumor.</a:t>
            </a:r>
            <a:br>
              <a:rPr lang="en-US" altLang="en-US" sz="2400" dirty="0">
                <a:latin typeface="+mj-lt"/>
                <a:cs typeface="Times New Roman" panose="02020603050405020304" pitchFamily="18" charset="0"/>
              </a:rPr>
            </a:br>
            <a:r>
              <a:rPr lang="en-US" altLang="en-US" sz="2400" dirty="0">
                <a:latin typeface="+mj-lt"/>
                <a:cs typeface="Times New Roman" panose="02020603050405020304" pitchFamily="18" charset="0"/>
              </a:rPr>
              <a:t>T1a: Tumor is 4 cm in diameter or smaller and is limited to the kidney.</a:t>
            </a:r>
            <a:br>
              <a:rPr lang="en-US" altLang="en-US" sz="2400" dirty="0">
                <a:latin typeface="+mj-lt"/>
                <a:cs typeface="Times New Roman" panose="02020603050405020304" pitchFamily="18" charset="0"/>
              </a:rPr>
            </a:br>
            <a:r>
              <a:rPr lang="en-US" altLang="en-US" sz="2400" dirty="0">
                <a:latin typeface="+mj-lt"/>
                <a:cs typeface="Times New Roman" panose="02020603050405020304" pitchFamily="18" charset="0"/>
              </a:rPr>
              <a:t>T1b: Tumor is larger than 4 cm but smaller than 7 cm  and is limited to the kidney.</a:t>
            </a:r>
            <a:br>
              <a:rPr lang="en-US" altLang="en-US" sz="2400" dirty="0">
                <a:latin typeface="+mj-lt"/>
                <a:cs typeface="Times New Roman" panose="02020603050405020304" pitchFamily="18" charset="0"/>
              </a:rPr>
            </a:br>
            <a:br>
              <a:rPr lang="en-US" altLang="en-US" sz="2400" dirty="0">
                <a:latin typeface="+mj-lt"/>
                <a:cs typeface="Times New Roman" panose="02020603050405020304" pitchFamily="18" charset="0"/>
              </a:rPr>
            </a:br>
            <a:endParaRPr lang="en-US" altLang="en-US" sz="2400" dirty="0">
              <a:latin typeface="+mj-lt"/>
              <a:cs typeface="Times New Roman" panose="02020603050405020304" pitchFamily="18" charset="0"/>
            </a:endParaRPr>
          </a:p>
        </p:txBody>
      </p:sp>
      <p:sp>
        <p:nvSpPr>
          <p:cNvPr id="3" name="TextBox 2">
            <a:extLst>
              <a:ext uri="{FF2B5EF4-FFF2-40B4-BE49-F238E27FC236}">
                <a16:creationId xmlns:a16="http://schemas.microsoft.com/office/drawing/2014/main" id="{D516F4BA-E1FB-CB70-5126-1CB89961E851}"/>
              </a:ext>
            </a:extLst>
          </p:cNvPr>
          <p:cNvSpPr txBox="1"/>
          <p:nvPr/>
        </p:nvSpPr>
        <p:spPr>
          <a:xfrm>
            <a:off x="9789886" y="228600"/>
            <a:ext cx="1792514" cy="369332"/>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2645300813"/>
      </p:ext>
    </p:extLst>
  </p:cSld>
  <p:clrMapOvr>
    <a:masterClrMapping/>
  </p:clrMapOvr>
  <p:transition>
    <p:check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3"/>
          <p:cNvSpPr>
            <a:spLocks noGrp="1" noChangeArrowheads="1"/>
          </p:cNvSpPr>
          <p:nvPr>
            <p:ph type="body" sz="half" idx="1"/>
          </p:nvPr>
        </p:nvSpPr>
        <p:spPr>
          <a:xfrm>
            <a:off x="594490" y="1319376"/>
            <a:ext cx="10423635" cy="4219248"/>
          </a:xfrm>
        </p:spPr>
        <p:txBody>
          <a:bodyPr>
            <a:normAutofit/>
          </a:bodyPr>
          <a:lstStyle/>
          <a:p>
            <a:r>
              <a:rPr lang="en-US" altLang="en-US" sz="2400" dirty="0">
                <a:latin typeface="+mj-lt"/>
                <a:cs typeface="Times New Roman" panose="02020603050405020304" pitchFamily="18" charset="0"/>
              </a:rPr>
              <a:t>T2: Tumor is larger than 7 cm but is still limited to the kidney.</a:t>
            </a:r>
          </a:p>
          <a:p>
            <a:r>
              <a:rPr lang="en-US" altLang="en-US" sz="2400" dirty="0">
                <a:latin typeface="+mj-lt"/>
                <a:cs typeface="Times New Roman" panose="02020603050405020304" pitchFamily="18" charset="0"/>
              </a:rPr>
              <a:t>T2a : </a:t>
            </a:r>
            <a:r>
              <a:rPr lang="en-US" altLang="en-US" sz="2400" dirty="0" err="1">
                <a:latin typeface="+mj-lt"/>
                <a:cs typeface="Times New Roman" panose="02020603050405020304" pitchFamily="18" charset="0"/>
              </a:rPr>
              <a:t>Tumour</a:t>
            </a:r>
            <a:r>
              <a:rPr lang="en-US" altLang="en-US" sz="2400" dirty="0">
                <a:latin typeface="+mj-lt"/>
                <a:cs typeface="Times New Roman" panose="02020603050405020304" pitchFamily="18" charset="0"/>
              </a:rPr>
              <a:t> size between 7cm to 10cm</a:t>
            </a:r>
          </a:p>
          <a:p>
            <a:r>
              <a:rPr lang="en-US" altLang="en-US" sz="2400" dirty="0">
                <a:latin typeface="+mj-lt"/>
                <a:cs typeface="Times New Roman" panose="02020603050405020304" pitchFamily="18" charset="0"/>
              </a:rPr>
              <a:t>T2b : </a:t>
            </a:r>
            <a:r>
              <a:rPr lang="en-US" altLang="en-US" sz="2400" dirty="0" err="1">
                <a:latin typeface="+mj-lt"/>
                <a:cs typeface="Times New Roman" panose="02020603050405020304" pitchFamily="18" charset="0"/>
              </a:rPr>
              <a:t>Tumour</a:t>
            </a:r>
            <a:r>
              <a:rPr lang="en-US" altLang="en-US" sz="2400" dirty="0">
                <a:latin typeface="+mj-lt"/>
                <a:cs typeface="Times New Roman" panose="02020603050405020304" pitchFamily="18" charset="0"/>
              </a:rPr>
              <a:t> size greater than 10cm but limited to kidney.</a:t>
            </a:r>
          </a:p>
          <a:p>
            <a:pPr marL="0" indent="0">
              <a:buNone/>
            </a:pPr>
            <a:endParaRPr lang="en-US" altLang="en-US" sz="2400" dirty="0">
              <a:latin typeface="+mj-lt"/>
              <a:cs typeface="Times New Roman" panose="02020603050405020304" pitchFamily="18" charset="0"/>
            </a:endParaRPr>
          </a:p>
          <a:p>
            <a:r>
              <a:rPr lang="en-US" altLang="en-US" sz="2400" dirty="0">
                <a:latin typeface="+mj-lt"/>
                <a:cs typeface="Times New Roman" panose="02020603050405020304" pitchFamily="18" charset="0"/>
              </a:rPr>
              <a:t>T3a: </a:t>
            </a:r>
            <a:r>
              <a:rPr lang="en-US" altLang="en-US" sz="2400" dirty="0" err="1">
                <a:latin typeface="+mj-lt"/>
                <a:cs typeface="Times New Roman" panose="02020603050405020304" pitchFamily="18" charset="0"/>
              </a:rPr>
              <a:t>Tumour</a:t>
            </a:r>
            <a:r>
              <a:rPr lang="en-US" altLang="en-US" sz="2400" dirty="0">
                <a:latin typeface="+mj-lt"/>
                <a:cs typeface="Times New Roman" panose="02020603050405020304" pitchFamily="18" charset="0"/>
              </a:rPr>
              <a:t> extends into renal vein </a:t>
            </a:r>
            <a:r>
              <a:rPr lang="en-US" altLang="en-US" sz="2400" dirty="0" err="1">
                <a:latin typeface="+mj-lt"/>
                <a:cs typeface="Times New Roman" panose="02020603050405020304" pitchFamily="18" charset="0"/>
              </a:rPr>
              <a:t>ot</a:t>
            </a:r>
            <a:r>
              <a:rPr lang="en-US" altLang="en-US" sz="2400" dirty="0">
                <a:latin typeface="+mj-lt"/>
                <a:cs typeface="Times New Roman" panose="02020603050405020304" pitchFamily="18" charset="0"/>
              </a:rPr>
              <a:t> </a:t>
            </a:r>
            <a:r>
              <a:rPr lang="en-US" altLang="en-US" sz="2400" dirty="0" err="1">
                <a:latin typeface="+mj-lt"/>
                <a:cs typeface="Times New Roman" panose="02020603050405020304" pitchFamily="18" charset="0"/>
              </a:rPr>
              <a:t>tumouor</a:t>
            </a:r>
            <a:r>
              <a:rPr lang="en-US" altLang="en-US" sz="2400" dirty="0">
                <a:latin typeface="+mj-lt"/>
                <a:cs typeface="Times New Roman" panose="02020603050405020304" pitchFamily="18" charset="0"/>
              </a:rPr>
              <a:t> invades the </a:t>
            </a:r>
            <a:r>
              <a:rPr lang="en-US" altLang="en-US" sz="2400" dirty="0" err="1">
                <a:latin typeface="+mj-lt"/>
                <a:cs typeface="Times New Roman" panose="02020603050405020304" pitchFamily="18" charset="0"/>
              </a:rPr>
              <a:t>peri</a:t>
            </a:r>
            <a:r>
              <a:rPr lang="en-US" altLang="en-US" sz="2400" dirty="0">
                <a:latin typeface="+mj-lt"/>
                <a:cs typeface="Times New Roman" panose="02020603050405020304" pitchFamily="18" charset="0"/>
              </a:rPr>
              <a:t>-renal / renal sinus fit but not beyond </a:t>
            </a:r>
            <a:r>
              <a:rPr lang="en-US" altLang="en-US" sz="2400" dirty="0" err="1">
                <a:latin typeface="+mj-lt"/>
                <a:cs typeface="Times New Roman" panose="02020603050405020304" pitchFamily="18" charset="0"/>
              </a:rPr>
              <a:t>Gerota’s</a:t>
            </a:r>
            <a:r>
              <a:rPr lang="en-US" altLang="en-US" sz="2400" dirty="0">
                <a:latin typeface="+mj-lt"/>
                <a:cs typeface="Times New Roman" panose="02020603050405020304" pitchFamily="18" charset="0"/>
              </a:rPr>
              <a:t> fascia.</a:t>
            </a:r>
          </a:p>
          <a:p>
            <a:r>
              <a:rPr lang="en-US" altLang="en-US" sz="2400" dirty="0">
                <a:latin typeface="+mj-lt"/>
                <a:cs typeface="Times New Roman" panose="02020603050405020304" pitchFamily="18" charset="0"/>
              </a:rPr>
              <a:t>T3b: </a:t>
            </a:r>
            <a:r>
              <a:rPr lang="en-US" altLang="en-US" sz="2400" dirty="0" err="1">
                <a:latin typeface="+mj-lt"/>
                <a:cs typeface="Times New Roman" panose="02020603050405020304" pitchFamily="18" charset="0"/>
              </a:rPr>
              <a:t>Tumour</a:t>
            </a:r>
            <a:r>
              <a:rPr lang="en-US" altLang="en-US" sz="2400" dirty="0">
                <a:latin typeface="+mj-lt"/>
                <a:cs typeface="Times New Roman" panose="02020603050405020304" pitchFamily="18" charset="0"/>
              </a:rPr>
              <a:t> involving vena cava below the diaphragm.</a:t>
            </a:r>
          </a:p>
          <a:p>
            <a:r>
              <a:rPr lang="en-US" altLang="en-US" sz="2400" dirty="0">
                <a:latin typeface="+mj-lt"/>
                <a:cs typeface="Times New Roman" panose="02020603050405020304" pitchFamily="18" charset="0"/>
              </a:rPr>
              <a:t>T3c: </a:t>
            </a:r>
            <a:r>
              <a:rPr lang="en-US" altLang="en-US" sz="2400" dirty="0" err="1">
                <a:latin typeface="+mj-lt"/>
                <a:cs typeface="Times New Roman" panose="02020603050405020304" pitchFamily="18" charset="0"/>
              </a:rPr>
              <a:t>Tumour</a:t>
            </a:r>
            <a:r>
              <a:rPr lang="en-US" altLang="en-US" sz="2400" dirty="0">
                <a:latin typeface="+mj-lt"/>
                <a:cs typeface="Times New Roman" panose="02020603050405020304" pitchFamily="18" charset="0"/>
              </a:rPr>
              <a:t> involving vena cava above the diaphragm.</a:t>
            </a:r>
          </a:p>
          <a:p>
            <a:endParaRPr lang="en-US" altLang="en-US" dirty="0">
              <a:latin typeface="Times New Roman" panose="02020603050405020304" pitchFamily="18" charset="0"/>
            </a:endParaRPr>
          </a:p>
        </p:txBody>
      </p:sp>
      <p:sp>
        <p:nvSpPr>
          <p:cNvPr id="3" name="TextBox 2">
            <a:extLst>
              <a:ext uri="{FF2B5EF4-FFF2-40B4-BE49-F238E27FC236}">
                <a16:creationId xmlns:a16="http://schemas.microsoft.com/office/drawing/2014/main" id="{E2068722-0F79-3B8A-DF47-D0A9D1FB6E69}"/>
              </a:ext>
            </a:extLst>
          </p:cNvPr>
          <p:cNvSpPr txBox="1"/>
          <p:nvPr/>
        </p:nvSpPr>
        <p:spPr>
          <a:xfrm>
            <a:off x="9789886" y="228600"/>
            <a:ext cx="1792514" cy="369332"/>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3652250452"/>
      </p:ext>
    </p:extLst>
  </p:cSld>
  <p:clrMapOvr>
    <a:masterClrMapping/>
  </p:clrMapOvr>
  <p:transition>
    <p:check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3"/>
          <p:cNvSpPr>
            <a:spLocks noGrp="1" noChangeArrowheads="1"/>
          </p:cNvSpPr>
          <p:nvPr>
            <p:ph type="body" sz="half" idx="1"/>
          </p:nvPr>
        </p:nvSpPr>
        <p:spPr>
          <a:xfrm>
            <a:off x="874987" y="1458311"/>
            <a:ext cx="10026868" cy="5171089"/>
          </a:xfrm>
        </p:spPr>
        <p:txBody>
          <a:bodyPr>
            <a:noAutofit/>
          </a:bodyPr>
          <a:lstStyle/>
          <a:p>
            <a:pPr>
              <a:lnSpc>
                <a:spcPct val="80000"/>
              </a:lnSpc>
            </a:pPr>
            <a:r>
              <a:rPr lang="en-US" altLang="en-US" sz="2400" dirty="0">
                <a:latin typeface="+mj-lt"/>
                <a:cs typeface="Times New Roman" panose="02020603050405020304" pitchFamily="18" charset="0"/>
              </a:rPr>
              <a:t>T4: Tumor has spread beyond </a:t>
            </a:r>
            <a:r>
              <a:rPr lang="en-US" altLang="en-US" sz="2400" dirty="0" err="1">
                <a:latin typeface="+mj-lt"/>
                <a:cs typeface="Times New Roman" panose="02020603050405020304" pitchFamily="18" charset="0"/>
              </a:rPr>
              <a:t>Gerota’s</a:t>
            </a:r>
            <a:r>
              <a:rPr lang="en-US" altLang="en-US" sz="2400" dirty="0">
                <a:latin typeface="+mj-lt"/>
                <a:cs typeface="Times New Roman" panose="02020603050405020304" pitchFamily="18" charset="0"/>
              </a:rPr>
              <a:t> fascia or ipsilateral adrenal gland.</a:t>
            </a:r>
          </a:p>
          <a:p>
            <a:pPr>
              <a:lnSpc>
                <a:spcPct val="80000"/>
              </a:lnSpc>
            </a:pPr>
            <a:endParaRPr lang="en-US" altLang="en-US" sz="2400" dirty="0">
              <a:latin typeface="+mj-lt"/>
              <a:cs typeface="Times New Roman" panose="02020603050405020304" pitchFamily="18" charset="0"/>
            </a:endParaRPr>
          </a:p>
          <a:p>
            <a:pPr>
              <a:lnSpc>
                <a:spcPct val="80000"/>
              </a:lnSpc>
            </a:pPr>
            <a:r>
              <a:rPr lang="en-US" altLang="en-US" sz="2400" b="1" dirty="0">
                <a:latin typeface="+mj-lt"/>
                <a:cs typeface="Times New Roman" panose="02020603050405020304" pitchFamily="18" charset="0"/>
              </a:rPr>
              <a:t>Regional lymph nodes (N)</a:t>
            </a:r>
            <a:br>
              <a:rPr lang="en-US" altLang="en-US" sz="2400" b="1" dirty="0">
                <a:latin typeface="+mj-lt"/>
                <a:cs typeface="Times New Roman" panose="02020603050405020304" pitchFamily="18" charset="0"/>
              </a:rPr>
            </a:br>
            <a:r>
              <a:rPr lang="en-US" altLang="en-US" sz="2400" dirty="0">
                <a:latin typeface="+mj-lt"/>
                <a:cs typeface="Times New Roman" panose="02020603050405020304" pitchFamily="18" charset="0"/>
              </a:rPr>
              <a:t>NX: Regional lymph nodes cannot be assessed (information not available).</a:t>
            </a:r>
            <a:br>
              <a:rPr lang="en-US" altLang="en-US" sz="2400" dirty="0">
                <a:latin typeface="+mj-lt"/>
                <a:cs typeface="Times New Roman" panose="02020603050405020304" pitchFamily="18" charset="0"/>
              </a:rPr>
            </a:br>
            <a:r>
              <a:rPr lang="en-US" altLang="en-US" sz="2400" dirty="0">
                <a:latin typeface="+mj-lt"/>
                <a:cs typeface="Times New Roman" panose="02020603050405020304" pitchFamily="18" charset="0"/>
              </a:rPr>
              <a:t>N0: No regional lymph node metastasis.</a:t>
            </a:r>
            <a:br>
              <a:rPr lang="en-US" altLang="en-US" sz="2400" dirty="0">
                <a:latin typeface="+mj-lt"/>
                <a:cs typeface="Times New Roman" panose="02020603050405020304" pitchFamily="18" charset="0"/>
              </a:rPr>
            </a:br>
            <a:r>
              <a:rPr lang="en-US" altLang="en-US" sz="2400" dirty="0">
                <a:latin typeface="+mj-lt"/>
                <a:cs typeface="Times New Roman" panose="02020603050405020304" pitchFamily="18" charset="0"/>
              </a:rPr>
              <a:t>N1: Metastasis to regional (nearby) lymph node.</a:t>
            </a:r>
            <a:br>
              <a:rPr lang="en-US" altLang="en-US" sz="2400" dirty="0">
                <a:latin typeface="+mj-lt"/>
                <a:cs typeface="Times New Roman" panose="02020603050405020304" pitchFamily="18" charset="0"/>
              </a:rPr>
            </a:br>
            <a:endParaRPr lang="en-US" altLang="en-US" sz="2400" dirty="0">
              <a:latin typeface="+mj-lt"/>
            </a:endParaRPr>
          </a:p>
        </p:txBody>
      </p:sp>
      <p:sp>
        <p:nvSpPr>
          <p:cNvPr id="3" name="TextBox 2">
            <a:extLst>
              <a:ext uri="{FF2B5EF4-FFF2-40B4-BE49-F238E27FC236}">
                <a16:creationId xmlns:a16="http://schemas.microsoft.com/office/drawing/2014/main" id="{838DE353-93CE-A8E5-D29E-7C39DBBEE313}"/>
              </a:ext>
            </a:extLst>
          </p:cNvPr>
          <p:cNvSpPr txBox="1"/>
          <p:nvPr/>
        </p:nvSpPr>
        <p:spPr>
          <a:xfrm>
            <a:off x="9789886" y="228600"/>
            <a:ext cx="1792514" cy="369332"/>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751574322"/>
      </p:ext>
    </p:extLst>
  </p:cSld>
  <p:clrMapOvr>
    <a:masterClrMapping/>
  </p:clrMapOvr>
  <p:transition>
    <p:check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type="body" sz="half" idx="1"/>
          </p:nvPr>
        </p:nvSpPr>
        <p:spPr>
          <a:xfrm>
            <a:off x="693683" y="614855"/>
            <a:ext cx="10689020" cy="4776952"/>
          </a:xfrm>
        </p:spPr>
        <p:txBody>
          <a:bodyPr/>
          <a:lstStyle/>
          <a:p>
            <a:r>
              <a:rPr lang="en-US" altLang="en-US" sz="4400" b="1" dirty="0">
                <a:latin typeface="+mj-lt"/>
                <a:cs typeface="Times New Roman" panose="02020603050405020304" pitchFamily="18" charset="0"/>
              </a:rPr>
              <a:t>Extent of metastasis (M)</a:t>
            </a:r>
          </a:p>
          <a:p>
            <a:pPr marL="0" indent="0">
              <a:buNone/>
            </a:pPr>
            <a:br>
              <a:rPr lang="en-US" altLang="en-US" sz="2400" b="1" dirty="0">
                <a:latin typeface="+mj-lt"/>
                <a:cs typeface="Times New Roman" panose="02020603050405020304" pitchFamily="18" charset="0"/>
              </a:rPr>
            </a:br>
            <a:r>
              <a:rPr lang="en-US" altLang="en-US" sz="2400" dirty="0">
                <a:latin typeface="+mj-lt"/>
                <a:cs typeface="Times New Roman" panose="02020603050405020304" pitchFamily="18" charset="0"/>
              </a:rPr>
              <a:t>MX: Presence of distant metastasis cannot be assessed (information not available).</a:t>
            </a:r>
            <a:br>
              <a:rPr lang="en-US" altLang="en-US" sz="2400" dirty="0">
                <a:latin typeface="+mj-lt"/>
                <a:cs typeface="Times New Roman" panose="02020603050405020304" pitchFamily="18" charset="0"/>
              </a:rPr>
            </a:br>
            <a:r>
              <a:rPr lang="en-US" altLang="en-US" sz="2400" dirty="0">
                <a:latin typeface="+mj-lt"/>
                <a:cs typeface="Times New Roman" panose="02020603050405020304" pitchFamily="18" charset="0"/>
              </a:rPr>
              <a:t>M0: No distant metastasis.</a:t>
            </a:r>
            <a:br>
              <a:rPr lang="en-US" altLang="en-US" sz="2400" dirty="0">
                <a:latin typeface="+mj-lt"/>
                <a:cs typeface="Times New Roman" panose="02020603050405020304" pitchFamily="18" charset="0"/>
              </a:rPr>
            </a:br>
            <a:r>
              <a:rPr lang="en-US" altLang="en-US" sz="2400" dirty="0">
                <a:latin typeface="+mj-lt"/>
                <a:cs typeface="Times New Roman" panose="02020603050405020304" pitchFamily="18" charset="0"/>
              </a:rPr>
              <a:t>M1: Distant metastasis present; includes metastasis to non-regional (not near the kidney) lymph nodes and/or to other organs (such as the lungs, bones, or brain).</a:t>
            </a:r>
          </a:p>
          <a:p>
            <a:endParaRPr lang="en-US" altLang="en-US" sz="2400" dirty="0">
              <a:latin typeface="Times New Roman" panose="02020603050405020304" pitchFamily="18" charset="0"/>
            </a:endParaRPr>
          </a:p>
        </p:txBody>
      </p:sp>
      <p:sp>
        <p:nvSpPr>
          <p:cNvPr id="3" name="TextBox 2">
            <a:extLst>
              <a:ext uri="{FF2B5EF4-FFF2-40B4-BE49-F238E27FC236}">
                <a16:creationId xmlns:a16="http://schemas.microsoft.com/office/drawing/2014/main" id="{EC0495FB-4C2F-4ED6-88B8-776DEC180966}"/>
              </a:ext>
            </a:extLst>
          </p:cNvPr>
          <p:cNvSpPr txBox="1"/>
          <p:nvPr/>
        </p:nvSpPr>
        <p:spPr>
          <a:xfrm>
            <a:off x="9813536" y="346841"/>
            <a:ext cx="1792514" cy="369332"/>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2229933474"/>
      </p:ext>
    </p:extLst>
  </p:cSld>
  <p:clrMapOvr>
    <a:masterClrMapping/>
  </p:clrMapOvr>
  <p:transition>
    <p:check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476500" y="76200"/>
            <a:ext cx="7467600" cy="1143000"/>
          </a:xfrm>
        </p:spPr>
        <p:txBody>
          <a:bodyPr/>
          <a:lstStyle/>
          <a:p>
            <a:r>
              <a:rPr lang="en-US" altLang="en-US" sz="4000" dirty="0">
                <a:cs typeface="Times New Roman" panose="02020603050405020304" pitchFamily="18" charset="0"/>
              </a:rPr>
              <a:t>Renal cell cancer stage grouping</a:t>
            </a:r>
          </a:p>
        </p:txBody>
      </p:sp>
      <p:sp>
        <p:nvSpPr>
          <p:cNvPr id="34819" name="Rectangle 3"/>
          <p:cNvSpPr>
            <a:spLocks noGrp="1" noChangeArrowheads="1"/>
          </p:cNvSpPr>
          <p:nvPr>
            <p:ph type="body" sz="half" idx="1"/>
          </p:nvPr>
        </p:nvSpPr>
        <p:spPr>
          <a:xfrm>
            <a:off x="656896" y="1629103"/>
            <a:ext cx="10925504" cy="5228897"/>
          </a:xfrm>
        </p:spPr>
        <p:txBody>
          <a:bodyPr>
            <a:normAutofit/>
          </a:bodyPr>
          <a:lstStyle/>
          <a:p>
            <a:pPr>
              <a:lnSpc>
                <a:spcPct val="80000"/>
              </a:lnSpc>
            </a:pPr>
            <a:r>
              <a:rPr lang="en-US" altLang="en-US" sz="2400" dirty="0">
                <a:latin typeface="+mj-lt"/>
                <a:cs typeface="Times New Roman" panose="02020603050405020304" pitchFamily="18" charset="0"/>
              </a:rPr>
              <a:t>Stage I: T1a-T1b, N0, M0. The tumor is 7 cm or smaller and limited to the kidney. There is no spread to lymph nodes or distant organs.</a:t>
            </a:r>
          </a:p>
          <a:p>
            <a:pPr>
              <a:lnSpc>
                <a:spcPct val="80000"/>
              </a:lnSpc>
            </a:pPr>
            <a:r>
              <a:rPr lang="en-US" altLang="en-US" sz="2400" dirty="0">
                <a:latin typeface="+mj-lt"/>
                <a:cs typeface="Times New Roman" panose="02020603050405020304" pitchFamily="18" charset="0"/>
              </a:rPr>
              <a:t>Stage II: T2, N0, M0. The tumor is larger than 7 cm but is still limited to the kidney. There is no spread to lymph nodes or distant organs.</a:t>
            </a:r>
          </a:p>
          <a:p>
            <a:pPr>
              <a:lnSpc>
                <a:spcPct val="80000"/>
              </a:lnSpc>
            </a:pPr>
            <a:r>
              <a:rPr lang="en-US" altLang="en-US" sz="2400" dirty="0">
                <a:latin typeface="+mj-lt"/>
                <a:cs typeface="Times New Roman" panose="02020603050405020304" pitchFamily="18" charset="0"/>
              </a:rPr>
              <a:t>Stage III: T1a-T3b, N1, M0 or T3a-T3c, N0, M0. Several combinations of T and N categories are included in this stage. These include any tumor that has spread to only one nearby lymph node but not to other organs. </a:t>
            </a:r>
            <a:endParaRPr lang="en-US" altLang="en-US" sz="2400" dirty="0">
              <a:latin typeface="+mj-lt"/>
            </a:endParaRPr>
          </a:p>
          <a:p>
            <a:pPr>
              <a:lnSpc>
                <a:spcPct val="80000"/>
              </a:lnSpc>
            </a:pPr>
            <a:endParaRPr lang="en-US" altLang="en-US" sz="3200" dirty="0">
              <a:latin typeface="Times New Roman" panose="02020603050405020304" pitchFamily="18" charset="0"/>
            </a:endParaRPr>
          </a:p>
        </p:txBody>
      </p:sp>
      <p:sp>
        <p:nvSpPr>
          <p:cNvPr id="3" name="TextBox 2">
            <a:extLst>
              <a:ext uri="{FF2B5EF4-FFF2-40B4-BE49-F238E27FC236}">
                <a16:creationId xmlns:a16="http://schemas.microsoft.com/office/drawing/2014/main" id="{5106CA42-BD3C-F654-7ED6-8FEF8DF8A3F0}"/>
              </a:ext>
            </a:extLst>
          </p:cNvPr>
          <p:cNvSpPr txBox="1"/>
          <p:nvPr/>
        </p:nvSpPr>
        <p:spPr>
          <a:xfrm>
            <a:off x="9813536" y="346841"/>
            <a:ext cx="1792514" cy="369332"/>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70525596"/>
      </p:ext>
    </p:extLst>
  </p:cSld>
  <p:clrMapOvr>
    <a:masterClrMapping/>
  </p:clrMapOvr>
  <p:transition>
    <p:check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b="1"/>
              <a:t>MOTTO OF RMU</a:t>
            </a:r>
          </a:p>
        </p:txBody>
      </p:sp>
      <p:graphicFrame>
        <p:nvGraphicFramePr>
          <p:cNvPr id="4" name="Diagram 3"/>
          <p:cNvGraphicFramePr/>
          <p:nvPr/>
        </p:nvGraphicFramePr>
        <p:xfrm>
          <a:off x="1752600" y="1905000"/>
          <a:ext cx="7315200" cy="4191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172" name="Picture 2" descr="https://lh3.googleusercontent.com/2AGFDUBdvE03m-vmYY595zn1X-ZIEjdnkL5qog23V2OVDgW30mZmQUAlAG2Pf4QFVuhbl07-_SMIzZnQHuujJi-bCJKNVvcN9qyxRnPVU3Dt2F5B9r3jTV-fb4k0B3O1i0xZHLQseNxWUbWmsso0I9ZtjjFpFjeLhh9uhi0B3rrAA0dFy4MhpyMRqo8S-DSjNSY_nXkKhc_PWQcqHpysHxPBef9Z1hxpHeR7HRXYIWspPCb2AtMxgJ79dfWELgk_m-M9H4hZAm683J0t6hFZWTARYxq9mFz2j33RPmKCVor8J5IEdnNdSQbpLgWKHDKmphIKL8-16nXkpB3NYu_kxj6InVdN1oKEMvDawQ4IX3s1XYmUOfsxW_rMM8GMA01HbzP9Ksi1kwc7OYwo1eqxS-pY-lpkW6-Qw6BR0oMA378AgBm6cnJ02elMQLI6lHYu0ZBRtcjNv8yKbOKiZSegE50Eezc7elBHkzjw0Xu7sRnHeISjCV96XizFXpzLEOzsFzcK4zA4h4KdJaKmREbxLFxT7mWkOtSyICdVDBTx7q2RxYnzHuGy8xrE6p6VbEYM78rYdt_o-msbsWWLE_qC8JMhWKo2xE4VWU-Git4E1QUSus_a0_WVSPFbFhLl2AhV4jL4N2IwQ2NNlLRwSgMNraj_71HXmrY=s787-no"/>
          <p:cNvPicPr>
            <a:picLocks noChangeAspect="1" noChangeArrowheads="1"/>
          </p:cNvPicPr>
          <p:nvPr/>
        </p:nvPicPr>
        <p:blipFill>
          <a:blip r:embed="rId7">
            <a:extLst>
              <a:ext uri="{28A0092B-C50C-407E-A947-70E740481C1C}">
                <a14:useLocalDpi xmlns:a14="http://schemas.microsoft.com/office/drawing/2010/main" val="0"/>
              </a:ext>
            </a:extLst>
          </a:blip>
          <a:srcRect l="4787" t="7561" r="11351" b="8025"/>
          <a:stretch>
            <a:fillRect/>
          </a:stretch>
        </p:blipFill>
        <p:spPr bwMode="auto">
          <a:xfrm>
            <a:off x="9677400" y="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54698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sz="half" idx="1"/>
          </p:nvPr>
        </p:nvSpPr>
        <p:spPr>
          <a:xfrm>
            <a:off x="948560" y="2049516"/>
            <a:ext cx="10657490" cy="5762297"/>
          </a:xfrm>
        </p:spPr>
        <p:txBody>
          <a:bodyPr>
            <a:normAutofit/>
          </a:bodyPr>
          <a:lstStyle/>
          <a:p>
            <a:pPr>
              <a:lnSpc>
                <a:spcPct val="90000"/>
              </a:lnSpc>
            </a:pPr>
            <a:r>
              <a:rPr lang="en-US" altLang="en-US" sz="2400" dirty="0">
                <a:latin typeface="+mj-lt"/>
                <a:cs typeface="Times New Roman" panose="02020603050405020304" pitchFamily="18" charset="0"/>
              </a:rPr>
              <a:t>Stage IV: T4, N0-N1, M0 or Any T, N2, M0 or Any T, Any N, M1. Several combinations of T, N, and M categories are included in this stage, which includes any cancers that have spread directly through the fatty tissue and beyond </a:t>
            </a:r>
            <a:r>
              <a:rPr lang="en-US" altLang="en-US" sz="2400" dirty="0" err="1">
                <a:latin typeface="+mj-lt"/>
                <a:cs typeface="Times New Roman" panose="02020603050405020304" pitchFamily="18" charset="0"/>
              </a:rPr>
              <a:t>Gerota’s</a:t>
            </a:r>
            <a:r>
              <a:rPr lang="en-US" altLang="en-US" sz="2400" dirty="0">
                <a:latin typeface="+mj-lt"/>
                <a:cs typeface="Times New Roman" panose="02020603050405020304" pitchFamily="18" charset="0"/>
              </a:rPr>
              <a:t> </a:t>
            </a:r>
            <a:r>
              <a:rPr lang="en-US" altLang="en-US" sz="2400" dirty="0" err="1">
                <a:latin typeface="+mj-lt"/>
                <a:cs typeface="Times New Roman" panose="02020603050405020304" pitchFamily="18" charset="0"/>
              </a:rPr>
              <a:t>fasia</a:t>
            </a:r>
            <a:r>
              <a:rPr lang="en-US" altLang="en-US" sz="2400" dirty="0">
                <a:latin typeface="+mj-lt"/>
                <a:cs typeface="Times New Roman" panose="02020603050405020304" pitchFamily="18" charset="0"/>
              </a:rPr>
              <a:t>.</a:t>
            </a:r>
          </a:p>
        </p:txBody>
      </p:sp>
      <p:sp>
        <p:nvSpPr>
          <p:cNvPr id="3" name="TextBox 2">
            <a:extLst>
              <a:ext uri="{FF2B5EF4-FFF2-40B4-BE49-F238E27FC236}">
                <a16:creationId xmlns:a16="http://schemas.microsoft.com/office/drawing/2014/main" id="{2AB78056-1034-01DE-A9EF-D01F033054FE}"/>
              </a:ext>
            </a:extLst>
          </p:cNvPr>
          <p:cNvSpPr txBox="1"/>
          <p:nvPr/>
        </p:nvSpPr>
        <p:spPr>
          <a:xfrm>
            <a:off x="9813536" y="346841"/>
            <a:ext cx="1792514" cy="369332"/>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2365013012"/>
      </p:ext>
    </p:extLst>
  </p:cSld>
  <p:clrMapOvr>
    <a:masterClrMapping/>
  </p:clrMapOvr>
  <p:transition>
    <p:check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6CE1E0-F0E4-AF69-D4C5-ED6DBBBE2C0E}"/>
              </a:ext>
            </a:extLst>
          </p:cNvPr>
          <p:cNvSpPr>
            <a:spLocks noGrp="1"/>
          </p:cNvSpPr>
          <p:nvPr>
            <p:ph type="title"/>
          </p:nvPr>
        </p:nvSpPr>
        <p:spPr/>
        <p:txBody>
          <a:bodyPr/>
          <a:lstStyle/>
          <a:p>
            <a:r>
              <a:rPr lang="en-US" dirty="0"/>
              <a:t>Family medicine</a:t>
            </a:r>
            <a:endParaRPr lang="en-PK" dirty="0"/>
          </a:p>
        </p:txBody>
      </p:sp>
      <p:sp>
        <p:nvSpPr>
          <p:cNvPr id="3" name="Content Placeholder 2">
            <a:extLst>
              <a:ext uri="{FF2B5EF4-FFF2-40B4-BE49-F238E27FC236}">
                <a16:creationId xmlns:a16="http://schemas.microsoft.com/office/drawing/2014/main" id="{AA5FCEED-77E9-BBAB-A073-5583D3CE7A49}"/>
              </a:ext>
            </a:extLst>
          </p:cNvPr>
          <p:cNvSpPr>
            <a:spLocks noGrp="1"/>
          </p:cNvSpPr>
          <p:nvPr>
            <p:ph idx="1"/>
          </p:nvPr>
        </p:nvSpPr>
        <p:spPr/>
        <p:txBody>
          <a:bodyPr/>
          <a:lstStyle/>
          <a:p>
            <a:r>
              <a:rPr lang="en-US" sz="2400" dirty="0"/>
              <a:t>A patient is diagnosed with RCC. Staging workup reveals a tumor confined to the kidney, without any lymph node involvement or distant metastases. According to the TNM staging system, which stage is this most likely?</a:t>
            </a:r>
          </a:p>
          <a:p>
            <a:r>
              <a:rPr lang="en-US" sz="2400" dirty="0"/>
              <a:t>a) Stage I </a:t>
            </a:r>
          </a:p>
          <a:p>
            <a:r>
              <a:rPr lang="en-US" sz="2400" dirty="0"/>
              <a:t>b) Stage II </a:t>
            </a:r>
          </a:p>
          <a:p>
            <a:r>
              <a:rPr lang="en-US" sz="2400" dirty="0"/>
              <a:t>c) Stage III </a:t>
            </a:r>
          </a:p>
          <a:p>
            <a:r>
              <a:rPr lang="en-US" sz="2400" dirty="0"/>
              <a:t>d) Stage IV</a:t>
            </a:r>
          </a:p>
          <a:p>
            <a:endParaRPr lang="en-PK" dirty="0"/>
          </a:p>
        </p:txBody>
      </p:sp>
    </p:spTree>
    <p:extLst>
      <p:ext uri="{BB962C8B-B14F-4D97-AF65-F5344CB8AC3E}">
        <p14:creationId xmlns:p14="http://schemas.microsoft.com/office/powerpoint/2010/main" val="23756584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1A864-4C4F-4DB1-4257-10DEB8C1F38E}"/>
              </a:ext>
            </a:extLst>
          </p:cNvPr>
          <p:cNvSpPr>
            <a:spLocks noGrp="1"/>
          </p:cNvSpPr>
          <p:nvPr>
            <p:ph type="title"/>
          </p:nvPr>
        </p:nvSpPr>
        <p:spPr/>
        <p:txBody>
          <a:bodyPr/>
          <a:lstStyle/>
          <a:p>
            <a:r>
              <a:rPr lang="en-US" dirty="0"/>
              <a:t>Research </a:t>
            </a:r>
            <a:endParaRPr lang="en-PK" dirty="0"/>
          </a:p>
        </p:txBody>
      </p:sp>
      <p:sp>
        <p:nvSpPr>
          <p:cNvPr id="5" name="TextBox 4">
            <a:extLst>
              <a:ext uri="{FF2B5EF4-FFF2-40B4-BE49-F238E27FC236}">
                <a16:creationId xmlns:a16="http://schemas.microsoft.com/office/drawing/2014/main" id="{8F8F2157-187C-9254-160A-6BFBD5A54FE1}"/>
              </a:ext>
            </a:extLst>
          </p:cNvPr>
          <p:cNvSpPr txBox="1"/>
          <p:nvPr/>
        </p:nvSpPr>
        <p:spPr>
          <a:xfrm>
            <a:off x="2460010" y="1388825"/>
            <a:ext cx="6093724" cy="369332"/>
          </a:xfrm>
          <a:prstGeom prst="rect">
            <a:avLst/>
          </a:prstGeom>
          <a:noFill/>
        </p:spPr>
        <p:txBody>
          <a:bodyPr wrap="square">
            <a:spAutoFit/>
          </a:bodyPr>
          <a:lstStyle/>
          <a:p>
            <a:r>
              <a:rPr lang="en-PK" dirty="0"/>
              <a:t>https://pmc.ncbi.nlm.nih.gov/articles/PMC1693759/</a:t>
            </a:r>
          </a:p>
        </p:txBody>
      </p:sp>
      <p:sp>
        <p:nvSpPr>
          <p:cNvPr id="6" name="Rectangle 1">
            <a:extLst>
              <a:ext uri="{FF2B5EF4-FFF2-40B4-BE49-F238E27FC236}">
                <a16:creationId xmlns:a16="http://schemas.microsoft.com/office/drawing/2014/main" id="{F4ADB5F1-7879-2CF1-5570-448CC40EB22B}"/>
              </a:ext>
            </a:extLst>
          </p:cNvPr>
          <p:cNvSpPr>
            <a:spLocks noGrp="1" noChangeArrowheads="1"/>
          </p:cNvSpPr>
          <p:nvPr>
            <p:ph idx="1"/>
          </p:nvPr>
        </p:nvSpPr>
        <p:spPr bwMode="auto">
          <a:xfrm>
            <a:off x="838200" y="2898106"/>
            <a:ext cx="10134600" cy="2206376"/>
          </a:xfrm>
          <a:prstGeom prst="rect">
            <a:avLst/>
          </a:prstGeom>
          <a:solidFill>
            <a:schemeClr val="accent6">
              <a:lumMod val="20000"/>
              <a:lumOff val="80000"/>
            </a:schemeClr>
          </a:solidFill>
          <a:ln>
            <a:noFill/>
          </a:ln>
          <a:effectLst/>
        </p:spPr>
        <p:txBody>
          <a:bodyPr vert="horz" wrap="square" lIns="0" tIns="0" rIns="0" bIns="-9522"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600" b="1" i="0" u="none" strike="noStrike" cap="none" normalizeH="0" baseline="0" dirty="0">
                <a:ln>
                  <a:noFill/>
                </a:ln>
                <a:solidFill>
                  <a:schemeClr val="tx1"/>
                </a:solidFill>
                <a:effectLst/>
                <a:latin typeface="Source Sans Pro Web"/>
              </a:rPr>
              <a:t>Detection, staging and surveillance in renal cell carcinoma</a:t>
            </a:r>
          </a:p>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600" b="0" i="0" u="sng" strike="noStrike" cap="none" normalizeH="0" baseline="0" dirty="0">
                <a:ln>
                  <a:noFill/>
                </a:ln>
                <a:solidFill>
                  <a:srgbClr val="005EA2"/>
                </a:solidFill>
                <a:effectLst/>
                <a:latin typeface="Source Sans Pro Web"/>
                <a:hlinkClick r:id="rId2"/>
              </a:rPr>
              <a:t>Isaac R Francis</a:t>
            </a:r>
            <a:r>
              <a:rPr kumimoji="0" lang="en-PK" altLang="en-PK" sz="1600" b="0" i="0" u="none" strike="noStrike" cap="none" normalizeH="0" baseline="0" dirty="0">
                <a:ln>
                  <a:noFill/>
                </a:ln>
                <a:solidFill>
                  <a:schemeClr val="tx1"/>
                </a:solidFill>
                <a:effectLst/>
                <a:latin typeface="Source Sans Pro Web"/>
              </a:rPr>
              <a:t> </a:t>
            </a:r>
            <a:r>
              <a:rPr kumimoji="0" lang="en-PK" altLang="en-PK" sz="1600" b="0" i="0" u="none" strike="noStrike" cap="none" normalizeH="0" baseline="30000" dirty="0">
                <a:ln>
                  <a:noFill/>
                </a:ln>
                <a:solidFill>
                  <a:schemeClr val="tx1"/>
                </a:solidFill>
                <a:effectLst/>
                <a:latin typeface="Source Sans Pro Web"/>
              </a:rPr>
              <a:t>*</a:t>
            </a:r>
            <a:endParaRPr kumimoji="0" lang="en-PK" altLang="en-PK" sz="1600" b="0" i="0" u="none" strike="noStrike" cap="none" normalizeH="0" baseline="0" dirty="0">
              <a:ln>
                <a:noFill/>
              </a:ln>
              <a:solidFill>
                <a:schemeClr val="tx1"/>
              </a:solidFill>
              <a:effectLst/>
              <a:latin typeface="Source Sans Pro Web"/>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sz="1600" b="0" i="0" u="none" strike="noStrike" cap="none" normalizeH="0" baseline="0" dirty="0">
                <a:ln>
                  <a:noFill/>
                </a:ln>
                <a:solidFill>
                  <a:schemeClr val="tx1"/>
                </a:solidFill>
                <a:effectLst/>
                <a:latin typeface="Source Sans Pro Web"/>
              </a:rPr>
              <a:t>PMCID: PMC1693759  PMID: </a:t>
            </a:r>
            <a:r>
              <a:rPr kumimoji="0" lang="en-PK" altLang="en-PK" sz="1600" b="0" i="0" u="sng" strike="noStrike" cap="none" normalizeH="0" baseline="0" dirty="0">
                <a:ln>
                  <a:noFill/>
                </a:ln>
                <a:solidFill>
                  <a:srgbClr val="005EA2"/>
                </a:solidFill>
                <a:effectLst/>
                <a:latin typeface="Source Sans Pro Web"/>
                <a:hlinkClick r:id="rId3"/>
              </a:rPr>
              <a:t>17098649</a:t>
            </a:r>
            <a:endParaRPr kumimoji="0" lang="en-PK" altLang="en-PK" sz="1600" b="0" i="0" u="none" strike="noStrike" cap="none" normalizeH="0" baseline="0" dirty="0">
              <a:ln>
                <a:noFill/>
              </a:ln>
              <a:solidFill>
                <a:schemeClr val="tx1"/>
              </a:solidFill>
              <a:effectLst/>
              <a:latin typeface="Source Sans Pro Web"/>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600" b="0" i="0" u="none" strike="noStrike" cap="none" normalizeH="0" baseline="0" dirty="0">
                <a:ln>
                  <a:noFill/>
                </a:ln>
                <a:solidFill>
                  <a:schemeClr val="tx1"/>
                </a:solidFill>
                <a:effectLst/>
                <a:latin typeface="Source Sans Pro Web"/>
              </a:rPr>
              <a:t>Abstract</a:t>
            </a:r>
          </a:p>
          <a:p>
            <a:pPr marL="0" marR="0" lvl="0" indent="0" algn="l" defTabSz="914400" rtl="0" eaLnBrk="0" fontAlgn="base" latinLnBrk="0" hangingPunct="0">
              <a:lnSpc>
                <a:spcPct val="100000"/>
              </a:lnSpc>
              <a:spcBef>
                <a:spcPct val="0"/>
              </a:spcBef>
              <a:spcAft>
                <a:spcPct val="0"/>
              </a:spcAft>
              <a:buClrTx/>
              <a:buSzTx/>
              <a:buFontTx/>
              <a:buNone/>
              <a:tabLst/>
            </a:pPr>
            <a:r>
              <a:rPr kumimoji="0" lang="en-PK" altLang="en-PK" sz="1600" b="0" i="0" u="none" strike="noStrike" cap="none" normalizeH="0" baseline="0" dirty="0">
                <a:ln>
                  <a:noFill/>
                </a:ln>
                <a:solidFill>
                  <a:schemeClr val="tx1"/>
                </a:solidFill>
                <a:effectLst/>
              </a:rPr>
              <a:t>This article discusses the computed tomography (CT) and magnetic resonance (MR) scanning techniques used for the detection and staging of renal cell carcinoma and their pitfalls. Comparison between the Robson and recent modifications to the TNM classifications is also addressed. The accuracy of CT and MR in the staging of renal cell carcinoma and the role of positron emission tomography (PET) scanning is outlined and finally the surveillance of patients who have had curative treatment of renal cell carcinoma is briefly addressed.</a:t>
            </a:r>
            <a:endParaRPr kumimoji="0" lang="en-PK" altLang="en-PK" sz="16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164328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5042E-9257-3809-F534-A799E3B41519}"/>
              </a:ext>
            </a:extLst>
          </p:cNvPr>
          <p:cNvSpPr>
            <a:spLocks noGrp="1"/>
          </p:cNvSpPr>
          <p:nvPr>
            <p:ph type="title"/>
          </p:nvPr>
        </p:nvSpPr>
        <p:spPr/>
        <p:txBody>
          <a:bodyPr/>
          <a:lstStyle/>
          <a:p>
            <a:r>
              <a:rPr lang="en-US" dirty="0"/>
              <a:t>Take home message</a:t>
            </a:r>
            <a:endParaRPr lang="en-PK" dirty="0"/>
          </a:p>
        </p:txBody>
      </p:sp>
      <p:sp>
        <p:nvSpPr>
          <p:cNvPr id="4" name="Rectangle 1">
            <a:extLst>
              <a:ext uri="{FF2B5EF4-FFF2-40B4-BE49-F238E27FC236}">
                <a16:creationId xmlns:a16="http://schemas.microsoft.com/office/drawing/2014/main" id="{155C7F50-4B1B-0297-7CFC-658B9D95B563}"/>
              </a:ext>
            </a:extLst>
          </p:cNvPr>
          <p:cNvSpPr>
            <a:spLocks noGrp="1" noChangeArrowheads="1"/>
          </p:cNvSpPr>
          <p:nvPr>
            <p:ph idx="1"/>
          </p:nvPr>
        </p:nvSpPr>
        <p:spPr bwMode="auto">
          <a:xfrm>
            <a:off x="838200" y="2293133"/>
            <a:ext cx="9748838"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sz="2400" b="1" i="0" u="none" strike="noStrike" cap="none" normalizeH="0" baseline="0" dirty="0">
                <a:ln>
                  <a:noFill/>
                </a:ln>
                <a:solidFill>
                  <a:schemeClr val="tx1"/>
                </a:solidFill>
                <a:effectLst/>
                <a:latin typeface="+mj-lt"/>
              </a:rPr>
              <a:t>Imaging:</a:t>
            </a:r>
            <a:r>
              <a:rPr kumimoji="0" lang="en-PK" altLang="en-PK" sz="2400" b="0" i="0" u="none" strike="noStrike" cap="none" normalizeH="0" baseline="0" dirty="0">
                <a:ln>
                  <a:noFill/>
                </a:ln>
                <a:solidFill>
                  <a:schemeClr val="tx1"/>
                </a:solidFill>
                <a:effectLst/>
                <a:latin typeface="+mj-lt"/>
              </a:rPr>
              <a:t> CT or MRI are crucial for visualizing the </a:t>
            </a:r>
            <a:r>
              <a:rPr kumimoji="0" lang="en-PK" altLang="en-PK" sz="2400" b="0" i="0" u="none" strike="noStrike" cap="none" normalizeH="0" baseline="0" dirty="0" err="1">
                <a:ln>
                  <a:noFill/>
                </a:ln>
                <a:solidFill>
                  <a:schemeClr val="tx1"/>
                </a:solidFill>
                <a:effectLst/>
                <a:latin typeface="+mj-lt"/>
              </a:rPr>
              <a:t>tumor</a:t>
            </a:r>
            <a:r>
              <a:rPr kumimoji="0" lang="en-PK" altLang="en-PK" sz="2400" b="0" i="0" u="none" strike="noStrike" cap="none" normalizeH="0" baseline="0" dirty="0">
                <a:ln>
                  <a:noFill/>
                </a:ln>
                <a:solidFill>
                  <a:schemeClr val="tx1"/>
                </a:solidFill>
                <a:effectLst/>
                <a:latin typeface="+mj-lt"/>
              </a:rPr>
              <a:t>, assessing local spread, lymph node involvement, and distant metastases. Ultrasound can be used initially but CT provides more detail.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sz="2400" b="1" i="0" u="none" strike="noStrike" cap="none" normalizeH="0" baseline="0" dirty="0">
                <a:ln>
                  <a:noFill/>
                </a:ln>
                <a:solidFill>
                  <a:schemeClr val="tx1"/>
                </a:solidFill>
                <a:effectLst/>
                <a:latin typeface="+mj-lt"/>
              </a:rPr>
              <a:t>Staging:</a:t>
            </a:r>
            <a:r>
              <a:rPr kumimoji="0" lang="en-PK" altLang="en-PK" sz="2400" b="0" i="0" u="none" strike="noStrike" cap="none" normalizeH="0" baseline="0" dirty="0">
                <a:ln>
                  <a:noFill/>
                </a:ln>
                <a:solidFill>
                  <a:schemeClr val="tx1"/>
                </a:solidFill>
                <a:effectLst/>
                <a:latin typeface="+mj-lt"/>
              </a:rPr>
              <a:t> The TNM system (</a:t>
            </a:r>
            <a:r>
              <a:rPr kumimoji="0" lang="en-PK" altLang="en-PK" sz="2400" b="0" i="0" u="none" strike="noStrike" cap="none" normalizeH="0" baseline="0" dirty="0" err="1">
                <a:ln>
                  <a:noFill/>
                </a:ln>
                <a:solidFill>
                  <a:schemeClr val="tx1"/>
                </a:solidFill>
                <a:effectLst/>
                <a:latin typeface="+mj-lt"/>
              </a:rPr>
              <a:t>Tumor</a:t>
            </a:r>
            <a:r>
              <a:rPr kumimoji="0" lang="en-PK" altLang="en-PK" sz="2400" b="0" i="0" u="none" strike="noStrike" cap="none" normalizeH="0" baseline="0" dirty="0">
                <a:ln>
                  <a:noFill/>
                </a:ln>
                <a:solidFill>
                  <a:schemeClr val="tx1"/>
                </a:solidFill>
                <a:effectLst/>
                <a:latin typeface="+mj-lt"/>
              </a:rPr>
              <a:t>, Node, Metastasis) is used to stage RCC, with Stage I being confined to the kidney and Stage IV indicating distant spread.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sz="2400" b="1" i="0" u="none" strike="noStrike" cap="none" normalizeH="0" baseline="0" dirty="0">
                <a:ln>
                  <a:noFill/>
                </a:ln>
                <a:solidFill>
                  <a:schemeClr val="tx1"/>
                </a:solidFill>
                <a:effectLst/>
                <a:latin typeface="+mj-lt"/>
              </a:rPr>
              <a:t>Importance:</a:t>
            </a:r>
            <a:r>
              <a:rPr kumimoji="0" lang="en-PK" altLang="en-PK" sz="2400" b="0" i="0" u="none" strike="noStrike" cap="none" normalizeH="0" baseline="0" dirty="0">
                <a:ln>
                  <a:noFill/>
                </a:ln>
                <a:solidFill>
                  <a:schemeClr val="tx1"/>
                </a:solidFill>
                <a:effectLst/>
                <a:latin typeface="+mj-lt"/>
              </a:rPr>
              <a:t> Accurate staging is essential for treatment planning and predicting prognosis. It guides decisions about surgery, targeted therapy, or other interventions </a:t>
            </a:r>
          </a:p>
        </p:txBody>
      </p:sp>
    </p:spTree>
    <p:extLst>
      <p:ext uri="{BB962C8B-B14F-4D97-AF65-F5344CB8AC3E}">
        <p14:creationId xmlns:p14="http://schemas.microsoft.com/office/powerpoint/2010/main" val="10377751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84"/>
        <p:cNvGrpSpPr/>
        <p:nvPr/>
      </p:nvGrpSpPr>
      <p:grpSpPr>
        <a:xfrm>
          <a:off x="0" y="0"/>
          <a:ext cx="0" cy="0"/>
          <a:chOff x="0" y="0"/>
          <a:chExt cx="0" cy="0"/>
        </a:xfrm>
      </p:grpSpPr>
      <p:sp>
        <p:nvSpPr>
          <p:cNvPr id="385" name="Google Shape;385;p47"/>
          <p:cNvSpPr txBox="1">
            <a:spLocks noGrp="1"/>
          </p:cNvSpPr>
          <p:nvPr>
            <p:ph type="title"/>
          </p:nvPr>
        </p:nvSpPr>
        <p:spPr>
          <a:xfrm>
            <a:off x="1981200" y="274638"/>
            <a:ext cx="8229600" cy="1143000"/>
          </a:xfrm>
          <a:prstGeom prst="rect">
            <a:avLst/>
          </a:prstGeom>
          <a:noFill/>
          <a:ln>
            <a:noFill/>
          </a:ln>
        </p:spPr>
        <p:txBody>
          <a:bodyPr spcFirstLastPara="1" vert="horz" wrap="square" lIns="91425" tIns="45700" rIns="91425" bIns="45700" rtlCol="0" anchor="ctr" anchorCtr="0">
            <a:normAutofit/>
          </a:bodyPr>
          <a:lstStyle/>
          <a:p>
            <a:pPr algn="ctr">
              <a:spcBef>
                <a:spcPts val="0"/>
              </a:spcBef>
              <a:buClr>
                <a:schemeClr val="dk1"/>
              </a:buClr>
              <a:buSzPts val="4400"/>
            </a:pPr>
            <a:endParaRPr/>
          </a:p>
        </p:txBody>
      </p:sp>
      <p:pic>
        <p:nvPicPr>
          <p:cNvPr id="386" name="Google Shape;386;p47" descr="Image result for THANKYOU FLOWERS"/>
          <p:cNvPicPr preferRelativeResize="0">
            <a:picLocks noGrp="1"/>
          </p:cNvPicPr>
          <p:nvPr>
            <p:ph type="body" idx="1"/>
          </p:nvPr>
        </p:nvPicPr>
        <p:blipFill rotWithShape="1">
          <a:blip r:embed="rId3">
            <a:alphaModFix/>
          </a:blip>
          <a:srcRect/>
          <a:stretch/>
        </p:blipFill>
        <p:spPr>
          <a:xfrm>
            <a:off x="1957670" y="510989"/>
            <a:ext cx="8431305" cy="5970494"/>
          </a:xfrm>
          <a:prstGeom prst="rect">
            <a:avLst/>
          </a:prstGeom>
          <a:noFill/>
          <a:ln>
            <a:noFill/>
          </a:ln>
        </p:spPr>
      </p:pic>
    </p:spTree>
    <p:extLst>
      <p:ext uri="{BB962C8B-B14F-4D97-AF65-F5344CB8AC3E}">
        <p14:creationId xmlns:p14="http://schemas.microsoft.com/office/powerpoint/2010/main" val="3725837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defRPr/>
            </a:pPr>
            <a:r>
              <a:rPr lang="en-US" sz="4000" dirty="0">
                <a:solidFill>
                  <a:srgbClr val="7030A0"/>
                </a:solidFill>
                <a:effectLst>
                  <a:outerShdw blurRad="38100" dist="38100" dir="2700000" algn="tl">
                    <a:srgbClr val="000000">
                      <a:alpha val="43137"/>
                    </a:srgbClr>
                  </a:outerShdw>
                </a:effectLst>
                <a:cs typeface="Times New Roman" pitchFamily="18" charset="0"/>
              </a:rPr>
              <a:t>  </a:t>
            </a:r>
            <a:r>
              <a:rPr lang="en-US" altLang="en-US" b="1" dirty="0"/>
              <a:t>VISION OF RMU</a:t>
            </a:r>
            <a:br>
              <a:rPr lang="en-US" altLang="en-US" b="1" dirty="0"/>
            </a:br>
            <a:r>
              <a:rPr lang="en-US" altLang="en-US" b="1" dirty="0"/>
              <a:t>THE DREAM/ TOMORROW</a:t>
            </a:r>
          </a:p>
        </p:txBody>
      </p:sp>
      <p:sp>
        <p:nvSpPr>
          <p:cNvPr id="8195" name="Content Placeholder 2"/>
          <p:cNvSpPr>
            <a:spLocks noGrp="1"/>
          </p:cNvSpPr>
          <p:nvPr>
            <p:ph idx="1"/>
          </p:nvPr>
        </p:nvSpPr>
        <p:spPr/>
        <p:txBody>
          <a:bodyPr>
            <a:normAutofit/>
          </a:bodyPr>
          <a:lstStyle/>
          <a:p>
            <a:r>
              <a:rPr lang="en-US" altLang="en-US" sz="2400" dirty="0"/>
              <a:t>To impart evidence based research oriented medical education</a:t>
            </a:r>
          </a:p>
          <a:p>
            <a:r>
              <a:rPr lang="en-US" altLang="en-US" sz="2400" dirty="0"/>
              <a:t>To provide best possible patient care</a:t>
            </a:r>
          </a:p>
          <a:p>
            <a:r>
              <a:rPr lang="en-US" altLang="en-US" sz="2400" dirty="0"/>
              <a:t>To inculcate the values of mutual respect and ethical practice of medicine</a:t>
            </a:r>
          </a:p>
        </p:txBody>
      </p:sp>
      <p:pic>
        <p:nvPicPr>
          <p:cNvPr id="8196" name="Picture 2" descr="https://lh3.googleusercontent.com/2AGFDUBdvE03m-vmYY595zn1X-ZIEjdnkL5qog23V2OVDgW30mZmQUAlAG2Pf4QFVuhbl07-_SMIzZnQHuujJi-bCJKNVvcN9qyxRnPVU3Dt2F5B9r3jTV-fb4k0B3O1i0xZHLQseNxWUbWmsso0I9ZtjjFpFjeLhh9uhi0B3rrAA0dFy4MhpyMRqo8S-DSjNSY_nXkKhc_PWQcqHpysHxPBef9Z1hxpHeR7HRXYIWspPCb2AtMxgJ79dfWELgk_m-M9H4hZAm683J0t6hFZWTARYxq9mFz2j33RPmKCVor8J5IEdnNdSQbpLgWKHDKmphIKL8-16nXkpB3NYu_kxj6InVdN1oKEMvDawQ4IX3s1XYmUOfsxW_rMM8GMA01HbzP9Ksi1kwc7OYwo1eqxS-pY-lpkW6-Qw6BR0oMA378AgBm6cnJ02elMQLI6lHYu0ZBRtcjNv8yKbOKiZSegE50Eezc7elBHkzjw0Xu7sRnHeISjCV96XizFXpzLEOzsFzcK4zA4h4KdJaKmREbxLFxT7mWkOtSyICdVDBTx7q2RxYnzHuGy8xrE6p6VbEYM78rYdt_o-msbsWWLE_qC8JMhWKo2xE4VWU-Git4E1QUSus_a0_WVSPFbFhLl2AhV4jL4N2IwQ2NNlLRwSgMNraj_71HXmrY=s787-no"/>
          <p:cNvPicPr>
            <a:picLocks noChangeAspect="1" noChangeArrowheads="1"/>
          </p:cNvPicPr>
          <p:nvPr/>
        </p:nvPicPr>
        <p:blipFill>
          <a:blip r:embed="rId2">
            <a:extLst>
              <a:ext uri="{28A0092B-C50C-407E-A947-70E740481C1C}">
                <a14:useLocalDpi xmlns:a14="http://schemas.microsoft.com/office/drawing/2010/main" val="0"/>
              </a:ext>
            </a:extLst>
          </a:blip>
          <a:srcRect l="4787" t="7561" r="11351" b="8025"/>
          <a:stretch>
            <a:fillRect/>
          </a:stretch>
        </p:blipFill>
        <p:spPr bwMode="auto">
          <a:xfrm>
            <a:off x="9677400" y="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4041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en-US" b="1"/>
              <a:t>PROF UMAR’S LGIS MODEL</a:t>
            </a:r>
          </a:p>
        </p:txBody>
      </p:sp>
      <p:pic>
        <p:nvPicPr>
          <p:cNvPr id="9219"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2497394" y="1692277"/>
            <a:ext cx="6781800" cy="4687887"/>
          </a:xfrm>
          <a:ln w="19050">
            <a:solidFill>
              <a:schemeClr val="tx1"/>
            </a:solidFill>
            <a:miter lim="800000"/>
            <a:headEnd/>
            <a:tailEnd/>
          </a:ln>
        </p:spPr>
      </p:pic>
      <p:pic>
        <p:nvPicPr>
          <p:cNvPr id="9220" name="Picture 2" descr="https://lh3.googleusercontent.com/2AGFDUBdvE03m-vmYY595zn1X-ZIEjdnkL5qog23V2OVDgW30mZmQUAlAG2Pf4QFVuhbl07-_SMIzZnQHuujJi-bCJKNVvcN9qyxRnPVU3Dt2F5B9r3jTV-fb4k0B3O1i0xZHLQseNxWUbWmsso0I9ZtjjFpFjeLhh9uhi0B3rrAA0dFy4MhpyMRqo8S-DSjNSY_nXkKhc_PWQcqHpysHxPBef9Z1hxpHeR7HRXYIWspPCb2AtMxgJ79dfWELgk_m-M9H4hZAm683J0t6hFZWTARYxq9mFz2j33RPmKCVor8J5IEdnNdSQbpLgWKHDKmphIKL8-16nXkpB3NYu_kxj6InVdN1oKEMvDawQ4IX3s1XYmUOfsxW_rMM8GMA01HbzP9Ksi1kwc7OYwo1eqxS-pY-lpkW6-Qw6BR0oMA378AgBm6cnJ02elMQLI6lHYu0ZBRtcjNv8yKbOKiZSegE50Eezc7elBHkzjw0Xu7sRnHeISjCV96XizFXpzLEOzsFzcK4zA4h4KdJaKmREbxLFxT7mWkOtSyICdVDBTx7q2RxYnzHuGy8xrE6p6VbEYM78rYdt_o-msbsWWLE_qC8JMhWKo2xE4VWU-Git4E1QUSus_a0_WVSPFbFhLl2AhV4jL4N2IwQ2NNlLRwSgMNraj_71HXmrY=s787-no"/>
          <p:cNvPicPr>
            <a:picLocks noChangeAspect="1" noChangeArrowheads="1"/>
          </p:cNvPicPr>
          <p:nvPr/>
        </p:nvPicPr>
        <p:blipFill>
          <a:blip r:embed="rId3">
            <a:extLst>
              <a:ext uri="{28A0092B-C50C-407E-A947-70E740481C1C}">
                <a14:useLocalDpi xmlns:a14="http://schemas.microsoft.com/office/drawing/2010/main" val="0"/>
              </a:ext>
            </a:extLst>
          </a:blip>
          <a:srcRect l="4787" t="7561" r="11351" b="8025"/>
          <a:stretch>
            <a:fillRect/>
          </a:stretch>
        </p:blipFill>
        <p:spPr bwMode="auto">
          <a:xfrm>
            <a:off x="9677400" y="0"/>
            <a:ext cx="99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69859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How to use HEC Digital Library </a:t>
            </a:r>
            <a:endParaRPr lang="en-US" dirty="0"/>
          </a:p>
        </p:txBody>
      </p:sp>
      <p:sp>
        <p:nvSpPr>
          <p:cNvPr id="3" name="Content Placeholder 2"/>
          <p:cNvSpPr>
            <a:spLocks noGrp="1"/>
          </p:cNvSpPr>
          <p:nvPr>
            <p:ph idx="1"/>
          </p:nvPr>
        </p:nvSpPr>
        <p:spPr>
          <a:xfrm>
            <a:off x="1524000" y="1295400"/>
            <a:ext cx="9144000" cy="5562600"/>
          </a:xfrm>
        </p:spPr>
        <p:txBody>
          <a:bodyPr>
            <a:normAutofit/>
          </a:bodyPr>
          <a:lstStyle/>
          <a:p>
            <a:pPr marL="0" indent="0">
              <a:buNone/>
            </a:pPr>
            <a:r>
              <a:rPr lang="en-US" sz="2400" dirty="0"/>
              <a:t>Steps to Access HEC Digital Library</a:t>
            </a:r>
          </a:p>
          <a:p>
            <a:pPr marL="514350" indent="-514350">
              <a:buFont typeface="+mj-lt"/>
              <a:buAutoNum type="arabicPeriod"/>
            </a:pPr>
            <a:r>
              <a:rPr lang="en-US" sz="2400" dirty="0"/>
              <a:t>Go to the website of HEC National Digital Library.</a:t>
            </a:r>
          </a:p>
          <a:p>
            <a:pPr marL="514350" indent="-514350">
              <a:buFont typeface="+mj-lt"/>
              <a:buAutoNum type="arabicPeriod"/>
            </a:pPr>
            <a:r>
              <a:rPr lang="en-US" sz="2400" dirty="0"/>
              <a:t>On Home Page, click on the INSTITUTES.</a:t>
            </a:r>
          </a:p>
          <a:p>
            <a:pPr marL="514350" indent="-514350">
              <a:buFont typeface="+mj-lt"/>
              <a:buAutoNum type="arabicPeriod"/>
            </a:pPr>
            <a:r>
              <a:rPr lang="en-US" sz="2400" dirty="0"/>
              <a:t>A page will appear showing the universities from Public and Private Sector and other Institutes which have access to HEC National Digital Library (HNDL).</a:t>
            </a:r>
          </a:p>
          <a:p>
            <a:pPr marL="514350" indent="-514350">
              <a:buFont typeface="+mj-lt"/>
              <a:buAutoNum type="arabicPeriod"/>
            </a:pPr>
            <a:endParaRPr lang="en-US" dirty="0"/>
          </a:p>
        </p:txBody>
      </p:sp>
    </p:spTree>
    <p:extLst>
      <p:ext uri="{BB962C8B-B14F-4D97-AF65-F5344CB8AC3E}">
        <p14:creationId xmlns:p14="http://schemas.microsoft.com/office/powerpoint/2010/main" val="715112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br>
              <a:rPr lang="en-US" dirty="0"/>
            </a:br>
            <a:endParaRPr lang="en-US" dirty="0"/>
          </a:p>
        </p:txBody>
      </p:sp>
      <p:sp>
        <p:nvSpPr>
          <p:cNvPr id="3" name="Content Placeholder 2"/>
          <p:cNvSpPr>
            <a:spLocks noGrp="1"/>
          </p:cNvSpPr>
          <p:nvPr>
            <p:ph idx="1"/>
          </p:nvPr>
        </p:nvSpPr>
        <p:spPr>
          <a:xfrm>
            <a:off x="1524000" y="990600"/>
            <a:ext cx="8686800" cy="5867400"/>
          </a:xfrm>
        </p:spPr>
        <p:txBody>
          <a:bodyPr>
            <a:normAutofit/>
          </a:bodyPr>
          <a:lstStyle/>
          <a:p>
            <a:pPr marL="0" indent="0">
              <a:buNone/>
            </a:pPr>
            <a:r>
              <a:rPr lang="en-US" sz="2400" dirty="0"/>
              <a:t>4. Select your desired Institute.</a:t>
            </a:r>
          </a:p>
          <a:p>
            <a:pPr marL="0" indent="0">
              <a:buNone/>
            </a:pPr>
            <a:r>
              <a:rPr lang="en-US" sz="2400" dirty="0"/>
              <a:t>5.  A page will appear showing the resources of the institution</a:t>
            </a:r>
          </a:p>
          <a:p>
            <a:pPr marL="0" indent="0">
              <a:buNone/>
            </a:pPr>
            <a:r>
              <a:rPr lang="en-US" sz="2400" dirty="0"/>
              <a:t>6. Journals and Researches will appear</a:t>
            </a:r>
          </a:p>
          <a:p>
            <a:pPr marL="0" indent="0">
              <a:buNone/>
            </a:pPr>
            <a:r>
              <a:rPr lang="en-US" sz="2400" dirty="0"/>
              <a:t>7. You can find a Journal by clicking on JOURNALS AND DATABASE and enter a keyword to search for your desired journal.</a:t>
            </a:r>
          </a:p>
          <a:p>
            <a:pPr marL="0" indent="0">
              <a:buNone/>
            </a:pPr>
            <a:endParaRPr lang="en-US" dirty="0"/>
          </a:p>
        </p:txBody>
      </p:sp>
    </p:spTree>
    <p:extLst>
      <p:ext uri="{BB962C8B-B14F-4D97-AF65-F5344CB8AC3E}">
        <p14:creationId xmlns:p14="http://schemas.microsoft.com/office/powerpoint/2010/main" val="8688795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altLang="x-none" dirty="0"/>
              <a:t>Objectives</a:t>
            </a:r>
            <a:endParaRPr lang="en-US" dirty="0"/>
          </a:p>
        </p:txBody>
      </p:sp>
      <p:sp>
        <p:nvSpPr>
          <p:cNvPr id="4" name="Rectangle 1">
            <a:extLst>
              <a:ext uri="{FF2B5EF4-FFF2-40B4-BE49-F238E27FC236}">
                <a16:creationId xmlns:a16="http://schemas.microsoft.com/office/drawing/2014/main" id="{430871D4-9928-30E8-C2C9-D44E02F7ED8E}"/>
              </a:ext>
            </a:extLst>
          </p:cNvPr>
          <p:cNvSpPr>
            <a:spLocks noGrp="1" noChangeArrowheads="1"/>
          </p:cNvSpPr>
          <p:nvPr>
            <p:ph idx="1"/>
          </p:nvPr>
        </p:nvSpPr>
        <p:spPr bwMode="auto">
          <a:xfrm>
            <a:off x="711201" y="1530352"/>
            <a:ext cx="10030375"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sz="2400" b="0" i="0" u="none" strike="noStrike" cap="none" normalizeH="0" baseline="0" dirty="0">
                <a:ln>
                  <a:noFill/>
                </a:ln>
                <a:solidFill>
                  <a:schemeClr val="tx1"/>
                </a:solidFill>
                <a:effectLst/>
                <a:cs typeface="Arial" panose="020B0604020202020204" pitchFamily="34" charset="0"/>
              </a:rPr>
              <a:t>Identify and characterize renal masses, distinguishing benign from malignant lesions.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sz="2400" b="0" i="0" u="none" strike="noStrike" cap="none" normalizeH="0" baseline="0" dirty="0">
                <a:ln>
                  <a:noFill/>
                </a:ln>
                <a:solidFill>
                  <a:schemeClr val="tx1"/>
                </a:solidFill>
                <a:effectLst/>
                <a:cs typeface="Arial" panose="020B0604020202020204" pitchFamily="34" charset="0"/>
              </a:rPr>
              <a:t>Determine the extent of </a:t>
            </a:r>
            <a:r>
              <a:rPr kumimoji="0" lang="en-PK" altLang="en-PK" sz="2400" b="0" i="0" u="none" strike="noStrike" cap="none" normalizeH="0" baseline="0" dirty="0" err="1">
                <a:ln>
                  <a:noFill/>
                </a:ln>
                <a:solidFill>
                  <a:schemeClr val="tx1"/>
                </a:solidFill>
                <a:effectLst/>
                <a:cs typeface="Arial" panose="020B0604020202020204" pitchFamily="34" charset="0"/>
              </a:rPr>
              <a:t>tumor</a:t>
            </a:r>
            <a:r>
              <a:rPr kumimoji="0" lang="en-PK" altLang="en-PK" sz="2400" b="0" i="0" u="none" strike="noStrike" cap="none" normalizeH="0" baseline="0" dirty="0">
                <a:ln>
                  <a:noFill/>
                </a:ln>
                <a:solidFill>
                  <a:schemeClr val="tx1"/>
                </a:solidFill>
                <a:effectLst/>
                <a:cs typeface="Arial" panose="020B0604020202020204" pitchFamily="34" charset="0"/>
              </a:rPr>
              <a:t> spread, including local invasion, lymph node involvement, and distant metastases.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sz="2400" b="0" i="0" u="none" strike="noStrike" cap="none" normalizeH="0" baseline="0" dirty="0">
                <a:ln>
                  <a:noFill/>
                </a:ln>
                <a:solidFill>
                  <a:schemeClr val="tx1"/>
                </a:solidFill>
                <a:effectLst/>
                <a:cs typeface="Arial" panose="020B0604020202020204" pitchFamily="34" charset="0"/>
              </a:rPr>
              <a:t> Guide treatment decisions, such as surgery, radiation therapy, or systemic therapies. </a:t>
            </a:r>
          </a:p>
          <a:p>
            <a:pPr marL="0" marR="0" lvl="0" indent="0" algn="l" defTabSz="914400" rtl="0" eaLnBrk="0" fontAlgn="base" latinLnBrk="0" hangingPunct="0">
              <a:lnSpc>
                <a:spcPct val="100000"/>
              </a:lnSpc>
              <a:spcBef>
                <a:spcPct val="0"/>
              </a:spcBef>
              <a:spcAft>
                <a:spcPct val="0"/>
              </a:spcAft>
              <a:buClrTx/>
              <a:buSzTx/>
              <a:buFontTx/>
              <a:buChar char="•"/>
              <a:tabLst/>
            </a:pPr>
            <a:r>
              <a:rPr kumimoji="0" lang="en-PK" altLang="en-PK" sz="2400" b="0" i="0" u="none" strike="noStrike" cap="none" normalizeH="0" baseline="0" dirty="0">
                <a:ln>
                  <a:noFill/>
                </a:ln>
                <a:solidFill>
                  <a:schemeClr val="tx1"/>
                </a:solidFill>
                <a:effectLst/>
                <a:cs typeface="Arial" panose="020B0604020202020204" pitchFamily="34" charset="0"/>
              </a:rPr>
              <a:t>Help predict the likelihood of disease recurrence or progression. </a:t>
            </a:r>
          </a:p>
        </p:txBody>
      </p:sp>
    </p:spTree>
    <p:extLst>
      <p:ext uri="{BB962C8B-B14F-4D97-AF65-F5344CB8AC3E}">
        <p14:creationId xmlns:p14="http://schemas.microsoft.com/office/powerpoint/2010/main" val="7016288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a:xfrm>
            <a:off x="585950" y="1478783"/>
            <a:ext cx="10767849" cy="5032376"/>
          </a:xfrm>
        </p:spPr>
        <p:txBody>
          <a:bodyPr/>
          <a:lstStyle/>
          <a:p>
            <a:r>
              <a:rPr lang="en-US" sz="2400" dirty="0"/>
              <a:t>Imaging Modalities :</a:t>
            </a:r>
          </a:p>
          <a:p>
            <a:pPr lvl="2"/>
            <a:r>
              <a:rPr lang="en-US" sz="2400" dirty="0" err="1"/>
              <a:t>Ultasound</a:t>
            </a:r>
            <a:endParaRPr lang="en-US" sz="2400" dirty="0"/>
          </a:p>
          <a:p>
            <a:pPr lvl="2"/>
            <a:r>
              <a:rPr lang="en-US" sz="2400" dirty="0"/>
              <a:t>CT Scan</a:t>
            </a:r>
          </a:p>
          <a:p>
            <a:pPr lvl="2"/>
            <a:r>
              <a:rPr lang="en-US" sz="2400" dirty="0"/>
              <a:t>MRI</a:t>
            </a:r>
          </a:p>
          <a:p>
            <a:pPr lvl="2"/>
            <a:r>
              <a:rPr lang="en-US" sz="2400" dirty="0"/>
              <a:t>IVU</a:t>
            </a:r>
          </a:p>
          <a:p>
            <a:pPr lvl="2"/>
            <a:r>
              <a:rPr lang="en-US" sz="2400" dirty="0"/>
              <a:t>Staging</a:t>
            </a:r>
          </a:p>
          <a:p>
            <a:pPr marL="914400" lvl="2" indent="0">
              <a:buNone/>
            </a:pPr>
            <a:endParaRPr lang="en-US" sz="2800" dirty="0"/>
          </a:p>
        </p:txBody>
      </p:sp>
      <p:sp>
        <p:nvSpPr>
          <p:cNvPr id="4" name="TextBox 3">
            <a:extLst>
              <a:ext uri="{FF2B5EF4-FFF2-40B4-BE49-F238E27FC236}">
                <a16:creationId xmlns:a16="http://schemas.microsoft.com/office/drawing/2014/main" id="{160CF93C-990D-FE1D-5480-7528A9F2C13E}"/>
              </a:ext>
            </a:extLst>
          </p:cNvPr>
          <p:cNvSpPr txBox="1"/>
          <p:nvPr/>
        </p:nvSpPr>
        <p:spPr>
          <a:xfrm>
            <a:off x="9813536" y="346841"/>
            <a:ext cx="1792514" cy="369332"/>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3000012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ltLang="en-US" b="1" dirty="0"/>
              <a:t>Imaging</a:t>
            </a:r>
          </a:p>
        </p:txBody>
      </p:sp>
      <p:sp>
        <p:nvSpPr>
          <p:cNvPr id="33795" name="Rectangle 3"/>
          <p:cNvSpPr>
            <a:spLocks noGrp="1" noChangeArrowheads="1"/>
          </p:cNvSpPr>
          <p:nvPr>
            <p:ph type="body" idx="1"/>
          </p:nvPr>
        </p:nvSpPr>
        <p:spPr/>
        <p:txBody>
          <a:bodyPr>
            <a:noAutofit/>
          </a:bodyPr>
          <a:lstStyle/>
          <a:p>
            <a:pPr>
              <a:spcBef>
                <a:spcPct val="0"/>
              </a:spcBef>
            </a:pPr>
            <a:r>
              <a:rPr lang="en-US" altLang="en-US" sz="2400" dirty="0"/>
              <a:t>Increased use of imaging has increased the detection of renal lesions most of which are simple cysts. Also a greater percentage of small renal lesions have been noted which has changed the therapeutic strategy towards renal lesions. </a:t>
            </a:r>
          </a:p>
          <a:p>
            <a:pPr>
              <a:spcBef>
                <a:spcPct val="0"/>
              </a:spcBef>
            </a:pPr>
            <a:endParaRPr lang="en-US" altLang="en-US" sz="2400" dirty="0"/>
          </a:p>
          <a:p>
            <a:pPr>
              <a:spcBef>
                <a:spcPct val="0"/>
              </a:spcBef>
            </a:pPr>
            <a:r>
              <a:rPr lang="en-US" altLang="en-US" sz="2400" dirty="0"/>
              <a:t>CT and MRI findings are fairly classical for renal tumors. Initial diagnosis with IV urography or ultrasound may require further confirmatory testing.</a:t>
            </a:r>
          </a:p>
        </p:txBody>
      </p:sp>
      <p:sp>
        <p:nvSpPr>
          <p:cNvPr id="2" name="TextBox 1">
            <a:extLst>
              <a:ext uri="{FF2B5EF4-FFF2-40B4-BE49-F238E27FC236}">
                <a16:creationId xmlns:a16="http://schemas.microsoft.com/office/drawing/2014/main" id="{31E52C25-84B8-8A8C-B305-6FBA0803C282}"/>
              </a:ext>
            </a:extLst>
          </p:cNvPr>
          <p:cNvSpPr txBox="1"/>
          <p:nvPr/>
        </p:nvSpPr>
        <p:spPr>
          <a:xfrm>
            <a:off x="9813536" y="346841"/>
            <a:ext cx="1792514" cy="369332"/>
          </a:xfrm>
          <a:prstGeom prst="rect">
            <a:avLst/>
          </a:prstGeom>
          <a:noFill/>
        </p:spPr>
        <p:txBody>
          <a:bodyPr wrap="square" rtlCol="0">
            <a:spAutoFit/>
          </a:bodyPr>
          <a:lstStyle/>
          <a:p>
            <a:r>
              <a:rPr lang="en-US" dirty="0"/>
              <a:t>Core Content</a:t>
            </a:r>
            <a:endParaRPr lang="en-PK" dirty="0"/>
          </a:p>
        </p:txBody>
      </p:sp>
    </p:spTree>
    <p:extLst>
      <p:ext uri="{BB962C8B-B14F-4D97-AF65-F5344CB8AC3E}">
        <p14:creationId xmlns:p14="http://schemas.microsoft.com/office/powerpoint/2010/main" val="21346823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TotalTime>
  <Words>4564</Words>
  <Application>Microsoft Office PowerPoint</Application>
  <PresentationFormat>Widescreen</PresentationFormat>
  <Paragraphs>353</Paragraphs>
  <Slides>24</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24</vt:i4>
      </vt:variant>
    </vt:vector>
  </HeadingPairs>
  <TitlesOfParts>
    <vt:vector size="32" baseType="lpstr">
      <vt:lpstr>MS PGothic</vt:lpstr>
      <vt:lpstr>Arial</vt:lpstr>
      <vt:lpstr>Arial Black</vt:lpstr>
      <vt:lpstr>Calibri</vt:lpstr>
      <vt:lpstr>Calibri Light</vt:lpstr>
      <vt:lpstr>Source Sans Pro Web</vt:lpstr>
      <vt:lpstr>Times New Roman</vt:lpstr>
      <vt:lpstr>Office Theme</vt:lpstr>
      <vt:lpstr>Imaging and staging of renal cell carcinoma Renal Module 4th Year MBBS</vt:lpstr>
      <vt:lpstr>MOTTO OF RMU</vt:lpstr>
      <vt:lpstr>  VISION OF RMU THE DREAM/ TOMORROW</vt:lpstr>
      <vt:lpstr>PROF UMAR’S LGIS MODEL</vt:lpstr>
      <vt:lpstr>How to use HEC Digital Library </vt:lpstr>
      <vt:lpstr> </vt:lpstr>
      <vt:lpstr>Objectives</vt:lpstr>
      <vt:lpstr>Introduction</vt:lpstr>
      <vt:lpstr>Imaging</vt:lpstr>
      <vt:lpstr>Imaging</vt:lpstr>
      <vt:lpstr>Imaging</vt:lpstr>
      <vt:lpstr>Imaging</vt:lpstr>
      <vt:lpstr>Imaging</vt:lpstr>
      <vt:lpstr>Clinical staging</vt:lpstr>
      <vt:lpstr>American join committee on cancer (AJCC) TNM staging system.</vt:lpstr>
      <vt:lpstr>PowerPoint Presentation</vt:lpstr>
      <vt:lpstr>PowerPoint Presentation</vt:lpstr>
      <vt:lpstr>PowerPoint Presentation</vt:lpstr>
      <vt:lpstr>Renal cell cancer stage grouping</vt:lpstr>
      <vt:lpstr>PowerPoint Presentation</vt:lpstr>
      <vt:lpstr>Family medicine</vt:lpstr>
      <vt:lpstr>Research </vt:lpstr>
      <vt:lpstr>Take home message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DIAGNOSIS AND STAGING OF RENAL CELL CARCINOMA</dc:title>
  <dc:creator>BBH Urology</dc:creator>
  <cp:lastModifiedBy>sammarfatima93@gmail.com</cp:lastModifiedBy>
  <cp:revision>9</cp:revision>
  <cp:lastPrinted>2020-06-10T06:33:08Z</cp:lastPrinted>
  <dcterms:created xsi:type="dcterms:W3CDTF">2020-05-13T07:43:00Z</dcterms:created>
  <dcterms:modified xsi:type="dcterms:W3CDTF">2025-02-16T14:06:44Z</dcterms:modified>
</cp:coreProperties>
</file>