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8" r:id="rId3"/>
    <p:sldId id="279" r:id="rId4"/>
    <p:sldId id="259" r:id="rId5"/>
    <p:sldId id="280" r:id="rId6"/>
    <p:sldId id="309" r:id="rId7"/>
    <p:sldId id="310" r:id="rId8"/>
    <p:sldId id="311" r:id="rId9"/>
    <p:sldId id="257" r:id="rId10"/>
    <p:sldId id="263" r:id="rId11"/>
    <p:sldId id="260" r:id="rId12"/>
    <p:sldId id="264" r:id="rId13"/>
    <p:sldId id="284" r:id="rId14"/>
    <p:sldId id="308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7" r:id="rId23"/>
    <p:sldId id="298" r:id="rId24"/>
    <p:sldId id="300" r:id="rId25"/>
    <p:sldId id="294" r:id="rId26"/>
    <p:sldId id="295" r:id="rId27"/>
    <p:sldId id="296" r:id="rId28"/>
    <p:sldId id="305" r:id="rId29"/>
    <p:sldId id="306" r:id="rId30"/>
    <p:sldId id="307" r:id="rId31"/>
    <p:sldId id="31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285" autoAdjust="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64D7D-1D4B-4EA8-9E0F-56E8B9503B31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40327-A7BE-4BB8-A242-724CBC05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0-92087-6_41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2DEB34-E7E1-4435-8AE2-FD7A3485B636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reticular opacities, traction bronchiectasis, honeycombing, and architectural distortion with basal and peripheral distribution. Ground-glass opacity, if present, is less extensive than the reticular abnormality.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Multidisciplinary Management of ILD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Context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ILD encompasses a diverse group of pulmonary conditions characterized by diffuse involvement of lung parenchyma.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These conditions can be primary or secondary, with various pathological entities</a:t>
            </a:r>
            <a:r>
              <a:rPr lang="en-GB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Radiological Role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Radiology plays a crucial role in diagnosing and monitoring ILD.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Volumetric high-resolution computed tomography (HRCT) provides detailed characterization of lung parenchyma, aiding in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noninvasive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assessment</a:t>
            </a:r>
            <a:r>
              <a:rPr lang="en-GB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Visual interpretation of ILD on HRCT can be variable and subjective. Intra- and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interobserver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variability exist.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 Intelligence (AI)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addresses the need for consistency in ILD assessment.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 classifiers and AI techniques assist in quantifying ILD patterns.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can define biomarkers beyond human visual assessment.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Use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aids in multidisciplinary investigation of ILD complexity.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It has applications in idiopathic pulmonary fibrosis (IPF) and ILD associated with connective tissue disease</a:t>
            </a:r>
            <a:r>
              <a:rPr lang="en-GB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ILD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Advancements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Ongoing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focuses on understanding ILD pathogenesis, identifying novel therapeutic targets, and improving diagnostic accuracy.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Areas of Interest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 factors influencing susceptibility and disease progression.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dysregulation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mechanisms.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Biomarkers for early detection and prognosis.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Therapeutic interventions targeting fibrosis and inflammation.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08FC3-464C-4A03-A92D-44380B36D2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 Intelligence (AI) in ILD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 Aid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algorithms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radiological data (e.g., HRCT) for ILD patterns.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Computer-aided tools enhance accuracy and consistency.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Severity Stratification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assists in assessing disease severity and predicting outcomes.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Quantitative analysis of lung features using AI improves risk stratification.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Medicine Considerations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Care Role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detection: Family physicians play a vital role in recognizing ILD symptoms (e.g.,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dyspnea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cough, fatigue).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Referral: Timely referral to specialists (pulmonologists, radiologists) is essential.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Education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Educate patients about ILD, treatment options, and lifestyle modifications.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 anxiety and emotional well-being.</a:t>
            </a:r>
          </a:p>
          <a:p>
            <a:pPr lvl="1"/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closely with multidisciplinary teams for comprehensive patient management.</a:t>
            </a:r>
          </a:p>
          <a:p>
            <a:pPr lvl="2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 care, monitor treatment response, and address comorbidities.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08FC3-464C-4A03-A92D-44380B36D2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5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1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85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2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4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3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8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0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6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60BBD1-3525-4DE2-85BA-6C5C7C1CC29F}" type="datetimeFigureOut">
              <a:rPr lang="en-US" smtClean="0"/>
              <a:t>10-Feb-25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AAC6-1359-470F-8EB4-AD048259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80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icroscopic view of cells">
            <a:extLst>
              <a:ext uri="{FF2B5EF4-FFF2-40B4-BE49-F238E27FC236}">
                <a16:creationId xmlns:a16="http://schemas.microsoft.com/office/drawing/2014/main" id="{3D2EE535-AF92-4FD8-3C35-A03EB451DD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l="355" r="10643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3" cy="3329581"/>
          </a:xfrm>
        </p:spPr>
        <p:txBody>
          <a:bodyPr>
            <a:normAutofit/>
          </a:bodyPr>
          <a:lstStyle/>
          <a:p>
            <a:r>
              <a:rPr lang="en-GB"/>
              <a:t>Interstitial Lung Diseases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3" cy="861420"/>
          </a:xfrm>
        </p:spPr>
        <p:txBody>
          <a:bodyPr>
            <a:normAutofit/>
          </a:bodyPr>
          <a:lstStyle/>
          <a:p>
            <a:r>
              <a:rPr lang="en-GB" dirty="0"/>
              <a:t>Prof Muhammad Khurram</a:t>
            </a:r>
          </a:p>
          <a:p>
            <a:r>
              <a:rPr lang="en-GB" dirty="0"/>
              <a:t>MU-2, HFH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IIP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r>
              <a:rPr lang="en-GB" dirty="0"/>
              <a:t>UIP</a:t>
            </a:r>
          </a:p>
          <a:p>
            <a:r>
              <a:rPr lang="en-GB" dirty="0"/>
              <a:t>NSIS</a:t>
            </a:r>
          </a:p>
          <a:p>
            <a:r>
              <a:rPr lang="en-GB" dirty="0"/>
              <a:t>AIP</a:t>
            </a:r>
          </a:p>
          <a:p>
            <a:r>
              <a:rPr lang="en-GB" dirty="0"/>
              <a:t>RB-ILD</a:t>
            </a:r>
          </a:p>
          <a:p>
            <a:r>
              <a:rPr lang="en-GB" dirty="0"/>
              <a:t>Acute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4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3" name="Picture 28692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8694" name="Picture 28693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8695" name="Oval 28694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8696" name="Picture 28695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8697" name="Picture 28696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8698" name="Rectangle 28697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92" y="5662416"/>
            <a:ext cx="6873154" cy="83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500" dirty="0"/>
              <a:t>Etiopathogenesis</a:t>
            </a: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394734"/>
            <a:ext cx="4518206" cy="386306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409" y="1794495"/>
            <a:ext cx="4259297" cy="326900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20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34823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826" name="Rectangle 34825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828" name="Straight Connector 34827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0" name="Picture 34829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34832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GB" altLang="en-US" sz="2900"/>
              <a:t>Epidemiology</a:t>
            </a:r>
            <a:endParaRPr lang="en-US" altLang="en-US" sz="29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/>
              <a:t>10-20 and 7-10 cases per 100,000 persons, respectively</a:t>
            </a:r>
          </a:p>
          <a:p>
            <a:r>
              <a:rPr lang="en-US" altLang="en-US" dirty="0"/>
              <a:t>Older</a:t>
            </a:r>
          </a:p>
          <a:p>
            <a:r>
              <a:rPr lang="en-US" altLang="en-US" dirty="0"/>
              <a:t>Prevalence: 20 cases per 100,000 persons for males and 13 cases per 100,000 persons for females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107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300" dirty="0"/>
              <a:t>Usual interstitial pneumonia (UIP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dirty="0"/>
              <a:t>Age 55-60, slight male predominance.</a:t>
            </a:r>
          </a:p>
          <a:p>
            <a:pPr>
              <a:defRPr/>
            </a:pPr>
            <a:r>
              <a:rPr lang="en-US" dirty="0"/>
              <a:t>Insidious dry cough and dyspnea lasting months to years.</a:t>
            </a:r>
          </a:p>
          <a:p>
            <a:pPr>
              <a:defRPr/>
            </a:pPr>
            <a:r>
              <a:rPr lang="en-US" dirty="0"/>
              <a:t>Clubbing present at diagnosis in 25-50%.</a:t>
            </a:r>
          </a:p>
          <a:p>
            <a:pPr>
              <a:defRPr/>
            </a:pPr>
            <a:r>
              <a:rPr lang="en-US" dirty="0"/>
              <a:t>Diffuse fine inspiratory crackles on lung auscultation.</a:t>
            </a:r>
          </a:p>
          <a:p>
            <a:pPr>
              <a:defRPr/>
            </a:pPr>
            <a:r>
              <a:rPr lang="en-US" dirty="0"/>
              <a:t>Restrictive </a:t>
            </a:r>
            <a:r>
              <a:rPr lang="en-US" dirty="0" err="1"/>
              <a:t>ventilatory</a:t>
            </a:r>
            <a:r>
              <a:rPr lang="en-US" dirty="0"/>
              <a:t> defect and reduced diffusing capacity on pulmonary function tests.</a:t>
            </a:r>
          </a:p>
          <a:p>
            <a:pPr>
              <a:defRPr/>
            </a:pPr>
            <a:r>
              <a:rPr lang="en-US" dirty="0"/>
              <a:t>ANA and RF positive in-25% in the absence of documented collagen-vascular disease.</a:t>
            </a:r>
          </a:p>
        </p:txBody>
      </p:sp>
    </p:spTree>
    <p:extLst>
      <p:ext uri="{BB962C8B-B14F-4D97-AF65-F5344CB8AC3E}">
        <p14:creationId xmlns:p14="http://schemas.microsoft.com/office/powerpoint/2010/main" val="46911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84A6C-A607-7DD7-A2FD-CB74D9832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5A8A61-FF55-016B-D65C-ED153527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83ABFB-3138-B055-51B3-F94BD1AC0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F441AF-E46B-D1C7-D130-7F9FEF8F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DD10A0D-9924-38AC-7A1D-21D318EBD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02FF01BE-1BCA-51AE-E9EB-330448D89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46441-9B33-B1D9-8012-CC6EF009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300" dirty="0"/>
              <a:t>Usual interstitial pneumonia (UIP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2BC4D-A11A-8D40-E57E-2E06AC77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r>
              <a:rPr lang="en-US" dirty="0"/>
              <a:t>No </a:t>
            </a:r>
            <a:r>
              <a:rPr lang="en-US" dirty="0" err="1"/>
              <a:t>specfic</a:t>
            </a:r>
            <a:r>
              <a:rPr lang="en-US" dirty="0"/>
              <a:t> Rx</a:t>
            </a:r>
          </a:p>
          <a:p>
            <a:r>
              <a:rPr lang="en-US" dirty="0"/>
              <a:t>Median survival 3 years</a:t>
            </a:r>
          </a:p>
          <a:p>
            <a:r>
              <a:rPr lang="en-US" dirty="0" err="1"/>
              <a:t>Nintedanib</a:t>
            </a:r>
            <a:r>
              <a:rPr lang="en-US" dirty="0"/>
              <a:t>, and Pirfenidone</a:t>
            </a:r>
          </a:p>
        </p:txBody>
      </p:sp>
    </p:spTree>
    <p:extLst>
      <p:ext uri="{BB962C8B-B14F-4D97-AF65-F5344CB8AC3E}">
        <p14:creationId xmlns:p14="http://schemas.microsoft.com/office/powerpoint/2010/main" val="219509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4403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042" name="Rectangle 4404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044" name="Straight Connector 4404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6" name="Picture 4404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4404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300"/>
              <a:t>Nonspecific interstitial pneumonia (NSIP)</a:t>
            </a:r>
          </a:p>
        </p:txBody>
      </p:sp>
      <p:sp>
        <p:nvSpPr>
          <p:cNvPr id="4403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r>
              <a:rPr lang="en-US" dirty="0"/>
              <a:t>Age 45-55.</a:t>
            </a:r>
          </a:p>
          <a:p>
            <a:r>
              <a:rPr lang="en-US" dirty="0"/>
              <a:t>Slight female predominance.</a:t>
            </a:r>
          </a:p>
          <a:p>
            <a:r>
              <a:rPr lang="en-US" dirty="0"/>
              <a:t>Similar to UIP but better-established categories.</a:t>
            </a:r>
          </a:p>
          <a:p>
            <a:r>
              <a:rPr lang="en-US" dirty="0"/>
              <a:t>Varying degrees of onset of cough and dyspnea over months, not years.</a:t>
            </a:r>
          </a:p>
          <a:p>
            <a:r>
              <a:rPr lang="en-US" dirty="0"/>
              <a:t>Steroids effective</a:t>
            </a:r>
          </a:p>
          <a:p>
            <a:r>
              <a:rPr lang="en-US" dirty="0"/>
              <a:t>Better prognosis depending on extent of fibrosis at diagnosis</a:t>
            </a:r>
          </a:p>
          <a:p>
            <a:r>
              <a:rPr lang="en-US" dirty="0"/>
              <a:t>Median survival &gt;10 years</a:t>
            </a:r>
          </a:p>
        </p:txBody>
      </p:sp>
    </p:spTree>
    <p:extLst>
      <p:ext uri="{BB962C8B-B14F-4D97-AF65-F5344CB8AC3E}">
        <p14:creationId xmlns:p14="http://schemas.microsoft.com/office/powerpoint/2010/main" val="248276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Respiratory bronchiolitis-associated ILD</a:t>
            </a:r>
          </a:p>
        </p:txBody>
      </p:sp>
      <p:sp>
        <p:nvSpPr>
          <p:cNvPr id="4608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Age 40-45.</a:t>
            </a:r>
          </a:p>
          <a:p>
            <a:r>
              <a:rPr lang="en-US"/>
              <a:t>Presentation similar to that of UIP though in younger patients.</a:t>
            </a:r>
          </a:p>
          <a:p>
            <a:r>
              <a:rPr lang="en-US"/>
              <a:t>Similar results on pulmonary function tests, but less severe abnormalities. Patients with respiratory bronchiolitis are invariably heavy smokers.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6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bronchiolitis-associated ILD</a:t>
            </a:r>
          </a:p>
        </p:txBody>
      </p:sp>
      <p:sp>
        <p:nvSpPr>
          <p:cNvPr id="4710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Spontaneous remissions in 20%</a:t>
            </a:r>
          </a:p>
          <a:p>
            <a:r>
              <a:rPr lang="en-US"/>
              <a:t>Natural history unclear</a:t>
            </a:r>
          </a:p>
          <a:p>
            <a:r>
              <a:rPr lang="en-US"/>
              <a:t>Smoking caesation required</a:t>
            </a:r>
          </a:p>
          <a:p>
            <a:r>
              <a:rPr lang="en-US"/>
              <a:t>Better prognosis wise than UIP</a:t>
            </a:r>
          </a:p>
          <a:p>
            <a:r>
              <a:rPr lang="en-US"/>
              <a:t>Median survival &gt;10 years</a:t>
            </a:r>
          </a:p>
          <a:p>
            <a:r>
              <a:rPr lang="en-US"/>
              <a:t>Steroides effective probably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Interstitial Pneumonia (AIP)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Clinically known as </a:t>
            </a:r>
            <a:r>
              <a:rPr lang="en-US" dirty="0" err="1"/>
              <a:t>Hamman</a:t>
            </a:r>
            <a:r>
              <a:rPr lang="en-US" dirty="0"/>
              <a:t>-Rich syndrome.</a:t>
            </a:r>
          </a:p>
          <a:p>
            <a:pPr>
              <a:defRPr/>
            </a:pPr>
            <a:r>
              <a:rPr lang="en-US" dirty="0"/>
              <a:t>Wide age range, many young patients.</a:t>
            </a:r>
          </a:p>
          <a:p>
            <a:pPr>
              <a:defRPr/>
            </a:pPr>
            <a:r>
              <a:rPr lang="en-US" dirty="0"/>
              <a:t>Acute onset of dyspnea followed by rapid development of respiratory failure.</a:t>
            </a:r>
          </a:p>
          <a:p>
            <a:pPr>
              <a:defRPr/>
            </a:pPr>
            <a:r>
              <a:rPr lang="en-US" dirty="0"/>
              <a:t>Half of patients report a viral syndrome preceding lung disease.</a:t>
            </a:r>
          </a:p>
          <a:p>
            <a:pPr>
              <a:defRPr/>
            </a:pPr>
            <a:r>
              <a:rPr lang="en-US" dirty="0"/>
              <a:t>Clinical course indistinguishable from that of idiopathic ARDS.</a:t>
            </a:r>
          </a:p>
        </p:txBody>
      </p:sp>
    </p:spTree>
    <p:extLst>
      <p:ext uri="{BB962C8B-B14F-4D97-AF65-F5344CB8AC3E}">
        <p14:creationId xmlns:p14="http://schemas.microsoft.com/office/powerpoint/2010/main" val="41654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Interstitial Pneumonia (AIP)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Supportive care</a:t>
            </a:r>
          </a:p>
          <a:p>
            <a:pPr>
              <a:defRPr/>
            </a:pPr>
            <a:r>
              <a:rPr lang="en-US" dirty="0"/>
              <a:t>Mechanical ventilation</a:t>
            </a:r>
          </a:p>
          <a:p>
            <a:pPr>
              <a:defRPr/>
            </a:pPr>
            <a:r>
              <a:rPr lang="en-US" dirty="0"/>
              <a:t>Rx ?</a:t>
            </a:r>
          </a:p>
          <a:p>
            <a:pPr>
              <a:defRPr/>
            </a:pPr>
            <a:r>
              <a:rPr lang="en-US" dirty="0"/>
              <a:t>50-90% expire in 2 months of diagnosis</a:t>
            </a:r>
          </a:p>
          <a:p>
            <a:pPr>
              <a:defRPr/>
            </a:pPr>
            <a:r>
              <a:rPr lang="en-US" dirty="0"/>
              <a:t>Does not progress if patient survives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525774"/>
            <a:ext cx="3940743" cy="780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2700" marR="5080" defTabSz="914400"/>
            <a:r>
              <a:rPr lang="en-US" sz="2800" dirty="0"/>
              <a:t>University Motto, Vision, Values &amp; Goals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8685" y="2015732"/>
            <a:ext cx="4778487" cy="4099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2700" indent="-228600" defTabSz="914400">
              <a:spcBef>
                <a:spcPts val="1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/>
              <a:t>Mission Statement</a:t>
            </a:r>
            <a:endParaRPr lang="en-US" sz="1400" dirty="0"/>
          </a:p>
          <a:p>
            <a:pPr marR="890269" defTabSz="914400">
              <a:spcBef>
                <a:spcPts val="204"/>
              </a:spcBef>
              <a:buClr>
                <a:schemeClr val="accent1"/>
              </a:buClr>
              <a:buSzPct val="100000"/>
            </a:pPr>
            <a:r>
              <a:rPr lang="en-US" sz="1400" dirty="0"/>
              <a:t>To impart evidence-based research-oriented health professional education</a:t>
            </a:r>
          </a:p>
          <a:p>
            <a:pPr defTabSz="914400">
              <a:buClr>
                <a:schemeClr val="accent1"/>
              </a:buClr>
              <a:buSzPct val="100000"/>
            </a:pPr>
            <a:r>
              <a:rPr lang="en-US" sz="1400" dirty="0"/>
              <a:t>Best possible patient care</a:t>
            </a:r>
          </a:p>
          <a:p>
            <a:pPr marR="393700" defTabSz="914400">
              <a:spcBef>
                <a:spcPts val="180"/>
              </a:spcBef>
              <a:buClr>
                <a:schemeClr val="accent1"/>
              </a:buClr>
              <a:buSzPct val="100000"/>
            </a:pPr>
            <a:r>
              <a:rPr lang="en-US" sz="1400" dirty="0"/>
              <a:t>Mutual respect, ethical practice of healthcare and social accountability.</a:t>
            </a:r>
          </a:p>
          <a:p>
            <a:pPr marL="12700" indent="-228600" defTabSz="914400">
              <a:spcBef>
                <a:spcPts val="101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/>
              <a:t>Vision and Values</a:t>
            </a:r>
            <a:endParaRPr lang="en-US" sz="1400" dirty="0"/>
          </a:p>
          <a:p>
            <a:pPr defTabSz="914400">
              <a:spcBef>
                <a:spcPts val="630"/>
              </a:spcBef>
              <a:buClr>
                <a:schemeClr val="accent1"/>
              </a:buClr>
              <a:buSzPct val="100000"/>
            </a:pPr>
            <a:r>
              <a:rPr lang="en-US" sz="1400" dirty="0"/>
              <a:t>Highly recognized and accredited </a:t>
            </a:r>
            <a:r>
              <a:rPr lang="en-US" sz="1400" dirty="0" err="1"/>
              <a:t>centre</a:t>
            </a:r>
            <a:r>
              <a:rPr lang="en-US" sz="1400" dirty="0"/>
              <a:t> of excellence in</a:t>
            </a:r>
          </a:p>
          <a:p>
            <a:pPr marR="511175" defTabSz="914400">
              <a:spcBef>
                <a:spcPts val="185"/>
              </a:spcBef>
              <a:buClr>
                <a:schemeClr val="accent1"/>
              </a:buClr>
              <a:buSzPct val="100000"/>
            </a:pPr>
            <a:r>
              <a:rPr lang="en-US" sz="1400" dirty="0"/>
              <a:t>Medical Education, using evidence-based training techniques for development of highly competent health professionals, who are lifelong experiential learner and are socially accountable.</a:t>
            </a:r>
          </a:p>
          <a:p>
            <a:pPr marL="12700" indent="-228600" defTabSz="914400">
              <a:spcBef>
                <a:spcPts val="12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/>
              <a:t>Goals</a:t>
            </a:r>
            <a:endParaRPr lang="en-US" sz="1400" dirty="0"/>
          </a:p>
          <a:p>
            <a:pPr marR="5080" defTabSz="914400">
              <a:spcBef>
                <a:spcPts val="380"/>
              </a:spcBef>
              <a:buClr>
                <a:schemeClr val="accent1"/>
              </a:buClr>
              <a:buSzPct val="100000"/>
            </a:pPr>
            <a:r>
              <a:rPr lang="en-US" sz="1400" dirty="0"/>
              <a:t>The Undergraduate Integrated Learning Program is geared to provide you with quality medical education in an environment designed to: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1447800"/>
            <a:ext cx="2880939" cy="28588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COP/BOOP</a:t>
            </a:r>
          </a:p>
        </p:txBody>
      </p:sp>
      <p:sp>
        <p:nvSpPr>
          <p:cNvPr id="5017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Age 50-60, wide variation</a:t>
            </a:r>
          </a:p>
          <a:p>
            <a:r>
              <a:rPr lang="en-US"/>
              <a:t>Abrupt onset</a:t>
            </a:r>
          </a:p>
          <a:p>
            <a:r>
              <a:rPr lang="en-US"/>
              <a:t>Weeks to a few months following flu like illness</a:t>
            </a:r>
          </a:p>
          <a:p>
            <a:r>
              <a:rPr lang="en-US"/>
              <a:t>Dyspnea, dry cough, and fever+fatigue+wt loss</a:t>
            </a:r>
          </a:p>
          <a:p>
            <a:r>
              <a:rPr lang="en-US"/>
              <a:t>PFTs- RLD- 25% concomitant obstruction</a:t>
            </a:r>
          </a:p>
        </p:txBody>
      </p:sp>
    </p:spTree>
    <p:extLst>
      <p:ext uri="{BB962C8B-B14F-4D97-AF65-F5344CB8AC3E}">
        <p14:creationId xmlns:p14="http://schemas.microsoft.com/office/powerpoint/2010/main" val="1463560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COP/BOOP</a:t>
            </a:r>
          </a:p>
        </p:txBody>
      </p:sp>
      <p:sp>
        <p:nvSpPr>
          <p:cNvPr id="5120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Rapid response to steroids in 75%</a:t>
            </a:r>
          </a:p>
          <a:p>
            <a:r>
              <a:rPr lang="en-US"/>
              <a:t>Relapses are common</a:t>
            </a:r>
          </a:p>
        </p:txBody>
      </p:sp>
    </p:spTree>
    <p:extLst>
      <p:ext uri="{BB962C8B-B14F-4D97-AF65-F5344CB8AC3E}">
        <p14:creationId xmlns:p14="http://schemas.microsoft.com/office/powerpoint/2010/main" val="636319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Investigations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922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39942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9945" name="Picture 39944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9947" name="Oval 39946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408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9949" name="Picture 39948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9951" name="Picture 39950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9953" name="Rectangle 39952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955" name="Rectangle 39954">
            <a:extLst>
              <a:ext uri="{FF2B5EF4-FFF2-40B4-BE49-F238E27FC236}">
                <a16:creationId xmlns:a16="http://schemas.microsoft.com/office/drawing/2014/main" id="{D3031615-4E70-4AA1-B27C-F56E2537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3" descr="A x-ray of a chest&#10;&#10;AI-generated content may be incorrect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" b="14926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39957" name="Rectangle 39956">
            <a:extLst>
              <a:ext uri="{FF2B5EF4-FFF2-40B4-BE49-F238E27FC236}">
                <a16:creationId xmlns:a16="http://schemas.microsoft.com/office/drawing/2014/main" id="{32386D96-DF72-4275-B766-E00CBBFB0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93B7F-53D8-4E3A-AD5B-7FA2A8911EF9}"/>
              </a:ext>
            </a:extLst>
          </p:cNvPr>
          <p:cNvSpPr txBox="1"/>
          <p:nvPr/>
        </p:nvSpPr>
        <p:spPr>
          <a:xfrm>
            <a:off x="525082" y="217245"/>
            <a:ext cx="49918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dirty="0"/>
              <a:t>XRAY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49063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 scan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71600"/>
            <a:ext cx="6934200" cy="4525963"/>
          </a:xfrm>
        </p:spPr>
      </p:pic>
    </p:spTree>
    <p:extLst>
      <p:ext uri="{BB962C8B-B14F-4D97-AF65-F5344CB8AC3E}">
        <p14:creationId xmlns:p14="http://schemas.microsoft.com/office/powerpoint/2010/main" val="2805892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Diagnostic criteria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1371600"/>
            <a:ext cx="7630500" cy="53339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500" b="1" dirty="0"/>
              <a:t>According to </a:t>
            </a:r>
            <a:r>
              <a:rPr lang="en-US" altLang="en-US" sz="1500" b="1" dirty="0" err="1"/>
              <a:t>theATS</a:t>
            </a:r>
            <a:r>
              <a:rPr lang="en-US" altLang="en-US" sz="1500" b="1" dirty="0"/>
              <a:t>/ERS international consensus statement, a correct clinical diagnosis (in the absence of surgical lung biopsy findings) of idiopathic pulmonary fibrosis must include all of the major criteria and at least 3 of the 4 minor criteria.</a:t>
            </a:r>
            <a:r>
              <a:rPr lang="en-US" altLang="en-US" sz="1500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 dirty="0"/>
              <a:t>Major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Exclusion of other known causes of </a:t>
            </a:r>
            <a:r>
              <a:rPr lang="en-US" altLang="en-US" sz="1500" dirty="0" err="1"/>
              <a:t>intersitial</a:t>
            </a:r>
            <a:r>
              <a:rPr lang="en-US" altLang="en-US" sz="1500" dirty="0"/>
              <a:t> lung diseases (</a:t>
            </a:r>
            <a:r>
              <a:rPr lang="en-US" altLang="en-US" sz="1500" dirty="0" err="1"/>
              <a:t>eg</a:t>
            </a:r>
            <a:r>
              <a:rPr lang="en-US" altLang="en-US" sz="1500" dirty="0"/>
              <a:t>, drug toxicities, environmental exposures, connective-tissue diseases)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Abnormal pulmonary function study results that include evidence of restriction (reduced vital capacity often with an increased ratio of forced expiratory volume in 1 second to forced vital capacity) and impaired gas exchange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Bibasilar reticular abnormalities with minimal ground-glass opacities on HRCT scan images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Transbronchial lung biopsy or bronchoalveolar lavage findings showing no features to support an alternative diagnosis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500" dirty="0"/>
              <a:t>Minor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Patient older than 50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Insidious onset of otherwise unexplained dyspnea upon exertion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Duration of illness longer than 3 months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500" dirty="0"/>
              <a:t>Bibasilar, inspiratory crackles</a:t>
            </a:r>
          </a:p>
        </p:txBody>
      </p:sp>
    </p:spTree>
    <p:extLst>
      <p:ext uri="{BB962C8B-B14F-4D97-AF65-F5344CB8AC3E}">
        <p14:creationId xmlns:p14="http://schemas.microsoft.com/office/powerpoint/2010/main" val="3612205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53255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258" name="Rectangle 53257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260" name="Straight Connector 53259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62" name="Picture 53261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53264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3900"/>
              <a:t>Treatment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/>
              <a:t>Steroides</a:t>
            </a:r>
          </a:p>
          <a:p>
            <a:pPr eaLnBrk="1" hangingPunct="1"/>
            <a:r>
              <a:rPr lang="en-US" altLang="en-US"/>
              <a:t>Immunospressive agents</a:t>
            </a:r>
          </a:p>
          <a:p>
            <a:pPr eaLnBrk="1" hangingPunct="1"/>
            <a:r>
              <a:rPr lang="en-US" altLang="en-US"/>
              <a:t>Interferone</a:t>
            </a:r>
          </a:p>
          <a:p>
            <a:pPr eaLnBrk="1" hangingPunct="1"/>
            <a:r>
              <a:rPr lang="en-US" altLang="en-US"/>
              <a:t>Anti fibrotics</a:t>
            </a:r>
          </a:p>
          <a:p>
            <a:pPr eaLnBrk="1" hangingPunct="1"/>
            <a:r>
              <a:rPr lang="en-US" altLang="en-US"/>
              <a:t>Antioxidants</a:t>
            </a:r>
          </a:p>
          <a:p>
            <a:pPr eaLnBrk="1" hangingPunct="1"/>
            <a:r>
              <a:rPr lang="en-US" altLang="en-US"/>
              <a:t>Lung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1211582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Prognosis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The following factors are associated with worse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prognosis: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Older 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Male sex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Cigarette smoking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Higher predominance of honeycombing on the lung HRCT scan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Lower diffusing capacity on pulmonary function test results at the time of diagnosis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Higher rate of acute exacerbations of IPF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Presence of pulmonary hypertension</a:t>
            </a:r>
          </a:p>
        </p:txBody>
      </p:sp>
    </p:spTree>
    <p:extLst>
      <p:ext uri="{BB962C8B-B14F-4D97-AF65-F5344CB8AC3E}">
        <p14:creationId xmlns:p14="http://schemas.microsoft.com/office/powerpoint/2010/main" val="2634039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457200"/>
            <a:ext cx="4040188" cy="99059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MDM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Pulmonology</a:t>
            </a:r>
          </a:p>
          <a:p>
            <a:r>
              <a:rPr lang="en-GB" dirty="0" err="1"/>
              <a:t>Radiolologiy</a:t>
            </a:r>
            <a:endParaRPr lang="en-GB" dirty="0"/>
          </a:p>
          <a:p>
            <a:r>
              <a:rPr lang="en-GB" dirty="0"/>
              <a:t>Physiotherapist</a:t>
            </a:r>
          </a:p>
          <a:p>
            <a:r>
              <a:rPr lang="en-GB" dirty="0"/>
              <a:t>Social Work and Support Services</a:t>
            </a:r>
          </a:p>
          <a:p>
            <a:r>
              <a:rPr lang="en-GB" dirty="0"/>
              <a:t>Surgery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457200"/>
            <a:ext cx="4041775" cy="990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Future perspective – Research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Clinical Trials:</a:t>
            </a:r>
            <a:r>
              <a:rPr lang="en-US" dirty="0"/>
              <a:t> Ongoing research into new anti-TB drugs, shorter treatment regimens, and vaccines is crucial for advancing TB treatment and prevention.</a:t>
            </a:r>
          </a:p>
          <a:p>
            <a:pPr lvl="0"/>
            <a:r>
              <a:rPr lang="en-US" b="1" dirty="0"/>
              <a:t>Epidemiological Studies:</a:t>
            </a:r>
            <a:r>
              <a:rPr lang="en-US" dirty="0"/>
              <a:t> Understanding the patterns of TB transmission, risk factors, and the impact of public health interventions is essential for controlling the disease.</a:t>
            </a:r>
          </a:p>
          <a:p>
            <a:r>
              <a:rPr lang="en-US" b="1" dirty="0"/>
              <a:t>Operational Research:</a:t>
            </a:r>
            <a:r>
              <a:rPr lang="en-US" dirty="0"/>
              <a:t> Investigating the effectiveness of TB control programs, diagnostic strategies, and treatment adherence models helps optimize resource utilization and patient </a:t>
            </a:r>
          </a:p>
        </p:txBody>
      </p:sp>
    </p:spTree>
    <p:extLst>
      <p:ext uri="{BB962C8B-B14F-4D97-AF65-F5344CB8AC3E}">
        <p14:creationId xmlns:p14="http://schemas.microsoft.com/office/powerpoint/2010/main" val="2916654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457200"/>
            <a:ext cx="4040188" cy="990599"/>
          </a:xfr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AI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5025" y="1752600"/>
            <a:ext cx="4041775" cy="4373563"/>
          </a:xfrm>
        </p:spPr>
        <p:txBody>
          <a:bodyPr/>
          <a:lstStyle/>
          <a:p>
            <a:pPr lvl="0"/>
            <a:r>
              <a:rPr lang="en-US" dirty="0"/>
              <a:t>Primary care role</a:t>
            </a:r>
          </a:p>
          <a:p>
            <a:pPr lvl="0"/>
            <a:r>
              <a:rPr lang="en-GB" dirty="0"/>
              <a:t>Patient education</a:t>
            </a:r>
          </a:p>
          <a:p>
            <a:pPr lvl="0"/>
            <a:r>
              <a:rPr lang="en-GB" dirty="0"/>
              <a:t>Collaboration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457200"/>
            <a:ext cx="4041775" cy="9906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Family Medicine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31812" y="1752600"/>
            <a:ext cx="4040188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Diagnostic aid</a:t>
            </a:r>
          </a:p>
          <a:p>
            <a:r>
              <a:rPr lang="en-GB" dirty="0"/>
              <a:t>Severity stratification</a:t>
            </a:r>
          </a:p>
          <a:p>
            <a:r>
              <a:rPr lang="en-GB" dirty="0"/>
              <a:t>Predictive models</a:t>
            </a:r>
          </a:p>
          <a:p>
            <a:r>
              <a:rPr lang="en-GB" dirty="0"/>
              <a:t>Treatment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9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3490" y="1295400"/>
            <a:ext cx="657134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Sequence OF LG</a:t>
            </a:r>
            <a:r>
              <a:rPr lang="en-US" dirty="0"/>
              <a:t>Is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43491" y="2015733"/>
            <a:ext cx="6571343" cy="3950377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dirty="0"/>
              <a:t>Learning objectives</a:t>
            </a:r>
          </a:p>
          <a:p>
            <a:pPr marL="12700" marR="5080">
              <a:lnSpc>
                <a:spcPct val="100800"/>
              </a:lnSpc>
              <a:spcBef>
                <a:spcPts val="985"/>
              </a:spcBef>
              <a:tabLst>
                <a:tab pos="2256790" algn="l"/>
                <a:tab pos="2762885" algn="l"/>
                <a:tab pos="4219575" algn="l"/>
                <a:tab pos="5230495" algn="l"/>
                <a:tab pos="6730365" algn="l"/>
              </a:tabLst>
            </a:pPr>
            <a:r>
              <a:rPr lang="en-US" sz="2400" dirty="0"/>
              <a:t>What are interstitial lung diseases? </a:t>
            </a:r>
            <a:r>
              <a:rPr sz="2400" dirty="0"/>
              <a:t>(core</a:t>
            </a:r>
            <a:r>
              <a:rPr lang="en-US" sz="2400" dirty="0"/>
              <a:t> </a:t>
            </a:r>
            <a:r>
              <a:rPr sz="2400" dirty="0"/>
              <a:t>concep</a:t>
            </a:r>
            <a:r>
              <a:rPr lang="en-US" sz="2400" dirty="0"/>
              <a:t>t</a:t>
            </a:r>
            <a:r>
              <a:rPr sz="2400" dirty="0"/>
              <a:t>= 70%)</a:t>
            </a:r>
          </a:p>
          <a:p>
            <a:pPr marL="12700" marR="5715">
              <a:lnSpc>
                <a:spcPct val="100000"/>
              </a:lnSpc>
              <a:spcBef>
                <a:spcPts val="1035"/>
              </a:spcBef>
              <a:tabLst>
                <a:tab pos="1741805" algn="l"/>
                <a:tab pos="3872865" algn="l"/>
                <a:tab pos="5041265" algn="l"/>
              </a:tabLst>
            </a:pPr>
            <a:r>
              <a:rPr sz="2400" dirty="0"/>
              <a:t>Related</a:t>
            </a:r>
            <a:r>
              <a:rPr lang="en-US" sz="2400" dirty="0"/>
              <a:t> pathology </a:t>
            </a:r>
            <a:r>
              <a:rPr sz="2400" dirty="0"/>
              <a:t>and</a:t>
            </a:r>
            <a:r>
              <a:rPr lang="en-US" sz="2400" dirty="0"/>
              <a:t> pharmacology </a:t>
            </a:r>
            <a:r>
              <a:rPr sz="2400" dirty="0"/>
              <a:t>(horizontal integration 15%)</a:t>
            </a:r>
          </a:p>
          <a:p>
            <a:pPr marL="12700" marR="5715">
              <a:lnSpc>
                <a:spcPct val="100800"/>
              </a:lnSpc>
              <a:spcBef>
                <a:spcPts val="910"/>
              </a:spcBef>
              <a:tabLst>
                <a:tab pos="1421765" algn="l"/>
                <a:tab pos="2696845" algn="l"/>
                <a:tab pos="3075940" algn="l"/>
                <a:tab pos="4925695" algn="l"/>
              </a:tabLst>
            </a:pPr>
            <a:r>
              <a:rPr sz="2400" dirty="0"/>
              <a:t>Related</a:t>
            </a:r>
            <a:r>
              <a:rPr lang="en-US" sz="2400" dirty="0"/>
              <a:t> recent advances </a:t>
            </a:r>
            <a:r>
              <a:rPr sz="2400" dirty="0"/>
              <a:t>(vertical integration – 10%)</a:t>
            </a:r>
            <a:endParaRPr lang="en-US" sz="2400" dirty="0"/>
          </a:p>
          <a:p>
            <a:pPr marL="12700" marR="5715">
              <a:lnSpc>
                <a:spcPct val="100800"/>
              </a:lnSpc>
              <a:spcBef>
                <a:spcPts val="910"/>
              </a:spcBef>
              <a:tabLst>
                <a:tab pos="1421765" algn="l"/>
                <a:tab pos="2696845" algn="l"/>
                <a:tab pos="3075940" algn="l"/>
                <a:tab pos="4925695" algn="l"/>
              </a:tabLst>
            </a:pPr>
            <a:r>
              <a:rPr lang="en-US" sz="2400" dirty="0"/>
              <a:t>Research article related to topic (3%) and Ethics (3%)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457200"/>
            <a:ext cx="4040188" cy="990599"/>
          </a:xfr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Resources/References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013585"/>
            <a:ext cx="1447800" cy="152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457200"/>
            <a:ext cx="4041775" cy="990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Article to go though/MCQs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013585"/>
            <a:ext cx="1371600" cy="152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9529" y="5371624"/>
            <a:ext cx="17456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RMU Portal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6" y="4380287"/>
            <a:ext cx="17240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560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7107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Recent Advances in ILD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Antifibrotic Therapies: </a:t>
            </a:r>
            <a:r>
              <a:rPr dirty="0" err="1">
                <a:solidFill>
                  <a:schemeClr val="tx1">
                    <a:lumMod val="95000"/>
                  </a:schemeClr>
                </a:solidFill>
              </a:rPr>
              <a:t>Nintedanib</a:t>
            </a:r>
            <a:r>
              <a:rPr dirty="0">
                <a:solidFill>
                  <a:schemeClr val="tx1">
                    <a:lumMod val="95000"/>
                  </a:schemeClr>
                </a:solidFill>
              </a:rPr>
              <a:t>, Pirfenidone for slowing disease progression.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AI Applications: Predictive modeling for ILD diagnosis and disease staging.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Regenerative Medicine: Stem cell-based therapies for lung repair.</a:t>
            </a:r>
          </a:p>
        </p:txBody>
      </p:sp>
    </p:spTree>
    <p:extLst>
      <p:ext uri="{BB962C8B-B14F-4D97-AF65-F5344CB8AC3E}">
        <p14:creationId xmlns:p14="http://schemas.microsoft.com/office/powerpoint/2010/main" val="227677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0700" y="2514600"/>
            <a:ext cx="5562600" cy="18288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ar-AE" sz="14000" dirty="0"/>
              <a:t>جَزَاكَ ٱللَّٰہ</a:t>
            </a:r>
            <a:endParaRPr lang="en-US" sz="14000" dirty="0"/>
          </a:p>
        </p:txBody>
      </p:sp>
    </p:spTree>
    <p:extLst>
      <p:ext uri="{BB962C8B-B14F-4D97-AF65-F5344CB8AC3E}">
        <p14:creationId xmlns:p14="http://schemas.microsoft.com/office/powerpoint/2010/main" val="68810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Establish diagnosis of ILD through a focused history and physical examination  </a:t>
            </a:r>
          </a:p>
          <a:p>
            <a:r>
              <a:rPr lang="en-GB" dirty="0"/>
              <a:t>Know types/classification, etiopathogenesis</a:t>
            </a:r>
          </a:p>
          <a:p>
            <a:r>
              <a:rPr lang="en-GB" dirty="0"/>
              <a:t>Discuss differencing features</a:t>
            </a:r>
          </a:p>
          <a:p>
            <a:r>
              <a:rPr lang="en-GB" dirty="0"/>
              <a:t>Diagnosis and treatment planning</a:t>
            </a:r>
          </a:p>
          <a:p>
            <a:r>
              <a:rPr lang="en-GB" dirty="0"/>
              <a:t>Multidisciplinary management</a:t>
            </a:r>
          </a:p>
          <a:p>
            <a:r>
              <a:rPr lang="en-GB" dirty="0"/>
              <a:t>Study resources</a:t>
            </a:r>
          </a:p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Future perspective, </a:t>
            </a:r>
            <a:r>
              <a:rPr lang="en-GB" dirty="0"/>
              <a:t>Research for Medical Students </a:t>
            </a:r>
          </a:p>
          <a:p>
            <a:r>
              <a:rPr lang="en-GB" dirty="0"/>
              <a:t>MCQs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8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100577" y="2375151"/>
            <a:ext cx="2553889" cy="2107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defTabSz="457200">
              <a:lnSpc>
                <a:spcPct val="90000"/>
              </a:lnSpc>
            </a:pPr>
            <a:r>
              <a:rPr lang="en-US" sz="3500" b="0" i="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PROF</a:t>
            </a:r>
            <a:r>
              <a:rPr lang="en-US" sz="3500" b="0" i="0" kern="1200" spc="-23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0" i="0" kern="1200" spc="-17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UMER</a:t>
            </a:r>
            <a:r>
              <a:rPr lang="en-US" sz="3500" b="0" i="0" kern="1200" spc="-23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0" i="0" kern="12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</a:t>
            </a:r>
            <a:r>
              <a:rPr lang="en-US" sz="3500" b="0" i="0" kern="1200" spc="-2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3500" b="0" i="0" kern="1200" spc="-229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0" i="0" kern="1200" spc="-26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INTEGRATED </a:t>
            </a:r>
            <a:r>
              <a:rPr lang="en-US" sz="3500" b="0" i="0" kern="1200" spc="-27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LECTURE</a:t>
            </a:r>
            <a:endParaRPr lang="en-US" sz="35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187" y="848406"/>
            <a:ext cx="5384510" cy="5161187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4903907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Horizontal Integration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 with Clinical Disciplines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Community Medicine: Epidemiology and risk factors in various populations.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Pathology: Pulmonary fibrosis, interstitial inflammation.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Family Medicine: Long-term ILD management, supportive care, and palliative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328898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9720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Vertical Integration with Basic Sciences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Anatomy/Physiology: Alveolar structure, gas exchange, and fibrosis impact.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Immunology: Role of macrophages, T-cells, and cytokines in ILD progression.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Pharmacology: Mechanisms of antifibrotics, corticosteroids, and immunosuppressants.</a:t>
            </a:r>
          </a:p>
        </p:txBody>
      </p:sp>
    </p:spTree>
    <p:extLst>
      <p:ext uri="{BB962C8B-B14F-4D97-AF65-F5344CB8AC3E}">
        <p14:creationId xmlns:p14="http://schemas.microsoft.com/office/powerpoint/2010/main" val="122694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467948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Pathophysiology of ILD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152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Initial Injury: Alveolar epithelial cell damage leading to inflammation.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Fibroblast Activation: Excess collagen deposition and fibrosis formation.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- Lung Architecture Disruption: Decreased gas exchange efficiency and progressive respiratory failure.</a:t>
            </a:r>
          </a:p>
        </p:txBody>
      </p:sp>
    </p:spTree>
    <p:extLst>
      <p:ext uri="{BB962C8B-B14F-4D97-AF65-F5344CB8AC3E}">
        <p14:creationId xmlns:p14="http://schemas.microsoft.com/office/powerpoint/2010/main" val="152334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035" name="Oval 1034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384300"/>
            <a:ext cx="8178799" cy="40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00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</TotalTime>
  <Words>1453</Words>
  <Application>Microsoft Office PowerPoint</Application>
  <PresentationFormat>On-screen Show (4:3)</PresentationFormat>
  <Paragraphs>210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Ion</vt:lpstr>
      <vt:lpstr>Interstitial Lung Diseases</vt:lpstr>
      <vt:lpstr>University Motto, Vision, Values &amp; Goals</vt:lpstr>
      <vt:lpstr>Sequence OF LGIs</vt:lpstr>
      <vt:lpstr>Learning Objectives</vt:lpstr>
      <vt:lpstr>PROF UMER MODEL OF INTEGRATED LECTURE</vt:lpstr>
      <vt:lpstr>PowerPoint Presentation</vt:lpstr>
      <vt:lpstr>PowerPoint Presentation</vt:lpstr>
      <vt:lpstr>PowerPoint Presentation</vt:lpstr>
      <vt:lpstr>PowerPoint Presentation</vt:lpstr>
      <vt:lpstr>IIP</vt:lpstr>
      <vt:lpstr>Etiopathogenesis</vt:lpstr>
      <vt:lpstr>Epidemiology</vt:lpstr>
      <vt:lpstr>Usual interstitial pneumonia (UIP</vt:lpstr>
      <vt:lpstr>Usual interstitial pneumonia (UIP</vt:lpstr>
      <vt:lpstr>Nonspecific interstitial pneumonia (NSIP)</vt:lpstr>
      <vt:lpstr>Respiratory bronchiolitis-associated ILD</vt:lpstr>
      <vt:lpstr>Respiratory bronchiolitis-associated ILD</vt:lpstr>
      <vt:lpstr>Acute Interstitial Pneumonia (AIP)</vt:lpstr>
      <vt:lpstr>Acute Interstitial Pneumonia (AIP)</vt:lpstr>
      <vt:lpstr>COP/BOOP</vt:lpstr>
      <vt:lpstr>COP/BOOP</vt:lpstr>
      <vt:lpstr>Investigations</vt:lpstr>
      <vt:lpstr>PowerPoint Presentation</vt:lpstr>
      <vt:lpstr>CT scan</vt:lpstr>
      <vt:lpstr>Diagnostic criteria</vt:lpstr>
      <vt:lpstr>Treatment</vt:lpstr>
      <vt:lpstr>Prognosis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ILD</dc:title>
  <dc:creator>MK</dc:creator>
  <cp:lastModifiedBy>MK</cp:lastModifiedBy>
  <cp:revision>7</cp:revision>
  <dcterms:created xsi:type="dcterms:W3CDTF">2023-06-08T04:55:50Z</dcterms:created>
  <dcterms:modified xsi:type="dcterms:W3CDTF">2025-02-10T03:27:24Z</dcterms:modified>
</cp:coreProperties>
</file>