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2"/>
  </p:notesMasterIdLst>
  <p:sldIdLst>
    <p:sldId id="314" r:id="rId3"/>
    <p:sldId id="479" r:id="rId4"/>
    <p:sldId id="411" r:id="rId5"/>
    <p:sldId id="480" r:id="rId6"/>
    <p:sldId id="316" r:id="rId7"/>
    <p:sldId id="317" r:id="rId8"/>
    <p:sldId id="318" r:id="rId9"/>
    <p:sldId id="321" r:id="rId10"/>
    <p:sldId id="322" r:id="rId11"/>
    <p:sldId id="323" r:id="rId12"/>
    <p:sldId id="319" r:id="rId13"/>
    <p:sldId id="351" r:id="rId14"/>
    <p:sldId id="418" r:id="rId15"/>
    <p:sldId id="413" r:id="rId16"/>
    <p:sldId id="353" r:id="rId17"/>
    <p:sldId id="415" r:id="rId18"/>
    <p:sldId id="354" r:id="rId19"/>
    <p:sldId id="356" r:id="rId20"/>
    <p:sldId id="357" r:id="rId21"/>
    <p:sldId id="270" r:id="rId22"/>
    <p:sldId id="359" r:id="rId23"/>
    <p:sldId id="362" r:id="rId24"/>
    <p:sldId id="364" r:id="rId25"/>
    <p:sldId id="414" r:id="rId26"/>
    <p:sldId id="273" r:id="rId27"/>
    <p:sldId id="374" r:id="rId28"/>
    <p:sldId id="274" r:id="rId29"/>
    <p:sldId id="276" r:id="rId30"/>
    <p:sldId id="277" r:id="rId31"/>
    <p:sldId id="280" r:id="rId32"/>
    <p:sldId id="284" r:id="rId33"/>
    <p:sldId id="482" r:id="rId34"/>
    <p:sldId id="483" r:id="rId35"/>
    <p:sldId id="416" r:id="rId36"/>
    <p:sldId id="419" r:id="rId37"/>
    <p:sldId id="444" r:id="rId38"/>
    <p:sldId id="376" r:id="rId39"/>
    <p:sldId id="377" r:id="rId40"/>
    <p:sldId id="4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nar" initials="d" lastIdx="1" clrIdx="0"/>
  <p:cmAuthor id="2" name="tpadmin" initials="t" lastIdx="9" clrIdx="1"/>
  <p:cmAuthor id="3" name="Li Qing" initials="L" lastIdx="0" clrIdx="2"/>
  <p:cmAuthor id="4" name="James" initials="J"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accent1_2#1" csCatId="accent1"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anose="020B0A04020102020204"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6F8C104-B3EF-4F78-BC95-1F9F23C236A8}" type="presOf" srcId="{399ACE2F-90C5-48B1-9E65-700A32562848}" destId="{23DC08E4-3725-4448-BFFF-1CCEA2F2987E}" srcOrd="1" destOrd="0" presId="urn:microsoft.com/office/officeart/2005/8/layout/gear1#1"/>
    <dgm:cxn modelId="{668C1721-4342-496F-A00B-948AF1F6E32A}"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F053BD5B-1941-4B93-B892-5CD937D849CA}" type="presOf" srcId="{DA82EADB-2721-42A0-95EA-F9B5521A38A6}" destId="{A09CEA93-9338-4361-A5E6-CF85B6019F5A}" srcOrd="0" destOrd="0" presId="urn:microsoft.com/office/officeart/2005/8/layout/gear1#1"/>
    <dgm:cxn modelId="{C1B9085C-9448-4F63-A912-D0EA4F072976}" type="presOf" srcId="{663C1E13-76F9-4B70-A2F2-CA23180743CE}" destId="{93300324-D62F-4E58-B882-734182BDB462}" srcOrd="0" destOrd="0" presId="urn:microsoft.com/office/officeart/2005/8/layout/gear1#1"/>
    <dgm:cxn modelId="{6746F861-B71F-47C4-A7FC-110FB333155A}" type="presOf" srcId="{DACAB5BA-B8B4-4D66-8B11-1D02259E020B}" destId="{B6B6B41B-120B-4968-AB6A-FC6E7C8EF3C0}" srcOrd="1" destOrd="0" presId="urn:microsoft.com/office/officeart/2005/8/layout/gear1#1"/>
    <dgm:cxn modelId="{14594466-4D0E-4590-A274-46136C88B9B1}" type="presOf" srcId="{399ACE2F-90C5-48B1-9E65-700A32562848}" destId="{9815588C-16D0-4475-B64C-847FC87C8C32}" srcOrd="3" destOrd="0" presId="urn:microsoft.com/office/officeart/2005/8/layout/gear1#1"/>
    <dgm:cxn modelId="{7871B870-CBE2-45BC-B2D9-2D91AE7708A0}" type="presOf" srcId="{F9CEBA05-2F10-437E-89B2-54F4D9FAF478}" destId="{5ED88519-AC6C-4AA3-B76D-812B93A167E4}" srcOrd="0" destOrd="0" presId="urn:microsoft.com/office/officeart/2005/8/layout/gear1#1"/>
    <dgm:cxn modelId="{705B8D8B-E1A9-4EE8-A99C-101B11BC59F1}" type="presOf" srcId="{399ACE2F-90C5-48B1-9E65-700A32562848}" destId="{7D3EFDB4-E5D1-439A-86D8-1FCF80D959BA}" srcOrd="2" destOrd="0" presId="urn:microsoft.com/office/officeart/2005/8/layout/gear1#1"/>
    <dgm:cxn modelId="{FAC9729C-08C1-4501-A4FF-914CB8B3DF4B}" type="presOf" srcId="{DACAB5BA-B8B4-4D66-8B11-1D02259E020B}" destId="{87622A90-D0D8-4EA3-BC0D-D537801AF2B1}" srcOrd="0" destOrd="0" presId="urn:microsoft.com/office/officeart/2005/8/layout/gear1#1"/>
    <dgm:cxn modelId="{9333F39F-F15C-4D5B-B3B9-7E2C7F12DA81}" type="presOf" srcId="{399ACE2F-90C5-48B1-9E65-700A32562848}" destId="{59EDF28D-6C67-49D0-B5A1-DE5C3CBA2292}" srcOrd="0" destOrd="0" presId="urn:microsoft.com/office/officeart/2005/8/layout/gear1#1"/>
    <dgm:cxn modelId="{41AA8AA2-ED6C-4D0E-AC27-E55555198CD6}" type="presOf" srcId="{188C389E-9423-41DE-9C5E-D4A7E95C7E62}" destId="{6DF3A3A0-5919-4E69-80DD-61760D6340A0}"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2DC427C5-8E36-4651-B870-87F22DD7F683}" type="presOf" srcId="{663C1E13-76F9-4B70-A2F2-CA23180743CE}" destId="{B9330EE9-43E4-4FD4-8144-E92B1DD0FCDF}" srcOrd="1" destOrd="0" presId="urn:microsoft.com/office/officeart/2005/8/layout/gear1#1"/>
    <dgm:cxn modelId="{AA7CE4E1-915E-4501-91F0-3F02E081267D}" type="presOf" srcId="{DACAB5BA-B8B4-4D66-8B11-1D02259E020B}" destId="{8BC64EA7-2794-42B6-96C9-F39A52CB985A}" srcOrd="2" destOrd="0" presId="urn:microsoft.com/office/officeart/2005/8/layout/gear1#1"/>
    <dgm:cxn modelId="{C4669EEB-B25F-48C8-985E-DC256AA3B435}" type="presOf" srcId="{23718C41-0A1F-40BF-86BE-8A5476EC271E}" destId="{398423B3-DD54-4226-99D7-017EFC1488DF}" srcOrd="0" destOrd="0" presId="urn:microsoft.com/office/officeart/2005/8/layout/gear1#1"/>
    <dgm:cxn modelId="{DDDFCE21-2E40-462A-8589-719DBB85D00E}" type="presParOf" srcId="{5ED88519-AC6C-4AA3-B76D-812B93A167E4}" destId="{87622A90-D0D8-4EA3-BC0D-D537801AF2B1}" srcOrd="0" destOrd="0" presId="urn:microsoft.com/office/officeart/2005/8/layout/gear1#1"/>
    <dgm:cxn modelId="{9A40A722-1EE7-4F5D-B0A2-60F564F5D725}" type="presParOf" srcId="{5ED88519-AC6C-4AA3-B76D-812B93A167E4}" destId="{B6B6B41B-120B-4968-AB6A-FC6E7C8EF3C0}" srcOrd="1" destOrd="0" presId="urn:microsoft.com/office/officeart/2005/8/layout/gear1#1"/>
    <dgm:cxn modelId="{4BFE6983-EB2F-488D-9E22-8E8AD0108D53}" type="presParOf" srcId="{5ED88519-AC6C-4AA3-B76D-812B93A167E4}" destId="{8BC64EA7-2794-42B6-96C9-F39A52CB985A}" srcOrd="2" destOrd="0" presId="urn:microsoft.com/office/officeart/2005/8/layout/gear1#1"/>
    <dgm:cxn modelId="{AAF8A552-830D-45D7-A168-5E979B8B4F56}" type="presParOf" srcId="{5ED88519-AC6C-4AA3-B76D-812B93A167E4}" destId="{93300324-D62F-4E58-B882-734182BDB462}" srcOrd="3" destOrd="0" presId="urn:microsoft.com/office/officeart/2005/8/layout/gear1#1"/>
    <dgm:cxn modelId="{F5E317E4-2558-4678-9427-2D2F7EBDCCDD}" type="presParOf" srcId="{5ED88519-AC6C-4AA3-B76D-812B93A167E4}" destId="{B9330EE9-43E4-4FD4-8144-E92B1DD0FCDF}" srcOrd="4" destOrd="0" presId="urn:microsoft.com/office/officeart/2005/8/layout/gear1#1"/>
    <dgm:cxn modelId="{592434CE-ACE1-4050-BFDC-257D6DD7BC96}" type="presParOf" srcId="{5ED88519-AC6C-4AA3-B76D-812B93A167E4}" destId="{4822A78E-EAEC-401F-941A-3A84E13E2357}" srcOrd="5" destOrd="0" presId="urn:microsoft.com/office/officeart/2005/8/layout/gear1#1"/>
    <dgm:cxn modelId="{EB71BF43-B7A8-47B1-A1FC-5D0652E18E27}" type="presParOf" srcId="{5ED88519-AC6C-4AA3-B76D-812B93A167E4}" destId="{59EDF28D-6C67-49D0-B5A1-DE5C3CBA2292}" srcOrd="6" destOrd="0" presId="urn:microsoft.com/office/officeart/2005/8/layout/gear1#1"/>
    <dgm:cxn modelId="{57BCA9F7-A44A-4C5F-9400-25C0E7D0336D}" type="presParOf" srcId="{5ED88519-AC6C-4AA3-B76D-812B93A167E4}" destId="{23DC08E4-3725-4448-BFFF-1CCEA2F2987E}" srcOrd="7" destOrd="0" presId="urn:microsoft.com/office/officeart/2005/8/layout/gear1#1"/>
    <dgm:cxn modelId="{89415072-5F67-4278-B76B-98DD6E561944}" type="presParOf" srcId="{5ED88519-AC6C-4AA3-B76D-812B93A167E4}" destId="{7D3EFDB4-E5D1-439A-86D8-1FCF80D959BA}" srcOrd="8" destOrd="0" presId="urn:microsoft.com/office/officeart/2005/8/layout/gear1#1"/>
    <dgm:cxn modelId="{0F0D6CCA-DF6A-44A8-B4A4-78CA7DDC55C4}" type="presParOf" srcId="{5ED88519-AC6C-4AA3-B76D-812B93A167E4}" destId="{9815588C-16D0-4475-B64C-847FC87C8C32}" srcOrd="9" destOrd="0" presId="urn:microsoft.com/office/officeart/2005/8/layout/gear1#1"/>
    <dgm:cxn modelId="{B80722D1-6AEA-4A62-BE71-51BF7A8B85FE}" type="presParOf" srcId="{5ED88519-AC6C-4AA3-B76D-812B93A167E4}" destId="{398423B3-DD54-4226-99D7-017EFC1488DF}" srcOrd="10" destOrd="0" presId="urn:microsoft.com/office/officeart/2005/8/layout/gear1#1"/>
    <dgm:cxn modelId="{8EBE99C2-B164-4C49-BA0A-3352D439FF93}" type="presParOf" srcId="{5ED88519-AC6C-4AA3-B76D-812B93A167E4}" destId="{6DF3A3A0-5919-4E69-80DD-61760D6340A0}" srcOrd="11" destOrd="0" presId="urn:microsoft.com/office/officeart/2005/8/layout/gear1#1"/>
    <dgm:cxn modelId="{341AB0AE-7BC0-46D5-9297-1AF46C6C2A7D}"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38912" y="1648681"/>
          <a:ext cx="1514226" cy="151422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Black" panose="020B0A04020102020204" pitchFamily="34" charset="0"/>
            </a:rPr>
            <a:t>Wisdom</a:t>
          </a:r>
        </a:p>
      </dsp:txBody>
      <dsp:txXfrm>
        <a:off x="1543339" y="2003381"/>
        <a:ext cx="905372" cy="778344"/>
      </dsp:txXfrm>
    </dsp:sp>
    <dsp:sp modelId="{93300324-D62F-4E58-B882-734182BDB462}">
      <dsp:nvSpPr>
        <dsp:cNvPr id="0" name=""/>
        <dsp:cNvSpPr/>
      </dsp:nvSpPr>
      <dsp:spPr>
        <a:xfrm>
          <a:off x="519043" y="1320836"/>
          <a:ext cx="1101255" cy="110125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Black" panose="020B0A04020102020204" pitchFamily="34" charset="0"/>
            </a:rPr>
            <a:t>Truth</a:t>
          </a:r>
          <a:r>
            <a:rPr lang="en-US" sz="1100" kern="1200"/>
            <a:t> </a:t>
          </a:r>
        </a:p>
      </dsp:txBody>
      <dsp:txXfrm>
        <a:off x="796287" y="1599756"/>
        <a:ext cx="546767" cy="543415"/>
      </dsp:txXfrm>
    </dsp:sp>
    <dsp:sp modelId="{59EDF28D-6C67-49D0-B5A1-DE5C3CBA2292}">
      <dsp:nvSpPr>
        <dsp:cNvPr id="0" name=""/>
        <dsp:cNvSpPr/>
      </dsp:nvSpPr>
      <dsp:spPr>
        <a:xfrm rot="20700000">
          <a:off x="974723" y="655262"/>
          <a:ext cx="1079005" cy="107900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Black" panose="020B0A04020102020204" pitchFamily="34" charset="0"/>
            </a:rPr>
            <a:t>Servic</a:t>
          </a:r>
          <a:r>
            <a:rPr lang="en-US" sz="1100" kern="1200">
              <a:latin typeface="Arial Black" panose="020B0A04020102020204" pitchFamily="34" charset="0"/>
            </a:rPr>
            <a:t>e</a:t>
          </a:r>
          <a:r>
            <a:rPr lang="en-US" sz="1100" kern="1200"/>
            <a:t> </a:t>
          </a:r>
        </a:p>
      </dsp:txBody>
      <dsp:txXfrm rot="-20700000">
        <a:off x="1211381" y="891919"/>
        <a:ext cx="605690" cy="605690"/>
      </dsp:txXfrm>
    </dsp:sp>
    <dsp:sp modelId="{398423B3-DD54-4226-99D7-017EFC1488DF}">
      <dsp:nvSpPr>
        <dsp:cNvPr id="0" name=""/>
        <dsp:cNvSpPr/>
      </dsp:nvSpPr>
      <dsp:spPr>
        <a:xfrm>
          <a:off x="1107369" y="1552894"/>
          <a:ext cx="1938209" cy="1938209"/>
        </a:xfrm>
        <a:prstGeom prst="circularArrow">
          <a:avLst>
            <a:gd name="adj1" fmla="val 4687"/>
            <a:gd name="adj2" fmla="val 299029"/>
            <a:gd name="adj3" fmla="val 2467683"/>
            <a:gd name="adj4" fmla="val 1596997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2877" y="1177534"/>
          <a:ext cx="1408230" cy="14082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25138" y="425103"/>
          <a:ext cx="1518356" cy="1518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A0AAEA-CB33-402B-8411-7F16E20DE7CB}"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0AAEA-CB33-402B-8411-7F16E20DE7CB}"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0AAEA-CB33-402B-8411-7F16E20DE7CB}"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0AAEA-CB33-402B-8411-7F16E20DE7CB}"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A0AAEA-CB33-402B-8411-7F16E20DE7CB}"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0AAEA-CB33-402B-8411-7F16E20DE7CB}"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0AAEA-CB33-402B-8411-7F16E20DE7CB}"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A0AAEA-CB33-402B-8411-7F16E20DE7CB}"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9F80B-0305-4437-B331-786DCC52789C}" type="slidenum">
              <a:rPr lang="en-US" smtClean="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0AAEA-CB33-402B-8411-7F16E20DE7CB}" type="datetimeFigureOut">
              <a:rPr lang="en-US" smtClean="0"/>
              <a:t>4/14/2024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9F80B-0305-4437-B331-786DCC5278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F3A0AAEA-CB33-402B-8411-7F16E20DE7CB}" type="datetimeFigureOut">
              <a:rPr lang="en-US" smtClean="0"/>
              <a:t>4/14/2024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2239F80B-0305-4437-B331-786DCC5278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en.wikipedia.org/wiki/Was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239F80B-0305-4437-B331-786DCC52789C}"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6390" y="1409065"/>
            <a:ext cx="4834890" cy="4134485"/>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200" spc="-5" dirty="0"/>
              <a:t>Composition:</a:t>
            </a:r>
            <a:endParaRPr sz="3200"/>
          </a:p>
        </p:txBody>
      </p:sp>
      <p:pic>
        <p:nvPicPr>
          <p:cNvPr id="4" name="object 2"/>
          <p:cNvPicPr>
            <a:picLocks noGrp="1" noChangeAspect="1"/>
          </p:cNvPicPr>
          <p:nvPr>
            <p:ph idx="1"/>
          </p:nvPr>
        </p:nvPicPr>
        <p:blipFill>
          <a:blip r:embed="rId3" cstate="print"/>
          <a:stretch>
            <a:fillRect/>
          </a:stretch>
        </p:blipFill>
        <p:spPr>
          <a:xfrm>
            <a:off x="6428740" y="1295400"/>
            <a:ext cx="4604385" cy="4267200"/>
          </a:xfrm>
          <a:prstGeom prst="rect">
            <a:avLst/>
          </a:prstGeom>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5" name="Picture 4" descr="E:\RMC BACK Feb 2017\RMU social integeration program 2018\H Edu work Desk top june2018\Health eud material master file\IMG-20170712-WA0008.jpg"/>
          <p:cNvPicPr>
            <a:picLocks noChangeAspect="1" noChangeArrowheads="1"/>
          </p:cNvPicPr>
          <p:nvPr/>
        </p:nvPicPr>
        <p:blipFill>
          <a:blip r:embed="rId4" cstate="print"/>
          <a:srcRect/>
          <a:stretch>
            <a:fillRect/>
          </a:stretch>
        </p:blipFill>
        <p:spPr>
          <a:xfrm>
            <a:off x="10410190" y="133985"/>
            <a:ext cx="1002665" cy="66929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239F80B-0305-4437-B331-786DCC52789C}"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3408" y="-25401"/>
            <a:ext cx="4883150" cy="873760"/>
          </a:xfrm>
          <a:prstGeom prst="rect">
            <a:avLst/>
          </a:prstGeom>
        </p:spPr>
        <p:txBody>
          <a:bodyPr vert="horz" wrap="square" lIns="0" tIns="12065" rIns="0" bIns="0" rtlCol="0">
            <a:spAutoFit/>
          </a:bodyPr>
          <a:lstStyle/>
          <a:p>
            <a:pPr marL="12700">
              <a:lnSpc>
                <a:spcPct val="100000"/>
              </a:lnSpc>
              <a:spcBef>
                <a:spcPts val="95"/>
              </a:spcBef>
            </a:pPr>
            <a:r>
              <a:rPr sz="2800" spc="-10" dirty="0"/>
              <a:t>Medical</a:t>
            </a:r>
            <a:r>
              <a:rPr sz="2800" spc="10" dirty="0"/>
              <a:t> </a:t>
            </a:r>
            <a:r>
              <a:rPr sz="2800" spc="-40" dirty="0"/>
              <a:t>Waste</a:t>
            </a:r>
            <a:r>
              <a:rPr sz="2800" spc="15" dirty="0"/>
              <a:t> </a:t>
            </a:r>
            <a:r>
              <a:rPr sz="2800" spc="-15" dirty="0"/>
              <a:t>Generation</a:t>
            </a:r>
            <a:r>
              <a:rPr sz="2800" spc="5" dirty="0"/>
              <a:t> </a:t>
            </a:r>
            <a:r>
              <a:rPr sz="2800" spc="-5" dirty="0"/>
              <a:t>in</a:t>
            </a:r>
            <a:r>
              <a:rPr sz="2800" dirty="0"/>
              <a:t> </a:t>
            </a:r>
            <a:r>
              <a:rPr sz="2800" spc="-5" dirty="0"/>
              <a:t>Asia</a:t>
            </a:r>
            <a:endParaRPr sz="2800"/>
          </a:p>
        </p:txBody>
      </p:sp>
      <p:grpSp>
        <p:nvGrpSpPr>
          <p:cNvPr id="3" name="object 3"/>
          <p:cNvGrpSpPr/>
          <p:nvPr/>
        </p:nvGrpSpPr>
        <p:grpSpPr>
          <a:xfrm>
            <a:off x="628650" y="762000"/>
            <a:ext cx="11332210" cy="5393055"/>
            <a:chOff x="605027" y="762000"/>
            <a:chExt cx="7934325" cy="5495925"/>
          </a:xfrm>
        </p:grpSpPr>
        <p:pic>
          <p:nvPicPr>
            <p:cNvPr id="4" name="object 4"/>
            <p:cNvPicPr/>
            <p:nvPr/>
          </p:nvPicPr>
          <p:blipFill>
            <a:blip r:embed="rId2" cstate="print"/>
            <a:stretch>
              <a:fillRect/>
            </a:stretch>
          </p:blipFill>
          <p:spPr>
            <a:xfrm>
              <a:off x="761999" y="5486365"/>
              <a:ext cx="7019544" cy="771178"/>
            </a:xfrm>
            <a:prstGeom prst="rect">
              <a:avLst/>
            </a:prstGeom>
          </p:spPr>
        </p:pic>
        <p:pic>
          <p:nvPicPr>
            <p:cNvPr id="5" name="object 5"/>
            <p:cNvPicPr/>
            <p:nvPr/>
          </p:nvPicPr>
          <p:blipFill>
            <a:blip r:embed="rId3" cstate="print"/>
            <a:stretch>
              <a:fillRect/>
            </a:stretch>
          </p:blipFill>
          <p:spPr>
            <a:xfrm>
              <a:off x="605027" y="762000"/>
              <a:ext cx="7933944" cy="4733544"/>
            </a:xfrm>
            <a:prstGeom prst="rect">
              <a:avLst/>
            </a:prstGeom>
          </p:spPr>
        </p:pic>
      </p:grpSp>
      <p:sp>
        <p:nvSpPr>
          <p:cNvPr id="6" name="object 6"/>
          <p:cNvSpPr txBox="1"/>
          <p:nvPr/>
        </p:nvSpPr>
        <p:spPr>
          <a:xfrm>
            <a:off x="163195" y="6247130"/>
            <a:ext cx="11400790" cy="61023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panose="020F0502020204030204"/>
                <a:cs typeface="Calibri" panose="020F0502020204030204"/>
              </a:rPr>
              <a:t>Developing</a:t>
            </a:r>
            <a:r>
              <a:rPr sz="2400" dirty="0">
                <a:latin typeface="Calibri" panose="020F0502020204030204"/>
                <a:cs typeface="Calibri" panose="020F0502020204030204"/>
              </a:rPr>
              <a:t> </a:t>
            </a:r>
            <a:r>
              <a:rPr sz="2400" spc="-5" dirty="0">
                <a:latin typeface="Calibri" panose="020F0502020204030204"/>
                <a:cs typeface="Calibri" panose="020F0502020204030204"/>
              </a:rPr>
              <a:t>Countries:</a:t>
            </a:r>
            <a:r>
              <a:rPr sz="2400" spc="-10" dirty="0">
                <a:latin typeface="Calibri" panose="020F0502020204030204"/>
                <a:cs typeface="Calibri" panose="020F0502020204030204"/>
              </a:rPr>
              <a:t> 1-2</a:t>
            </a:r>
            <a:r>
              <a:rPr sz="2400" spc="-5" dirty="0">
                <a:latin typeface="Calibri" panose="020F0502020204030204"/>
                <a:cs typeface="Calibri" panose="020F0502020204030204"/>
              </a:rPr>
              <a:t> kg/patient/day</a:t>
            </a:r>
          </a:p>
          <a:p>
            <a:pPr marL="12700">
              <a:lnSpc>
                <a:spcPct val="100000"/>
              </a:lnSpc>
              <a:spcBef>
                <a:spcPts val="100"/>
              </a:spcBef>
            </a:pPr>
            <a:r>
              <a:rPr sz="1400">
                <a:latin typeface="Calibri" panose="020F0502020204030204"/>
                <a:cs typeface="Calibri" panose="020F0502020204030204"/>
              </a:rPr>
              <a:t>https://nswai.org/docs/Medical%20Waste%20Management%20Issues%20in%20India.pdf</a:t>
            </a: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7" name="Picture 6" descr="E:\RMC BACK Feb 2017\RMU social integeration program 2018\H Edu work Desk top june2018\Health eud material master file\IMG-20170712-WA0008.jpg"/>
          <p:cNvPicPr>
            <a:picLocks noChangeAspect="1" noChangeArrowheads="1"/>
          </p:cNvPicPr>
          <p:nvPr/>
        </p:nvPicPr>
        <p:blipFill>
          <a:blip r:embed="rId4" cstate="print"/>
          <a:srcRect/>
          <a:stretch>
            <a:fillRect/>
          </a:stretch>
        </p:blipFill>
        <p:spPr>
          <a:xfrm>
            <a:off x="10625455" y="52070"/>
            <a:ext cx="1002665" cy="66929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2239F80B-0305-4437-B331-786DCC52789C}"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0790" y="327038"/>
            <a:ext cx="7569200" cy="442595"/>
          </a:xfrm>
          <a:prstGeom prst="rect">
            <a:avLst/>
          </a:prstGeom>
        </p:spPr>
        <p:txBody>
          <a:bodyPr vert="horz" wrap="square" lIns="0" tIns="12065" rIns="0" bIns="0" rtlCol="0">
            <a:spAutoFit/>
          </a:bodyPr>
          <a:lstStyle/>
          <a:p>
            <a:pPr marL="12700">
              <a:lnSpc>
                <a:spcPct val="100000"/>
              </a:lnSpc>
              <a:spcBef>
                <a:spcPts val="95"/>
              </a:spcBef>
            </a:pPr>
            <a:r>
              <a:rPr sz="2800" spc="-5" dirty="0"/>
              <a:t>Health</a:t>
            </a:r>
            <a:r>
              <a:rPr sz="2800" dirty="0"/>
              <a:t> </a:t>
            </a:r>
            <a:r>
              <a:rPr sz="2800" spc="-10" dirty="0"/>
              <a:t>Risks</a:t>
            </a:r>
            <a:r>
              <a:rPr sz="2800" spc="15" dirty="0"/>
              <a:t> </a:t>
            </a:r>
            <a:r>
              <a:rPr sz="2800" spc="-20" dirty="0"/>
              <a:t>from</a:t>
            </a:r>
            <a:r>
              <a:rPr sz="2800" dirty="0"/>
              <a:t> </a:t>
            </a:r>
            <a:r>
              <a:rPr sz="2800" spc="-25" dirty="0"/>
              <a:t>Poor</a:t>
            </a:r>
            <a:r>
              <a:rPr sz="2800" dirty="0"/>
              <a:t> </a:t>
            </a:r>
            <a:r>
              <a:rPr sz="2800" spc="-10" dirty="0"/>
              <a:t>Hospital</a:t>
            </a:r>
            <a:r>
              <a:rPr sz="2800" spc="25" dirty="0"/>
              <a:t> </a:t>
            </a:r>
            <a:r>
              <a:rPr sz="2800" spc="-35" dirty="0"/>
              <a:t>Waste</a:t>
            </a:r>
            <a:r>
              <a:rPr sz="2800" spc="-5" dirty="0"/>
              <a:t> </a:t>
            </a:r>
            <a:r>
              <a:rPr sz="2800" spc="-10" dirty="0"/>
              <a:t>Management</a:t>
            </a:r>
            <a:endParaRPr sz="2800"/>
          </a:p>
        </p:txBody>
      </p:sp>
      <p:pic>
        <p:nvPicPr>
          <p:cNvPr id="3" name="object 3"/>
          <p:cNvPicPr/>
          <p:nvPr/>
        </p:nvPicPr>
        <p:blipFill>
          <a:blip r:embed="rId2" cstate="print"/>
          <a:stretch>
            <a:fillRect/>
          </a:stretch>
        </p:blipFill>
        <p:spPr>
          <a:xfrm>
            <a:off x="701675" y="1019810"/>
            <a:ext cx="10753725" cy="5389245"/>
          </a:xfrm>
          <a:prstGeom prst="rect">
            <a:avLst/>
          </a:prstGeom>
        </p:spPr>
      </p:pic>
      <p:sp>
        <p:nvSpPr>
          <p:cNvPr id="8" name="Oval 7"/>
          <p:cNvSpPr/>
          <p:nvPr/>
        </p:nvSpPr>
        <p:spPr>
          <a:xfrm>
            <a:off x="295910" y="201930"/>
            <a:ext cx="1825625"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4" name="Picture 3"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452735" y="201930"/>
            <a:ext cx="1002665" cy="66929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239F80B-0305-4437-B331-786DCC52789C}"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a:t>
            </a:r>
            <a:r>
              <a:rPr lang="en-US">
                <a:latin typeface="Arial" panose="020B0604020202020204" pitchFamily="34" charset="0"/>
                <a:cs typeface="Arial" panose="020B0604020202020204" pitchFamily="34" charset="0"/>
              </a:rPr>
              <a:t> Pathological Hospital Waste</a:t>
            </a:r>
          </a:p>
        </p:txBody>
      </p:sp>
      <p:sp>
        <p:nvSpPr>
          <p:cNvPr id="5" name="Content Placeholder 4"/>
          <p:cNvSpPr>
            <a:spLocks noGrp="1"/>
          </p:cNvSpPr>
          <p:nvPr>
            <p:ph sz="half" idx="1"/>
          </p:nvPr>
        </p:nvSpPr>
        <p:spPr/>
        <p:txBody>
          <a:bodyPr>
            <a:normAutofit lnSpcReduction="10000"/>
          </a:bodyPr>
          <a:lstStyle/>
          <a:p>
            <a:pPr>
              <a:lnSpc>
                <a:spcPct val="150000"/>
              </a:lnSpc>
            </a:pPr>
            <a:r>
              <a:rPr lang="en-US" sz="2400">
                <a:latin typeface="Arial" panose="020B0604020202020204" pitchFamily="34" charset="0"/>
                <a:cs typeface="Arial" panose="020B0604020202020204" pitchFamily="34" charset="0"/>
              </a:rPr>
              <a:t>Pathological waste includes any detached human or animal organs, tissues, and body parts including body parts used in research but does not include teeth. Waste materials from a biopsy procedure are an example of pathological biohazardous waste.</a:t>
            </a:r>
          </a:p>
          <a:p>
            <a:pPr>
              <a:lnSpc>
                <a:spcPct val="100000"/>
              </a:lnSpc>
            </a:pPr>
            <a:endParaRPr lang="en-US" sz="2400">
              <a:latin typeface="Arial" panose="020B0604020202020204" pitchFamily="34" charset="0"/>
              <a:cs typeface="Arial" panose="020B0604020202020204" pitchFamily="34" charset="0"/>
            </a:endParaRPr>
          </a:p>
        </p:txBody>
      </p:sp>
      <p:sp>
        <p:nvSpPr>
          <p:cNvPr id="8" name="Oval 7"/>
          <p:cNvSpPr/>
          <p:nvPr/>
        </p:nvSpPr>
        <p:spPr>
          <a:xfrm>
            <a:off x="295910" y="201930"/>
            <a:ext cx="1825625"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Horizontal integration</a:t>
            </a:r>
          </a:p>
        </p:txBody>
      </p:sp>
      <p:pic>
        <p:nvPicPr>
          <p:cNvPr id="6" name="Content Placeholder 5"/>
          <p:cNvPicPr>
            <a:picLocks noGrp="1" noChangeAspect="1"/>
          </p:cNvPicPr>
          <p:nvPr>
            <p:ph sz="half" idx="2"/>
          </p:nvPr>
        </p:nvPicPr>
        <p:blipFill>
          <a:blip r:embed="rId2"/>
          <a:stretch>
            <a:fillRect/>
          </a:stretch>
        </p:blipFill>
        <p:spPr>
          <a:xfrm>
            <a:off x="5908675" y="1825625"/>
            <a:ext cx="6000750" cy="4693920"/>
          </a:xfrm>
          <a:prstGeom prst="rect">
            <a:avLst/>
          </a:prstGeom>
        </p:spPr>
      </p:pic>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728960" y="226060"/>
            <a:ext cx="1002665" cy="66929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239F80B-0305-4437-B331-786DCC52789C}"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a:latin typeface="Arial" panose="020B0604020202020204" pitchFamily="34" charset="0"/>
                <a:cs typeface="Arial" panose="020B0604020202020204" pitchFamily="34" charset="0"/>
              </a:rPr>
              <a:t>                        Who are at risk </a:t>
            </a:r>
          </a:p>
        </p:txBody>
      </p:sp>
      <p:sp>
        <p:nvSpPr>
          <p:cNvPr id="5" name="Content Placeholder 4"/>
          <p:cNvSpPr>
            <a:spLocks noGrp="1"/>
          </p:cNvSpPr>
          <p:nvPr>
            <p:ph sz="half" idx="1"/>
          </p:nvPr>
        </p:nvSpPr>
        <p:spPr>
          <a:xfrm>
            <a:off x="372745" y="1825625"/>
            <a:ext cx="5647055" cy="4351655"/>
          </a:xfrm>
        </p:spPr>
        <p:txBody>
          <a:bodyPr/>
          <a:lstStyle/>
          <a:p>
            <a:r>
              <a:rPr lang="en-US" sz="2400">
                <a:latin typeface="Arial" panose="020B0604020202020204" pitchFamily="34" charset="0"/>
                <a:cs typeface="Arial" panose="020B0604020202020204" pitchFamily="34" charset="0"/>
              </a:rPr>
              <a:t>Medical Staff : Doctors, Nurses, sanitary workers,hospital maintenance personnel</a:t>
            </a:r>
          </a:p>
          <a:p>
            <a:r>
              <a:rPr lang="en-US" sz="2400">
                <a:latin typeface="Arial" panose="020B0604020202020204" pitchFamily="34" charset="0"/>
                <a:cs typeface="Arial" panose="020B0604020202020204" pitchFamily="34" charset="0"/>
              </a:rPr>
              <a:t>Visitors Of patients</a:t>
            </a:r>
          </a:p>
          <a:p>
            <a:r>
              <a:rPr lang="en-US" sz="2400">
                <a:latin typeface="Arial" panose="020B0604020202020204" pitchFamily="34" charset="0"/>
                <a:cs typeface="Arial" panose="020B0604020202020204" pitchFamily="34" charset="0"/>
              </a:rPr>
              <a:t>House Keepers</a:t>
            </a:r>
          </a:p>
          <a:p>
            <a:r>
              <a:rPr lang="en-US" sz="2400">
                <a:latin typeface="Arial" panose="020B0604020202020204" pitchFamily="34" charset="0"/>
                <a:cs typeface="Arial" panose="020B0604020202020204" pitchFamily="34" charset="0"/>
              </a:rPr>
              <a:t>Infection Control team</a:t>
            </a:r>
          </a:p>
          <a:p>
            <a:r>
              <a:rPr lang="en-US" sz="2400">
                <a:latin typeface="Arial" panose="020B0604020202020204" pitchFamily="34" charset="0"/>
                <a:cs typeface="Arial" panose="020B0604020202020204" pitchFamily="34" charset="0"/>
              </a:rPr>
              <a:t>Community</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8" name="Oval 7"/>
          <p:cNvSpPr/>
          <p:nvPr/>
        </p:nvSpPr>
        <p:spPr>
          <a:xfrm>
            <a:off x="839470" y="52070"/>
            <a:ext cx="1825625"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a:t>
            </a:r>
          </a:p>
        </p:txBody>
      </p:sp>
      <p:pic>
        <p:nvPicPr>
          <p:cNvPr id="7" name="object 2"/>
          <p:cNvPicPr>
            <a:picLocks noGrp="1" noChangeAspect="1"/>
          </p:cNvPicPr>
          <p:nvPr>
            <p:ph sz="half" idx="2"/>
          </p:nvPr>
        </p:nvPicPr>
        <p:blipFill>
          <a:blip r:embed="rId2" cstate="print"/>
          <a:srcRect l="38967" t="20597" r="-1367" b="447"/>
          <a:stretch>
            <a:fillRect/>
          </a:stretch>
        </p:blipFill>
        <p:spPr>
          <a:xfrm>
            <a:off x="6500495" y="1691005"/>
            <a:ext cx="4524375" cy="4486910"/>
          </a:xfrm>
          <a:prstGeom prst="rect">
            <a:avLst/>
          </a:prstGeom>
        </p:spPr>
      </p:pic>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9279890" y="228600"/>
            <a:ext cx="1002665" cy="66929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239F80B-0305-4437-B331-786DCC52789C}"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3137" y="465074"/>
            <a:ext cx="7813040" cy="690245"/>
          </a:xfrm>
          <a:prstGeom prst="rect">
            <a:avLst/>
          </a:prstGeom>
        </p:spPr>
        <p:txBody>
          <a:bodyPr vert="horz" wrap="square" lIns="0" tIns="13335" rIns="0" bIns="0" rtlCol="0">
            <a:spAutoFit/>
          </a:bodyPr>
          <a:lstStyle/>
          <a:p>
            <a:pPr marL="12700">
              <a:lnSpc>
                <a:spcPct val="100000"/>
              </a:lnSpc>
              <a:spcBef>
                <a:spcPts val="105"/>
              </a:spcBef>
            </a:pPr>
            <a:r>
              <a:rPr spc="-5" dirty="0"/>
              <a:t>Management</a:t>
            </a:r>
            <a:r>
              <a:rPr spc="-40" dirty="0"/>
              <a:t> </a:t>
            </a:r>
            <a:r>
              <a:rPr spc="-5" dirty="0"/>
              <a:t>of </a:t>
            </a:r>
            <a:r>
              <a:rPr spc="-10" dirty="0"/>
              <a:t>Healthcare</a:t>
            </a:r>
            <a:r>
              <a:rPr spc="-25" dirty="0"/>
              <a:t> </a:t>
            </a:r>
            <a:r>
              <a:rPr spc="-45" dirty="0"/>
              <a:t>Waste</a:t>
            </a:r>
          </a:p>
        </p:txBody>
      </p:sp>
      <p:sp>
        <p:nvSpPr>
          <p:cNvPr id="3" name="object 3"/>
          <p:cNvSpPr txBox="1"/>
          <p:nvPr/>
        </p:nvSpPr>
        <p:spPr>
          <a:xfrm>
            <a:off x="1907540" y="2730242"/>
            <a:ext cx="6550025" cy="3040380"/>
          </a:xfrm>
          <a:prstGeom prst="rect">
            <a:avLst/>
          </a:prstGeom>
        </p:spPr>
        <p:txBody>
          <a:bodyPr vert="horz" wrap="square" lIns="0" tIns="85090" rIns="0" bIns="0" rtlCol="0">
            <a:spAutoFit/>
          </a:bodyPr>
          <a:lstStyle/>
          <a:p>
            <a:pPr marL="355600" indent="-342900">
              <a:lnSpc>
                <a:spcPct val="100000"/>
              </a:lnSpc>
              <a:spcBef>
                <a:spcPts val="670"/>
              </a:spcBef>
              <a:buFont typeface="Arial MT"/>
              <a:buChar char="•"/>
              <a:tabLst>
                <a:tab pos="354965" algn="l"/>
                <a:tab pos="355600" algn="l"/>
              </a:tabLst>
            </a:pPr>
            <a:r>
              <a:rPr sz="2400" spc="-5" dirty="0">
                <a:latin typeface="Arial" panose="020B0604020202020204" pitchFamily="34" charset="0"/>
                <a:cs typeface="Arial" panose="020B0604020202020204" pitchFamily="34" charset="0"/>
              </a:rPr>
              <a:t>National</a:t>
            </a:r>
            <a:r>
              <a:rPr sz="2400" spc="-30" dirty="0">
                <a:latin typeface="Arial" panose="020B0604020202020204" pitchFamily="34" charset="0"/>
                <a:cs typeface="Arial" panose="020B0604020202020204" pitchFamily="34" charset="0"/>
              </a:rPr>
              <a:t> </a:t>
            </a:r>
            <a:r>
              <a:rPr sz="2400" spc="-35" dirty="0">
                <a:latin typeface="Arial" panose="020B0604020202020204" pitchFamily="34" charset="0"/>
                <a:cs typeface="Arial" panose="020B0604020202020204" pitchFamily="34" charset="0"/>
              </a:rPr>
              <a:t>Policy</a:t>
            </a:r>
            <a:r>
              <a:rPr lang="en-US" sz="2400" spc="-35" dirty="0">
                <a:latin typeface="Arial" panose="020B0604020202020204" pitchFamily="34" charset="0"/>
                <a:cs typeface="Arial" panose="020B0604020202020204" pitchFamily="34" charset="0"/>
              </a:rPr>
              <a:t> &amp; </a:t>
            </a:r>
            <a:r>
              <a:rPr sz="2400" spc="-30" dirty="0">
                <a:latin typeface="Arial" panose="020B0604020202020204" pitchFamily="34" charset="0"/>
                <a:cs typeface="Arial" panose="020B0604020202020204" pitchFamily="34" charset="0"/>
              </a:rPr>
              <a:t>Strategy</a:t>
            </a:r>
            <a:r>
              <a:rPr lang="en-US" sz="2400" spc="-30" dirty="0">
                <a:latin typeface="Arial" panose="020B0604020202020204" pitchFamily="34" charset="0"/>
                <a:cs typeface="Arial" panose="020B0604020202020204" pitchFamily="34" charset="0"/>
              </a:rPr>
              <a:t> with </a:t>
            </a:r>
            <a:r>
              <a:rPr sz="2400" spc="-5" dirty="0">
                <a:latin typeface="Arial" panose="020B0604020202020204" pitchFamily="34" charset="0"/>
                <a:cs typeface="Arial" panose="020B0604020202020204" pitchFamily="34" charset="0"/>
              </a:rPr>
              <a:t>Guidelines</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a:t>
            </a:r>
            <a:r>
              <a:rPr sz="2400" spc="-1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SOP</a:t>
            </a:r>
            <a:endParaRPr sz="2400">
              <a:latin typeface="Arial" panose="020B0604020202020204" pitchFamily="34" charset="0"/>
              <a:cs typeface="Arial" panose="020B0604020202020204" pitchFamily="34" charset="0"/>
            </a:endParaRPr>
          </a:p>
          <a:p>
            <a:pPr marL="355600" indent="-342900">
              <a:lnSpc>
                <a:spcPct val="100000"/>
              </a:lnSpc>
              <a:spcBef>
                <a:spcPts val="580"/>
              </a:spcBef>
              <a:buFont typeface="Arial MT"/>
              <a:buChar char="•"/>
              <a:tabLst>
                <a:tab pos="354965" algn="l"/>
                <a:tab pos="355600" algn="l"/>
              </a:tabLst>
            </a:pPr>
            <a:r>
              <a:rPr sz="2400" spc="-10" dirty="0">
                <a:latin typeface="Arial" panose="020B0604020202020204" pitchFamily="34" charset="0"/>
                <a:cs typeface="Arial" panose="020B0604020202020204" pitchFamily="34" charset="0"/>
              </a:rPr>
              <a:t>Legislation/</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Rules</a:t>
            </a:r>
            <a:r>
              <a:rPr sz="2400" spc="-15"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for</a:t>
            </a:r>
            <a:r>
              <a:rPr sz="2400" spc="-10"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waste</a:t>
            </a:r>
            <a:r>
              <a:rPr sz="2400" spc="-2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management</a:t>
            </a:r>
            <a:endParaRPr sz="2400">
              <a:latin typeface="Arial" panose="020B0604020202020204" pitchFamily="34" charset="0"/>
              <a:cs typeface="Arial" panose="020B0604020202020204" pitchFamily="34" charset="0"/>
            </a:endParaRPr>
          </a:p>
          <a:p>
            <a:pPr marL="355600" indent="-342900">
              <a:lnSpc>
                <a:spcPct val="100000"/>
              </a:lnSpc>
              <a:spcBef>
                <a:spcPts val="575"/>
              </a:spcBef>
              <a:buFont typeface="Arial MT"/>
              <a:buChar char="•"/>
              <a:tabLst>
                <a:tab pos="354965" algn="l"/>
                <a:tab pos="355600" algn="l"/>
              </a:tabLst>
            </a:pPr>
            <a:r>
              <a:rPr sz="2400" spc="-15" dirty="0">
                <a:latin typeface="Arial" panose="020B0604020202020204" pitchFamily="34" charset="0"/>
                <a:cs typeface="Arial" panose="020B0604020202020204" pitchFamily="34" charset="0"/>
              </a:rPr>
              <a:t>Political</a:t>
            </a:r>
            <a:r>
              <a:rPr sz="2400" spc="-3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commitment</a:t>
            </a:r>
            <a:endParaRPr sz="2400">
              <a:latin typeface="Arial" panose="020B0604020202020204" pitchFamily="34" charset="0"/>
              <a:cs typeface="Arial" panose="020B0604020202020204" pitchFamily="34" charset="0"/>
            </a:endParaRPr>
          </a:p>
          <a:p>
            <a:pPr marL="355600" indent="-342900">
              <a:lnSpc>
                <a:spcPct val="100000"/>
              </a:lnSpc>
              <a:spcBef>
                <a:spcPts val="580"/>
              </a:spcBef>
              <a:buFont typeface="Arial MT"/>
              <a:buChar char="•"/>
              <a:tabLst>
                <a:tab pos="354965" algn="l"/>
                <a:tab pos="355600" algn="l"/>
              </a:tabLst>
            </a:pPr>
            <a:r>
              <a:rPr sz="2400" spc="-10" dirty="0">
                <a:latin typeface="Arial" panose="020B0604020202020204" pitchFamily="34" charset="0"/>
                <a:cs typeface="Arial" panose="020B0604020202020204" pitchFamily="34" charset="0"/>
              </a:rPr>
              <a:t>Committed</a:t>
            </a:r>
            <a:r>
              <a:rPr sz="2400" spc="-7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manpower</a:t>
            </a:r>
            <a:endParaRPr sz="2400">
              <a:latin typeface="Arial" panose="020B0604020202020204" pitchFamily="34" charset="0"/>
              <a:cs typeface="Arial" panose="020B0604020202020204" pitchFamily="34" charset="0"/>
            </a:endParaRPr>
          </a:p>
          <a:p>
            <a:pPr marL="355600" indent="-342900">
              <a:lnSpc>
                <a:spcPct val="100000"/>
              </a:lnSpc>
              <a:spcBef>
                <a:spcPts val="575"/>
              </a:spcBef>
              <a:buFont typeface="Arial MT"/>
              <a:buChar char="•"/>
              <a:tabLst>
                <a:tab pos="354965" algn="l"/>
                <a:tab pos="355600" algn="l"/>
              </a:tabLst>
            </a:pPr>
            <a:r>
              <a:rPr sz="2400" spc="-5" dirty="0">
                <a:latin typeface="Arial" panose="020B0604020202020204" pitchFamily="34" charset="0"/>
                <a:cs typeface="Arial" panose="020B0604020202020204" pitchFamily="34" charset="0"/>
              </a:rPr>
              <a:t>Good</a:t>
            </a:r>
            <a:r>
              <a:rPr sz="2400" spc="-4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Management</a:t>
            </a:r>
            <a:endParaRPr sz="2400">
              <a:latin typeface="Arial" panose="020B0604020202020204" pitchFamily="34" charset="0"/>
              <a:cs typeface="Arial" panose="020B0604020202020204" pitchFamily="34" charset="0"/>
            </a:endParaRPr>
          </a:p>
          <a:p>
            <a:pPr marL="355600" indent="-342900">
              <a:lnSpc>
                <a:spcPct val="100000"/>
              </a:lnSpc>
              <a:spcBef>
                <a:spcPts val="575"/>
              </a:spcBef>
              <a:buFont typeface="Arial MT"/>
              <a:buChar char="•"/>
              <a:tabLst>
                <a:tab pos="354965" algn="l"/>
                <a:tab pos="355600" algn="l"/>
              </a:tabLst>
            </a:pPr>
            <a:r>
              <a:rPr sz="2400" spc="-10" dirty="0">
                <a:latin typeface="Arial" panose="020B0604020202020204" pitchFamily="34" charset="0"/>
                <a:cs typeface="Arial" panose="020B0604020202020204" pitchFamily="34" charset="0"/>
              </a:rPr>
              <a:t>Proper</a:t>
            </a:r>
            <a:r>
              <a:rPr sz="2400"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budgetary</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allocation</a:t>
            </a:r>
            <a:endParaRPr sz="2400">
              <a:latin typeface="Arial" panose="020B0604020202020204" pitchFamily="34" charset="0"/>
              <a:cs typeface="Arial" panose="020B0604020202020204" pitchFamily="34" charset="0"/>
            </a:endParaRPr>
          </a:p>
        </p:txBody>
      </p:sp>
      <p:sp>
        <p:nvSpPr>
          <p:cNvPr id="4" name="object 4"/>
          <p:cNvSpPr txBox="1"/>
          <p:nvPr/>
        </p:nvSpPr>
        <p:spPr>
          <a:xfrm>
            <a:off x="1981200" y="1600200"/>
            <a:ext cx="5503545" cy="452755"/>
          </a:xfrm>
          <a:prstGeom prst="rect">
            <a:avLst/>
          </a:prstGeom>
          <a:solidFill>
            <a:srgbClr val="E6B8B8"/>
          </a:solidFill>
        </p:spPr>
        <p:txBody>
          <a:bodyPr vert="horz" wrap="square" lIns="0" tIns="22225" rIns="0" bIns="0" rtlCol="0">
            <a:spAutoFit/>
          </a:bodyPr>
          <a:lstStyle/>
          <a:p>
            <a:pPr marL="91440">
              <a:lnSpc>
                <a:spcPct val="100000"/>
              </a:lnSpc>
              <a:spcBef>
                <a:spcPts val="175"/>
              </a:spcBef>
            </a:pPr>
            <a:r>
              <a:rPr sz="2800" spc="-30" dirty="0">
                <a:latin typeface="Calibri" panose="020F0502020204030204"/>
                <a:cs typeface="Calibri" panose="020F0502020204030204"/>
              </a:rPr>
              <a:t>Effective</a:t>
            </a:r>
            <a:r>
              <a:rPr sz="2800" spc="-20" dirty="0">
                <a:latin typeface="Calibri" panose="020F0502020204030204"/>
                <a:cs typeface="Calibri" panose="020F0502020204030204"/>
              </a:rPr>
              <a:t> </a:t>
            </a:r>
            <a:r>
              <a:rPr sz="2800" spc="-40" dirty="0">
                <a:latin typeface="Calibri" panose="020F0502020204030204"/>
                <a:cs typeface="Calibri" panose="020F0502020204030204"/>
              </a:rPr>
              <a:t>Waste</a:t>
            </a:r>
            <a:r>
              <a:rPr sz="2800" dirty="0">
                <a:latin typeface="Calibri" panose="020F0502020204030204"/>
                <a:cs typeface="Calibri" panose="020F0502020204030204"/>
              </a:rPr>
              <a:t> </a:t>
            </a:r>
            <a:r>
              <a:rPr sz="2800" spc="-10" dirty="0">
                <a:latin typeface="Calibri" panose="020F0502020204030204"/>
                <a:cs typeface="Calibri" panose="020F0502020204030204"/>
              </a:rPr>
              <a:t>Management</a:t>
            </a:r>
            <a:r>
              <a:rPr sz="2800" spc="15" dirty="0">
                <a:latin typeface="Calibri" panose="020F0502020204030204"/>
                <a:cs typeface="Calibri" panose="020F0502020204030204"/>
              </a:rPr>
              <a:t> </a:t>
            </a:r>
            <a:r>
              <a:rPr sz="2800" spc="-10" dirty="0">
                <a:latin typeface="Calibri" panose="020F0502020204030204"/>
                <a:cs typeface="Calibri" panose="020F0502020204030204"/>
              </a:rPr>
              <a:t>needs:</a:t>
            </a:r>
            <a:endParaRPr sz="2800">
              <a:latin typeface="Calibri" panose="020F0502020204030204"/>
              <a:cs typeface="Calibri" panose="020F0502020204030204"/>
            </a:endParaRPr>
          </a:p>
        </p:txBody>
      </p:sp>
      <p:sp>
        <p:nvSpPr>
          <p:cNvPr id="8" name="Oval 7"/>
          <p:cNvSpPr/>
          <p:nvPr/>
        </p:nvSpPr>
        <p:spPr>
          <a:xfrm>
            <a:off x="683260" y="229235"/>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5" name="Picture 4"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10530840" y="159385"/>
            <a:ext cx="1002665" cy="66929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239F80B-0305-4437-B331-786DCC52789C}"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            Health hazards of hospital waste </a:t>
            </a:r>
          </a:p>
        </p:txBody>
      </p:sp>
      <p:sp>
        <p:nvSpPr>
          <p:cNvPr id="5" name="Content Placeholder 4"/>
          <p:cNvSpPr>
            <a:spLocks noGrp="1"/>
          </p:cNvSpPr>
          <p:nvPr>
            <p:ph idx="1"/>
          </p:nvPr>
        </p:nvSpPr>
        <p:spPr/>
        <p:txBody>
          <a:bodyPr>
            <a:normAutofit fontScale="70000"/>
          </a:bodyPr>
          <a:lstStyle/>
          <a:p>
            <a:r>
              <a:rPr lang="en-US"/>
              <a:t>HIV </a:t>
            </a:r>
          </a:p>
          <a:p>
            <a:r>
              <a:rPr lang="en-US"/>
              <a:t>Hepatitis</a:t>
            </a:r>
          </a:p>
          <a:p>
            <a:r>
              <a:rPr lang="en-US"/>
              <a:t>Tuberculosis</a:t>
            </a:r>
          </a:p>
          <a:p>
            <a:r>
              <a:rPr lang="en-US"/>
              <a:t>pneumonia </a:t>
            </a:r>
          </a:p>
          <a:p>
            <a:r>
              <a:rPr lang="en-US"/>
              <a:t>diarrhoea</a:t>
            </a:r>
          </a:p>
          <a:p>
            <a:r>
              <a:rPr lang="en-US"/>
              <a:t>tetanus</a:t>
            </a:r>
          </a:p>
          <a:p>
            <a:r>
              <a:rPr lang="en-US"/>
              <a:t>whooping cough etc. are other common diseases spread due to improper waste management.</a:t>
            </a:r>
          </a:p>
          <a:p>
            <a:r>
              <a:rPr lang="en-US"/>
              <a:t>2nd in disease burden of Hepatitis B and C globally</a:t>
            </a:r>
          </a:p>
          <a:p>
            <a:pPr marL="0" indent="0">
              <a:buNone/>
            </a:pPr>
            <a:r>
              <a:rPr lang="en-US"/>
              <a:t>(The greatest risk factors for HCV transmission include blood transfusions (15%), history of hospitalization (14%), dental treatment (13%), use of injections (12%), and history of surgery (9%).21-Jun-2022)</a:t>
            </a:r>
          </a:p>
        </p:txBody>
      </p:sp>
      <p:sp>
        <p:nvSpPr>
          <p:cNvPr id="8" name="Oval 7"/>
          <p:cNvSpPr/>
          <p:nvPr/>
        </p:nvSpPr>
        <p:spPr>
          <a:xfrm>
            <a:off x="933450" y="52070"/>
            <a:ext cx="1731645"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Vertical integration </a:t>
            </a:r>
          </a:p>
        </p:txBody>
      </p:sp>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10177145" y="220345"/>
            <a:ext cx="1002665" cy="66929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239F80B-0305-4437-B331-786DCC52789C}"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Waste</a:t>
            </a:r>
            <a:r>
              <a:rPr dirty="0"/>
              <a:t> </a:t>
            </a:r>
            <a:r>
              <a:rPr spc="-10" dirty="0"/>
              <a:t>Management</a:t>
            </a:r>
            <a:r>
              <a:rPr spc="-20" dirty="0"/>
              <a:t> </a:t>
            </a:r>
            <a:r>
              <a:rPr spc="-30" dirty="0"/>
              <a:t>Hierarchy</a:t>
            </a:r>
          </a:p>
        </p:txBody>
      </p:sp>
      <p:pic>
        <p:nvPicPr>
          <p:cNvPr id="3" name="object 3"/>
          <p:cNvPicPr/>
          <p:nvPr/>
        </p:nvPicPr>
        <p:blipFill>
          <a:blip r:embed="rId2" cstate="print"/>
          <a:stretch>
            <a:fillRect/>
          </a:stretch>
        </p:blipFill>
        <p:spPr>
          <a:xfrm>
            <a:off x="1235710" y="1557655"/>
            <a:ext cx="7084060" cy="5160645"/>
          </a:xfrm>
          <a:prstGeom prst="rect">
            <a:avLst/>
          </a:prstGeom>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4" name="object 2"/>
          <p:cNvPicPr>
            <a:picLocks noGrp="1" noChangeAspect="1"/>
          </p:cNvPicPr>
          <p:nvPr>
            <p:ph idx="1"/>
          </p:nvPr>
        </p:nvPicPr>
        <p:blipFill>
          <a:blip r:embed="rId3" cstate="print"/>
          <a:stretch>
            <a:fillRect/>
          </a:stretch>
        </p:blipFill>
        <p:spPr>
          <a:xfrm>
            <a:off x="8961120" y="1825625"/>
            <a:ext cx="2824480" cy="4351655"/>
          </a:xfrm>
          <a:prstGeom prst="rect">
            <a:avLst/>
          </a:prstGeom>
        </p:spPr>
      </p:pic>
      <p:sp>
        <p:nvSpPr>
          <p:cNvPr id="5" name="Slide Number Placeholder 4"/>
          <p:cNvSpPr>
            <a:spLocks noGrp="1"/>
          </p:cNvSpPr>
          <p:nvPr>
            <p:ph type="sldNum" sz="quarter" idx="12"/>
          </p:nvPr>
        </p:nvSpPr>
        <p:spPr/>
        <p:txBody>
          <a:bodyPr/>
          <a:lstStyle/>
          <a:p>
            <a:fld id="{2239F80B-0305-4437-B331-786DCC52789C}" type="slidenum">
              <a:rPr lang="en-US" smtClean="0"/>
              <a:t>17</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2462" y="445960"/>
            <a:ext cx="932974" cy="9701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3200" dirty="0"/>
              <a:t>WHO</a:t>
            </a:r>
            <a:r>
              <a:rPr sz="3200" spc="-5" dirty="0"/>
              <a:t> </a:t>
            </a:r>
            <a:r>
              <a:rPr sz="3200" spc="-10" dirty="0"/>
              <a:t>Hospital</a:t>
            </a:r>
            <a:r>
              <a:rPr sz="3200" spc="15" dirty="0"/>
              <a:t> </a:t>
            </a:r>
            <a:r>
              <a:rPr sz="3200" spc="-40" dirty="0"/>
              <a:t>Waste</a:t>
            </a:r>
            <a:r>
              <a:rPr sz="3200" spc="-5" dirty="0"/>
              <a:t> Management</a:t>
            </a:r>
            <a:r>
              <a:rPr sz="3200" spc="-10" dirty="0"/>
              <a:t> Cycle</a:t>
            </a:r>
            <a:endParaRPr sz="3200"/>
          </a:p>
        </p:txBody>
      </p:sp>
      <p:pic>
        <p:nvPicPr>
          <p:cNvPr id="3" name="object 3"/>
          <p:cNvPicPr/>
          <p:nvPr/>
        </p:nvPicPr>
        <p:blipFill>
          <a:blip r:embed="rId2" cstate="print"/>
          <a:stretch>
            <a:fillRect/>
          </a:stretch>
        </p:blipFill>
        <p:spPr>
          <a:xfrm>
            <a:off x="2590800" y="1219200"/>
            <a:ext cx="6989064" cy="5486400"/>
          </a:xfrm>
          <a:prstGeom prst="rect">
            <a:avLst/>
          </a:prstGeom>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4" name="Slide Number Placeholder 3"/>
          <p:cNvSpPr>
            <a:spLocks noGrp="1"/>
          </p:cNvSpPr>
          <p:nvPr>
            <p:ph type="sldNum" sz="quarter" idx="12"/>
          </p:nvPr>
        </p:nvSpPr>
        <p:spPr/>
        <p:txBody>
          <a:bodyPr/>
          <a:lstStyle/>
          <a:p>
            <a:fld id="{2239F80B-0305-4437-B331-786DCC52789C}" type="slidenum">
              <a:rPr lang="en-US" smtClean="0"/>
              <a:t>18</a:t>
            </a:fld>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81310" y="365125"/>
            <a:ext cx="807720" cy="8140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spc="-15" dirty="0"/>
              <a:t>Steps</a:t>
            </a:r>
            <a:r>
              <a:rPr sz="3600" spc="-35" dirty="0"/>
              <a:t> </a:t>
            </a:r>
            <a:r>
              <a:rPr sz="3600" dirty="0"/>
              <a:t>in</a:t>
            </a:r>
            <a:r>
              <a:rPr sz="3600" spc="-5" dirty="0"/>
              <a:t> </a:t>
            </a:r>
            <a:r>
              <a:rPr sz="3600" spc="-10" dirty="0"/>
              <a:t>Management</a:t>
            </a:r>
            <a:r>
              <a:rPr sz="3600" spc="-45" dirty="0"/>
              <a:t> </a:t>
            </a:r>
            <a:r>
              <a:rPr sz="3600" spc="-5" dirty="0"/>
              <a:t>of</a:t>
            </a:r>
            <a:r>
              <a:rPr sz="3600" dirty="0"/>
              <a:t> </a:t>
            </a:r>
            <a:r>
              <a:rPr sz="3600" spc="-10" dirty="0"/>
              <a:t>Hospital </a:t>
            </a:r>
            <a:r>
              <a:rPr sz="3600" spc="-45" dirty="0"/>
              <a:t>Waste</a:t>
            </a:r>
            <a:endParaRPr sz="3600"/>
          </a:p>
        </p:txBody>
      </p:sp>
      <p:sp>
        <p:nvSpPr>
          <p:cNvPr id="3" name="object 3"/>
          <p:cNvSpPr txBox="1"/>
          <p:nvPr/>
        </p:nvSpPr>
        <p:spPr>
          <a:xfrm>
            <a:off x="2136140" y="1881377"/>
            <a:ext cx="7746365" cy="3336290"/>
          </a:xfrm>
          <a:prstGeom prst="rect">
            <a:avLst/>
          </a:prstGeom>
        </p:spPr>
        <p:txBody>
          <a:bodyPr vert="horz" wrap="square" lIns="0" tIns="12065" rIns="0" bIns="0" rtlCol="0">
            <a:spAutoFit/>
          </a:bodyPr>
          <a:lstStyle/>
          <a:p>
            <a:pPr marL="12700">
              <a:lnSpc>
                <a:spcPct val="100000"/>
              </a:lnSpc>
              <a:spcBef>
                <a:spcPts val="95"/>
              </a:spcBef>
            </a:pPr>
            <a:r>
              <a:rPr sz="2400" spc="-15" dirty="0">
                <a:latin typeface="Arial" panose="020B0604020202020204" pitchFamily="34" charset="0"/>
                <a:cs typeface="Arial" panose="020B0604020202020204" pitchFamily="34" charset="0"/>
              </a:rPr>
              <a:t>Steps</a:t>
            </a:r>
            <a:r>
              <a:rPr sz="2400" spc="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in</a:t>
            </a:r>
            <a:r>
              <a:rPr sz="240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the</a:t>
            </a:r>
            <a:r>
              <a:rPr sz="2400"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management</a:t>
            </a:r>
            <a:r>
              <a:rPr sz="2400" spc="1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of</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hospital</a:t>
            </a:r>
            <a:r>
              <a:rPr sz="2400" spc="30"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waste</a:t>
            </a:r>
            <a:r>
              <a:rPr sz="240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include</a:t>
            </a:r>
            <a:r>
              <a:rPr sz="2400" spc="2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a:t>
            </a:r>
            <a:r>
              <a:rPr sz="2400" spc="3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35" dirty="0">
                <a:latin typeface="Arial" panose="020B0604020202020204" pitchFamily="34" charset="0"/>
                <a:cs typeface="Arial" panose="020B0604020202020204" pitchFamily="34" charset="0"/>
              </a:rPr>
              <a:t>Training</a:t>
            </a:r>
            <a:r>
              <a:rPr sz="2400" spc="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Awareness</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15" dirty="0">
                <a:latin typeface="Arial" panose="020B0604020202020204" pitchFamily="34" charset="0"/>
                <a:cs typeface="Arial" panose="020B0604020202020204" pitchFamily="34" charset="0"/>
              </a:rPr>
              <a:t>Generation</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15" dirty="0">
                <a:latin typeface="Arial" panose="020B0604020202020204" pitchFamily="34" charset="0"/>
                <a:cs typeface="Arial" panose="020B0604020202020204" pitchFamily="34" charset="0"/>
              </a:rPr>
              <a:t>Segregation</a:t>
            </a:r>
            <a:r>
              <a:rPr sz="2400" spc="-3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a:t>
            </a:r>
            <a:r>
              <a:rPr sz="2400" spc="-15" dirty="0">
                <a:latin typeface="Arial" panose="020B0604020202020204" pitchFamily="34" charset="0"/>
                <a:cs typeface="Arial" panose="020B0604020202020204" pitchFamily="34" charset="0"/>
              </a:rPr>
              <a:t> separation</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5" dirty="0">
                <a:latin typeface="Arial" panose="020B0604020202020204" pitchFamily="34" charset="0"/>
                <a:cs typeface="Arial" panose="020B0604020202020204" pitchFamily="34" charset="0"/>
              </a:rPr>
              <a:t>Collection</a:t>
            </a:r>
            <a:endParaRPr sz="2400">
              <a:latin typeface="Arial" panose="020B0604020202020204" pitchFamily="34" charset="0"/>
              <a:cs typeface="Arial" panose="020B0604020202020204" pitchFamily="34" charset="0"/>
            </a:endParaRPr>
          </a:p>
          <a:p>
            <a:pPr marL="203200" indent="-190500">
              <a:lnSpc>
                <a:spcPct val="100000"/>
              </a:lnSpc>
              <a:spcBef>
                <a:spcPts val="5"/>
              </a:spcBef>
              <a:buChar char="-"/>
              <a:tabLst>
                <a:tab pos="203200" algn="l"/>
              </a:tabLst>
            </a:pPr>
            <a:r>
              <a:rPr sz="2400" spc="-25" dirty="0">
                <a:latin typeface="Arial" panose="020B0604020202020204" pitchFamily="34" charset="0"/>
                <a:cs typeface="Arial" panose="020B0604020202020204" pitchFamily="34" charset="0"/>
              </a:rPr>
              <a:t>Transportation</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20" dirty="0">
                <a:latin typeface="Arial" panose="020B0604020202020204" pitchFamily="34" charset="0"/>
                <a:cs typeface="Arial" panose="020B0604020202020204" pitchFamily="34" charset="0"/>
              </a:rPr>
              <a:t>Storage</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35" dirty="0">
                <a:latin typeface="Arial" panose="020B0604020202020204" pitchFamily="34" charset="0"/>
                <a:cs typeface="Arial" panose="020B0604020202020204" pitchFamily="34" charset="0"/>
              </a:rPr>
              <a:t>Treatment</a:t>
            </a:r>
            <a:endParaRPr sz="2400">
              <a:latin typeface="Arial" panose="020B0604020202020204" pitchFamily="34" charset="0"/>
              <a:cs typeface="Arial" panose="020B0604020202020204" pitchFamily="34" charset="0"/>
            </a:endParaRPr>
          </a:p>
          <a:p>
            <a:pPr marL="203200" indent="-190500">
              <a:lnSpc>
                <a:spcPct val="100000"/>
              </a:lnSpc>
              <a:buChar char="-"/>
              <a:tabLst>
                <a:tab pos="203200" algn="l"/>
              </a:tabLst>
            </a:pPr>
            <a:r>
              <a:rPr sz="2400" spc="-10" dirty="0">
                <a:latin typeface="Arial" panose="020B0604020202020204" pitchFamily="34" charset="0"/>
                <a:cs typeface="Arial" panose="020B0604020202020204" pitchFamily="34" charset="0"/>
              </a:rPr>
              <a:t>Final</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disposal</a:t>
            </a:r>
            <a:endParaRPr sz="2400">
              <a:latin typeface="Arial" panose="020B0604020202020204" pitchFamily="34" charset="0"/>
              <a:cs typeface="Arial" panose="020B0604020202020204" pitchFamily="34" charset="0"/>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4" name="Slide Number Placeholder 3"/>
          <p:cNvSpPr>
            <a:spLocks noGrp="1"/>
          </p:cNvSpPr>
          <p:nvPr>
            <p:ph type="sldNum" sz="quarter" idx="12"/>
          </p:nvPr>
        </p:nvSpPr>
        <p:spPr/>
        <p:txBody>
          <a:bodyPr/>
          <a:lstStyle/>
          <a:p>
            <a:fld id="{2239F80B-0305-4437-B331-786DCC52789C}" type="slidenum">
              <a:rPr lang="en-US" smtClean="0"/>
              <a:t>19</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74300" y="365125"/>
            <a:ext cx="807720" cy="814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97610"/>
            <a:ext cx="10515600" cy="4288790"/>
          </a:xfrm>
        </p:spPr>
        <p:txBody>
          <a:bodyPr>
            <a:normAutofit fontScale="90000"/>
          </a:bodyPr>
          <a:lstStyle/>
          <a:p>
            <a:pPr algn="ctr"/>
            <a:r>
              <a:rPr lang="en-US" dirty="0"/>
              <a:t>      </a:t>
            </a:r>
            <a:br>
              <a:rPr lang="en-US" dirty="0"/>
            </a:br>
            <a:r>
              <a:rPr lang="en-US" dirty="0"/>
              <a:t>HOSPITAL WASTE MANAGEMENT</a:t>
            </a:r>
            <a:br>
              <a:rPr lang="en-US" sz="4400" b="1" dirty="0">
                <a:latin typeface="Calibri Light" panose="020F0302020204030204" charset="0"/>
                <a:cs typeface="Calibri Light" panose="020F0302020204030204" charset="0"/>
              </a:rPr>
            </a:br>
            <a:r>
              <a:rPr lang="en-US" sz="4400" b="1" dirty="0">
                <a:latin typeface="Calibri Light" panose="020F0302020204030204" charset="0"/>
                <a:cs typeface="Calibri Light" panose="020F0302020204030204" charset="0"/>
                <a:sym typeface="+mn-ea"/>
              </a:rPr>
              <a:t>Block 2</a:t>
            </a:r>
            <a:br>
              <a:rPr lang="en-US" sz="4400" b="1" dirty="0">
                <a:latin typeface="Calibri Light" panose="020F0302020204030204" charset="0"/>
                <a:cs typeface="Calibri Light" panose="020F0302020204030204" charset="0"/>
                <a:sym typeface="+mn-ea"/>
              </a:rPr>
            </a:br>
            <a:r>
              <a:rPr lang="en-US" sz="4400" b="1" dirty="0">
                <a:latin typeface="Calibri Light" panose="020F0302020204030204" charset="0"/>
                <a:cs typeface="Calibri Light" panose="020F0302020204030204" charset="0"/>
                <a:sym typeface="+mn-ea"/>
              </a:rPr>
              <a:t>Opthalmology</a:t>
            </a:r>
            <a:br>
              <a:rPr lang="en-US" sz="4400" b="1" dirty="0">
                <a:latin typeface="Calibri Light" panose="020F0302020204030204" charset="0"/>
                <a:cs typeface="Calibri Light" panose="020F0302020204030204" charset="0"/>
                <a:sym typeface="+mn-ea"/>
              </a:rPr>
            </a:br>
            <a:br>
              <a:rPr lang="en-US" sz="4400" b="1" dirty="0">
                <a:latin typeface="Calibri Light" panose="020F0302020204030204" charset="0"/>
                <a:cs typeface="Calibri Light" panose="020F0302020204030204" charset="0"/>
                <a:sym typeface="+mn-ea"/>
              </a:rPr>
            </a:br>
            <a:br>
              <a:rPr lang="en-US" b="1" dirty="0"/>
            </a:br>
            <a:br>
              <a:rPr lang="en-US" dirty="0"/>
            </a:br>
            <a:r>
              <a:rPr lang="en-US" dirty="0"/>
              <a:t> </a:t>
            </a:r>
          </a:p>
        </p:txBody>
      </p:sp>
      <p:sp>
        <p:nvSpPr>
          <p:cNvPr id="3" name="Content Placeholder 2"/>
          <p:cNvSpPr>
            <a:spLocks noGrp="1"/>
          </p:cNvSpPr>
          <p:nvPr>
            <p:ph type="body" idx="1"/>
          </p:nvPr>
        </p:nvSpPr>
        <p:spPr/>
        <p:txBody>
          <a:bodyPr/>
          <a:lstStyle/>
          <a:p>
            <a:pPr marL="0" indent="0">
              <a:buNone/>
            </a:pPr>
            <a:r>
              <a:rPr lang="en-US" dirty="0"/>
              <a:t>                </a:t>
            </a:r>
          </a:p>
          <a:p>
            <a:pPr marL="0" indent="0">
              <a:buNone/>
            </a:pPr>
            <a:r>
              <a:rPr lang="en-US" dirty="0">
                <a:solidFill>
                  <a:schemeClr val="tx1"/>
                </a:solidFill>
              </a:rPr>
              <a:t>Dr Mehwish Riaz</a:t>
            </a:r>
          </a:p>
          <a:p>
            <a:pPr marL="0" indent="0">
              <a:buNone/>
            </a:pPr>
            <a:r>
              <a:rPr lang="en-US" dirty="0" err="1">
                <a:solidFill>
                  <a:schemeClr val="tx1"/>
                </a:solidFill>
              </a:rPr>
              <a:t>Dr.Narjis</a:t>
            </a:r>
            <a:r>
              <a:rPr lang="en-US">
                <a:solidFill>
                  <a:schemeClr val="tx1"/>
                </a:solidFill>
              </a:rPr>
              <a:t> Zaidi</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t>2</a:t>
            </a:fld>
            <a:endParaRPr lang="en-US"/>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4A2EFD2-D9D5-425A-9F29-B2C9EAE124A8}" type="slidenum">
              <a:rPr lang="en-US" smtClean="0"/>
              <a:t>20</a:t>
            </a:fld>
            <a:endParaRPr lang="en-US"/>
          </a:p>
        </p:txBody>
      </p:sp>
      <p:sp>
        <p:nvSpPr>
          <p:cNvPr id="779267" name="Rectangle 3"/>
          <p:cNvSpPr>
            <a:spLocks noGrp="1" noRot="1" noChangeArrowheads="1"/>
          </p:cNvSpPr>
          <p:nvPr>
            <p:ph type="body" idx="1"/>
          </p:nvPr>
        </p:nvSpPr>
        <p:spPr>
          <a:xfrm>
            <a:off x="1981200" y="609601"/>
            <a:ext cx="8229600" cy="5521325"/>
          </a:xfrm>
        </p:spPr>
        <p:txBody>
          <a:bodyPr/>
          <a:lstStyle/>
          <a:p>
            <a:pPr algn="ctr" eaLnBrk="1" hangingPunct="1">
              <a:buFont typeface="Wingdings" panose="05000000000000000000" pitchFamily="2" charset="2"/>
              <a:buNone/>
              <a:defRPr/>
            </a:pPr>
            <a:r>
              <a:rPr lang="en-US" b="1" u="sng">
                <a:solidFill>
                  <a:schemeClr val="tx1"/>
                </a:solidFill>
                <a:latin typeface="Times New Roman" panose="02020603050405020304" pitchFamily="18" charset="0"/>
              </a:rPr>
              <a:t>WASTE MANAGEMENT TEAM</a:t>
            </a:r>
          </a:p>
          <a:p>
            <a:pPr eaLnBrk="1" hangingPunct="1">
              <a:buFont typeface="Wingdings" panose="05000000000000000000" pitchFamily="2" charset="2"/>
              <a:buNone/>
              <a:defRPr/>
            </a:pPr>
            <a:r>
              <a:rPr lang="en-US" sz="3300">
                <a:latin typeface="Times New Roman" panose="02020603050405020304" pitchFamily="18" charset="0"/>
              </a:rPr>
              <a:t>	</a:t>
            </a:r>
            <a:r>
              <a:rPr lang="en-US" sz="2400">
                <a:latin typeface="Arial" panose="020B0604020202020204" pitchFamily="34" charset="0"/>
                <a:cs typeface="Arial" panose="020B0604020202020204" pitchFamily="34" charset="0"/>
              </a:rPr>
              <a:t>This includes:</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Medical supervisor</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Head of each department</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Infection control officer</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Chief pharmacists</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Radiology officer</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Senior matron</a:t>
            </a:r>
          </a:p>
          <a:p>
            <a:pPr eaLnBrk="1" hangingPunct="1">
              <a:buFont typeface="Wingdings" panose="05000000000000000000" pitchFamily="2" charset="2"/>
              <a:buChar char="Ø"/>
              <a:defRPr/>
            </a:pPr>
            <a:r>
              <a:rPr lang="en-US" sz="2400">
                <a:latin typeface="Arial" panose="020B0604020202020204" pitchFamily="34" charset="0"/>
                <a:cs typeface="Arial" panose="020B0604020202020204" pitchFamily="34" charset="0"/>
              </a:rPr>
              <a:t>Hospital engineer</a:t>
            </a:r>
          </a:p>
          <a:p>
            <a:pPr eaLnBrk="1" hangingPunct="1">
              <a:defRPr/>
            </a:pPr>
            <a:endParaRPr lang="en-US" sz="2400">
              <a:latin typeface="Arial" panose="020B0604020202020204" pitchFamily="34" charset="0"/>
              <a:cs typeface="Arial" panose="020B0604020202020204" pitchFamily="34" charset="0"/>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1682" y="435165"/>
            <a:ext cx="932974" cy="9701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0" dirty="0"/>
              <a:t>Waste</a:t>
            </a:r>
            <a:r>
              <a:rPr spc="-65" dirty="0"/>
              <a:t> </a:t>
            </a:r>
            <a:r>
              <a:rPr spc="-10" dirty="0"/>
              <a:t>Minimization</a:t>
            </a:r>
            <a:r>
              <a:rPr lang="en-US" spc="-10" dirty="0"/>
              <a:t> &amp; Identification</a:t>
            </a:r>
          </a:p>
        </p:txBody>
      </p:sp>
      <p:sp>
        <p:nvSpPr>
          <p:cNvPr id="3" name="object 3"/>
          <p:cNvSpPr txBox="1"/>
          <p:nvPr/>
        </p:nvSpPr>
        <p:spPr>
          <a:xfrm>
            <a:off x="986155" y="1981200"/>
            <a:ext cx="10176510" cy="3754120"/>
          </a:xfrm>
          <a:prstGeom prst="rect">
            <a:avLst/>
          </a:prstGeom>
        </p:spPr>
        <p:txBody>
          <a:bodyPr vert="horz" wrap="square" lIns="0" tIns="12065" rIns="0" bIns="0" rtlCol="0">
            <a:spAutoFit/>
          </a:bodyPr>
          <a:lstStyle/>
          <a:p>
            <a:pPr marL="12700" marR="5080" algn="just">
              <a:lnSpc>
                <a:spcPct val="100000"/>
              </a:lnSpc>
              <a:spcBef>
                <a:spcPts val="95"/>
              </a:spcBef>
            </a:pPr>
            <a:r>
              <a:rPr sz="2400" b="1" spc="-40" dirty="0">
                <a:latin typeface="Arial" panose="020B0604020202020204" pitchFamily="34" charset="0"/>
                <a:cs typeface="Arial" panose="020B0604020202020204" pitchFamily="34" charset="0"/>
              </a:rPr>
              <a:t>Waste</a:t>
            </a:r>
            <a:r>
              <a:rPr sz="2400" b="1" spc="555" dirty="0">
                <a:latin typeface="Arial" panose="020B0604020202020204" pitchFamily="34" charset="0"/>
                <a:cs typeface="Arial" panose="020B0604020202020204" pitchFamily="34" charset="0"/>
              </a:rPr>
              <a:t> </a:t>
            </a:r>
            <a:r>
              <a:rPr sz="2400" b="1" spc="-10" dirty="0">
                <a:latin typeface="Arial" panose="020B0604020202020204" pitchFamily="34" charset="0"/>
                <a:cs typeface="Arial" panose="020B0604020202020204" pitchFamily="34" charset="0"/>
              </a:rPr>
              <a:t>minimization</a:t>
            </a:r>
            <a:r>
              <a:rPr sz="2400" b="1"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is</a:t>
            </a:r>
            <a:r>
              <a:rPr sz="2400" spc="-5" dirty="0">
                <a:latin typeface="Arial" panose="020B0604020202020204" pitchFamily="34" charset="0"/>
                <a:cs typeface="Arial" panose="020B0604020202020204" pitchFamily="34" charset="0"/>
              </a:rPr>
              <a:t> a</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process</a:t>
            </a:r>
            <a:r>
              <a:rPr sz="2400" spc="605"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of</a:t>
            </a:r>
            <a:r>
              <a:rPr sz="240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elimination</a:t>
            </a:r>
            <a:r>
              <a:rPr sz="2400" spc="-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that </a:t>
            </a:r>
            <a:r>
              <a:rPr sz="2400" spc="-620"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involves </a:t>
            </a:r>
            <a:r>
              <a:rPr sz="2400" spc="-10" dirty="0">
                <a:latin typeface="Arial" panose="020B0604020202020204" pitchFamily="34" charset="0"/>
                <a:cs typeface="Arial" panose="020B0604020202020204" pitchFamily="34" charset="0"/>
              </a:rPr>
              <a:t>reducing the amount </a:t>
            </a:r>
            <a:r>
              <a:rPr sz="2400" dirty="0">
                <a:latin typeface="Arial" panose="020B0604020202020204" pitchFamily="34" charset="0"/>
                <a:cs typeface="Arial" panose="020B0604020202020204" pitchFamily="34" charset="0"/>
              </a:rPr>
              <a:t>of </a:t>
            </a:r>
            <a:r>
              <a:rPr sz="2400" u="heavy" spc="-20" dirty="0">
                <a:solidFill>
                  <a:srgbClr val="0000FF"/>
                </a:solidFill>
                <a:uFill>
                  <a:solidFill>
                    <a:srgbClr val="0000FF"/>
                  </a:solidFill>
                </a:uFill>
                <a:latin typeface="Arial" panose="020B0604020202020204" pitchFamily="34" charset="0"/>
                <a:cs typeface="Arial" panose="020B0604020202020204" pitchFamily="34" charset="0"/>
                <a:hlinkClick r:id="rId2"/>
              </a:rPr>
              <a:t>waste</a:t>
            </a:r>
            <a:r>
              <a:rPr sz="2400" spc="-20" dirty="0">
                <a:solidFill>
                  <a:srgbClr val="0000FF"/>
                </a:solidFill>
                <a:latin typeface="Arial" panose="020B0604020202020204" pitchFamily="34" charset="0"/>
                <a:cs typeface="Arial" panose="020B0604020202020204" pitchFamily="34" charset="0"/>
                <a:hlinkClick r:id="rId2"/>
              </a:rPr>
              <a:t> </a:t>
            </a:r>
            <a:r>
              <a:rPr sz="2400" spc="-15" dirty="0">
                <a:latin typeface="Arial" panose="020B0604020202020204" pitchFamily="34" charset="0"/>
                <a:cs typeface="Arial" panose="020B0604020202020204" pitchFamily="34" charset="0"/>
              </a:rPr>
              <a:t>produced </a:t>
            </a:r>
            <a:r>
              <a:rPr sz="2400" dirty="0">
                <a:latin typeface="Arial" panose="020B0604020202020204" pitchFamily="34" charset="0"/>
                <a:cs typeface="Arial" panose="020B0604020202020204" pitchFamily="34" charset="0"/>
              </a:rPr>
              <a:t>in </a:t>
            </a:r>
            <a:r>
              <a:rPr sz="2400" spc="-10" dirty="0">
                <a:latin typeface="Arial" panose="020B0604020202020204" pitchFamily="34" charset="0"/>
                <a:cs typeface="Arial" panose="020B0604020202020204" pitchFamily="34" charset="0"/>
              </a:rPr>
              <a:t>society </a:t>
            </a:r>
            <a:r>
              <a:rPr sz="2400" spc="-62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and</a:t>
            </a:r>
            <a:r>
              <a:rPr sz="240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helps</a:t>
            </a:r>
            <a:r>
              <a:rPr sz="2400"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to</a:t>
            </a:r>
            <a:r>
              <a:rPr sz="2400" spc="-15"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eliminate</a:t>
            </a:r>
            <a:r>
              <a:rPr sz="2400" spc="-5" dirty="0">
                <a:latin typeface="Arial" panose="020B0604020202020204" pitchFamily="34" charset="0"/>
                <a:cs typeface="Arial" panose="020B0604020202020204" pitchFamily="34" charset="0"/>
              </a:rPr>
              <a:t> the</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generation</a:t>
            </a:r>
            <a:r>
              <a:rPr sz="2400" spc="-1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of</a:t>
            </a:r>
            <a:r>
              <a:rPr sz="240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harmful</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and </a:t>
            </a:r>
            <a:r>
              <a:rPr sz="2400" spc="5" dirty="0">
                <a:latin typeface="Arial" panose="020B0604020202020204" pitchFamily="34" charset="0"/>
                <a:cs typeface="Arial" panose="020B0604020202020204" pitchFamily="34" charset="0"/>
              </a:rPr>
              <a:t> </a:t>
            </a:r>
            <a:r>
              <a:rPr sz="2400" spc="-25" dirty="0">
                <a:latin typeface="Arial" panose="020B0604020202020204" pitchFamily="34" charset="0"/>
                <a:cs typeface="Arial" panose="020B0604020202020204" pitchFamily="34" charset="0"/>
              </a:rPr>
              <a:t>persistent</a:t>
            </a:r>
            <a:r>
              <a:rPr sz="2400" spc="35"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wastes.</a:t>
            </a:r>
          </a:p>
          <a:p>
            <a:pPr marL="12700" marR="5080" algn="just">
              <a:lnSpc>
                <a:spcPct val="100000"/>
              </a:lnSpc>
              <a:spcBef>
                <a:spcPts val="95"/>
              </a:spcBef>
            </a:pPr>
            <a:r>
              <a:rPr lang="en-US" sz="2400" spc="-20" dirty="0">
                <a:latin typeface="Arial" panose="020B0604020202020204" pitchFamily="34" charset="0"/>
                <a:cs typeface="Arial" panose="020B0604020202020204" pitchFamily="34" charset="0"/>
              </a:rPr>
              <a:t>An appropriate way of identifying the waste is by sorting the waste into different </a:t>
            </a:r>
            <a:r>
              <a:rPr lang="en-US" sz="2400" u="sng" spc="-20" dirty="0">
                <a:solidFill>
                  <a:schemeClr val="accent5"/>
                </a:solidFill>
                <a:latin typeface="Arial" panose="020B0604020202020204" pitchFamily="34" charset="0"/>
                <a:cs typeface="Arial" panose="020B0604020202020204" pitchFamily="34" charset="0"/>
              </a:rPr>
              <a:t>colour code</a:t>
            </a:r>
            <a:r>
              <a:rPr lang="en-US" sz="2400" spc="-20" dirty="0">
                <a:latin typeface="Arial" panose="020B0604020202020204" pitchFamily="34" charset="0"/>
                <a:cs typeface="Arial" panose="020B0604020202020204" pitchFamily="34" charset="0"/>
              </a:rPr>
              <a:t>. </a:t>
            </a:r>
          </a:p>
          <a:p>
            <a:pPr marL="12700" marR="5080" algn="just">
              <a:lnSpc>
                <a:spcPct val="100000"/>
              </a:lnSpc>
              <a:spcBef>
                <a:spcPts val="95"/>
              </a:spcBef>
            </a:pPr>
            <a:r>
              <a:rPr lang="en-US" sz="2400" spc="-20" dirty="0">
                <a:latin typeface="Arial" panose="020B0604020202020204" pitchFamily="34" charset="0"/>
                <a:cs typeface="Arial" panose="020B0604020202020204" pitchFamily="34" charset="0"/>
              </a:rPr>
              <a:t>Colour code is easy for identification and thereby easy for safe handling, transportation and waste treatment. The colour code varies country to country.</a:t>
            </a:r>
          </a:p>
          <a:p>
            <a:pPr marL="12700" marR="5080" algn="just">
              <a:lnSpc>
                <a:spcPct val="100000"/>
              </a:lnSpc>
              <a:spcBef>
                <a:spcPts val="95"/>
              </a:spcBef>
            </a:pPr>
            <a:endParaRPr sz="2400" spc="-20" dirty="0">
              <a:latin typeface="Arial" panose="020B0604020202020204" pitchFamily="34" charset="0"/>
              <a:cs typeface="Arial" panose="020B0604020202020204" pitchFamily="34" charset="0"/>
            </a:endParaRPr>
          </a:p>
          <a:p>
            <a:pPr marL="12700" marR="5080" algn="just">
              <a:lnSpc>
                <a:spcPct val="100000"/>
              </a:lnSpc>
              <a:spcBef>
                <a:spcPts val="95"/>
              </a:spcBef>
            </a:pPr>
            <a:endParaRPr sz="2400">
              <a:latin typeface="Arial" panose="020B0604020202020204" pitchFamily="34" charset="0"/>
              <a:cs typeface="Arial" panose="020B0604020202020204" pitchFamily="34" charset="0"/>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4" name="Slide Number Placeholder 3"/>
          <p:cNvSpPr>
            <a:spLocks noGrp="1"/>
          </p:cNvSpPr>
          <p:nvPr>
            <p:ph type="sldNum" sz="quarter" idx="12"/>
          </p:nvPr>
        </p:nvSpPr>
        <p:spPr/>
        <p:txBody>
          <a:bodyPr/>
          <a:lstStyle/>
          <a:p>
            <a:fld id="{2239F80B-0305-4437-B331-786DCC52789C}" type="slidenum">
              <a:rPr lang="en-US" smtClean="0"/>
              <a:t>21</a:t>
            </a:fld>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354945" y="459105"/>
            <a:ext cx="807720" cy="8140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WHO</a:t>
            </a:r>
            <a:r>
              <a:rPr spc="-45" dirty="0"/>
              <a:t> </a:t>
            </a:r>
            <a:r>
              <a:rPr spc="-10" dirty="0"/>
              <a:t>Recommended</a:t>
            </a:r>
            <a:r>
              <a:rPr spc="-45" dirty="0"/>
              <a:t> </a:t>
            </a:r>
            <a:r>
              <a:rPr spc="-5" dirty="0"/>
              <a:t>Colour </a:t>
            </a:r>
            <a:r>
              <a:rPr dirty="0"/>
              <a:t>Code</a:t>
            </a:r>
          </a:p>
        </p:txBody>
      </p:sp>
      <p:pic>
        <p:nvPicPr>
          <p:cNvPr id="3" name="object 3"/>
          <p:cNvPicPr/>
          <p:nvPr/>
        </p:nvPicPr>
        <p:blipFill>
          <a:blip r:embed="rId2" cstate="print"/>
          <a:stretch>
            <a:fillRect/>
          </a:stretch>
        </p:blipFill>
        <p:spPr>
          <a:xfrm>
            <a:off x="537845" y="1889760"/>
            <a:ext cx="6489700" cy="3733800"/>
          </a:xfrm>
          <a:prstGeom prst="rect">
            <a:avLst/>
          </a:prstGeom>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4" name="object 3"/>
          <p:cNvPicPr>
            <a:picLocks noGrp="1" noChangeAspect="1"/>
          </p:cNvPicPr>
          <p:nvPr>
            <p:ph idx="1"/>
          </p:nvPr>
        </p:nvPicPr>
        <p:blipFill>
          <a:blip r:embed="rId3" cstate="print"/>
          <a:stretch>
            <a:fillRect/>
          </a:stretch>
        </p:blipFill>
        <p:spPr>
          <a:xfrm>
            <a:off x="8296275" y="1889760"/>
            <a:ext cx="2933700" cy="4597400"/>
          </a:xfrm>
          <a:prstGeom prst="rect">
            <a:avLst/>
          </a:prstGeom>
        </p:spPr>
      </p:pic>
      <p:sp>
        <p:nvSpPr>
          <p:cNvPr id="5" name="Slide Number Placeholder 4"/>
          <p:cNvSpPr>
            <a:spLocks noGrp="1"/>
          </p:cNvSpPr>
          <p:nvPr>
            <p:ph type="sldNum" sz="quarter" idx="12"/>
          </p:nvPr>
        </p:nvSpPr>
        <p:spPr/>
        <p:txBody>
          <a:bodyPr/>
          <a:lstStyle/>
          <a:p>
            <a:fld id="{2239F80B-0305-4437-B331-786DCC52789C}" type="slidenum">
              <a:rPr lang="en-US" smtClean="0"/>
              <a:t>22</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1062" y="250380"/>
            <a:ext cx="932974" cy="9701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45227" y="1271381"/>
            <a:ext cx="8710689" cy="4660334"/>
          </a:xfrm>
          <a:prstGeom prst="rect">
            <a:avLst/>
          </a:prstGeom>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p:cNvSpPr>
            <a:spLocks noGrp="1"/>
          </p:cNvSpPr>
          <p:nvPr>
            <p:ph type="sldNum" sz="quarter" idx="12"/>
          </p:nvPr>
        </p:nvSpPr>
        <p:spPr/>
        <p:txBody>
          <a:bodyPr/>
          <a:lstStyle/>
          <a:p>
            <a:fld id="{2239F80B-0305-4437-B331-786DCC52789C}" type="slidenum">
              <a:rPr lang="en-US" smtClean="0"/>
              <a:t>23</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6037" y="151955"/>
            <a:ext cx="932974" cy="9701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Waste Collection &amp; Transportation</a:t>
            </a:r>
          </a:p>
        </p:txBody>
      </p:sp>
      <p:sp>
        <p:nvSpPr>
          <p:cNvPr id="5" name="Content Placeholder 4"/>
          <p:cNvSpPr>
            <a:spLocks noGrp="1"/>
          </p:cNvSpPr>
          <p:nvPr>
            <p:ph idx="1"/>
          </p:nvPr>
        </p:nvSpPr>
        <p:spPr/>
        <p:txBody>
          <a:bodyPr/>
          <a:lstStyle/>
          <a:p>
            <a:r>
              <a:rPr lang="en-US"/>
              <a:t>Collectors must wear protective materials</a:t>
            </a:r>
          </a:p>
          <a:p>
            <a:r>
              <a:rPr lang="en-US"/>
              <a:t> Collection of waste in coloured bags or coloured covered bins </a:t>
            </a:r>
          </a:p>
          <a:p>
            <a:r>
              <a:rPr lang="en-US"/>
              <a:t>Content of the container should not exceed three quaters  of its capacity</a:t>
            </a:r>
          </a:p>
          <a:p>
            <a:r>
              <a:rPr lang="en-US"/>
              <a:t>If bag of waste is used , tie the neck tightly</a:t>
            </a:r>
          </a:p>
          <a:p>
            <a:r>
              <a:rPr lang="en-US"/>
              <a:t> Avoid throwing and dragging over the floor  </a:t>
            </a:r>
          </a:p>
          <a:p>
            <a:r>
              <a:rPr lang="en-US"/>
              <a:t>  Transportation of waste by designated trolleys from site of origin to temporary storage area. Should not be store more than 24 hours.                                   </a:t>
            </a:r>
          </a:p>
        </p:txBody>
      </p:sp>
      <p:sp>
        <p:nvSpPr>
          <p:cNvPr id="2" name="Slide Number Placeholder 1"/>
          <p:cNvSpPr>
            <a:spLocks noGrp="1"/>
          </p:cNvSpPr>
          <p:nvPr>
            <p:ph type="sldNum" sz="quarter" idx="12"/>
          </p:nvPr>
        </p:nvSpPr>
        <p:spPr/>
        <p:txBody>
          <a:bodyPr/>
          <a:lstStyle/>
          <a:p>
            <a:fld id="{2239F80B-0305-4437-B331-786DCC52789C}" type="slidenum">
              <a:rPr lang="en-US" smtClean="0"/>
              <a:t>24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566B15A6-1B82-4C47-8180-31648006A25E}" type="slidenum">
              <a:rPr lang="en-US" smtClean="0"/>
              <a:t>25</a:t>
            </a:fld>
            <a:endParaRPr lang="en-US"/>
          </a:p>
        </p:txBody>
      </p:sp>
      <p:sp>
        <p:nvSpPr>
          <p:cNvPr id="783362" name="Rectangle 2"/>
          <p:cNvSpPr>
            <a:spLocks noGrp="1" noRot="1" noChangeArrowheads="1"/>
          </p:cNvSpPr>
          <p:nvPr>
            <p:ph type="title"/>
          </p:nvPr>
        </p:nvSpPr>
        <p:spPr>
          <a:xfrm>
            <a:off x="1828800" y="762001"/>
            <a:ext cx="8229600" cy="1139825"/>
          </a:xfrm>
        </p:spPr>
        <p:txBody>
          <a:bodyPr/>
          <a:lstStyle/>
          <a:p>
            <a:pPr eaLnBrk="1" hangingPunct="1">
              <a:defRPr/>
            </a:pPr>
            <a:r>
              <a:rPr lang="en-US" sz="3200" b="1" u="sng">
                <a:solidFill>
                  <a:schemeClr val="tx1"/>
                </a:solidFill>
                <a:latin typeface="Arial" panose="020B0604020202020204" pitchFamily="34" charset="0"/>
                <a:cs typeface="Arial" panose="020B0604020202020204" pitchFamily="34" charset="0"/>
              </a:rPr>
              <a:t>Treatment / Disposal technologies for </a:t>
            </a:r>
            <a:br>
              <a:rPr lang="en-US" sz="3200" b="1" u="sng">
                <a:solidFill>
                  <a:schemeClr val="tx1"/>
                </a:solidFill>
                <a:latin typeface="Arial" panose="020B0604020202020204" pitchFamily="34" charset="0"/>
                <a:cs typeface="Arial" panose="020B0604020202020204" pitchFamily="34" charset="0"/>
              </a:rPr>
            </a:br>
            <a:r>
              <a:rPr lang="en-US" sz="3200" b="1" u="sng">
                <a:solidFill>
                  <a:schemeClr val="tx1"/>
                </a:solidFill>
                <a:latin typeface="Arial" panose="020B0604020202020204" pitchFamily="34" charset="0"/>
                <a:cs typeface="Arial" panose="020B0604020202020204" pitchFamily="34" charset="0"/>
              </a:rPr>
              <a:t>health care waste</a:t>
            </a:r>
          </a:p>
        </p:txBody>
      </p:sp>
      <p:sp>
        <p:nvSpPr>
          <p:cNvPr id="783363" name="Rectangle 3"/>
          <p:cNvSpPr>
            <a:spLocks noGrp="1" noRot="1" noChangeArrowheads="1"/>
          </p:cNvSpPr>
          <p:nvPr>
            <p:ph type="body" idx="1"/>
          </p:nvPr>
        </p:nvSpPr>
        <p:spPr>
          <a:xfrm>
            <a:off x="1825625" y="2493963"/>
            <a:ext cx="8540750" cy="3605212"/>
          </a:xfrm>
        </p:spPr>
        <p:txBody>
          <a:bodyPr/>
          <a:lstStyle/>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Incineration </a:t>
            </a:r>
          </a:p>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Chemical disinfection</a:t>
            </a:r>
          </a:p>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Wet and dry thermal treatment</a:t>
            </a:r>
          </a:p>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Microwave irradiation</a:t>
            </a:r>
          </a:p>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Land disposal</a:t>
            </a:r>
          </a:p>
          <a:p>
            <a:pPr marL="609600" indent="-609600">
              <a:buFont typeface="Wingdings" panose="05000000000000000000" pitchFamily="2" charset="2"/>
              <a:buAutoNum type="arabicPeriod"/>
              <a:defRPr/>
            </a:pPr>
            <a:r>
              <a:rPr lang="en-US" sz="2400">
                <a:latin typeface="Arial" panose="020B0604020202020204" pitchFamily="34" charset="0"/>
                <a:cs typeface="Arial" panose="020B0604020202020204" pitchFamily="34" charset="0"/>
              </a:rPr>
              <a:t>Inertization </a:t>
            </a: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7210" y="405130"/>
            <a:ext cx="11079480" cy="6047105"/>
          </a:xfrm>
          <a:prstGeom prst="rect">
            <a:avLst/>
          </a:prstGeom>
        </p:spPr>
      </p:pic>
      <p:sp>
        <p:nvSpPr>
          <p:cNvPr id="8" name="Oval 7"/>
          <p:cNvSpPr/>
          <p:nvPr/>
        </p:nvSpPr>
        <p:spPr>
          <a:xfrm>
            <a:off x="536575" y="22479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p:cNvSpPr>
            <a:spLocks noGrp="1"/>
          </p:cNvSpPr>
          <p:nvPr>
            <p:ph type="sldNum" sz="quarter" idx="12"/>
          </p:nvPr>
        </p:nvSpPr>
        <p:spPr/>
        <p:txBody>
          <a:bodyPr/>
          <a:lstStyle/>
          <a:p>
            <a:fld id="{2239F80B-0305-4437-B331-786DCC52789C}" type="slidenum">
              <a:rPr lang="en-US" smtClean="0"/>
              <a:t>26</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168FC63-AD0E-4B4A-9A39-118E4056C3FF}" type="slidenum">
              <a:rPr lang="en-US" smtClean="0"/>
              <a:t>27</a:t>
            </a:fld>
            <a:endParaRPr lang="en-US"/>
          </a:p>
        </p:txBody>
      </p:sp>
      <p:sp>
        <p:nvSpPr>
          <p:cNvPr id="784386" name="Rectangle 2"/>
          <p:cNvSpPr>
            <a:spLocks noGrp="1" noRot="1" noChangeArrowheads="1"/>
          </p:cNvSpPr>
          <p:nvPr>
            <p:ph type="title"/>
          </p:nvPr>
        </p:nvSpPr>
        <p:spPr>
          <a:xfrm>
            <a:off x="955040" y="685800"/>
            <a:ext cx="9255760" cy="883285"/>
          </a:xfrm>
        </p:spPr>
        <p:txBody>
          <a:bodyPr/>
          <a:lstStyle/>
          <a:p>
            <a:pPr eaLnBrk="1" hangingPunct="1">
              <a:defRPr/>
            </a:pPr>
            <a:r>
              <a:rPr lang="en-US" sz="3600" b="1" u="sng">
                <a:solidFill>
                  <a:schemeClr val="tx1"/>
                </a:solidFill>
                <a:latin typeface="Arial" panose="020B0604020202020204" pitchFamily="34" charset="0"/>
                <a:cs typeface="Arial" panose="020B0604020202020204" pitchFamily="34" charset="0"/>
              </a:rPr>
              <a:t>Incineration</a:t>
            </a:r>
            <a:r>
              <a:rPr lang="en-US" sz="3600">
                <a:solidFill>
                  <a:schemeClr val="tx1"/>
                </a:solidFill>
                <a:latin typeface="Arial" panose="020B0604020202020204" pitchFamily="34" charset="0"/>
                <a:cs typeface="Arial" panose="020B0604020202020204" pitchFamily="34" charset="0"/>
              </a:rPr>
              <a:t> </a:t>
            </a:r>
          </a:p>
        </p:txBody>
      </p:sp>
      <p:sp>
        <p:nvSpPr>
          <p:cNvPr id="784387" name="Rectangle 3"/>
          <p:cNvSpPr>
            <a:spLocks noGrp="1" noRot="1" noChangeArrowheads="1"/>
          </p:cNvSpPr>
          <p:nvPr>
            <p:ph type="body" idx="1"/>
          </p:nvPr>
        </p:nvSpPr>
        <p:spPr>
          <a:xfrm>
            <a:off x="291465" y="1480820"/>
            <a:ext cx="10074910" cy="4618355"/>
          </a:xfrm>
        </p:spPr>
        <p:txBody>
          <a:bodyPr>
            <a:normAutofit fontScale="90000"/>
          </a:bodyPr>
          <a:lstStyle/>
          <a:p>
            <a:pPr eaLnBrk="1" hangingPunct="1">
              <a:buFont typeface="Wingdings" panose="05000000000000000000" pitchFamily="2" charset="2"/>
              <a:buNone/>
              <a:defRPr/>
            </a:pPr>
            <a:r>
              <a:rPr lang="en-US" b="1">
                <a:latin typeface="Times New Roman" panose="02020603050405020304" pitchFamily="18" charset="0"/>
              </a:rPr>
              <a:t>  </a:t>
            </a:r>
            <a:r>
              <a:rPr lang="en-US" sz="2665">
                <a:latin typeface="Arial" panose="020B0604020202020204" pitchFamily="34" charset="0"/>
                <a:cs typeface="Arial" panose="020B0604020202020204" pitchFamily="34" charset="0"/>
              </a:rPr>
              <a:t>  Incineration is a high temperature dry oxidation process, that reduces organic and combustible waste to inorganic incombustible matter and results in a very significant reduction of waste-volume and weight. The process is usually selected to treat wastes that cannot be recycled, reused or disposed off in a land fill site.</a:t>
            </a:r>
          </a:p>
          <a:p>
            <a:pPr eaLnBrk="1" hangingPunct="1">
              <a:buFont typeface="Wingdings" panose="05000000000000000000" pitchFamily="2" charset="2"/>
              <a:buNone/>
              <a:defRPr/>
            </a:pPr>
            <a:r>
              <a:rPr lang="en-US" b="1">
                <a:solidFill>
                  <a:srgbClr val="FF9900"/>
                </a:solidFill>
                <a:latin typeface="Arial" panose="020B0604020202020204" pitchFamily="34" charset="0"/>
                <a:cs typeface="Arial" panose="020B0604020202020204" pitchFamily="34" charset="0"/>
                <a:sym typeface="+mn-ea"/>
              </a:rPr>
              <a:t>Characteristics of the waste suitable for incineration are:</a:t>
            </a:r>
            <a:endParaRPr lang="en-US" b="1">
              <a:latin typeface="Arial" panose="020B0604020202020204" pitchFamily="34" charset="0"/>
              <a:cs typeface="Arial" panose="020B0604020202020204" pitchFamily="34" charset="0"/>
            </a:endParaRPr>
          </a:p>
          <a:p>
            <a:pPr eaLnBrk="1" hangingPunct="1">
              <a:defRPr/>
            </a:pPr>
            <a:r>
              <a:rPr lang="en-US" sz="2200" b="1">
                <a:latin typeface="Arial" panose="020B0604020202020204" pitchFamily="34" charset="0"/>
                <a:cs typeface="Arial" panose="020B0604020202020204" pitchFamily="34" charset="0"/>
                <a:sym typeface="+mn-ea"/>
              </a:rPr>
              <a:t>Low heating volume (2000- 3500 kcal/kg)</a:t>
            </a:r>
            <a:endParaRPr lang="en-US" sz="2200" b="1">
              <a:latin typeface="Arial" panose="020B0604020202020204" pitchFamily="34" charset="0"/>
              <a:cs typeface="Arial" panose="020B0604020202020204" pitchFamily="34" charset="0"/>
            </a:endParaRPr>
          </a:p>
          <a:p>
            <a:pPr eaLnBrk="1" hangingPunct="1">
              <a:defRPr/>
            </a:pPr>
            <a:r>
              <a:rPr lang="en-US" sz="2200" b="1">
                <a:latin typeface="Arial" panose="020B0604020202020204" pitchFamily="34" charset="0"/>
                <a:cs typeface="Arial" panose="020B0604020202020204" pitchFamily="34" charset="0"/>
                <a:sym typeface="+mn-ea"/>
              </a:rPr>
              <a:t>Content of combustible matter above 60 %</a:t>
            </a:r>
            <a:endParaRPr lang="en-US" sz="2200" b="1">
              <a:latin typeface="Arial" panose="020B0604020202020204" pitchFamily="34" charset="0"/>
              <a:cs typeface="Arial" panose="020B0604020202020204" pitchFamily="34" charset="0"/>
            </a:endParaRPr>
          </a:p>
          <a:p>
            <a:pPr eaLnBrk="1" hangingPunct="1">
              <a:defRPr/>
            </a:pPr>
            <a:r>
              <a:rPr lang="en-US" sz="2200" b="1">
                <a:latin typeface="Arial" panose="020B0604020202020204" pitchFamily="34" charset="0"/>
                <a:cs typeface="Arial" panose="020B0604020202020204" pitchFamily="34" charset="0"/>
                <a:sym typeface="+mn-ea"/>
              </a:rPr>
              <a:t>Content of noncombustible solids below 5 %</a:t>
            </a:r>
            <a:endParaRPr lang="en-US" sz="2200" b="1">
              <a:latin typeface="Arial" panose="020B0604020202020204" pitchFamily="34" charset="0"/>
              <a:cs typeface="Arial" panose="020B0604020202020204" pitchFamily="34" charset="0"/>
            </a:endParaRPr>
          </a:p>
          <a:p>
            <a:pPr eaLnBrk="1" hangingPunct="1">
              <a:defRPr/>
            </a:pPr>
            <a:r>
              <a:rPr lang="en-US" sz="2200" b="1">
                <a:latin typeface="Arial" panose="020B0604020202020204" pitchFamily="34" charset="0"/>
                <a:cs typeface="Arial" panose="020B0604020202020204" pitchFamily="34" charset="0"/>
                <a:sym typeface="+mn-ea"/>
              </a:rPr>
              <a:t>Content of noncombustible fines below 20 %</a:t>
            </a:r>
            <a:endParaRPr lang="en-US" sz="2200" b="1">
              <a:latin typeface="Arial" panose="020B0604020202020204" pitchFamily="34" charset="0"/>
              <a:cs typeface="Arial" panose="020B0604020202020204" pitchFamily="34" charset="0"/>
            </a:endParaRPr>
          </a:p>
          <a:p>
            <a:pPr eaLnBrk="1" hangingPunct="1">
              <a:defRPr/>
            </a:pPr>
            <a:r>
              <a:rPr lang="en-US" sz="2200" b="1">
                <a:latin typeface="Arial" panose="020B0604020202020204" pitchFamily="34" charset="0"/>
                <a:cs typeface="Arial" panose="020B0604020202020204" pitchFamily="34" charset="0"/>
                <a:sym typeface="+mn-ea"/>
              </a:rPr>
              <a:t>Moisture content below 30 %</a:t>
            </a:r>
            <a:endParaRPr lang="en-US" sz="2200" b="1">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sz="2200" b="1">
              <a:latin typeface="Arial" panose="020B0604020202020204" pitchFamily="34" charset="0"/>
              <a:cs typeface="Arial" panose="020B0604020202020204" pitchFamily="34" charset="0"/>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B7615887-F878-44C1-97E5-25F1322C2E41}" type="slidenum">
              <a:rPr lang="en-US" smtClean="0"/>
              <a:t>28</a:t>
            </a:fld>
            <a:endParaRPr lang="en-US"/>
          </a:p>
        </p:txBody>
      </p:sp>
      <p:sp>
        <p:nvSpPr>
          <p:cNvPr id="786435" name="Rectangle 3"/>
          <p:cNvSpPr>
            <a:spLocks noGrp="1" noRot="1" noChangeArrowheads="1"/>
          </p:cNvSpPr>
          <p:nvPr>
            <p:ph type="body" idx="1"/>
          </p:nvPr>
        </p:nvSpPr>
        <p:spPr>
          <a:xfrm>
            <a:off x="1981200" y="1066801"/>
            <a:ext cx="8229600" cy="5064125"/>
          </a:xfrm>
        </p:spPr>
        <p:txBody>
          <a:bodyPr/>
          <a:lstStyle/>
          <a:p>
            <a:pPr eaLnBrk="1" hangingPunct="1">
              <a:buFont typeface="Wingdings" panose="05000000000000000000" pitchFamily="2" charset="2"/>
              <a:buNone/>
              <a:defRPr/>
            </a:pPr>
            <a:r>
              <a:rPr lang="en-US"/>
              <a:t>  </a:t>
            </a:r>
            <a:r>
              <a:rPr lang="en-US" sz="2400" b="1">
                <a:solidFill>
                  <a:schemeClr val="tx1"/>
                </a:solidFill>
                <a:latin typeface="Arial" panose="020B0604020202020204" pitchFamily="34" charset="0"/>
                <a:cs typeface="Arial" panose="020B0604020202020204" pitchFamily="34" charset="0"/>
              </a:rPr>
              <a:t>Waste types not to be incinerated are:</a:t>
            </a:r>
            <a:endParaRPr lang="en-US" sz="2400">
              <a:solidFill>
                <a:srgbClr val="FF9900"/>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sz="2400">
              <a:solidFill>
                <a:srgbClr val="FF9900"/>
              </a:solidFill>
              <a:latin typeface="Arial" panose="020B0604020202020204" pitchFamily="34" charset="0"/>
              <a:cs typeface="Arial" panose="020B0604020202020204" pitchFamily="34" charset="0"/>
            </a:endParaRPr>
          </a:p>
          <a:p>
            <a:pPr eaLnBrk="1" hangingPunct="1">
              <a:defRPr/>
            </a:pPr>
            <a:r>
              <a:rPr lang="en-US" sz="2400">
                <a:latin typeface="Arial" panose="020B0604020202020204" pitchFamily="34" charset="0"/>
                <a:cs typeface="Arial" panose="020B0604020202020204" pitchFamily="34" charset="0"/>
              </a:rPr>
              <a:t>Pressurized gas containers</a:t>
            </a:r>
          </a:p>
          <a:p>
            <a:pPr eaLnBrk="1" hangingPunct="1">
              <a:defRPr/>
            </a:pPr>
            <a:r>
              <a:rPr lang="en-US" sz="2400">
                <a:latin typeface="Arial" panose="020B0604020202020204" pitchFamily="34" charset="0"/>
                <a:cs typeface="Arial" panose="020B0604020202020204" pitchFamily="34" charset="0"/>
              </a:rPr>
              <a:t>Large amount of reactive chemical wastes</a:t>
            </a:r>
          </a:p>
          <a:p>
            <a:pPr eaLnBrk="1" hangingPunct="1">
              <a:defRPr/>
            </a:pPr>
            <a:r>
              <a:rPr lang="en-US" sz="2400">
                <a:latin typeface="Arial" panose="020B0604020202020204" pitchFamily="34" charset="0"/>
                <a:cs typeface="Arial" panose="020B0604020202020204" pitchFamily="34" charset="0"/>
              </a:rPr>
              <a:t>Silver salts and radiographic wastes </a:t>
            </a:r>
          </a:p>
          <a:p>
            <a:pPr eaLnBrk="1" hangingPunct="1">
              <a:defRPr/>
            </a:pPr>
            <a:r>
              <a:rPr lang="en-US" sz="2400">
                <a:latin typeface="Arial" panose="020B0604020202020204" pitchFamily="34" charset="0"/>
                <a:cs typeface="Arial" panose="020B0604020202020204" pitchFamily="34" charset="0"/>
              </a:rPr>
              <a:t>Halogenated plastics such as PVC</a:t>
            </a:r>
          </a:p>
          <a:p>
            <a:pPr eaLnBrk="1" hangingPunct="1">
              <a:defRPr/>
            </a:pPr>
            <a:r>
              <a:rPr lang="en-US" sz="2400">
                <a:latin typeface="Arial" panose="020B0604020202020204" pitchFamily="34" charset="0"/>
                <a:cs typeface="Arial" panose="020B0604020202020204" pitchFamily="34" charset="0"/>
              </a:rPr>
              <a:t>Waste with high mercury or cadmium content       (broken thermometers, used batteries)</a:t>
            </a:r>
          </a:p>
          <a:p>
            <a:pPr eaLnBrk="1" hangingPunct="1">
              <a:defRPr/>
            </a:pPr>
            <a:r>
              <a:rPr lang="en-US" sz="2400">
                <a:latin typeface="Arial" panose="020B0604020202020204" pitchFamily="34" charset="0"/>
                <a:cs typeface="Arial" panose="020B0604020202020204" pitchFamily="34" charset="0"/>
              </a:rPr>
              <a:t>Sealed ampoules or ampoules containing heavy metals </a:t>
            </a: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B3ACFFC-F5DB-4D0F-87FE-3BF77E80981A}" type="slidenum">
              <a:rPr lang="en-US" smtClean="0"/>
              <a:t>29</a:t>
            </a:fld>
            <a:endParaRPr lang="en-US"/>
          </a:p>
        </p:txBody>
      </p:sp>
      <p:sp>
        <p:nvSpPr>
          <p:cNvPr id="787458" name="Rectangle 2"/>
          <p:cNvSpPr>
            <a:spLocks noGrp="1" noRot="1" noChangeArrowheads="1"/>
          </p:cNvSpPr>
          <p:nvPr>
            <p:ph type="title"/>
          </p:nvPr>
        </p:nvSpPr>
        <p:spPr>
          <a:xfrm>
            <a:off x="748665" y="877570"/>
            <a:ext cx="9385935" cy="598170"/>
          </a:xfrm>
        </p:spPr>
        <p:txBody>
          <a:bodyPr/>
          <a:lstStyle/>
          <a:p>
            <a:pPr eaLnBrk="1" hangingPunct="1">
              <a:defRPr/>
            </a:pPr>
            <a:r>
              <a:rPr lang="en-US" sz="3200" u="sng">
                <a:solidFill>
                  <a:schemeClr val="tx1"/>
                </a:solidFill>
                <a:latin typeface="Arial" panose="020B0604020202020204" pitchFamily="34" charset="0"/>
                <a:cs typeface="Arial" panose="020B0604020202020204" pitchFamily="34" charset="0"/>
              </a:rPr>
              <a:t>Chemical disinfection</a:t>
            </a:r>
          </a:p>
        </p:txBody>
      </p:sp>
      <p:sp>
        <p:nvSpPr>
          <p:cNvPr id="787459" name="Rectangle 3"/>
          <p:cNvSpPr>
            <a:spLocks noGrp="1" noRot="1" noChangeArrowheads="1"/>
          </p:cNvSpPr>
          <p:nvPr>
            <p:ph type="body" idx="1"/>
          </p:nvPr>
        </p:nvSpPr>
        <p:spPr>
          <a:xfrm>
            <a:off x="274955" y="1607185"/>
            <a:ext cx="9859645" cy="4904740"/>
          </a:xfrm>
        </p:spPr>
        <p:txBody>
          <a:bodyPr>
            <a:normAutofit lnSpcReduction="20000"/>
          </a:bodyPr>
          <a:lstStyle/>
          <a:p>
            <a:pPr eaLnBrk="1" hangingPunct="1">
              <a:lnSpc>
                <a:spcPct val="100000"/>
              </a:lnSpc>
              <a:buFont typeface="Wingdings" panose="05000000000000000000" pitchFamily="2" charset="2"/>
              <a:buNone/>
              <a:defRPr/>
            </a:pPr>
            <a:r>
              <a:rPr lang="en-US"/>
              <a:t>   </a:t>
            </a:r>
            <a:r>
              <a:rPr lang="en-US" sz="2400">
                <a:latin typeface="Arial" panose="020B0604020202020204" pitchFamily="34" charset="0"/>
                <a:cs typeface="Arial" panose="020B0604020202020204" pitchFamily="34" charset="0"/>
              </a:rPr>
              <a:t>Chemicals are added to waste to kill or inactivate the pathogens it contains. Chemical disinfection is most suitable for treating liquid waste such as blood, urine, stools or hospital sewage. This treatment usually results in disinfection rather than sterilization.</a:t>
            </a:r>
            <a:r>
              <a:rPr lang="en-US" b="1">
                <a:latin typeface="Times New Roman" panose="02020603050405020304" pitchFamily="18" charset="0"/>
              </a:rPr>
              <a:t> </a:t>
            </a:r>
          </a:p>
          <a:p>
            <a:pPr eaLnBrk="1" hangingPunct="1">
              <a:buFont typeface="Wingdings" panose="05000000000000000000" pitchFamily="2" charset="2"/>
              <a:buNone/>
              <a:defRPr/>
            </a:pPr>
            <a:r>
              <a:rPr lang="en-US" b="1">
                <a:latin typeface="Times New Roman" panose="02020603050405020304" pitchFamily="18" charset="0"/>
                <a:sym typeface="+mn-ea"/>
              </a:rPr>
              <a:t>  </a:t>
            </a:r>
            <a:r>
              <a:rPr lang="en-US" u="sng">
                <a:latin typeface="Arial" panose="020B0604020202020204" pitchFamily="34" charset="0"/>
                <a:cs typeface="Arial" panose="020B0604020202020204" pitchFamily="34" charset="0"/>
                <a:sym typeface="+mn-ea"/>
              </a:rPr>
              <a:t>Wet &amp; dry thermal treatment</a:t>
            </a:r>
          </a:p>
          <a:p>
            <a:pPr eaLnBrk="1" hangingPunct="1">
              <a:lnSpc>
                <a:spcPct val="100000"/>
              </a:lnSpc>
              <a:defRPr/>
            </a:pPr>
            <a:r>
              <a:rPr lang="en-US" sz="2400">
                <a:latin typeface="Arial" panose="020B0604020202020204" pitchFamily="34" charset="0"/>
                <a:cs typeface="Arial" panose="020B0604020202020204" pitchFamily="34" charset="0"/>
                <a:sym typeface="+mn-ea"/>
              </a:rPr>
              <a:t>Wet thermal treatment is based on exposure of shredded infectious waste to high temperature, high pressure steam, and is similar to the autoclave sterilization process.  </a:t>
            </a:r>
            <a:endParaRPr lang="en-US" sz="2400">
              <a:latin typeface="Arial" panose="020B0604020202020204" pitchFamily="34" charset="0"/>
              <a:cs typeface="Arial" panose="020B0604020202020204" pitchFamily="34" charset="0"/>
            </a:endParaRPr>
          </a:p>
          <a:p>
            <a:pPr eaLnBrk="1" hangingPunct="1">
              <a:lnSpc>
                <a:spcPct val="100000"/>
              </a:lnSpc>
              <a:defRPr/>
            </a:pPr>
            <a:r>
              <a:rPr lang="en-US" sz="2400">
                <a:latin typeface="Arial" panose="020B0604020202020204" pitchFamily="34" charset="0"/>
                <a:cs typeface="Arial" panose="020B0604020202020204" pitchFamily="34" charset="0"/>
                <a:sym typeface="+mn-ea"/>
              </a:rPr>
              <a:t>In dry thermal treatment waste is shredded and heated in a rotating auger. The waste is reduced by 80 % in volume. This process is suitable for treating infectious waste and sharps. </a:t>
            </a:r>
            <a:endParaRPr lang="en-US" sz="240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US" b="1" u="sng">
              <a:solidFill>
                <a:schemeClr val="tx1"/>
              </a:solidFill>
              <a:latin typeface="Times New Roman" panose="02020603050405020304" pitchFamily="18" charset="0"/>
            </a:endParaRPr>
          </a:p>
          <a:p>
            <a:pPr eaLnBrk="1" hangingPunct="1">
              <a:buFont typeface="Wingdings" panose="05000000000000000000" pitchFamily="2" charset="2"/>
              <a:buNone/>
              <a:defRPr/>
            </a:pPr>
            <a:endParaRPr lang="en-US" b="1">
              <a:latin typeface="Times New Roman" panose="02020603050405020304" pitchFamily="18" charset="0"/>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263848" y="1876010"/>
          <a:ext cx="2753139" cy="38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2832806" y="2571750"/>
            <a:ext cx="4431042" cy="3051209"/>
          </a:xfrm>
          <a:prstGeom prst="rect">
            <a:avLst/>
          </a:prstGeom>
          <a:solidFill>
            <a:srgbClr val="4F81BD"/>
          </a:solidFill>
          <a:ln w="38100">
            <a:solidFill>
              <a:srgbClr val="F2F2F2"/>
            </a:solidFill>
            <a:miter lim="800000"/>
          </a:ln>
          <a:effectLst>
            <a:outerShdw dist="28398" dir="3806097" algn="ctr" rotWithShape="0">
              <a:srgbClr val="243F60">
                <a:alpha val="50000"/>
              </a:srgbClr>
            </a:outerShdw>
          </a:effectLst>
        </p:spPr>
        <p:txBody>
          <a:bodyPr vert="horz" wrap="square" lIns="68580" tIns="34290" rIns="68580" bIns="34290" numCol="1" anchor="t" anchorCtr="0" compatLnSpc="1"/>
          <a:lstStyle/>
          <a:p>
            <a:pPr marL="514350" marR="471805" lvl="0" indent="-514350" defTabSz="914400" rtl="0" eaLnBrk="0" fontAlgn="base" latinLnBrk="0" hangingPunct="0">
              <a:lnSpc>
                <a:spcPct val="100000"/>
              </a:lnSpc>
              <a:spcBef>
                <a:spcPct val="0"/>
              </a:spcBef>
              <a:spcAft>
                <a:spcPts val="100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impart evidence based research oriented medical education</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provide best possible patient care</a:t>
            </a:r>
          </a:p>
          <a:p>
            <a:pPr marL="514350" marR="0" lvl="0" indent="-514350" defTabSz="914400" rtl="0" eaLnBrk="0" fontAlgn="base" latinLnBrk="0" hangingPunct="0">
              <a:lnSpc>
                <a:spcPct val="100000"/>
              </a:lnSpc>
              <a:spcBef>
                <a:spcPct val="0"/>
              </a:spcBef>
              <a:spcAft>
                <a:spcPct val="0"/>
              </a:spcAft>
              <a:buClr>
                <a:srgbClr val="FFFFFF"/>
              </a:buClr>
              <a:buSzTx/>
              <a:buFont typeface="+mj-lt"/>
              <a:buAutoNum type="arabicPeriod"/>
            </a:pPr>
            <a:r>
              <a:rPr kumimoji="0" lang="en-US" altLang="en-US" sz="2100" b="0" i="0" u="none" strike="noStrike" cap="none" normalizeH="0" baseline="0" dirty="0">
                <a:ln>
                  <a:noFill/>
                </a:ln>
                <a:solidFill>
                  <a:srgbClr val="FFFFFF"/>
                </a:solidFill>
                <a:effectLst/>
                <a:latin typeface="Calibri" panose="020F0502020204030204" charset="0"/>
              </a:rPr>
              <a:t>To inculcate the values of mutual respect and ethical practice of medicine</a:t>
            </a:r>
          </a:p>
          <a:p>
            <a:pPr marL="514350" marR="0" lvl="0" indent="-514350" defTabSz="914400" rtl="0" eaLnBrk="0" fontAlgn="base" latinLnBrk="0" hangingPunct="0">
              <a:lnSpc>
                <a:spcPct val="100000"/>
              </a:lnSpc>
              <a:spcBef>
                <a:spcPct val="0"/>
              </a:spcBef>
              <a:spcAft>
                <a:spcPct val="0"/>
              </a:spcAft>
              <a:buClrTx/>
              <a:buSzTx/>
              <a:buFont typeface="+mj-lt"/>
              <a:buAutoNum type="arabicPeriod"/>
            </a:pP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2882" y="1110170"/>
            <a:ext cx="932974" cy="970121"/>
          </a:xfrm>
          <a:prstGeom prst="rect">
            <a:avLst/>
          </a:prstGeom>
          <a:noFill/>
          <a:ln>
            <a:noFill/>
          </a:ln>
        </p:spPr>
      </p:pic>
      <p:sp>
        <p:nvSpPr>
          <p:cNvPr id="5" name="Title 1"/>
          <p:cNvSpPr txBox="1"/>
          <p:nvPr/>
        </p:nvSpPr>
        <p:spPr>
          <a:xfrm>
            <a:off x="5772978" y="1160828"/>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p>
        </p:txBody>
      </p:sp>
      <p:sp>
        <p:nvSpPr>
          <p:cNvPr id="6" name="Slide Number Placeholder 5"/>
          <p:cNvSpPr>
            <a:spLocks noGrp="1"/>
          </p:cNvSpPr>
          <p:nvPr>
            <p:ph type="sldNum" sz="quarter" idx="12"/>
          </p:nvPr>
        </p:nvSpPr>
        <p:spPr/>
        <p:txBody>
          <a:bodyPr/>
          <a:lstStyle/>
          <a:p>
            <a:fld id="{2239F80B-0305-4437-B331-786DCC52789C}"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725EABA-4D0E-4641-8CB2-1C0340F0F5BA}" type="slidenum">
              <a:rPr lang="en-US" smtClean="0"/>
              <a:t>30</a:t>
            </a:fld>
            <a:endParaRPr lang="en-US"/>
          </a:p>
        </p:txBody>
      </p:sp>
      <p:sp>
        <p:nvSpPr>
          <p:cNvPr id="795650" name="Rectangle 2"/>
          <p:cNvSpPr>
            <a:spLocks noGrp="1" noRot="1" noChangeArrowheads="1"/>
          </p:cNvSpPr>
          <p:nvPr>
            <p:ph type="title"/>
          </p:nvPr>
        </p:nvSpPr>
        <p:spPr>
          <a:xfrm>
            <a:off x="1825625" y="228601"/>
            <a:ext cx="8510588" cy="1006475"/>
          </a:xfrm>
        </p:spPr>
        <p:txBody>
          <a:bodyPr/>
          <a:lstStyle/>
          <a:p>
            <a:pPr eaLnBrk="1" hangingPunct="1">
              <a:defRPr/>
            </a:pPr>
            <a:r>
              <a:rPr lang="en-US" sz="3200" b="1" u="sng">
                <a:solidFill>
                  <a:schemeClr val="tx1"/>
                </a:solidFill>
                <a:latin typeface="Arial" panose="020B0604020202020204" pitchFamily="34" charset="0"/>
                <a:cs typeface="Arial" panose="020B0604020202020204" pitchFamily="34" charset="0"/>
              </a:rPr>
              <a:t>Inertization</a:t>
            </a:r>
            <a:r>
              <a:rPr lang="en-US" sz="3200" b="1" u="sng">
                <a:solidFill>
                  <a:srgbClr val="FF9900"/>
                </a:solidFill>
                <a:latin typeface="Times New Roman" panose="02020603050405020304" pitchFamily="18" charset="0"/>
              </a:rPr>
              <a:t> </a:t>
            </a:r>
          </a:p>
        </p:txBody>
      </p:sp>
      <p:sp>
        <p:nvSpPr>
          <p:cNvPr id="795651" name="Rectangle 3"/>
          <p:cNvSpPr>
            <a:spLocks noGrp="1" noRot="1" noChangeArrowheads="1"/>
          </p:cNvSpPr>
          <p:nvPr>
            <p:ph type="body" idx="1"/>
          </p:nvPr>
        </p:nvSpPr>
        <p:spPr>
          <a:xfrm>
            <a:off x="860425" y="1066800"/>
            <a:ext cx="9350375" cy="5029200"/>
          </a:xfrm>
        </p:spPr>
        <p:txBody>
          <a:bodyPr>
            <a:normAutofit lnSpcReduction="10000"/>
          </a:bodyPr>
          <a:lstStyle/>
          <a:p>
            <a:pPr eaLnBrk="1" hangingPunct="1">
              <a:lnSpc>
                <a:spcPct val="100000"/>
              </a:lnSpc>
              <a:buFont typeface="Wingdings" panose="05000000000000000000" pitchFamily="2" charset="2"/>
              <a:buNone/>
              <a:defRPr/>
            </a:pPr>
            <a:r>
              <a:rPr lang="en-US" sz="2400" b="1">
                <a:latin typeface="Times New Roman" panose="02020603050405020304" pitchFamily="18" charset="0"/>
              </a:rPr>
              <a:t>     </a:t>
            </a:r>
            <a:r>
              <a:rPr lang="en-US" sz="2400" b="1">
                <a:latin typeface="Arial" panose="020B0604020202020204" pitchFamily="34" charset="0"/>
                <a:cs typeface="Arial" panose="020B0604020202020204" pitchFamily="34" charset="0"/>
              </a:rPr>
              <a:t>The process of “Inertization” involves mixing waste with cement and other substances before disposal, in order to minimize the risk of toxic substances contained in the wastes migrating into the surface water or ground water. A typical proportion of the mixture is: </a:t>
            </a:r>
          </a:p>
          <a:p>
            <a:pPr eaLnBrk="1" hangingPunct="1">
              <a:lnSpc>
                <a:spcPct val="80000"/>
              </a:lnSpc>
              <a:defRPr/>
            </a:pPr>
            <a:r>
              <a:rPr lang="en-US" sz="2400" b="1">
                <a:latin typeface="Arial" panose="020B0604020202020204" pitchFamily="34" charset="0"/>
                <a:cs typeface="Arial" panose="020B0604020202020204" pitchFamily="34" charset="0"/>
              </a:rPr>
              <a:t>65 % pharmaceutical waste</a:t>
            </a:r>
          </a:p>
          <a:p>
            <a:pPr eaLnBrk="1" hangingPunct="1">
              <a:lnSpc>
                <a:spcPct val="80000"/>
              </a:lnSpc>
              <a:defRPr/>
            </a:pPr>
            <a:r>
              <a:rPr lang="en-US" sz="2400" b="1">
                <a:latin typeface="Arial" panose="020B0604020202020204" pitchFamily="34" charset="0"/>
                <a:cs typeface="Arial" panose="020B0604020202020204" pitchFamily="34" charset="0"/>
              </a:rPr>
              <a:t>15 % lime </a:t>
            </a:r>
          </a:p>
          <a:p>
            <a:pPr eaLnBrk="1" hangingPunct="1">
              <a:lnSpc>
                <a:spcPct val="80000"/>
              </a:lnSpc>
              <a:defRPr/>
            </a:pPr>
            <a:r>
              <a:rPr lang="en-US" sz="2400" b="1">
                <a:latin typeface="Arial" panose="020B0604020202020204" pitchFamily="34" charset="0"/>
                <a:cs typeface="Arial" panose="020B0604020202020204" pitchFamily="34" charset="0"/>
              </a:rPr>
              <a:t>15 % cement </a:t>
            </a:r>
          </a:p>
          <a:p>
            <a:pPr eaLnBrk="1" hangingPunct="1">
              <a:lnSpc>
                <a:spcPct val="80000"/>
              </a:lnSpc>
              <a:defRPr/>
            </a:pPr>
            <a:r>
              <a:rPr lang="en-US" sz="2400" b="1">
                <a:latin typeface="Arial" panose="020B0604020202020204" pitchFamily="34" charset="0"/>
                <a:cs typeface="Arial" panose="020B0604020202020204" pitchFamily="34" charset="0"/>
              </a:rPr>
              <a:t>5 % water </a:t>
            </a:r>
          </a:p>
          <a:p>
            <a:pPr eaLnBrk="1" hangingPunct="1">
              <a:lnSpc>
                <a:spcPct val="100000"/>
              </a:lnSpc>
              <a:buFont typeface="Wingdings" panose="05000000000000000000" pitchFamily="2" charset="2"/>
              <a:buNone/>
              <a:defRPr/>
            </a:pPr>
            <a:r>
              <a:rPr lang="en-US" sz="2400" b="1">
                <a:latin typeface="Arial" panose="020B0604020202020204" pitchFamily="34" charset="0"/>
                <a:cs typeface="Arial" panose="020B0604020202020204" pitchFamily="34" charset="0"/>
              </a:rPr>
              <a:t>     A homogeneous mass is formed and cubes or pellets are produced on site and then transported to suitable storage sites. </a:t>
            </a:r>
          </a:p>
        </p:txBody>
      </p:sp>
      <p:sp>
        <p:nvSpPr>
          <p:cNvPr id="8" name="Oval 7"/>
          <p:cNvSpPr/>
          <p:nvPr/>
        </p:nvSpPr>
        <p:spPr>
          <a:xfrm>
            <a:off x="395605" y="22860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E800EF38-5512-4CB2-A205-07897F5A1D39}" type="slidenum">
              <a:rPr lang="en-US" smtClean="0"/>
              <a:t>31</a:t>
            </a:fld>
            <a:endParaRPr lang="en-US"/>
          </a:p>
        </p:txBody>
      </p:sp>
      <p:sp>
        <p:nvSpPr>
          <p:cNvPr id="792578" name="Rectangle 2"/>
          <p:cNvSpPr>
            <a:spLocks noGrp="1" noRot="1" noChangeArrowheads="1"/>
          </p:cNvSpPr>
          <p:nvPr>
            <p:ph type="title"/>
          </p:nvPr>
        </p:nvSpPr>
        <p:spPr/>
        <p:txBody>
          <a:bodyPr/>
          <a:lstStyle/>
          <a:p>
            <a:pPr eaLnBrk="1" hangingPunct="1">
              <a:defRPr/>
            </a:pPr>
            <a:r>
              <a:rPr lang="en-US" sz="3200" b="1" u="sng">
                <a:solidFill>
                  <a:schemeClr val="tx1"/>
                </a:solidFill>
                <a:latin typeface="Arial" panose="020B0604020202020204" pitchFamily="34" charset="0"/>
                <a:cs typeface="Arial" panose="020B0604020202020204" pitchFamily="34" charset="0"/>
              </a:rPr>
              <a:t>PERSONAL PROTECTIVE EQUIPMENT (PPE)</a:t>
            </a:r>
          </a:p>
        </p:txBody>
      </p:sp>
      <p:sp>
        <p:nvSpPr>
          <p:cNvPr id="792579" name="Rectangle 3"/>
          <p:cNvSpPr>
            <a:spLocks noGrp="1" noRot="1" noChangeArrowheads="1"/>
          </p:cNvSpPr>
          <p:nvPr>
            <p:ph type="body" sz="half" idx="1"/>
          </p:nvPr>
        </p:nvSpPr>
        <p:spPr>
          <a:xfrm>
            <a:off x="1825625" y="1676401"/>
            <a:ext cx="4191000" cy="4422775"/>
          </a:xfrm>
        </p:spPr>
        <p:txBody>
          <a:bodyPr/>
          <a:lstStyle/>
          <a:p>
            <a:pPr algn="ctr" eaLnBrk="1" hangingPunct="1">
              <a:lnSpc>
                <a:spcPct val="80000"/>
              </a:lnSpc>
              <a:buFont typeface="Wingdings" panose="05000000000000000000" pitchFamily="2" charset="2"/>
              <a:buNone/>
              <a:defRPr/>
            </a:pPr>
            <a:r>
              <a:rPr lang="en-US" sz="2400" b="1" u="sng">
                <a:latin typeface="Times New Roman" panose="02020603050405020304" pitchFamily="18" charset="0"/>
              </a:rPr>
              <a:t>PPE</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Heavy duty gloves.</a:t>
            </a:r>
          </a:p>
          <a:p>
            <a:pPr eaLnBrk="1" hangingPunct="1">
              <a:lnSpc>
                <a:spcPct val="80000"/>
              </a:lnSpc>
              <a:buFont typeface="Wingdings" panose="05000000000000000000" pitchFamily="2" charset="2"/>
              <a:buNone/>
              <a:defRPr/>
            </a:pPr>
            <a:endParaRPr lang="en-US" sz="240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Industrial boot.</a:t>
            </a:r>
          </a:p>
          <a:p>
            <a:pPr eaLnBrk="1" hangingPunct="1">
              <a:lnSpc>
                <a:spcPct val="80000"/>
              </a:lnSpc>
              <a:buFont typeface="Wingdings" panose="05000000000000000000" pitchFamily="2" charset="2"/>
              <a:buNone/>
              <a:defRPr/>
            </a:pPr>
            <a:endParaRPr lang="en-US" sz="240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Industrial apron or leg protector. </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Eye protectors, masks, </a:t>
            </a:r>
          </a:p>
          <a:p>
            <a:pPr eaLnBrk="1" hangingPunct="1">
              <a:lnSpc>
                <a:spcPct val="80000"/>
              </a:lnSpc>
              <a:buFont typeface="Wingdings" panose="05000000000000000000" pitchFamily="2" charset="2"/>
              <a:buNone/>
              <a:defRPr/>
            </a:pPr>
            <a:r>
              <a:rPr lang="en-US" sz="2400">
                <a:latin typeface="Arial" panose="020B0604020202020204" pitchFamily="34" charset="0"/>
                <a:cs typeface="Arial" panose="020B0604020202020204" pitchFamily="34" charset="0"/>
              </a:rPr>
              <a:t>    over alls.</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Helmets with visors and dust masks.</a:t>
            </a:r>
          </a:p>
          <a:p>
            <a:pPr eaLnBrk="1" hangingPunct="1">
              <a:lnSpc>
                <a:spcPct val="80000"/>
              </a:lnSpc>
              <a:buFont typeface="Wingdings" panose="05000000000000000000" pitchFamily="2" charset="2"/>
              <a:buChar char="Ø"/>
              <a:defRPr/>
            </a:pPr>
            <a:endParaRPr lang="en-US" sz="2400">
              <a:latin typeface="Arial" panose="020B0604020202020204" pitchFamily="34" charset="0"/>
              <a:cs typeface="Arial" panose="020B0604020202020204" pitchFamily="34" charset="0"/>
            </a:endParaRPr>
          </a:p>
        </p:txBody>
      </p:sp>
      <p:sp>
        <p:nvSpPr>
          <p:cNvPr id="792580" name="Rectangle 4"/>
          <p:cNvSpPr>
            <a:spLocks noGrp="1" noRot="1" noChangeArrowheads="1"/>
          </p:cNvSpPr>
          <p:nvPr>
            <p:ph type="body" sz="half" idx="2"/>
          </p:nvPr>
        </p:nvSpPr>
        <p:spPr>
          <a:xfrm>
            <a:off x="6172200" y="1600200"/>
            <a:ext cx="4038600" cy="5029200"/>
          </a:xfrm>
        </p:spPr>
        <p:txBody>
          <a:bodyPr>
            <a:normAutofit lnSpcReduction="10000"/>
          </a:bodyPr>
          <a:lstStyle/>
          <a:p>
            <a:pPr algn="ctr" eaLnBrk="1" hangingPunct="1">
              <a:lnSpc>
                <a:spcPct val="80000"/>
              </a:lnSpc>
              <a:buFont typeface="Wingdings" panose="05000000000000000000" pitchFamily="2" charset="2"/>
              <a:buNone/>
              <a:defRPr/>
            </a:pPr>
            <a:r>
              <a:rPr lang="en-US" sz="2400" b="1" u="sng">
                <a:latin typeface="Times New Roman" panose="02020603050405020304" pitchFamily="18" charset="0"/>
              </a:rPr>
              <a:t>USE</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Protect hand when moving bags.</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Protect feet against spillage of sharp. </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Protect against bodily contact.</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To protect the body in accident and spillage clear up operations .</a:t>
            </a:r>
          </a:p>
          <a:p>
            <a:pPr eaLnBrk="1" hangingPunct="1">
              <a:lnSpc>
                <a:spcPct val="80000"/>
              </a:lnSpc>
              <a:buFont typeface="Wingdings" panose="05000000000000000000" pitchFamily="2" charset="2"/>
              <a:buChar char="Ø"/>
              <a:defRPr/>
            </a:pPr>
            <a:r>
              <a:rPr lang="en-US" sz="2400">
                <a:latin typeface="Arial" panose="020B0604020202020204" pitchFamily="34" charset="0"/>
                <a:cs typeface="Arial" panose="020B0604020202020204" pitchFamily="34" charset="0"/>
              </a:rPr>
              <a:t>To protect incinerator operators when loading incinerators manually or when removing ash for disposal.</a:t>
            </a:r>
            <a:r>
              <a:rPr lang="en-US" sz="2400">
                <a:latin typeface="Times New Roman" panose="02020603050405020304" pitchFamily="18" charset="0"/>
              </a:rPr>
              <a:t> </a:t>
            </a: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887" y="456755"/>
            <a:ext cx="932974" cy="97012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Current practices of waste management in teaching hospitals and presence of incinerators in densely populated areas</a:t>
            </a:r>
          </a:p>
        </p:txBody>
      </p:sp>
      <p:sp>
        <p:nvSpPr>
          <p:cNvPr id="4" name="Slide Number Placeholder 3"/>
          <p:cNvSpPr>
            <a:spLocks noGrp="1"/>
          </p:cNvSpPr>
          <p:nvPr>
            <p:ph type="sldNum" sz="quarter" idx="12"/>
          </p:nvPr>
        </p:nvSpPr>
        <p:spPr/>
        <p:txBody>
          <a:bodyPr/>
          <a:lstStyle/>
          <a:p>
            <a:fld id="{82650AD9-DE2B-41AA-8115-9CCF3EA8EBF8}" type="slidenum">
              <a:rPr lang="en-US" smtClean="0"/>
              <a:t>32</a:t>
            </a:fld>
            <a:endParaRPr lang="en-US"/>
          </a:p>
        </p:txBody>
      </p:sp>
      <p:sp>
        <p:nvSpPr>
          <p:cNvPr id="11" name="Rounded Rectangle 10"/>
          <p:cNvSpPr/>
          <p:nvPr/>
        </p:nvSpPr>
        <p:spPr>
          <a:xfrm>
            <a:off x="1866210" y="54071"/>
            <a:ext cx="2590800" cy="250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a:t>
            </a:r>
          </a:p>
        </p:txBody>
      </p:sp>
      <p:pic>
        <p:nvPicPr>
          <p:cNvPr id="7" name="Content Placeholder 6"/>
          <p:cNvPicPr>
            <a:picLocks noGrp="1" noChangeAspect="1"/>
          </p:cNvPicPr>
          <p:nvPr>
            <p:ph idx="1"/>
          </p:nvPr>
        </p:nvPicPr>
        <p:blipFill>
          <a:blip r:embed="rId2"/>
          <a:stretch>
            <a:fillRect/>
          </a:stretch>
        </p:blipFill>
        <p:spPr>
          <a:xfrm>
            <a:off x="681990" y="1515110"/>
            <a:ext cx="10454640" cy="4662170"/>
          </a:xfrm>
          <a:prstGeom prst="rect">
            <a:avLst/>
          </a:prstGeom>
        </p:spPr>
      </p:pic>
      <p:sp>
        <p:nvSpPr>
          <p:cNvPr id="9" name="Text Box 8"/>
          <p:cNvSpPr txBox="1"/>
          <p:nvPr/>
        </p:nvSpPr>
        <p:spPr>
          <a:xfrm>
            <a:off x="1094105" y="6356350"/>
            <a:ext cx="9071610" cy="337185"/>
          </a:xfrm>
          <a:prstGeom prst="rect">
            <a:avLst/>
          </a:prstGeom>
          <a:noFill/>
        </p:spPr>
        <p:txBody>
          <a:bodyPr wrap="square" rtlCol="0" anchor="t">
            <a:spAutoFit/>
          </a:bodyPr>
          <a:lstStyle/>
          <a:p>
            <a:r>
              <a:rPr lang="en-US" sz="1600"/>
              <a:t>https://bmcpublichealth.biomedcentral.com/articles/10.1186/s12889-021-11389-1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225"/>
            <a:ext cx="10515600" cy="1325563"/>
          </a:xfrm>
        </p:spPr>
        <p:txBody>
          <a:bodyPr/>
          <a:lstStyle/>
          <a:p>
            <a:r>
              <a:rPr lang="en-US" sz="3600" b="1">
                <a:latin typeface="Arial" panose="020B0604020202020204" pitchFamily="34" charset="0"/>
                <a:cs typeface="Arial" panose="020B0604020202020204" pitchFamily="34" charset="0"/>
              </a:rPr>
              <a:t>Hospital Waste Management in theTeaching Hospitals of Karachi</a:t>
            </a:r>
          </a:p>
        </p:txBody>
      </p:sp>
      <p:sp>
        <p:nvSpPr>
          <p:cNvPr id="4" name="Slide Number Placeholder 3"/>
          <p:cNvSpPr>
            <a:spLocks noGrp="1"/>
          </p:cNvSpPr>
          <p:nvPr>
            <p:ph type="sldNum" sz="quarter" idx="12"/>
          </p:nvPr>
        </p:nvSpPr>
        <p:spPr/>
        <p:txBody>
          <a:bodyPr/>
          <a:lstStyle/>
          <a:p>
            <a:fld id="{82650AD9-DE2B-41AA-8115-9CCF3EA8EBF8}" type="slidenum">
              <a:rPr lang="en-US" smtClean="0"/>
              <a:t>33</a:t>
            </a:fld>
            <a:endParaRPr lang="en-US"/>
          </a:p>
        </p:txBody>
      </p:sp>
      <p:sp>
        <p:nvSpPr>
          <p:cNvPr id="8" name="Rounded Rectangle 7"/>
          <p:cNvSpPr/>
          <p:nvPr/>
        </p:nvSpPr>
        <p:spPr>
          <a:xfrm>
            <a:off x="1866210" y="54071"/>
            <a:ext cx="2590800" cy="250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a:t>
            </a:r>
          </a:p>
        </p:txBody>
      </p:sp>
      <p:pic>
        <p:nvPicPr>
          <p:cNvPr id="6" name="Content Placeholder 5"/>
          <p:cNvPicPr>
            <a:picLocks noGrp="1" noChangeAspect="1"/>
          </p:cNvPicPr>
          <p:nvPr>
            <p:ph idx="1"/>
          </p:nvPr>
        </p:nvPicPr>
        <p:blipFill>
          <a:blip r:embed="rId2"/>
          <a:stretch>
            <a:fillRect/>
          </a:stretch>
        </p:blipFill>
        <p:spPr>
          <a:xfrm>
            <a:off x="600710" y="1541145"/>
            <a:ext cx="10753090" cy="49383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OSPE</a:t>
            </a:r>
          </a:p>
        </p:txBody>
      </p:sp>
      <p:pic>
        <p:nvPicPr>
          <p:cNvPr id="6" name="Content Placeholder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580" y="1935480"/>
            <a:ext cx="3102610" cy="2145665"/>
          </a:xfrm>
          <a:prstGeom prst="rect">
            <a:avLst/>
          </a:prstGeom>
          <a:noFill/>
        </p:spPr>
      </p:pic>
      <p:sp>
        <p:nvSpPr>
          <p:cNvPr id="100" name="Text Box 99"/>
          <p:cNvSpPr txBox="1"/>
          <p:nvPr/>
        </p:nvSpPr>
        <p:spPr>
          <a:xfrm>
            <a:off x="1084580" y="4606925"/>
            <a:ext cx="6529070" cy="1198880"/>
          </a:xfrm>
          <a:prstGeom prst="rect">
            <a:avLst/>
          </a:prstGeom>
          <a:noFill/>
          <a:ln w="9525">
            <a:noFill/>
          </a:ln>
        </p:spPr>
        <p:txBody>
          <a:bodyPr wrap="square">
            <a:spAutoFit/>
          </a:bodyPr>
          <a:lstStyle/>
          <a:p>
            <a:pPr indent="0"/>
            <a:r>
              <a:rPr lang="en-US" sz="2400" b="0">
                <a:latin typeface="Arial" panose="020B0604020202020204" pitchFamily="34" charset="0"/>
                <a:cs typeface="Arial" panose="020B0604020202020204" pitchFamily="34" charset="0"/>
              </a:rPr>
              <a:t>a. Classify hospital waste. </a:t>
            </a:r>
          </a:p>
          <a:p>
            <a:pPr indent="0"/>
            <a:r>
              <a:rPr lang="en-US" sz="2400" b="0">
                <a:latin typeface="Arial" panose="020B0604020202020204" pitchFamily="34" charset="0"/>
                <a:cs typeface="Arial" panose="020B0604020202020204" pitchFamily="34" charset="0"/>
              </a:rPr>
              <a:t>b. Which kind of waste is disposed in red and yellow bin? </a:t>
            </a:r>
            <a:endParaRPr lang="en-US" sz="240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39F80B-0305-4437-B331-786DCC52789C}"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MCQs</a:t>
            </a:r>
          </a:p>
        </p:txBody>
      </p:sp>
      <p:sp>
        <p:nvSpPr>
          <p:cNvPr id="5" name="Content Placeholder 4"/>
          <p:cNvSpPr>
            <a:spLocks noGrp="1"/>
          </p:cNvSpPr>
          <p:nvPr>
            <p:ph idx="1"/>
          </p:nvPr>
        </p:nvSpPr>
        <p:spPr/>
        <p:txBody>
          <a:bodyPr/>
          <a:lstStyle/>
          <a:p>
            <a:r>
              <a:rPr lang="en-US"/>
              <a:t>The color code of plastic bag for disposing of microbial laboratory culture waste in a tertiary care hospital of pakistan is:</a:t>
            </a:r>
          </a:p>
          <a:p>
            <a:r>
              <a:rPr lang="en-US"/>
              <a:t>a) Black</a:t>
            </a:r>
          </a:p>
          <a:p>
            <a:r>
              <a:rPr lang="en-US"/>
              <a:t>b) Red</a:t>
            </a:r>
          </a:p>
          <a:p>
            <a:r>
              <a:rPr lang="en-US"/>
              <a:t>c) Blue</a:t>
            </a:r>
          </a:p>
          <a:p>
            <a:r>
              <a:rPr lang="en-US"/>
              <a:t>d) White</a:t>
            </a:r>
          </a:p>
          <a:p>
            <a:r>
              <a:rPr lang="en-US"/>
              <a:t>c) Yellow</a:t>
            </a:r>
          </a:p>
          <a:p>
            <a:r>
              <a:rPr lang="en-US"/>
              <a:t>Answer: b</a:t>
            </a:r>
          </a:p>
        </p:txBody>
      </p:sp>
      <p:sp>
        <p:nvSpPr>
          <p:cNvPr id="2" name="Slide Number Placeholder 1"/>
          <p:cNvSpPr>
            <a:spLocks noGrp="1"/>
          </p:cNvSpPr>
          <p:nvPr>
            <p:ph type="sldNum" sz="quarter" idx="12"/>
          </p:nvPr>
        </p:nvSpPr>
        <p:spPr/>
        <p:txBody>
          <a:bodyPr/>
          <a:lstStyle/>
          <a:p>
            <a:fld id="{2239F80B-0305-4437-B331-786DCC52789C}"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Digital Library</a:t>
            </a:r>
          </a:p>
        </p:txBody>
      </p:sp>
      <p:sp>
        <p:nvSpPr>
          <p:cNvPr id="5" name="Content Placeholder 4"/>
          <p:cNvSpPr>
            <a:spLocks noGrp="1"/>
          </p:cNvSpPr>
          <p:nvPr>
            <p:ph idx="1"/>
          </p:nvPr>
        </p:nvSpPr>
        <p:spPr/>
        <p:txBody>
          <a:bodyPr/>
          <a:lstStyle/>
          <a:p>
            <a:r>
              <a:rPr lang="en-US"/>
              <a:t>https://www.env.go.jp/recycle/3r/en/asia/02_03-2/04.pdf</a:t>
            </a:r>
          </a:p>
          <a:p>
            <a:r>
              <a:rPr>
                <a:latin typeface="Calibri" panose="020F0502020204030204"/>
                <a:cs typeface="Calibri" panose="020F0502020204030204"/>
                <a:sym typeface="+mn-ea"/>
              </a:rPr>
              <a:t>https://nswai.org/docs/Medical%20Waste%20Management%20Issues%20in%20India.pdf</a:t>
            </a:r>
          </a:p>
          <a:p>
            <a:r>
              <a:rPr>
                <a:latin typeface="Calibri" panose="020F0502020204030204"/>
                <a:cs typeface="Calibri" panose="020F0502020204030204"/>
              </a:rPr>
              <a:t>https://www.env.go.jp/recycle/3r/en/asia/02_03-2/05.pdf</a:t>
            </a:r>
          </a:p>
          <a:p>
            <a:endParaRPr lang="en-US"/>
          </a:p>
        </p:txBody>
      </p:sp>
      <p:sp>
        <p:nvSpPr>
          <p:cNvPr id="6" name="Slide Number Placeholder 5"/>
          <p:cNvSpPr>
            <a:spLocks noGrp="1"/>
          </p:cNvSpPr>
          <p:nvPr>
            <p:ph type="sldNum" sz="quarter" idx="12"/>
          </p:nvPr>
        </p:nvSpPr>
        <p:spPr/>
        <p:txBody>
          <a:bodyPr/>
          <a:lstStyle/>
          <a:p>
            <a:fld id="{2239F80B-0305-4437-B331-786DCC52789C}"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Research &amp; Ethics</a:t>
            </a:r>
          </a:p>
        </p:txBody>
      </p:sp>
      <p:pic>
        <p:nvPicPr>
          <p:cNvPr id="6" name="Content Placeholder 5"/>
          <p:cNvPicPr>
            <a:picLocks noGrp="1" noChangeAspect="1"/>
          </p:cNvPicPr>
          <p:nvPr>
            <p:ph idx="1"/>
          </p:nvPr>
        </p:nvPicPr>
        <p:blipFill>
          <a:blip r:embed="rId2"/>
          <a:stretch>
            <a:fillRect/>
          </a:stretch>
        </p:blipFill>
        <p:spPr>
          <a:xfrm>
            <a:off x="969010" y="1805305"/>
            <a:ext cx="10160635" cy="4351655"/>
          </a:xfrm>
          <a:prstGeom prst="rect">
            <a:avLst/>
          </a:prstGeom>
        </p:spPr>
      </p:pic>
      <p:sp>
        <p:nvSpPr>
          <p:cNvPr id="2" name="Text Box 1"/>
          <p:cNvSpPr txBox="1"/>
          <p:nvPr/>
        </p:nvSpPr>
        <p:spPr>
          <a:xfrm>
            <a:off x="2228850" y="6156960"/>
            <a:ext cx="6445250" cy="368300"/>
          </a:xfrm>
          <a:prstGeom prst="rect">
            <a:avLst/>
          </a:prstGeom>
          <a:noFill/>
        </p:spPr>
        <p:txBody>
          <a:bodyPr wrap="square" rtlCol="0" anchor="t">
            <a:spAutoFit/>
          </a:bodyPr>
          <a:lstStyle/>
          <a:p>
            <a:r>
              <a:rPr lang="en-US"/>
              <a:t>https://pubmed.ncbi.nlm.nih.gov/26628050/</a:t>
            </a:r>
          </a:p>
        </p:txBody>
      </p:sp>
      <p:sp>
        <p:nvSpPr>
          <p:cNvPr id="3" name="Slide Number Placeholder 2"/>
          <p:cNvSpPr>
            <a:spLocks noGrp="1"/>
          </p:cNvSpPr>
          <p:nvPr>
            <p:ph type="sldNum" sz="quarter" idx="12"/>
          </p:nvPr>
        </p:nvSpPr>
        <p:spPr/>
        <p:txBody>
          <a:bodyPr/>
          <a:lstStyle/>
          <a:p>
            <a:fld id="{2239F80B-0305-4437-B331-786DCC52789C}"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 &amp;  Ethics</a:t>
            </a:r>
          </a:p>
        </p:txBody>
      </p:sp>
      <p:pic>
        <p:nvPicPr>
          <p:cNvPr id="4" name="Content Placeholder 3"/>
          <p:cNvPicPr>
            <a:picLocks noGrp="1" noChangeAspect="1"/>
          </p:cNvPicPr>
          <p:nvPr>
            <p:ph idx="1"/>
          </p:nvPr>
        </p:nvPicPr>
        <p:blipFill>
          <a:blip r:embed="rId2"/>
          <a:stretch>
            <a:fillRect/>
          </a:stretch>
        </p:blipFill>
        <p:spPr>
          <a:xfrm>
            <a:off x="985520" y="1825625"/>
            <a:ext cx="10037445" cy="4351655"/>
          </a:xfrm>
          <a:prstGeom prst="rect">
            <a:avLst/>
          </a:prstGeom>
        </p:spPr>
      </p:pic>
      <p:sp>
        <p:nvSpPr>
          <p:cNvPr id="3" name="Text Box 2"/>
          <p:cNvSpPr txBox="1"/>
          <p:nvPr/>
        </p:nvSpPr>
        <p:spPr>
          <a:xfrm>
            <a:off x="1630680" y="6177280"/>
            <a:ext cx="8138795" cy="368300"/>
          </a:xfrm>
          <a:prstGeom prst="rect">
            <a:avLst/>
          </a:prstGeom>
          <a:noFill/>
        </p:spPr>
        <p:txBody>
          <a:bodyPr wrap="square" rtlCol="0" anchor="t">
            <a:spAutoFit/>
          </a:bodyPr>
          <a:lstStyle/>
          <a:p>
            <a:r>
              <a:rPr lang="en-US"/>
              <a:t>https://bmcpublichealth.biomedcentral.com/articles/10.1186/s12889-021-11389-1</a:t>
            </a:r>
          </a:p>
        </p:txBody>
      </p:sp>
      <p:sp>
        <p:nvSpPr>
          <p:cNvPr id="5" name="Slide Number Placeholder 4"/>
          <p:cNvSpPr>
            <a:spLocks noGrp="1"/>
          </p:cNvSpPr>
          <p:nvPr>
            <p:ph type="sldNum" sz="quarter" idx="12"/>
          </p:nvPr>
        </p:nvSpPr>
        <p:spPr/>
        <p:txBody>
          <a:bodyPr/>
          <a:lstStyle/>
          <a:p>
            <a:fld id="{2239F80B-0305-4437-B331-786DCC52789C}"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dirty="0"/>
          </a:p>
          <a:p>
            <a:pPr algn="ctr">
              <a:buNone/>
            </a:pPr>
            <a:r>
              <a:rPr lang="en-US" sz="9600" b="1" dirty="0">
                <a:solidFill>
                  <a:srgbClr val="00B050"/>
                </a:solidFill>
                <a:latin typeface="Berlin Sans FB Demi" pitchFamily="34" charset="0"/>
              </a:rPr>
              <a:t>Thank You </a:t>
            </a:r>
          </a:p>
        </p:txBody>
      </p:sp>
      <p:sp>
        <p:nvSpPr>
          <p:cNvPr id="4" name="Slide Number Placeholder 3"/>
          <p:cNvSpPr>
            <a:spLocks noGrp="1"/>
          </p:cNvSpPr>
          <p:nvPr>
            <p:ph type="sldNum" sz="quarter" idx="12"/>
          </p:nvPr>
        </p:nvSpPr>
        <p:spPr/>
        <p:txBody>
          <a:bodyPr/>
          <a:lstStyle/>
          <a:p>
            <a:fld id="{B6F15528-21DE-4FAA-801E-634DDDAF4B2B}"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 Umar Model</a:t>
            </a:r>
          </a:p>
        </p:txBody>
      </p:sp>
      <p:pic>
        <p:nvPicPr>
          <p:cNvPr id="4" name="Content Placeholder 3"/>
          <p:cNvPicPr>
            <a:picLocks noGrp="1" noChangeAspect="1"/>
          </p:cNvPicPr>
          <p:nvPr>
            <p:ph idx="1"/>
          </p:nvPr>
        </p:nvPicPr>
        <p:blipFill>
          <a:blip r:embed="rId2"/>
          <a:stretch>
            <a:fillRect/>
          </a:stretch>
        </p:blipFill>
        <p:spPr>
          <a:xfrm>
            <a:off x="2056130" y="1226820"/>
            <a:ext cx="7735570" cy="5056505"/>
          </a:xfrm>
          <a:prstGeom prst="rect">
            <a:avLst/>
          </a:prstGeom>
        </p:spPr>
      </p:pic>
      <p:sp>
        <p:nvSpPr>
          <p:cNvPr id="3" name="Slide Number Placeholder 2"/>
          <p:cNvSpPr>
            <a:spLocks noGrp="1"/>
          </p:cNvSpPr>
          <p:nvPr>
            <p:ph type="sldNum" sz="quarter" idx="12"/>
          </p:nvPr>
        </p:nvSpPr>
        <p:spPr/>
        <p:txBody>
          <a:bodyPr/>
          <a:lstStyle/>
          <a:p>
            <a:fld id="{9B618960-8005-486C-9A75-10CB2AAC16F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b="1" dirty="0">
                <a:latin typeface="Arial" panose="020B0604020202020204" pitchFamily="34" charset="0"/>
                <a:cs typeface="Arial" panose="020B0604020202020204" pitchFamily="34" charset="0"/>
                <a:sym typeface="+mn-ea"/>
              </a:rPr>
              <a:t>Sequence Of Lecture</a:t>
            </a:r>
            <a:br>
              <a:rPr lang="en-ZA" b="1" cap="none" dirty="0">
                <a:latin typeface="Arial" panose="020B0604020202020204" pitchFamily="34" charset="0"/>
                <a:cs typeface="Arial" panose="020B0604020202020204" pitchFamily="34" charset="0"/>
              </a:rPr>
            </a:br>
            <a:endParaRPr lang="en-US"/>
          </a:p>
        </p:txBody>
      </p:sp>
      <p:sp>
        <p:nvSpPr>
          <p:cNvPr id="7" name="Content Placeholder 6"/>
          <p:cNvSpPr>
            <a:spLocks noGrp="1"/>
          </p:cNvSpPr>
          <p:nvPr>
            <p:ph sz="half" idx="1"/>
          </p:nvPr>
        </p:nvSpPr>
        <p:spPr>
          <a:xfrm>
            <a:off x="609600" y="1600200"/>
            <a:ext cx="9479915" cy="4526280"/>
          </a:xfrm>
        </p:spPr>
        <p:txBody>
          <a:bodyPr>
            <a:normAutofit lnSpcReduction="10000"/>
          </a:bodyPr>
          <a:lstStyle/>
          <a:p>
            <a:pPr>
              <a:buFont typeface="Arial" panose="020B0604020202020204" pitchFamily="34" charset="0"/>
              <a:buChar char="•"/>
            </a:pPr>
            <a:r>
              <a:rPr lang="en-US" sz="2400" dirty="0">
                <a:sym typeface="+mn-ea"/>
              </a:rPr>
              <a:t>Statement of learning outcomes (01 slide) </a:t>
            </a:r>
            <a:endParaRPr lang="en-ZA" sz="2400" dirty="0">
              <a:latin typeface="Arial" panose="020B0604020202020204" pitchFamily="34" charset="0"/>
              <a:cs typeface="Arial" panose="020B0604020202020204" pitchFamily="34" charset="0"/>
              <a:sym typeface="+mn-ea"/>
            </a:endParaRPr>
          </a:p>
          <a:p>
            <a:pPr>
              <a:buFont typeface="Arial" panose="020B0604020202020204" pitchFamily="34" charset="0"/>
              <a:buChar char="•"/>
            </a:pPr>
            <a:r>
              <a:rPr lang="en-ZA" sz="2400" dirty="0">
                <a:latin typeface="Arial" panose="020B0604020202020204" pitchFamily="34" charset="0"/>
                <a:cs typeface="Arial" panose="020B0604020202020204" pitchFamily="34" charset="0"/>
                <a:sym typeface="+mn-ea"/>
              </a:rPr>
              <a:t>Core Subje</a:t>
            </a:r>
            <a:r>
              <a:rPr lang="en-US" altLang="en-ZA" sz="2400" dirty="0">
                <a:latin typeface="Arial" panose="020B0604020202020204" pitchFamily="34" charset="0"/>
                <a:cs typeface="Arial" panose="020B0604020202020204" pitchFamily="34" charset="0"/>
                <a:sym typeface="+mn-ea"/>
              </a:rPr>
              <a:t>ct ( 15 )</a:t>
            </a:r>
            <a:endParaRPr lang="en-ZA"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400" dirty="0">
                <a:latin typeface="Arial" panose="020B0604020202020204" pitchFamily="34" charset="0"/>
                <a:cs typeface="Arial" panose="020B0604020202020204" pitchFamily="34" charset="0"/>
                <a:sym typeface="+mn-ea"/>
              </a:rPr>
              <a:t>Vertical integration</a:t>
            </a:r>
            <a:r>
              <a:rPr lang="en-US" altLang="en-ZA" sz="2400" dirty="0">
                <a:latin typeface="Arial" panose="020B0604020202020204" pitchFamily="34" charset="0"/>
                <a:cs typeface="Arial" panose="020B0604020202020204" pitchFamily="34" charset="0"/>
                <a:sym typeface="+mn-ea"/>
              </a:rPr>
              <a:t> ( 03 )</a:t>
            </a:r>
          </a:p>
          <a:p>
            <a:pPr>
              <a:buFont typeface="Arial" panose="020B0604020202020204" pitchFamily="34" charset="0"/>
              <a:buChar char="•"/>
            </a:pPr>
            <a:r>
              <a:rPr lang="en-US" altLang="en-ZA" sz="2400" dirty="0">
                <a:latin typeface="Arial" panose="020B0604020202020204" pitchFamily="34" charset="0"/>
                <a:cs typeface="Arial" panose="020B0604020202020204" pitchFamily="34" charset="0"/>
                <a:sym typeface="+mn-ea"/>
              </a:rPr>
              <a:t>Horizotal integration (01)</a:t>
            </a:r>
            <a:endParaRPr lang="en-ZA"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400" dirty="0">
                <a:latin typeface="Arial" panose="020B0604020202020204" pitchFamily="34" charset="0"/>
                <a:cs typeface="Arial" panose="020B0604020202020204" pitchFamily="34" charset="0"/>
                <a:sym typeface="+mn-ea"/>
              </a:rPr>
              <a:t>EOLA(End of lecture assessment)</a:t>
            </a:r>
            <a:r>
              <a:rPr lang="en-US" altLang="en-ZA" sz="2400" dirty="0">
                <a:latin typeface="Arial" panose="020B0604020202020204" pitchFamily="34" charset="0"/>
                <a:cs typeface="Arial" panose="020B0604020202020204" pitchFamily="34" charset="0"/>
                <a:sym typeface="+mn-ea"/>
              </a:rPr>
              <a:t>( 01)</a:t>
            </a:r>
            <a:endParaRPr lang="en-ZA"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400" dirty="0">
                <a:latin typeface="Arial" panose="020B0604020202020204" pitchFamily="34" charset="0"/>
                <a:cs typeface="Arial" panose="020B0604020202020204" pitchFamily="34" charset="0"/>
                <a:sym typeface="+mn-ea"/>
              </a:rPr>
              <a:t>Digital Library References</a:t>
            </a:r>
            <a:endParaRPr lang="en-ZA"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ZA" sz="2400" dirty="0">
                <a:latin typeface="Arial" panose="020B0604020202020204" pitchFamily="34" charset="0"/>
                <a:cs typeface="Arial" panose="020B0604020202020204" pitchFamily="34" charset="0"/>
                <a:sym typeface="+mn-ea"/>
              </a:rPr>
              <a:t>Research, Bioethics, Artificial Intelligence)</a:t>
            </a:r>
            <a:r>
              <a:rPr lang="en-US" altLang="en-ZA" sz="2400" dirty="0">
                <a:latin typeface="Arial" panose="020B0604020202020204" pitchFamily="34" charset="0"/>
                <a:cs typeface="Arial" panose="020B0604020202020204" pitchFamily="34" charset="0"/>
                <a:sym typeface="+mn-ea"/>
              </a:rPr>
              <a:t> ( 01)</a:t>
            </a: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B07A82A-5240-441C-AB22-8A1AAC2B2412}" type="slidenum">
              <a:rPr lang="en-US" smtClean="0"/>
              <a:t>5</a:t>
            </a:fld>
            <a:endParaRPr lang="en-US"/>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464024"/>
            <a:ext cx="9572187" cy="1821976"/>
          </a:xfrm>
        </p:spPr>
        <p:txBody>
          <a:bodyPr/>
          <a:lstStyle/>
          <a:p>
            <a:r>
              <a:rPr lang="en-US" dirty="0"/>
              <a:t>Learning Objectives </a:t>
            </a:r>
          </a:p>
        </p:txBody>
      </p:sp>
      <p:sp>
        <p:nvSpPr>
          <p:cNvPr id="3" name="Content Placeholder 2"/>
          <p:cNvSpPr>
            <a:spLocks noGrp="1"/>
          </p:cNvSpPr>
          <p:nvPr>
            <p:ph idx="1"/>
          </p:nvPr>
        </p:nvSpPr>
        <p:spPr>
          <a:xfrm>
            <a:off x="347980" y="1790065"/>
            <a:ext cx="11844020" cy="3957955"/>
          </a:xfrm>
        </p:spPr>
        <p:txBody>
          <a:bodyPr>
            <a:normAutofit lnSpcReduction="10000"/>
          </a:bodyPr>
          <a:lstStyle/>
          <a:p>
            <a:pPr marL="0" lvl="0" indent="0" defTabSz="914400">
              <a:spcBef>
                <a:spcPts val="0"/>
              </a:spcBef>
              <a:buClrTx/>
              <a:buSzTx/>
              <a:buFont typeface="Symbol" panose="05050102010706020507"/>
              <a:buNone/>
            </a:pPr>
            <a:r>
              <a:rPr lang="en-US" sz="2100" b="1" dirty="0">
                <a:solidFill>
                  <a:schemeClr val="tx1"/>
                </a:solidFill>
                <a:latin typeface="Calibri" panose="020F0502020204030204"/>
              </a:rPr>
              <a:t>  </a:t>
            </a:r>
            <a:r>
              <a:rPr lang="en-US" sz="2400" b="1" dirty="0">
                <a:solidFill>
                  <a:schemeClr val="tx1"/>
                </a:solidFill>
                <a:latin typeface="Calibri" panose="020F0502020204030204"/>
              </a:rPr>
              <a:t> </a:t>
            </a:r>
            <a:r>
              <a:rPr lang="en-US" sz="2400" dirty="0">
                <a:solidFill>
                  <a:schemeClr val="tx1"/>
                </a:solidFill>
                <a:latin typeface="+mj-lt"/>
                <a:cs typeface="+mj-lt"/>
              </a:rPr>
              <a:t>At the end students are able to:</a:t>
            </a:r>
          </a:p>
          <a:p>
            <a:pPr marL="0" lvl="0" indent="0" defTabSz="914400">
              <a:spcBef>
                <a:spcPts val="0"/>
              </a:spcBef>
              <a:buClrTx/>
              <a:buSzTx/>
              <a:buFont typeface="Symbol" panose="05050102010706020507"/>
              <a:buNone/>
            </a:pPr>
            <a:endParaRPr lang="en-US" sz="2400" dirty="0">
              <a:solidFill>
                <a:schemeClr val="tx1"/>
              </a:solidFill>
              <a:latin typeface="+mj-lt"/>
              <a:cs typeface="+mj-lt"/>
            </a:endParaRPr>
          </a:p>
          <a:p>
            <a:pPr marL="514350" lvl="0" indent="-514350" defTabSz="914400">
              <a:spcBef>
                <a:spcPts val="0"/>
              </a:spcBef>
              <a:buClrTx/>
              <a:buSzTx/>
              <a:buFont typeface="+mj-lt"/>
              <a:buAutoNum type="arabicPeriod"/>
            </a:pPr>
            <a:r>
              <a:rPr lang="en-US" sz="2400" dirty="0">
                <a:solidFill>
                  <a:schemeClr val="tx1"/>
                </a:solidFill>
                <a:latin typeface="+mj-lt"/>
                <a:cs typeface="+mj-lt"/>
              </a:rPr>
              <a:t>Define hospital waste and biomedical waste</a:t>
            </a:r>
          </a:p>
          <a:p>
            <a:pPr marL="457200" lvl="0" indent="-457200" defTabSz="914400">
              <a:spcBef>
                <a:spcPts val="0"/>
              </a:spcBef>
              <a:buClrTx/>
              <a:buSzTx/>
              <a:buFont typeface="+mj-lt"/>
              <a:buAutoNum type="arabicPeriod"/>
            </a:pPr>
            <a:r>
              <a:rPr lang="en-US" sz="2400" dirty="0">
                <a:solidFill>
                  <a:schemeClr val="tx1"/>
                </a:solidFill>
                <a:latin typeface="+mj-lt"/>
                <a:cs typeface="+mj-lt"/>
              </a:rPr>
              <a:t>Describe its classification and health risk associated with waste </a:t>
            </a:r>
          </a:p>
          <a:p>
            <a:pPr marL="457200" lvl="0" indent="-457200" defTabSz="914400">
              <a:spcBef>
                <a:spcPts val="0"/>
              </a:spcBef>
              <a:buClrTx/>
              <a:buSzTx/>
              <a:buFont typeface="+mj-lt"/>
              <a:buAutoNum type="arabicPeriod"/>
            </a:pPr>
            <a:r>
              <a:rPr lang="en-US" sz="2400" dirty="0">
                <a:solidFill>
                  <a:schemeClr val="tx1"/>
                </a:solidFill>
                <a:latin typeface="+mj-lt"/>
                <a:cs typeface="+mj-lt"/>
              </a:rPr>
              <a:t>Describe its composition and source</a:t>
            </a:r>
          </a:p>
          <a:p>
            <a:pPr marL="457200" lvl="0" indent="-457200" defTabSz="914400">
              <a:spcBef>
                <a:spcPts val="0"/>
              </a:spcBef>
              <a:buClrTx/>
              <a:buSzTx/>
              <a:buFont typeface="+mj-lt"/>
              <a:buAutoNum type="arabicPeriod"/>
            </a:pPr>
            <a:r>
              <a:rPr lang="en-US" sz="2400" dirty="0">
                <a:solidFill>
                  <a:schemeClr val="tx1"/>
                </a:solidFill>
                <a:latin typeface="+mj-lt"/>
                <a:cs typeface="+mj-lt"/>
              </a:rPr>
              <a:t>Explain different people at risk and management </a:t>
            </a:r>
          </a:p>
          <a:p>
            <a:pPr marL="457200" lvl="0" indent="-457200" defTabSz="914400">
              <a:spcBef>
                <a:spcPts val="0"/>
              </a:spcBef>
              <a:buClrTx/>
              <a:buSzTx/>
              <a:buFont typeface="+mj-lt"/>
              <a:buAutoNum type="arabicPeriod"/>
            </a:pPr>
            <a:r>
              <a:rPr lang="en-US" sz="2400" dirty="0">
                <a:solidFill>
                  <a:schemeClr val="tx1"/>
                </a:solidFill>
                <a:latin typeface="+mj-lt"/>
                <a:cs typeface="+mj-lt"/>
              </a:rPr>
              <a:t>Describe waste management hierarchy</a:t>
            </a:r>
          </a:p>
          <a:p>
            <a:pPr marL="457200" lvl="0" indent="-457200" defTabSz="914400">
              <a:spcBef>
                <a:spcPts val="0"/>
              </a:spcBef>
              <a:buClrTx/>
              <a:buSzTx/>
              <a:buFont typeface="+mj-lt"/>
              <a:buAutoNum type="arabicPeriod"/>
            </a:pPr>
            <a:r>
              <a:rPr lang="en-US" sz="2400" dirty="0">
                <a:solidFill>
                  <a:schemeClr val="tx1"/>
                </a:solidFill>
                <a:latin typeface="+mj-lt"/>
                <a:cs typeface="+mj-lt"/>
              </a:rPr>
              <a:t>Enlist steps of segregation and handling</a:t>
            </a:r>
            <a:endParaRPr lang="en-US" sz="2400" dirty="0">
              <a:solidFill>
                <a:schemeClr val="tx1"/>
              </a:solidFill>
              <a:latin typeface="+mj-lt"/>
              <a:ea typeface="SimSun" panose="02010600030101010101" pitchFamily="2" charset="-122"/>
              <a:cs typeface="+mj-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t>6</a:t>
            </a:fld>
            <a:endParaRPr lang="en-US" dirty="0">
              <a:solidFill>
                <a:prstClr val="white"/>
              </a:solidFill>
            </a:endParaRPr>
          </a:p>
        </p:txBody>
      </p:sp>
      <p:pic>
        <p:nvPicPr>
          <p:cNvPr id="9" name="Picture 8"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480430" y="995299"/>
            <a:ext cx="4652010" cy="481330"/>
          </a:xfrm>
          <a:prstGeom prst="rect">
            <a:avLst/>
          </a:prstGeom>
        </p:spPr>
        <p:txBody>
          <a:bodyPr vert="horz" wrap="square" lIns="0" tIns="13335" rIns="0" bIns="0" rtlCol="0">
            <a:spAutoFit/>
          </a:bodyPr>
          <a:lstStyle/>
          <a:p>
            <a:pPr marR="6350" algn="r">
              <a:lnSpc>
                <a:spcPts val="3650"/>
              </a:lnSpc>
              <a:spcBef>
                <a:spcPts val="105"/>
              </a:spcBef>
              <a:tabLst>
                <a:tab pos="595630" algn="l"/>
                <a:tab pos="1702435" algn="l"/>
                <a:tab pos="3043555" algn="l"/>
                <a:tab pos="4372610" algn="l"/>
              </a:tabLst>
            </a:pPr>
            <a:r>
              <a:rPr sz="3200" dirty="0">
                <a:latin typeface="Calibri" panose="020F0502020204030204"/>
                <a:cs typeface="Calibri" panose="020F0502020204030204"/>
              </a:rPr>
              <a:t>	</a:t>
            </a:r>
            <a:endParaRPr sz="3200">
              <a:latin typeface="Calibri" panose="020F0502020204030204"/>
              <a:cs typeface="Calibri" panose="020F0502020204030204"/>
            </a:endParaRPr>
          </a:p>
        </p:txBody>
      </p:sp>
      <p:sp>
        <p:nvSpPr>
          <p:cNvPr id="6" name="object 6"/>
          <p:cNvSpPr txBox="1"/>
          <p:nvPr/>
        </p:nvSpPr>
        <p:spPr>
          <a:xfrm>
            <a:off x="635" y="360680"/>
            <a:ext cx="12096750" cy="4875530"/>
          </a:xfrm>
          <a:prstGeom prst="rect">
            <a:avLst/>
          </a:prstGeom>
        </p:spPr>
        <p:txBody>
          <a:bodyPr vert="horz" wrap="square" lIns="0" tIns="67945" rIns="0" bIns="0" rtlCol="0">
            <a:spAutoFit/>
          </a:bodyPr>
          <a:lstStyle/>
          <a:p>
            <a:pPr marL="355600" marR="5080" algn="just">
              <a:lnSpc>
                <a:spcPts val="3460"/>
              </a:lnSpc>
              <a:spcBef>
                <a:spcPts val="535"/>
              </a:spcBef>
            </a:pPr>
            <a:endParaRPr lang="en-US" sz="3200" spc="-5" dirty="0">
              <a:latin typeface="Calibri" panose="020F0502020204030204"/>
              <a:cs typeface="Calibri" panose="020F0502020204030204"/>
            </a:endParaRPr>
          </a:p>
          <a:p>
            <a:pPr marL="355600" marR="5080" algn="just">
              <a:lnSpc>
                <a:spcPts val="3460"/>
              </a:lnSpc>
              <a:spcBef>
                <a:spcPts val="535"/>
              </a:spcBef>
            </a:pPr>
            <a:r>
              <a:rPr lang="en-US" sz="3200" b="1" spc="-5" dirty="0">
                <a:latin typeface="Calibri" panose="020F0502020204030204"/>
                <a:cs typeface="Calibri" panose="020F0502020204030204"/>
              </a:rPr>
              <a:t>DEFINITION</a:t>
            </a:r>
          </a:p>
          <a:p>
            <a:pPr marL="355600" marR="5080" algn="just">
              <a:lnSpc>
                <a:spcPts val="3460"/>
              </a:lnSpc>
              <a:spcBef>
                <a:spcPts val="535"/>
              </a:spcBef>
            </a:pPr>
            <a:r>
              <a:rPr lang="en-US" sz="2400" spc="-5" dirty="0">
                <a:latin typeface="+mj-lt"/>
                <a:cs typeface="+mj-lt"/>
              </a:rPr>
              <a:t>Hospital waste is any waste which is generated in the diagnosis, treatment or </a:t>
            </a:r>
            <a:r>
              <a:rPr sz="2400" spc="-5" dirty="0">
                <a:latin typeface="+mj-lt"/>
                <a:cs typeface="+mj-lt"/>
              </a:rPr>
              <a:t>immunization</a:t>
            </a:r>
            <a:r>
              <a:rPr sz="2400" spc="390" dirty="0">
                <a:latin typeface="+mj-lt"/>
                <a:cs typeface="+mj-lt"/>
              </a:rPr>
              <a:t> </a:t>
            </a:r>
            <a:r>
              <a:rPr sz="2400" dirty="0">
                <a:latin typeface="+mj-lt"/>
                <a:cs typeface="+mj-lt"/>
              </a:rPr>
              <a:t>of</a:t>
            </a:r>
            <a:r>
              <a:rPr sz="2400" spc="409" dirty="0">
                <a:latin typeface="+mj-lt"/>
                <a:cs typeface="+mj-lt"/>
              </a:rPr>
              <a:t> </a:t>
            </a:r>
            <a:r>
              <a:rPr sz="2400" dirty="0">
                <a:latin typeface="+mj-lt"/>
                <a:cs typeface="+mj-lt"/>
              </a:rPr>
              <a:t>human</a:t>
            </a:r>
            <a:r>
              <a:rPr sz="2400" spc="409" dirty="0">
                <a:latin typeface="+mj-lt"/>
                <a:cs typeface="+mj-lt"/>
              </a:rPr>
              <a:t> </a:t>
            </a:r>
            <a:r>
              <a:rPr sz="2400" dirty="0">
                <a:latin typeface="+mj-lt"/>
                <a:cs typeface="+mj-lt"/>
              </a:rPr>
              <a:t>beings</a:t>
            </a:r>
            <a:r>
              <a:rPr sz="2400" spc="390" dirty="0">
                <a:latin typeface="+mj-lt"/>
                <a:cs typeface="+mj-lt"/>
              </a:rPr>
              <a:t> </a:t>
            </a:r>
            <a:r>
              <a:rPr sz="2400" dirty="0">
                <a:latin typeface="+mj-lt"/>
                <a:cs typeface="+mj-lt"/>
              </a:rPr>
              <a:t>or</a:t>
            </a:r>
            <a:r>
              <a:rPr sz="2400" spc="415" dirty="0">
                <a:latin typeface="+mj-lt"/>
                <a:cs typeface="+mj-lt"/>
              </a:rPr>
              <a:t> </a:t>
            </a:r>
            <a:r>
              <a:rPr sz="2400" dirty="0">
                <a:latin typeface="+mj-lt"/>
                <a:cs typeface="+mj-lt"/>
              </a:rPr>
              <a:t>animals</a:t>
            </a:r>
            <a:r>
              <a:rPr sz="2400" spc="415" dirty="0">
                <a:latin typeface="+mj-lt"/>
                <a:cs typeface="+mj-lt"/>
              </a:rPr>
              <a:t> </a:t>
            </a:r>
            <a:r>
              <a:rPr sz="2400" dirty="0">
                <a:latin typeface="+mj-lt"/>
                <a:cs typeface="+mj-lt"/>
              </a:rPr>
              <a:t>or </a:t>
            </a:r>
            <a:r>
              <a:rPr sz="2400" spc="-710" dirty="0">
                <a:latin typeface="+mj-lt"/>
                <a:cs typeface="+mj-lt"/>
              </a:rPr>
              <a:t> </a:t>
            </a:r>
            <a:r>
              <a:rPr sz="2400" spc="-5" dirty="0">
                <a:latin typeface="+mj-lt"/>
                <a:cs typeface="+mj-lt"/>
              </a:rPr>
              <a:t>in </a:t>
            </a:r>
            <a:r>
              <a:rPr sz="2400" spc="-10" dirty="0">
                <a:latin typeface="+mj-lt"/>
                <a:cs typeface="+mj-lt"/>
              </a:rPr>
              <a:t>research” </a:t>
            </a:r>
            <a:r>
              <a:rPr sz="2400" spc="-5" dirty="0">
                <a:latin typeface="+mj-lt"/>
                <a:cs typeface="+mj-lt"/>
              </a:rPr>
              <a:t>in </a:t>
            </a:r>
            <a:r>
              <a:rPr sz="2400" dirty="0">
                <a:latin typeface="+mj-lt"/>
                <a:cs typeface="+mj-lt"/>
              </a:rPr>
              <a:t>a </a:t>
            </a:r>
            <a:r>
              <a:rPr sz="2400" b="1" spc="-5" dirty="0">
                <a:latin typeface="+mj-lt"/>
                <a:cs typeface="+mj-lt"/>
              </a:rPr>
              <a:t>hospital</a:t>
            </a:r>
            <a:r>
              <a:rPr sz="2400" spc="-5" dirty="0">
                <a:latin typeface="+mj-lt"/>
                <a:cs typeface="+mj-lt"/>
              </a:rPr>
              <a:t>. This is </a:t>
            </a:r>
            <a:r>
              <a:rPr sz="2400" dirty="0">
                <a:latin typeface="+mj-lt"/>
                <a:cs typeface="+mj-lt"/>
              </a:rPr>
              <a:t>also </a:t>
            </a:r>
            <a:r>
              <a:rPr sz="2400" spc="-5" dirty="0">
                <a:latin typeface="+mj-lt"/>
                <a:cs typeface="+mj-lt"/>
              </a:rPr>
              <a:t>called </a:t>
            </a:r>
            <a:r>
              <a:rPr sz="2400" dirty="0">
                <a:latin typeface="+mj-lt"/>
                <a:cs typeface="+mj-lt"/>
              </a:rPr>
              <a:t> </a:t>
            </a:r>
            <a:r>
              <a:rPr sz="2400" spc="-5" dirty="0">
                <a:latin typeface="+mj-lt"/>
                <a:cs typeface="+mj-lt"/>
              </a:rPr>
              <a:t>‘Bio-Medical</a:t>
            </a:r>
            <a:r>
              <a:rPr sz="2400" spc="-10" dirty="0">
                <a:latin typeface="+mj-lt"/>
                <a:cs typeface="+mj-lt"/>
              </a:rPr>
              <a:t> </a:t>
            </a:r>
            <a:r>
              <a:rPr sz="2400" spc="-30" dirty="0">
                <a:latin typeface="+mj-lt"/>
                <a:cs typeface="+mj-lt"/>
              </a:rPr>
              <a:t>Waste’</a:t>
            </a:r>
            <a:r>
              <a:rPr sz="2400" spc="-15" dirty="0">
                <a:latin typeface="+mj-lt"/>
                <a:cs typeface="+mj-lt"/>
              </a:rPr>
              <a:t> </a:t>
            </a:r>
            <a:r>
              <a:rPr sz="2400" spc="-5" dirty="0">
                <a:latin typeface="+mj-lt"/>
                <a:cs typeface="+mj-lt"/>
              </a:rPr>
              <a:t>(BMW).</a:t>
            </a:r>
            <a:endParaRPr sz="2400">
              <a:latin typeface="+mj-lt"/>
              <a:cs typeface="+mj-lt"/>
            </a:endParaRPr>
          </a:p>
          <a:p>
            <a:pPr marL="355600" marR="5080" indent="-342900" algn="just">
              <a:lnSpc>
                <a:spcPct val="100000"/>
              </a:lnSpc>
              <a:spcBef>
                <a:spcPts val="710"/>
              </a:spcBef>
              <a:buFont typeface="Arial MT"/>
              <a:buChar char="•"/>
              <a:tabLst>
                <a:tab pos="355600" algn="l"/>
              </a:tabLst>
            </a:pPr>
            <a:r>
              <a:rPr sz="2400" b="1" spc="-5" dirty="0">
                <a:latin typeface="+mj-lt"/>
                <a:cs typeface="+mj-lt"/>
              </a:rPr>
              <a:t>Hospital</a:t>
            </a:r>
            <a:r>
              <a:rPr sz="2400" b="1" dirty="0">
                <a:latin typeface="+mj-lt"/>
                <a:cs typeface="+mj-lt"/>
              </a:rPr>
              <a:t> </a:t>
            </a:r>
            <a:r>
              <a:rPr sz="2400" b="1" spc="-40" dirty="0">
                <a:latin typeface="+mj-lt"/>
                <a:cs typeface="+mj-lt"/>
              </a:rPr>
              <a:t>Waste</a:t>
            </a:r>
            <a:r>
              <a:rPr sz="2400" b="1" spc="-35" dirty="0">
                <a:latin typeface="+mj-lt"/>
                <a:cs typeface="+mj-lt"/>
              </a:rPr>
              <a:t> </a:t>
            </a:r>
            <a:r>
              <a:rPr sz="2400" spc="-5" dirty="0">
                <a:latin typeface="+mj-lt"/>
                <a:cs typeface="+mj-lt"/>
              </a:rPr>
              <a:t>Management</a:t>
            </a:r>
            <a:r>
              <a:rPr sz="2400" dirty="0">
                <a:latin typeface="+mj-lt"/>
                <a:cs typeface="+mj-lt"/>
              </a:rPr>
              <a:t> means</a:t>
            </a:r>
            <a:r>
              <a:rPr sz="2400" spc="5" dirty="0">
                <a:latin typeface="+mj-lt"/>
                <a:cs typeface="+mj-lt"/>
              </a:rPr>
              <a:t> </a:t>
            </a:r>
            <a:r>
              <a:rPr sz="2400" dirty="0">
                <a:latin typeface="+mj-lt"/>
                <a:cs typeface="+mj-lt"/>
              </a:rPr>
              <a:t>the </a:t>
            </a:r>
            <a:r>
              <a:rPr sz="2400" spc="5" dirty="0">
                <a:latin typeface="+mj-lt"/>
                <a:cs typeface="+mj-lt"/>
              </a:rPr>
              <a:t> </a:t>
            </a:r>
            <a:r>
              <a:rPr sz="2400" spc="-5" dirty="0">
                <a:latin typeface="+mj-lt"/>
                <a:cs typeface="+mj-lt"/>
              </a:rPr>
              <a:t>management </a:t>
            </a:r>
            <a:r>
              <a:rPr sz="2400" dirty="0">
                <a:latin typeface="+mj-lt"/>
                <a:cs typeface="+mj-lt"/>
              </a:rPr>
              <a:t>of </a:t>
            </a:r>
            <a:r>
              <a:rPr sz="2400" b="1" spc="-25" dirty="0">
                <a:latin typeface="+mj-lt"/>
                <a:cs typeface="+mj-lt"/>
              </a:rPr>
              <a:t>waste </a:t>
            </a:r>
            <a:r>
              <a:rPr sz="2400" spc="-10" dirty="0">
                <a:latin typeface="+mj-lt"/>
                <a:cs typeface="+mj-lt"/>
              </a:rPr>
              <a:t>produced by </a:t>
            </a:r>
            <a:r>
              <a:rPr sz="2400" b="1" spc="-5" dirty="0">
                <a:latin typeface="+mj-lt"/>
                <a:cs typeface="+mj-lt"/>
              </a:rPr>
              <a:t>hospitals </a:t>
            </a:r>
            <a:r>
              <a:rPr sz="2400" b="1" dirty="0">
                <a:latin typeface="+mj-lt"/>
                <a:cs typeface="+mj-lt"/>
              </a:rPr>
              <a:t> </a:t>
            </a:r>
            <a:r>
              <a:rPr sz="2400" spc="-5" dirty="0">
                <a:latin typeface="+mj-lt"/>
                <a:cs typeface="+mj-lt"/>
              </a:rPr>
              <a:t>using such techniques that </a:t>
            </a:r>
            <a:r>
              <a:rPr sz="2400" dirty="0">
                <a:latin typeface="+mj-lt"/>
                <a:cs typeface="+mj-lt"/>
              </a:rPr>
              <a:t>will </a:t>
            </a:r>
            <a:r>
              <a:rPr sz="2400" spc="-5" dirty="0">
                <a:latin typeface="+mj-lt"/>
                <a:cs typeface="+mj-lt"/>
              </a:rPr>
              <a:t>help </a:t>
            </a:r>
            <a:r>
              <a:rPr sz="2400" spc="-25" dirty="0">
                <a:latin typeface="+mj-lt"/>
                <a:cs typeface="+mj-lt"/>
              </a:rPr>
              <a:t>to </a:t>
            </a:r>
            <a:r>
              <a:rPr sz="2400" dirty="0">
                <a:latin typeface="+mj-lt"/>
                <a:cs typeface="+mj-lt"/>
              </a:rPr>
              <a:t>check </a:t>
            </a:r>
            <a:r>
              <a:rPr sz="2400" spc="5" dirty="0">
                <a:latin typeface="+mj-lt"/>
                <a:cs typeface="+mj-lt"/>
              </a:rPr>
              <a:t> </a:t>
            </a:r>
            <a:r>
              <a:rPr sz="2400" dirty="0">
                <a:latin typeface="+mj-lt"/>
                <a:cs typeface="+mj-lt"/>
              </a:rPr>
              <a:t>the</a:t>
            </a:r>
            <a:r>
              <a:rPr sz="2400" spc="-5" dirty="0">
                <a:latin typeface="+mj-lt"/>
                <a:cs typeface="+mj-lt"/>
              </a:rPr>
              <a:t> </a:t>
            </a:r>
            <a:r>
              <a:rPr sz="2400" spc="-10" dirty="0">
                <a:latin typeface="+mj-lt"/>
                <a:cs typeface="+mj-lt"/>
              </a:rPr>
              <a:t>spread </a:t>
            </a:r>
            <a:r>
              <a:rPr sz="2400" dirty="0">
                <a:latin typeface="+mj-lt"/>
                <a:cs typeface="+mj-lt"/>
              </a:rPr>
              <a:t>of</a:t>
            </a:r>
            <a:r>
              <a:rPr sz="2400" spc="5" dirty="0">
                <a:latin typeface="+mj-lt"/>
                <a:cs typeface="+mj-lt"/>
              </a:rPr>
              <a:t> </a:t>
            </a:r>
            <a:r>
              <a:rPr sz="2400" spc="-5" dirty="0">
                <a:latin typeface="+mj-lt"/>
                <a:cs typeface="+mj-lt"/>
              </a:rPr>
              <a:t>diseases</a:t>
            </a:r>
            <a:r>
              <a:rPr sz="2400" spc="-15" dirty="0">
                <a:latin typeface="+mj-lt"/>
                <a:cs typeface="+mj-lt"/>
              </a:rPr>
              <a:t> </a:t>
            </a:r>
            <a:r>
              <a:rPr sz="2400" spc="-10" dirty="0">
                <a:latin typeface="+mj-lt"/>
                <a:cs typeface="+mj-lt"/>
              </a:rPr>
              <a:t>through.</a:t>
            </a:r>
          </a:p>
          <a:p>
            <a:pPr marL="355600" marR="5080" indent="-342900" algn="just">
              <a:lnSpc>
                <a:spcPct val="100000"/>
              </a:lnSpc>
              <a:spcBef>
                <a:spcPts val="710"/>
              </a:spcBef>
              <a:buFont typeface="Arial MT"/>
              <a:buChar char="•"/>
              <a:tabLst>
                <a:tab pos="355600" algn="l"/>
              </a:tabLst>
            </a:pPr>
            <a:r>
              <a:rPr lang="en-US" sz="2400">
                <a:latin typeface="+mj-lt"/>
                <a:cs typeface="+mj-lt"/>
                <a:sym typeface="+mn-ea"/>
              </a:rPr>
              <a:t>“</a:t>
            </a:r>
            <a:r>
              <a:rPr lang="en-US" sz="2400">
                <a:solidFill>
                  <a:srgbClr val="FF9900"/>
                </a:solidFill>
                <a:latin typeface="+mj-lt"/>
                <a:cs typeface="+mj-lt"/>
                <a:sym typeface="+mn-ea"/>
              </a:rPr>
              <a:t>Bio-medical waste</a:t>
            </a:r>
            <a:r>
              <a:rPr lang="en-US" sz="2400">
                <a:latin typeface="+mj-lt"/>
                <a:cs typeface="+mj-lt"/>
                <a:sym typeface="+mn-ea"/>
              </a:rPr>
              <a:t>” means any waste, which is generated during the diagnosis, treatment or immunization of human beings or animals or in research activities.</a:t>
            </a:r>
            <a:r>
              <a:rPr lang="en-US" sz="2400" b="1">
                <a:latin typeface="+mj-lt"/>
                <a:cs typeface="+mj-lt"/>
                <a:sym typeface="+mn-ea"/>
              </a:rPr>
              <a:t> </a:t>
            </a:r>
            <a:endParaRPr lang="en-US" sz="2400" b="1">
              <a:latin typeface="+mj-lt"/>
              <a:cs typeface="+mj-lt"/>
            </a:endParaRPr>
          </a:p>
          <a:p>
            <a:pPr marL="355600" marR="5080" indent="-342900" algn="just">
              <a:lnSpc>
                <a:spcPct val="90000"/>
              </a:lnSpc>
              <a:spcBef>
                <a:spcPts val="710"/>
              </a:spcBef>
              <a:buFont typeface="Arial MT"/>
              <a:buChar char="•"/>
              <a:tabLst>
                <a:tab pos="355600" algn="l"/>
              </a:tabLst>
            </a:pPr>
            <a:endParaRPr sz="2400">
              <a:latin typeface="+mj-lt"/>
              <a:cs typeface="+mj-lt"/>
            </a:endParaRPr>
          </a:p>
        </p:txBody>
      </p:sp>
      <p:pic>
        <p:nvPicPr>
          <p:cNvPr id="2" name="Picture 1" descr="E:\RMC BACK Feb 2017\RMU social integeration program 2018\H Edu work Desk top june2018\Health eud material master file\IMG-20170712-WA0008.jpg"/>
          <p:cNvPicPr>
            <a:picLocks noChangeAspect="1" noChangeArrowheads="1"/>
          </p:cNvPicPr>
          <p:nvPr/>
        </p:nvPicPr>
        <p:blipFill>
          <a:blip r:embed="rId2" cstate="print"/>
          <a:srcRect/>
          <a:stretch>
            <a:fillRect/>
          </a:stretch>
        </p:blipFill>
        <p:spPr>
          <a:xfrm>
            <a:off x="9279890" y="228600"/>
            <a:ext cx="1002665" cy="669290"/>
          </a:xfrm>
          <a:prstGeom prst="rect">
            <a:avLst/>
          </a:prstGeom>
          <a:noFill/>
          <a:ln w="9525">
            <a:noFill/>
            <a:miter lim="800000"/>
            <a:headEnd/>
            <a:tailEnd/>
          </a:ln>
        </p:spPr>
      </p:pic>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sp>
        <p:nvSpPr>
          <p:cNvPr id="3" name="Slide Number Placeholder 2"/>
          <p:cNvSpPr>
            <a:spLocks noGrp="1"/>
          </p:cNvSpPr>
          <p:nvPr>
            <p:ph type="sldNum" sz="quarter" idx="12"/>
          </p:nvPr>
        </p:nvSpPr>
        <p:spPr/>
        <p:txBody>
          <a:bodyPr/>
          <a:lstStyle/>
          <a:p>
            <a:fld id="{2239F80B-0305-4437-B331-786DCC52789C}"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6000" y="1066800"/>
            <a:ext cx="9766935" cy="5638800"/>
          </a:xfrm>
          <a:prstGeom prst="rect">
            <a:avLst/>
          </a:prstGeom>
        </p:spPr>
      </p:pic>
      <p:sp>
        <p:nvSpPr>
          <p:cNvPr id="3" name="object 3"/>
          <p:cNvSpPr txBox="1">
            <a:spLocks noGrp="1"/>
          </p:cNvSpPr>
          <p:nvPr>
            <p:ph type="title"/>
          </p:nvPr>
        </p:nvSpPr>
        <p:spPr>
          <a:xfrm>
            <a:off x="2464714" y="328484"/>
            <a:ext cx="7261859" cy="566420"/>
          </a:xfrm>
          <a:prstGeom prst="rect">
            <a:avLst/>
          </a:prstGeom>
        </p:spPr>
        <p:txBody>
          <a:bodyPr vert="horz" wrap="square" lIns="0" tIns="12700" rIns="0" bIns="0" rtlCol="0">
            <a:spAutoFit/>
          </a:bodyPr>
          <a:lstStyle/>
          <a:p>
            <a:pPr marL="12700">
              <a:lnSpc>
                <a:spcPct val="100000"/>
              </a:lnSpc>
              <a:spcBef>
                <a:spcPts val="100"/>
              </a:spcBef>
            </a:pPr>
            <a:r>
              <a:rPr sz="3600" spc="-10" dirty="0"/>
              <a:t>Classification</a:t>
            </a:r>
            <a:r>
              <a:rPr sz="3600" dirty="0"/>
              <a:t> of</a:t>
            </a:r>
            <a:r>
              <a:rPr sz="3600" spc="-5" dirty="0"/>
              <a:t> </a:t>
            </a:r>
            <a:r>
              <a:rPr sz="3600" spc="-10" dirty="0"/>
              <a:t>Hospital</a:t>
            </a:r>
            <a:r>
              <a:rPr sz="3600" spc="-15" dirty="0"/>
              <a:t> </a:t>
            </a:r>
            <a:r>
              <a:rPr sz="3600" spc="-40" dirty="0"/>
              <a:t>Waste</a:t>
            </a:r>
          </a:p>
        </p:txBody>
      </p:sp>
      <p:sp>
        <p:nvSpPr>
          <p:cNvPr id="4" name="object 4"/>
          <p:cNvSpPr txBox="1"/>
          <p:nvPr/>
        </p:nvSpPr>
        <p:spPr>
          <a:xfrm>
            <a:off x="1678939" y="1692910"/>
            <a:ext cx="1722755" cy="132080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06FC0"/>
                </a:solidFill>
                <a:latin typeface="Calibri" panose="020F0502020204030204"/>
                <a:cs typeface="Calibri" panose="020F0502020204030204"/>
              </a:rPr>
              <a:t>Non-Hazardous:</a:t>
            </a:r>
            <a:endParaRPr sz="2000">
              <a:latin typeface="Calibri" panose="020F0502020204030204"/>
              <a:cs typeface="Calibri" panose="020F0502020204030204"/>
            </a:endParaRPr>
          </a:p>
          <a:p>
            <a:pPr>
              <a:lnSpc>
                <a:spcPct val="100000"/>
              </a:lnSpc>
            </a:pPr>
            <a:endParaRPr sz="2000">
              <a:latin typeface="Calibri" panose="020F0502020204030204"/>
              <a:cs typeface="Calibri" panose="020F0502020204030204"/>
            </a:endParaRPr>
          </a:p>
          <a:p>
            <a:pPr>
              <a:lnSpc>
                <a:spcPct val="100000"/>
              </a:lnSpc>
              <a:spcBef>
                <a:spcPts val="60"/>
              </a:spcBef>
            </a:pPr>
            <a:endParaRPr sz="2450">
              <a:latin typeface="Calibri" panose="020F0502020204030204"/>
              <a:cs typeface="Calibri" panose="020F0502020204030204"/>
            </a:endParaRPr>
          </a:p>
          <a:p>
            <a:pPr marL="12700">
              <a:lnSpc>
                <a:spcPct val="100000"/>
              </a:lnSpc>
            </a:pPr>
            <a:r>
              <a:rPr sz="2000" b="1" spc="-10" dirty="0">
                <a:solidFill>
                  <a:srgbClr val="006FC0"/>
                </a:solidFill>
                <a:latin typeface="Calibri" panose="020F0502020204030204"/>
                <a:cs typeface="Calibri" panose="020F0502020204030204"/>
              </a:rPr>
              <a:t>Hazardous:</a:t>
            </a:r>
            <a:endParaRPr sz="2000">
              <a:latin typeface="Calibri" panose="020F0502020204030204"/>
              <a:cs typeface="Calibri" panose="020F0502020204030204"/>
            </a:endParaRPr>
          </a:p>
        </p:txBody>
      </p:sp>
      <p:sp>
        <p:nvSpPr>
          <p:cNvPr id="8" name="Oval 7"/>
          <p:cNvSpPr/>
          <p:nvPr/>
        </p:nvSpPr>
        <p:spPr>
          <a:xfrm>
            <a:off x="1235075" y="52070"/>
            <a:ext cx="143002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5" name="Picture 4"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168255" y="225425"/>
            <a:ext cx="1002665" cy="66929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239F80B-0305-4437-B331-786DCC52789C}"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90344" y="533400"/>
            <a:ext cx="8220456" cy="5797296"/>
          </a:xfrm>
          <a:prstGeom prst="rect">
            <a:avLst/>
          </a:prstGeom>
        </p:spPr>
      </p:pic>
      <p:sp>
        <p:nvSpPr>
          <p:cNvPr id="8" name="Oval 7"/>
          <p:cNvSpPr/>
          <p:nvPr/>
        </p:nvSpPr>
        <p:spPr>
          <a:xfrm>
            <a:off x="122555" y="52070"/>
            <a:ext cx="1541780" cy="693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 Content </a:t>
            </a:r>
          </a:p>
        </p:txBody>
      </p:sp>
      <p:pic>
        <p:nvPicPr>
          <p:cNvPr id="3" name="Picture 2" descr="E:\RMC BACK Feb 2017\RMU social integeration program 2018\H Edu work Desk top june2018\Health eud material master file\IMG-20170712-WA0008.jpg"/>
          <p:cNvPicPr>
            <a:picLocks noChangeAspect="1" noChangeArrowheads="1"/>
          </p:cNvPicPr>
          <p:nvPr/>
        </p:nvPicPr>
        <p:blipFill>
          <a:blip r:embed="rId3" cstate="print"/>
          <a:srcRect/>
          <a:stretch>
            <a:fillRect/>
          </a:stretch>
        </p:blipFill>
        <p:spPr>
          <a:xfrm>
            <a:off x="10728960" y="219710"/>
            <a:ext cx="1002665" cy="6692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239F80B-0305-4437-B331-786DCC52789C}"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1447</Words>
  <Application>Microsoft Office PowerPoint</Application>
  <PresentationFormat>Widescreen</PresentationFormat>
  <Paragraphs>246</Paragraphs>
  <Slides>39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SimSun</vt:lpstr>
      <vt:lpstr>Arial</vt:lpstr>
      <vt:lpstr>Arial Black</vt:lpstr>
      <vt:lpstr>Arial MT</vt:lpstr>
      <vt:lpstr>Berlin Sans FB Demi</vt:lpstr>
      <vt:lpstr>Calibri</vt:lpstr>
      <vt:lpstr>Calibri Light</vt:lpstr>
      <vt:lpstr>Symbol</vt:lpstr>
      <vt:lpstr>Times New Roman</vt:lpstr>
      <vt:lpstr>Wingdings</vt:lpstr>
      <vt:lpstr>Office Theme</vt:lpstr>
      <vt:lpstr>Default Design</vt:lpstr>
      <vt:lpstr>PowerPoint Presentation</vt:lpstr>
      <vt:lpstr>       HOSPITAL WASTE MANAGEMENT Block 2 Opthalmology     </vt:lpstr>
      <vt:lpstr>PowerPoint Presentation</vt:lpstr>
      <vt:lpstr>Prof Umar Model</vt:lpstr>
      <vt:lpstr>Sequence Of Lecture </vt:lpstr>
      <vt:lpstr>Learning Objectives </vt:lpstr>
      <vt:lpstr>PowerPoint Presentation</vt:lpstr>
      <vt:lpstr>Classification of Hospital Waste</vt:lpstr>
      <vt:lpstr>PowerPoint Presentation</vt:lpstr>
      <vt:lpstr>Composition:</vt:lpstr>
      <vt:lpstr>Medical Waste Generation in Asia</vt:lpstr>
      <vt:lpstr>Health Risks from Poor Hospital Waste Management</vt:lpstr>
      <vt:lpstr>                 Pathological Hospital Waste</vt:lpstr>
      <vt:lpstr>                        Who are at risk </vt:lpstr>
      <vt:lpstr>Management of Healthcare Waste</vt:lpstr>
      <vt:lpstr>            Health hazards of hospital waste </vt:lpstr>
      <vt:lpstr>Waste Management Hierarchy</vt:lpstr>
      <vt:lpstr>WHO Hospital Waste Management Cycle</vt:lpstr>
      <vt:lpstr>Steps in Management of Hospital Waste</vt:lpstr>
      <vt:lpstr>PowerPoint Presentation</vt:lpstr>
      <vt:lpstr>Waste Minimization &amp; Identification</vt:lpstr>
      <vt:lpstr>WHO Recommended Colour Code</vt:lpstr>
      <vt:lpstr>PowerPoint Presentation</vt:lpstr>
      <vt:lpstr>Waste Collection &amp; Transportation</vt:lpstr>
      <vt:lpstr>Treatment / Disposal technologies for  health care waste</vt:lpstr>
      <vt:lpstr>PowerPoint Presentation</vt:lpstr>
      <vt:lpstr>Incineration </vt:lpstr>
      <vt:lpstr>PowerPoint Presentation</vt:lpstr>
      <vt:lpstr>Chemical disinfection</vt:lpstr>
      <vt:lpstr>Inertization </vt:lpstr>
      <vt:lpstr>PERSONAL PROTECTIVE EQUIPMENT (PPE)</vt:lpstr>
      <vt:lpstr>Current practices of waste management in teaching hospitals and presence of incinerators in densely populated areas</vt:lpstr>
      <vt:lpstr>Hospital Waste Management in theTeaching Hospitals of Karachi</vt:lpstr>
      <vt:lpstr>OSPE</vt:lpstr>
      <vt:lpstr>MCQs</vt:lpstr>
      <vt:lpstr>Digital Library</vt:lpstr>
      <vt:lpstr>Research &amp; Ethics</vt:lpstr>
      <vt:lpstr>Research &amp;  Ethics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Hadi Raza</dc:creator>
  <cp:lastModifiedBy>user</cp:lastModifiedBy>
  <cp:revision>49</cp:revision>
  <dcterms:created xsi:type="dcterms:W3CDTF">2020-04-15T13:54:00Z</dcterms:created>
  <dcterms:modified xsi:type="dcterms:W3CDTF">2024-04-14T12:50:05Z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B38CDCCA01554B1B970DD71E653D04F4</vt:lpwstr>
  </property>
  <property fmtid="{D5CDD505-2E9C-101B-9397-08002B2CF9AE}" pid="3" name="KSOProductBuildVer">
    <vt:lpwstr>1033-12.2.0.13489</vt:lpwstr>
  </property>
</Properties>
</file>