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737" r:id="rId2"/>
  </p:sldMasterIdLst>
  <p:notesMasterIdLst>
    <p:notesMasterId r:id="rId37"/>
  </p:notesMasterIdLst>
  <p:sldIdLst>
    <p:sldId id="318" r:id="rId3"/>
    <p:sldId id="317" r:id="rId4"/>
    <p:sldId id="297" r:id="rId5"/>
    <p:sldId id="296" r:id="rId6"/>
    <p:sldId id="258" r:id="rId7"/>
    <p:sldId id="280" r:id="rId8"/>
    <p:sldId id="305" r:id="rId9"/>
    <p:sldId id="260" r:id="rId10"/>
    <p:sldId id="261" r:id="rId11"/>
    <p:sldId id="262" r:id="rId12"/>
    <p:sldId id="263" r:id="rId13"/>
    <p:sldId id="306" r:id="rId14"/>
    <p:sldId id="319" r:id="rId15"/>
    <p:sldId id="267" r:id="rId16"/>
    <p:sldId id="320" r:id="rId17"/>
    <p:sldId id="269" r:id="rId18"/>
    <p:sldId id="321" r:id="rId19"/>
    <p:sldId id="271" r:id="rId20"/>
    <p:sldId id="325" r:id="rId21"/>
    <p:sldId id="322" r:id="rId22"/>
    <p:sldId id="326" r:id="rId23"/>
    <p:sldId id="327" r:id="rId24"/>
    <p:sldId id="276" r:id="rId25"/>
    <p:sldId id="277" r:id="rId26"/>
    <p:sldId id="274" r:id="rId27"/>
    <p:sldId id="278" r:id="rId28"/>
    <p:sldId id="328" r:id="rId29"/>
    <p:sldId id="308" r:id="rId30"/>
    <p:sldId id="288" r:id="rId31"/>
    <p:sldId id="289" r:id="rId32"/>
    <p:sldId id="287" r:id="rId33"/>
    <p:sldId id="314" r:id="rId34"/>
    <p:sldId id="315" r:id="rId35"/>
    <p:sldId id="27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395" autoAdjust="0"/>
  </p:normalViewPr>
  <p:slideViewPr>
    <p:cSldViewPr>
      <p:cViewPr varScale="1">
        <p:scale>
          <a:sx n="109" d="100"/>
          <a:sy n="109" d="100"/>
        </p:scale>
        <p:origin x="1824" y="184"/>
      </p:cViewPr>
      <p:guideLst>
        <p:guide orient="horz" pos="2160"/>
        <p:guide pos="2880"/>
      </p:guideLst>
    </p:cSldViewPr>
  </p:slideViewPr>
  <p:outlineViewPr>
    <p:cViewPr>
      <p:scale>
        <a:sx n="33" d="100"/>
        <a:sy n="33" d="100"/>
      </p:scale>
      <p:origin x="0" y="-13248"/>
    </p:cViewPr>
  </p:outlineViewPr>
  <p:notesTextViewPr>
    <p:cViewPr>
      <p:scale>
        <a:sx n="100" d="100"/>
        <a:sy n="100" d="100"/>
      </p:scale>
      <p:origin x="0" y="0"/>
    </p:cViewPr>
  </p:notesTextViewPr>
  <p:sorterViewPr>
    <p:cViewPr>
      <p:scale>
        <a:sx n="100" d="100"/>
        <a:sy n="100" d="100"/>
      </p:scale>
      <p:origin x="0" y="-8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2197" custLinFactNeighborY="-4465">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BCD04705-36DD-4DD8-975E-17A8A8823C24}" type="presOf" srcId="{399ACE2F-90C5-48B1-9E65-700A32562848}" destId="{9815588C-16D0-4475-B64C-847FC87C8C32}" srcOrd="3" destOrd="0" presId="urn:microsoft.com/office/officeart/2005/8/layout/gear1#1"/>
    <dgm:cxn modelId="{B329D811-2DC0-428C-93F9-EC295334CB59}" type="presOf" srcId="{663C1E13-76F9-4B70-A2F2-CA23180743CE}" destId="{4822A78E-EAEC-401F-941A-3A84E13E2357}" srcOrd="2" destOrd="0" presId="urn:microsoft.com/office/officeart/2005/8/layout/gear1#1"/>
    <dgm:cxn modelId="{2A55751B-D612-4B51-AEC3-36D2858B3260}" type="presOf" srcId="{DA82EADB-2721-42A0-95EA-F9B5521A38A6}" destId="{A09CEA93-9338-4361-A5E6-CF85B6019F5A}" srcOrd="0" destOrd="0" presId="urn:microsoft.com/office/officeart/2005/8/layout/gear1#1"/>
    <dgm:cxn modelId="{DFCB2425-075A-4C6C-929E-F6097E5A1C9D}" type="presOf" srcId="{663C1E13-76F9-4B70-A2F2-CA23180743CE}" destId="{B9330EE9-43E4-4FD4-8144-E92B1DD0FCDF}" srcOrd="1" destOrd="0" presId="urn:microsoft.com/office/officeart/2005/8/layout/gear1#1"/>
    <dgm:cxn modelId="{3BCD072C-25C9-4250-8652-87FBCF0DABA6}" type="presOf" srcId="{399ACE2F-90C5-48B1-9E65-700A32562848}" destId="{7D3EFDB4-E5D1-439A-86D8-1FCF80D959BA}"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27D5C237-BD22-44BF-9950-F9F1FA679CDF}" type="presOf" srcId="{DACAB5BA-B8B4-4D66-8B11-1D02259E020B}" destId="{B6B6B41B-120B-4968-AB6A-FC6E7C8EF3C0}" srcOrd="1" destOrd="0" presId="urn:microsoft.com/office/officeart/2005/8/layout/gear1#1"/>
    <dgm:cxn modelId="{B964FB53-399D-4617-9215-CDB272640224}" type="presOf" srcId="{DACAB5BA-B8B4-4D66-8B11-1D02259E020B}" destId="{8BC64EA7-2794-42B6-96C9-F39A52CB985A}" srcOrd="2" destOrd="0" presId="urn:microsoft.com/office/officeart/2005/8/layout/gear1#1"/>
    <dgm:cxn modelId="{7D746359-E4F7-44A1-8BA0-EBB9D3BEF975}" type="presOf" srcId="{DACAB5BA-B8B4-4D66-8B11-1D02259E020B}" destId="{87622A90-D0D8-4EA3-BC0D-D537801AF2B1}" srcOrd="0" destOrd="0" presId="urn:microsoft.com/office/officeart/2005/8/layout/gear1#1"/>
    <dgm:cxn modelId="{94829459-B61C-404A-9C90-E05469EA5CE2}" type="presOf" srcId="{23718C41-0A1F-40BF-86BE-8A5476EC271E}" destId="{398423B3-DD54-4226-99D7-017EFC1488DF}" srcOrd="0" destOrd="0" presId="urn:microsoft.com/office/officeart/2005/8/layout/gear1#1"/>
    <dgm:cxn modelId="{3110AE78-D6EA-4A38-86A7-AC99150FD766}" type="presOf" srcId="{188C389E-9423-41DE-9C5E-D4A7E95C7E62}" destId="{6DF3A3A0-5919-4E69-80DD-61760D6340A0}" srcOrd="0" destOrd="0" presId="urn:microsoft.com/office/officeart/2005/8/layout/gear1#1"/>
    <dgm:cxn modelId="{3478D7B4-2DD6-40FE-BD2F-3917309833F2}" type="presOf" srcId="{F9CEBA05-2F10-437E-89B2-54F4D9FAF478}" destId="{5ED88519-AC6C-4AA3-B76D-812B93A167E4}"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E2FB4CD3-3C8A-4FB6-A753-257CB4D01EB0}" type="presOf" srcId="{663C1E13-76F9-4B70-A2F2-CA23180743CE}" destId="{93300324-D62F-4E58-B882-734182BDB462}" srcOrd="0" destOrd="0" presId="urn:microsoft.com/office/officeart/2005/8/layout/gear1#1"/>
    <dgm:cxn modelId="{78EC88D6-53DA-4707-A7D4-048F9BCC3A61}" type="presOf" srcId="{399ACE2F-90C5-48B1-9E65-700A32562848}" destId="{59EDF28D-6C67-49D0-B5A1-DE5C3CBA2292}" srcOrd="0" destOrd="0" presId="urn:microsoft.com/office/officeart/2005/8/layout/gear1#1"/>
    <dgm:cxn modelId="{9B2D6BF4-A0B8-4492-A59C-6D2D11F48737}" type="presOf" srcId="{399ACE2F-90C5-48B1-9E65-700A32562848}" destId="{23DC08E4-3725-4448-BFFF-1CCEA2F2987E}" srcOrd="1" destOrd="0" presId="urn:microsoft.com/office/officeart/2005/8/layout/gear1#1"/>
    <dgm:cxn modelId="{97DE9217-CF77-49C2-B978-A30F014886D7}" type="presParOf" srcId="{5ED88519-AC6C-4AA3-B76D-812B93A167E4}" destId="{87622A90-D0D8-4EA3-BC0D-D537801AF2B1}" srcOrd="0" destOrd="0" presId="urn:microsoft.com/office/officeart/2005/8/layout/gear1#1"/>
    <dgm:cxn modelId="{C5CD7F30-6D45-4736-B9F0-4F4BBE0D07F9}" type="presParOf" srcId="{5ED88519-AC6C-4AA3-B76D-812B93A167E4}" destId="{B6B6B41B-120B-4968-AB6A-FC6E7C8EF3C0}" srcOrd="1" destOrd="0" presId="urn:microsoft.com/office/officeart/2005/8/layout/gear1#1"/>
    <dgm:cxn modelId="{6FC4BF47-CD4C-4970-BEA7-200A2F834F47}" type="presParOf" srcId="{5ED88519-AC6C-4AA3-B76D-812B93A167E4}" destId="{8BC64EA7-2794-42B6-96C9-F39A52CB985A}" srcOrd="2" destOrd="0" presId="urn:microsoft.com/office/officeart/2005/8/layout/gear1#1"/>
    <dgm:cxn modelId="{454D4536-798D-411A-8205-327FC6B608D6}" type="presParOf" srcId="{5ED88519-AC6C-4AA3-B76D-812B93A167E4}" destId="{93300324-D62F-4E58-B882-734182BDB462}" srcOrd="3" destOrd="0" presId="urn:microsoft.com/office/officeart/2005/8/layout/gear1#1"/>
    <dgm:cxn modelId="{93CFAD20-517D-4683-A063-CE048BC54429}" type="presParOf" srcId="{5ED88519-AC6C-4AA3-B76D-812B93A167E4}" destId="{B9330EE9-43E4-4FD4-8144-E92B1DD0FCDF}" srcOrd="4" destOrd="0" presId="urn:microsoft.com/office/officeart/2005/8/layout/gear1#1"/>
    <dgm:cxn modelId="{9047844E-5652-48B9-80E2-79089FBE630F}" type="presParOf" srcId="{5ED88519-AC6C-4AA3-B76D-812B93A167E4}" destId="{4822A78E-EAEC-401F-941A-3A84E13E2357}" srcOrd="5" destOrd="0" presId="urn:microsoft.com/office/officeart/2005/8/layout/gear1#1"/>
    <dgm:cxn modelId="{7503660B-C8BD-4A6E-9FC7-BC0BC4EDC9DA}" type="presParOf" srcId="{5ED88519-AC6C-4AA3-B76D-812B93A167E4}" destId="{59EDF28D-6C67-49D0-B5A1-DE5C3CBA2292}" srcOrd="6" destOrd="0" presId="urn:microsoft.com/office/officeart/2005/8/layout/gear1#1"/>
    <dgm:cxn modelId="{B5A766CE-302E-4E31-878F-3E0A34FD895B}" type="presParOf" srcId="{5ED88519-AC6C-4AA3-B76D-812B93A167E4}" destId="{23DC08E4-3725-4448-BFFF-1CCEA2F2987E}" srcOrd="7" destOrd="0" presId="urn:microsoft.com/office/officeart/2005/8/layout/gear1#1"/>
    <dgm:cxn modelId="{F0BC6F87-1060-4E66-A9B4-2374F32F25AF}" type="presParOf" srcId="{5ED88519-AC6C-4AA3-B76D-812B93A167E4}" destId="{7D3EFDB4-E5D1-439A-86D8-1FCF80D959BA}" srcOrd="8" destOrd="0" presId="urn:microsoft.com/office/officeart/2005/8/layout/gear1#1"/>
    <dgm:cxn modelId="{07DE065A-EC92-4C19-A543-1977EF598B36}" type="presParOf" srcId="{5ED88519-AC6C-4AA3-B76D-812B93A167E4}" destId="{9815588C-16D0-4475-B64C-847FC87C8C32}" srcOrd="9" destOrd="0" presId="urn:microsoft.com/office/officeart/2005/8/layout/gear1#1"/>
    <dgm:cxn modelId="{F9C97360-1013-4730-A7B7-5737EDF9F81E}" type="presParOf" srcId="{5ED88519-AC6C-4AA3-B76D-812B93A167E4}" destId="{398423B3-DD54-4226-99D7-017EFC1488DF}" srcOrd="10" destOrd="0" presId="urn:microsoft.com/office/officeart/2005/8/layout/gear1#1"/>
    <dgm:cxn modelId="{92E44D6A-76E9-4865-9D0E-3F3B1BC520E7}" type="presParOf" srcId="{5ED88519-AC6C-4AA3-B76D-812B93A167E4}" destId="{6DF3A3A0-5919-4E69-80DD-61760D6340A0}" srcOrd="11" destOrd="0" presId="urn:microsoft.com/office/officeart/2005/8/layout/gear1#1"/>
    <dgm:cxn modelId="{8F556FC8-E143-4D8F-86C6-B91C6832F4D9}"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467355" y="2008233"/>
          <a:ext cx="1798270" cy="17982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Wisdom</a:t>
          </a:r>
        </a:p>
      </dsp:txBody>
      <dsp:txXfrm>
        <a:off x="1828887" y="2429469"/>
        <a:ext cx="1075206" cy="924348"/>
      </dsp:txXfrm>
    </dsp:sp>
    <dsp:sp modelId="{93300324-D62F-4E58-B882-734182BDB462}">
      <dsp:nvSpPr>
        <dsp:cNvPr id="0" name=""/>
        <dsp:cNvSpPr/>
      </dsp:nvSpPr>
      <dsp:spPr>
        <a:xfrm>
          <a:off x="396312" y="1528749"/>
          <a:ext cx="1307832" cy="1307832"/>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itchFamily="34" charset="0"/>
            </a:rPr>
            <a:t>Truth</a:t>
          </a:r>
          <a:r>
            <a:rPr lang="en-US" sz="1200" kern="1200" dirty="0"/>
            <a:t> </a:t>
          </a:r>
        </a:p>
      </dsp:txBody>
      <dsp:txXfrm>
        <a:off x="725563" y="1859990"/>
        <a:ext cx="649330" cy="645350"/>
      </dsp:txXfrm>
    </dsp:sp>
    <dsp:sp modelId="{59EDF28D-6C67-49D0-B5A1-DE5C3CBA2292}">
      <dsp:nvSpPr>
        <dsp:cNvPr id="0" name=""/>
        <dsp:cNvSpPr/>
      </dsp:nvSpPr>
      <dsp:spPr>
        <a:xfrm rot="20700000">
          <a:off x="1157565" y="684873"/>
          <a:ext cx="1281409" cy="1281409"/>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Servic</a:t>
          </a:r>
          <a:r>
            <a:rPr lang="en-US" sz="1200" kern="1200">
              <a:latin typeface="Arial Black" pitchFamily="34" charset="0"/>
            </a:rPr>
            <a:t>e</a:t>
          </a:r>
          <a:r>
            <a:rPr lang="en-US" sz="1200" kern="1200"/>
            <a:t> </a:t>
          </a:r>
        </a:p>
      </dsp:txBody>
      <dsp:txXfrm rot="-20700000">
        <a:off x="1438616" y="965923"/>
        <a:ext cx="719308" cy="719308"/>
      </dsp:txXfrm>
    </dsp:sp>
    <dsp:sp modelId="{398423B3-DD54-4226-99D7-017EFC1488DF}">
      <dsp:nvSpPr>
        <dsp:cNvPr id="0" name=""/>
        <dsp:cNvSpPr/>
      </dsp:nvSpPr>
      <dsp:spPr>
        <a:xfrm>
          <a:off x="1323153" y="1746409"/>
          <a:ext cx="2301785" cy="2301785"/>
        </a:xfrm>
        <a:prstGeom prst="circularArrow">
          <a:avLst>
            <a:gd name="adj1" fmla="val 4688"/>
            <a:gd name="adj2" fmla="val 299029"/>
            <a:gd name="adj3" fmla="val 2489219"/>
            <a:gd name="adj4" fmla="val 15920595"/>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93430" y="1301738"/>
          <a:ext cx="1672391" cy="1672391"/>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861162" y="408164"/>
          <a:ext cx="1803174" cy="1803174"/>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830D8-62A4-407D-AB11-1592EF9A9D31}" type="datetimeFigureOut">
              <a:rPr lang="en-US" smtClean="0"/>
              <a:t>2/19/25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803A-9B28-45B3-A89D-B0C58AF25D99}" type="slidenum">
              <a:rPr lang="en-US" smtClean="0"/>
              <a:t>‹#›</a:t>
            </a:fld>
            <a:endParaRPr lang="en-US"/>
          </a:p>
        </p:txBody>
      </p:sp>
    </p:spTree>
    <p:extLst>
      <p:ext uri="{BB962C8B-B14F-4D97-AF65-F5344CB8AC3E}">
        <p14:creationId xmlns:p14="http://schemas.microsoft.com/office/powerpoint/2010/main" val="342808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31</a:t>
            </a:fld>
            <a:endParaRPr lang="en-US"/>
          </a:p>
        </p:txBody>
      </p:sp>
    </p:spTree>
    <p:extLst>
      <p:ext uri="{BB962C8B-B14F-4D97-AF65-F5344CB8AC3E}">
        <p14:creationId xmlns:p14="http://schemas.microsoft.com/office/powerpoint/2010/main" val="63132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3964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35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5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5305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4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354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66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76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343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2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73244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80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70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14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2409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43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8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97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9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03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935515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6788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scholar.google.com/citations?user=J_SI4GsAAAAJ&amp;hl=en&amp;oi=sra"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doi.org/10.3390/nu14081672" TargetMode="External"/><Relationship Id="rId4" Type="http://schemas.openxmlformats.org/officeDocument/2006/relationships/hyperlink" Target="https://scholar.google.com/citations?user=rNXxBsYAAAAJ&amp;hl=en&amp;oi=sr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67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114800" y="7086600"/>
            <a:ext cx="4040188" cy="762000"/>
          </a:xfrm>
        </p:spPr>
        <p:txBody>
          <a:bodyPr/>
          <a:lstStyle/>
          <a:p>
            <a:endParaRPr lang="en-US" dirty="0"/>
          </a:p>
        </p:txBody>
      </p:sp>
      <p:sp>
        <p:nvSpPr>
          <p:cNvPr id="7"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9"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Mucosa</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10</a:t>
            </a:fld>
            <a:endParaRPr lang="en-US"/>
          </a:p>
        </p:txBody>
      </p:sp>
      <p:pic>
        <p:nvPicPr>
          <p:cNvPr id="3" name="Picture 3">
            <a:extLst>
              <a:ext uri="{FF2B5EF4-FFF2-40B4-BE49-F238E27FC236}">
                <a16:creationId xmlns:a16="http://schemas.microsoft.com/office/drawing/2014/main" id="{19D7F3F5-9CBD-EB34-6B9F-965EF8D25EF8}"/>
              </a:ext>
            </a:extLst>
          </p:cNvPr>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21219" t="16220" r="22112" b="16518"/>
          <a:stretch/>
        </p:blipFill>
        <p:spPr bwMode="auto">
          <a:xfrm>
            <a:off x="1083297" y="1560880"/>
            <a:ext cx="6796010" cy="453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30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3962400" y="1249163"/>
            <a:ext cx="4210050" cy="5257800"/>
          </a:xfrm>
        </p:spPr>
        <p:txBody>
          <a:bodyPr>
            <a:normAutofit/>
          </a:bodyPr>
          <a:lstStyle/>
          <a:p>
            <a:pPr marL="342900" lvl="0" indent="-342900" fontAlgn="base">
              <a:lnSpc>
                <a:spcPct val="90000"/>
              </a:lnSpc>
              <a:spcBef>
                <a:spcPct val="20000"/>
              </a:spcBef>
              <a:spcAft>
                <a:spcPct val="0"/>
              </a:spcAft>
              <a:buClr>
                <a:srgbClr val="CCECFF"/>
              </a:buClr>
              <a:buSzPct val="115000"/>
              <a:buNone/>
            </a:pPr>
            <a:endParaRPr lang="en-US" sz="3000" kern="0" dirty="0">
              <a:solidFill>
                <a:srgbClr val="EAEAEA"/>
              </a:solidFill>
              <a:latin typeface="Calibri" pitchFamily="34" charset="0"/>
            </a:endParaRPr>
          </a:p>
          <a:p>
            <a:pPr marL="342900" lvl="0" indent="-342900" fontAlgn="base">
              <a:lnSpc>
                <a:spcPct val="90000"/>
              </a:lnSpc>
              <a:spcBef>
                <a:spcPct val="20000"/>
              </a:spcBef>
              <a:spcAft>
                <a:spcPct val="0"/>
              </a:spcAft>
              <a:buClr>
                <a:srgbClr val="CCECFF"/>
              </a:buClr>
              <a:buSzPct val="115000"/>
              <a:buNone/>
            </a:pPr>
            <a:r>
              <a:rPr lang="en-US" sz="3000" kern="0" dirty="0">
                <a:solidFill>
                  <a:srgbClr val="EAEAEA"/>
                </a:solidFill>
                <a:latin typeface="Calibri" pitchFamily="34" charset="0"/>
              </a:rPr>
              <a:t>	</a:t>
            </a:r>
            <a:endParaRPr lang="en-US" dirty="0"/>
          </a:p>
        </p:txBody>
      </p:sp>
      <p:sp>
        <p:nvSpPr>
          <p:cNvPr id="5"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7"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Submucosa</a:t>
            </a:r>
          </a:p>
        </p:txBody>
      </p:sp>
      <p:sp>
        <p:nvSpPr>
          <p:cNvPr id="8" name="Content Placeholder 5"/>
          <p:cNvSpPr txBox="1">
            <a:spLocks/>
          </p:cNvSpPr>
          <p:nvPr/>
        </p:nvSpPr>
        <p:spPr>
          <a:xfrm>
            <a:off x="628650" y="1480580"/>
            <a:ext cx="4137479" cy="514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fontAlgn="base">
              <a:spcBef>
                <a:spcPct val="20000"/>
              </a:spcBef>
              <a:spcAft>
                <a:spcPct val="0"/>
              </a:spcAft>
              <a:buClr>
                <a:srgbClr val="CCECFF"/>
              </a:buClr>
              <a:buSzPct val="115000"/>
              <a:buNone/>
            </a:pPr>
            <a:endParaRPr lang="en-US" sz="2800" kern="0" dirty="0">
              <a:latin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a:p>
        </p:txBody>
      </p:sp>
      <p:pic>
        <p:nvPicPr>
          <p:cNvPr id="4" name="Picture 2">
            <a:extLst>
              <a:ext uri="{FF2B5EF4-FFF2-40B4-BE49-F238E27FC236}">
                <a16:creationId xmlns:a16="http://schemas.microsoft.com/office/drawing/2014/main" id="{B9FF260C-68D5-DC19-EBAC-08C0F1C7B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51444"/>
            <a:ext cx="6248400" cy="557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4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3962400" y="1249163"/>
            <a:ext cx="4210050" cy="5257800"/>
          </a:xfrm>
        </p:spPr>
        <p:txBody>
          <a:bodyPr>
            <a:normAutofit/>
          </a:bodyPr>
          <a:lstStyle/>
          <a:p>
            <a:pPr marL="342900" lvl="0" indent="-342900" fontAlgn="base">
              <a:lnSpc>
                <a:spcPct val="90000"/>
              </a:lnSpc>
              <a:spcBef>
                <a:spcPct val="20000"/>
              </a:spcBef>
              <a:spcAft>
                <a:spcPct val="0"/>
              </a:spcAft>
              <a:buClr>
                <a:srgbClr val="CCECFF"/>
              </a:buClr>
              <a:buSzPct val="115000"/>
              <a:buNone/>
            </a:pPr>
            <a:endParaRPr lang="en-US" sz="3000" kern="0" dirty="0">
              <a:solidFill>
                <a:srgbClr val="EAEAEA"/>
              </a:solidFill>
              <a:latin typeface="Calibri" pitchFamily="34" charset="0"/>
            </a:endParaRPr>
          </a:p>
          <a:p>
            <a:pPr marL="342900" lvl="0" indent="-342900" fontAlgn="base">
              <a:lnSpc>
                <a:spcPct val="90000"/>
              </a:lnSpc>
              <a:spcBef>
                <a:spcPct val="20000"/>
              </a:spcBef>
              <a:spcAft>
                <a:spcPct val="0"/>
              </a:spcAft>
              <a:buClr>
                <a:srgbClr val="CCECFF"/>
              </a:buClr>
              <a:buSzPct val="115000"/>
              <a:buNone/>
            </a:pPr>
            <a:r>
              <a:rPr lang="en-US" sz="3000" kern="0" dirty="0">
                <a:solidFill>
                  <a:srgbClr val="EAEAEA"/>
                </a:solidFill>
                <a:latin typeface="Calibri" pitchFamily="34" charset="0"/>
              </a:rPr>
              <a:t>	</a:t>
            </a:r>
            <a:endParaRPr lang="en-US" dirty="0"/>
          </a:p>
        </p:txBody>
      </p:sp>
      <p:sp>
        <p:nvSpPr>
          <p:cNvPr id="5"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7"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Muscularis Externa &amp; Serosa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3" name="Content Placeholder 2">
            <a:extLst>
              <a:ext uri="{FF2B5EF4-FFF2-40B4-BE49-F238E27FC236}">
                <a16:creationId xmlns:a16="http://schemas.microsoft.com/office/drawing/2014/main" id="{110959ED-61D9-8A60-F44B-827EEBB456C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71600" y="1290637"/>
            <a:ext cx="6610350"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41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383"/>
          <a:stretch/>
        </p:blipFill>
        <p:spPr bwMode="auto">
          <a:xfrm>
            <a:off x="1219200" y="1"/>
            <a:ext cx="6400800" cy="685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578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600200"/>
            <a:ext cx="2362200" cy="4525963"/>
          </a:xfrm>
        </p:spPr>
        <p:txBody>
          <a:bodyPr>
            <a:normAutofit/>
          </a:bodyPr>
          <a:lstStyle/>
          <a:p>
            <a:pPr marL="0" indent="0">
              <a:buNone/>
            </a:pPr>
            <a:r>
              <a:rPr lang="en-US" sz="3600" b="1" dirty="0"/>
              <a:t>Glands of Stomach</a:t>
            </a:r>
          </a:p>
        </p:txBody>
      </p:sp>
      <p:sp>
        <p:nvSpPr>
          <p:cNvPr id="5" name="Content Placeholder 4"/>
          <p:cNvSpPr>
            <a:spLocks noGrp="1"/>
          </p:cNvSpPr>
          <p:nvPr>
            <p:ph sz="half" idx="2"/>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446"/>
          <a:stretch/>
        </p:blipFill>
        <p:spPr bwMode="auto">
          <a:xfrm>
            <a:off x="2646218" y="71336"/>
            <a:ext cx="6477000" cy="678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 Same Side Corner Rectangle 4">
            <a:extLst>
              <a:ext uri="{FF2B5EF4-FFF2-40B4-BE49-F238E27FC236}">
                <a16:creationId xmlns:a16="http://schemas.microsoft.com/office/drawing/2014/main" id="{66C83AB4-E254-3143-9192-9B2B1357749B}"/>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2559949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err="1">
                <a:latin typeface="+mn-lt"/>
              </a:rPr>
              <a:t>Fundic</a:t>
            </a:r>
            <a:r>
              <a:rPr lang="en-US" sz="3600" b="1" dirty="0">
                <a:latin typeface="+mn-lt"/>
              </a:rPr>
              <a:t> Glands</a:t>
            </a:r>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65275" y="1600200"/>
            <a:ext cx="402244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648200" y="1600200"/>
            <a:ext cx="4495800" cy="4525963"/>
          </a:xfrm>
        </p:spPr>
        <p:txBody>
          <a:bodyPr>
            <a:normAutofit/>
          </a:bodyPr>
          <a:lstStyle/>
          <a:p>
            <a:pPr marL="0" indent="0">
              <a:lnSpc>
                <a:spcPct val="90000"/>
              </a:lnSpc>
              <a:buNone/>
              <a:defRPr/>
            </a:pPr>
            <a:r>
              <a:rPr lang="en-US" altLang="en-US" dirty="0">
                <a:solidFill>
                  <a:schemeClr val="tx1">
                    <a:lumMod val="85000"/>
                    <a:lumOff val="15000"/>
                  </a:schemeClr>
                </a:solidFill>
              </a:rPr>
              <a:t>Each glandular tubule consists of three parts: </a:t>
            </a:r>
          </a:p>
          <a:p>
            <a:pPr>
              <a:lnSpc>
                <a:spcPct val="90000"/>
              </a:lnSpc>
              <a:buFont typeface="Arial"/>
              <a:buChar char="•"/>
              <a:defRPr/>
            </a:pPr>
            <a:r>
              <a:rPr lang="en-US" altLang="en-US" dirty="0">
                <a:solidFill>
                  <a:schemeClr val="tx1">
                    <a:lumMod val="85000"/>
                    <a:lumOff val="15000"/>
                  </a:schemeClr>
                </a:solidFill>
              </a:rPr>
              <a:t> deep base</a:t>
            </a:r>
          </a:p>
          <a:p>
            <a:pPr>
              <a:lnSpc>
                <a:spcPct val="90000"/>
              </a:lnSpc>
              <a:buFont typeface="Arial"/>
              <a:buChar char="•"/>
              <a:defRPr/>
            </a:pPr>
            <a:r>
              <a:rPr lang="en-US" altLang="en-US" dirty="0">
                <a:solidFill>
                  <a:schemeClr val="tx1">
                    <a:lumMod val="85000"/>
                    <a:lumOff val="15000"/>
                  </a:schemeClr>
                </a:solidFill>
              </a:rPr>
              <a:t> intermediary neck </a:t>
            </a:r>
          </a:p>
          <a:p>
            <a:pPr>
              <a:lnSpc>
                <a:spcPct val="90000"/>
              </a:lnSpc>
              <a:buFont typeface="Arial"/>
              <a:buChar char="•"/>
              <a:defRPr/>
            </a:pPr>
            <a:r>
              <a:rPr lang="en-US" altLang="en-US" dirty="0">
                <a:solidFill>
                  <a:schemeClr val="tx1">
                    <a:lumMod val="85000"/>
                    <a:lumOff val="15000"/>
                  </a:schemeClr>
                </a:solidFill>
              </a:rPr>
              <a:t> upper isthmus</a:t>
            </a:r>
          </a:p>
          <a:p>
            <a:pPr>
              <a:lnSpc>
                <a:spcPct val="90000"/>
              </a:lnSpc>
              <a:buNone/>
              <a:defRPr/>
            </a:pPr>
            <a:r>
              <a:rPr lang="en-US" altLang="en-US" dirty="0">
                <a:solidFill>
                  <a:schemeClr val="tx1">
                    <a:lumMod val="85000"/>
                    <a:lumOff val="15000"/>
                  </a:schemeClr>
                </a:solidFill>
              </a:rPr>
              <a:t> In principal glands we find following cell types: </a:t>
            </a:r>
          </a:p>
          <a:p>
            <a:pPr>
              <a:lnSpc>
                <a:spcPct val="90000"/>
              </a:lnSpc>
              <a:defRPr/>
            </a:pPr>
            <a:r>
              <a:rPr lang="en-US" altLang="en-US" dirty="0">
                <a:solidFill>
                  <a:schemeClr val="tx1">
                    <a:lumMod val="85000"/>
                    <a:lumOff val="15000"/>
                  </a:schemeClr>
                </a:solidFill>
              </a:rPr>
              <a:t>Mucus neck cells </a:t>
            </a:r>
          </a:p>
          <a:p>
            <a:pPr>
              <a:lnSpc>
                <a:spcPct val="90000"/>
              </a:lnSpc>
              <a:defRPr/>
            </a:pPr>
            <a:r>
              <a:rPr lang="en-US" altLang="en-US" dirty="0">
                <a:solidFill>
                  <a:schemeClr val="tx1">
                    <a:lumMod val="85000"/>
                    <a:lumOff val="15000"/>
                  </a:schemeClr>
                </a:solidFill>
              </a:rPr>
              <a:t>Parietal cells/Oxyntic</a:t>
            </a:r>
          </a:p>
          <a:p>
            <a:pPr>
              <a:lnSpc>
                <a:spcPct val="90000"/>
              </a:lnSpc>
              <a:defRPr/>
            </a:pPr>
            <a:r>
              <a:rPr lang="en-US" altLang="en-US" dirty="0">
                <a:solidFill>
                  <a:schemeClr val="tx1">
                    <a:lumMod val="85000"/>
                    <a:lumOff val="15000"/>
                  </a:schemeClr>
                </a:solidFill>
              </a:rPr>
              <a:t>Chief cells /Zymogenic/Peptic</a:t>
            </a:r>
          </a:p>
          <a:p>
            <a:pPr>
              <a:lnSpc>
                <a:spcPct val="90000"/>
              </a:lnSpc>
              <a:defRPr/>
            </a:pPr>
            <a:r>
              <a:rPr lang="en-US" altLang="en-US" dirty="0" err="1">
                <a:solidFill>
                  <a:schemeClr val="tx1">
                    <a:lumMod val="85000"/>
                    <a:lumOff val="15000"/>
                  </a:schemeClr>
                </a:solidFill>
              </a:rPr>
              <a:t>Enteroendocrine</a:t>
            </a:r>
            <a:r>
              <a:rPr lang="en-US" altLang="en-US" dirty="0">
                <a:solidFill>
                  <a:schemeClr val="tx1">
                    <a:lumMod val="85000"/>
                    <a:lumOff val="15000"/>
                  </a:schemeClr>
                </a:solidFill>
              </a:rPr>
              <a:t> cells</a:t>
            </a:r>
          </a:p>
          <a:p>
            <a:pPr>
              <a:lnSpc>
                <a:spcPct val="90000"/>
              </a:lnSpc>
              <a:defRPr/>
            </a:pPr>
            <a:r>
              <a:rPr lang="en-US" altLang="en-US" dirty="0">
                <a:solidFill>
                  <a:schemeClr val="tx1">
                    <a:lumMod val="85000"/>
                    <a:lumOff val="15000"/>
                  </a:schemeClr>
                </a:solidFill>
              </a:rPr>
              <a:t>Stem cells</a:t>
            </a:r>
          </a:p>
          <a:p>
            <a:endParaRPr lang="en-US" dirty="0"/>
          </a:p>
        </p:txBody>
      </p:sp>
      <p:sp>
        <p:nvSpPr>
          <p:cNvPr id="3" name="Round Same Side Corner Rectangle 4">
            <a:extLst>
              <a:ext uri="{FF2B5EF4-FFF2-40B4-BE49-F238E27FC236}">
                <a16:creationId xmlns:a16="http://schemas.microsoft.com/office/drawing/2014/main" id="{EF4FA5FF-1A8A-0137-7585-FF4FD1D689FC}"/>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559949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mn-lt"/>
              </a:rPr>
              <a:t>Mucous Neck Cell &amp; Stem Cell</a:t>
            </a: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09" r="5203" b="1772"/>
          <a:stretch/>
        </p:blipFill>
        <p:spPr bwMode="auto">
          <a:xfrm>
            <a:off x="2382982" y="1295400"/>
            <a:ext cx="4627418" cy="546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 Same Side Corner Rectangle 4">
            <a:extLst>
              <a:ext uri="{FF2B5EF4-FFF2-40B4-BE49-F238E27FC236}">
                <a16:creationId xmlns:a16="http://schemas.microsoft.com/office/drawing/2014/main" id="{A75B5A10-58F8-E1A9-5BEE-C317F17B057B}"/>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1063646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mn-lt"/>
              </a:rPr>
              <a:t>Parietal Cell</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72" t="48542" b="4803"/>
          <a:stretch/>
        </p:blipFill>
        <p:spPr bwMode="auto">
          <a:xfrm>
            <a:off x="1259439" y="1218426"/>
            <a:ext cx="5838510" cy="563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 Same Side Corner Rectangle 4">
            <a:extLst>
              <a:ext uri="{FF2B5EF4-FFF2-40B4-BE49-F238E27FC236}">
                <a16:creationId xmlns:a16="http://schemas.microsoft.com/office/drawing/2014/main" id="{51EB4F38-E798-BC03-C537-AAD8BB6480DC}"/>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2178224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292"/>
            <a:ext cx="8229600" cy="1143000"/>
          </a:xfrm>
        </p:spPr>
        <p:txBody>
          <a:bodyPr>
            <a:normAutofit/>
          </a:bodyPr>
          <a:lstStyle/>
          <a:p>
            <a:pPr algn="ctr"/>
            <a:r>
              <a:rPr lang="en-US" sz="3600" b="1" dirty="0">
                <a:latin typeface="+mn-lt"/>
              </a:rPr>
              <a:t>Parietal Cell-Biophysiological aspects</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019"/>
          <a:stretch/>
        </p:blipFill>
        <p:spPr bwMode="auto">
          <a:xfrm>
            <a:off x="2057400" y="1251800"/>
            <a:ext cx="5900738" cy="558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677400" y="5795941"/>
            <a:ext cx="1752600" cy="369332"/>
          </a:xfrm>
          <a:prstGeom prst="rect">
            <a:avLst/>
          </a:prstGeom>
          <a:noFill/>
        </p:spPr>
        <p:txBody>
          <a:bodyPr wrap="square" rtlCol="0">
            <a:spAutoFit/>
          </a:bodyPr>
          <a:lstStyle/>
          <a:p>
            <a:endParaRPr lang="en-US" b="1" dirty="0"/>
          </a:p>
        </p:txBody>
      </p:sp>
      <p:sp>
        <p:nvSpPr>
          <p:cNvPr id="5" name="Round Same Side Corner Rectangle 4">
            <a:extLst>
              <a:ext uri="{FF2B5EF4-FFF2-40B4-BE49-F238E27FC236}">
                <a16:creationId xmlns:a16="http://schemas.microsoft.com/office/drawing/2014/main" id="{B923A426-9F22-D95D-9783-59BF96103364}"/>
              </a:ext>
            </a:extLst>
          </p:cNvPr>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Tree>
    <p:extLst>
      <p:ext uri="{BB962C8B-B14F-4D97-AF65-F5344CB8AC3E}">
        <p14:creationId xmlns:p14="http://schemas.microsoft.com/office/powerpoint/2010/main" val="3685262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77E5-DC90-FAF6-B3D7-A02EA0DF82F5}"/>
              </a:ext>
            </a:extLst>
          </p:cNvPr>
          <p:cNvSpPr>
            <a:spLocks noGrp="1"/>
          </p:cNvSpPr>
          <p:nvPr>
            <p:ph type="title"/>
          </p:nvPr>
        </p:nvSpPr>
        <p:spPr/>
        <p:txBody>
          <a:bodyPr>
            <a:normAutofit/>
          </a:bodyPr>
          <a:lstStyle/>
          <a:p>
            <a:pPr algn="ctr"/>
            <a:r>
              <a:rPr lang="en-US" sz="3600" b="1" dirty="0">
                <a:latin typeface="+mn-lt"/>
              </a:rPr>
              <a:t>Chief Cell</a:t>
            </a:r>
            <a:endParaRPr lang="en-US" sz="3600" dirty="0"/>
          </a:p>
        </p:txBody>
      </p:sp>
      <p:sp>
        <p:nvSpPr>
          <p:cNvPr id="3" name="Content Placeholder 2">
            <a:extLst>
              <a:ext uri="{FF2B5EF4-FFF2-40B4-BE49-F238E27FC236}">
                <a16:creationId xmlns:a16="http://schemas.microsoft.com/office/drawing/2014/main" id="{78CEAC1E-E115-8845-4D3E-55C4FB760AE9}"/>
              </a:ext>
            </a:extLst>
          </p:cNvPr>
          <p:cNvSpPr>
            <a:spLocks noGrp="1"/>
          </p:cNvSpPr>
          <p:nvPr>
            <p:ph sz="half" idx="1"/>
          </p:nvPr>
        </p:nvSpPr>
        <p:spPr/>
        <p:txBody>
          <a:bodyPr/>
          <a:lstStyle/>
          <a:p>
            <a:pPr>
              <a:lnSpc>
                <a:spcPct val="90000"/>
              </a:lnSpc>
              <a:buFont typeface="Arial"/>
              <a:buChar char="•"/>
              <a:defRPr/>
            </a:pPr>
            <a:r>
              <a:rPr lang="en-US" altLang="en-US" sz="2800" b="1" dirty="0">
                <a:solidFill>
                  <a:schemeClr val="tx1">
                    <a:lumMod val="85000"/>
                    <a:lumOff val="15000"/>
                  </a:schemeClr>
                </a:solidFill>
              </a:rPr>
              <a:t>contain Zymogens granules</a:t>
            </a:r>
          </a:p>
          <a:p>
            <a:pPr>
              <a:lnSpc>
                <a:spcPct val="90000"/>
              </a:lnSpc>
              <a:buFont typeface="Arial"/>
              <a:buChar char="•"/>
              <a:defRPr/>
            </a:pPr>
            <a:r>
              <a:rPr lang="en-US" altLang="en-US" sz="2800" b="1" dirty="0">
                <a:solidFill>
                  <a:schemeClr val="tx1">
                    <a:lumMod val="85000"/>
                    <a:lumOff val="15000"/>
                  </a:schemeClr>
                </a:solidFill>
              </a:rPr>
              <a:t>Abundant RER give the cell Basophilic stain</a:t>
            </a:r>
            <a:r>
              <a:rPr lang="en-US" altLang="en-US" sz="2800" dirty="0">
                <a:solidFill>
                  <a:schemeClr val="tx1">
                    <a:lumMod val="85000"/>
                    <a:lumOff val="15000"/>
                  </a:schemeClr>
                </a:solidFill>
              </a:rPr>
              <a:t>  </a:t>
            </a:r>
          </a:p>
          <a:p>
            <a:pPr>
              <a:lnSpc>
                <a:spcPct val="90000"/>
              </a:lnSpc>
              <a:buFont typeface="Arial"/>
              <a:buChar char="•"/>
              <a:defRPr/>
            </a:pPr>
            <a:r>
              <a:rPr lang="en-US" altLang="en-US" sz="2800" dirty="0">
                <a:solidFill>
                  <a:schemeClr val="tx1">
                    <a:lumMod val="85000"/>
                    <a:lumOff val="15000"/>
                  </a:schemeClr>
                </a:solidFill>
              </a:rPr>
              <a:t>produce pepsinogen, which is a precursor of the proteolytic enzyme pepsin. </a:t>
            </a:r>
          </a:p>
          <a:p>
            <a:pPr marL="0" indent="0">
              <a:buNone/>
            </a:pPr>
            <a:endParaRPr lang="en-US" dirty="0"/>
          </a:p>
        </p:txBody>
      </p:sp>
      <p:sp>
        <p:nvSpPr>
          <p:cNvPr id="5" name="Slide Number Placeholder 4">
            <a:extLst>
              <a:ext uri="{FF2B5EF4-FFF2-40B4-BE49-F238E27FC236}">
                <a16:creationId xmlns:a16="http://schemas.microsoft.com/office/drawing/2014/main" id="{C3ED30E5-0ADF-8C56-EA07-ED15328B6790}"/>
              </a:ext>
            </a:extLst>
          </p:cNvPr>
          <p:cNvSpPr>
            <a:spLocks noGrp="1"/>
          </p:cNvSpPr>
          <p:nvPr>
            <p:ph type="sldNum" sz="quarter" idx="12"/>
          </p:nvPr>
        </p:nvSpPr>
        <p:spPr/>
        <p:txBody>
          <a:bodyPr/>
          <a:lstStyle/>
          <a:p>
            <a:fld id="{B6F15528-21DE-4FAA-801E-634DDDAF4B2B}" type="slidenum">
              <a:rPr lang="en-US" smtClean="0"/>
              <a:pPr/>
              <a:t>19</a:t>
            </a:fld>
            <a:endParaRPr lang="en-US"/>
          </a:p>
        </p:txBody>
      </p:sp>
      <p:pic>
        <p:nvPicPr>
          <p:cNvPr id="6" name="Picture 2">
            <a:extLst>
              <a:ext uri="{FF2B5EF4-FFF2-40B4-BE49-F238E27FC236}">
                <a16:creationId xmlns:a16="http://schemas.microsoft.com/office/drawing/2014/main" id="{5AC29D0F-C0FD-3EB4-A6CF-E21CF4DF8BB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30521" y="1825625"/>
            <a:ext cx="368345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84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290433"/>
            <a:ext cx="7772400" cy="1470025"/>
          </a:xfrm>
        </p:spPr>
        <p:txBody>
          <a:bodyPr>
            <a:normAutofit fontScale="90000"/>
          </a:bodyPr>
          <a:lstStyle/>
          <a:p>
            <a:r>
              <a:rPr lang="en-US" sz="4000" b="1" dirty="0">
                <a:cs typeface="Times New Roman" pitchFamily="18" charset="0"/>
              </a:rPr>
              <a:t>Gastrointestinal Tract (GIT) Module</a:t>
            </a:r>
            <a:br>
              <a:rPr lang="en-US" sz="4000" u="sng" dirty="0">
                <a:cs typeface="Times New Roman" pitchFamily="18" charset="0"/>
              </a:rPr>
            </a:br>
            <a:r>
              <a:rPr lang="en-US" sz="3200" dirty="0">
                <a:cs typeface="Times New Roman" pitchFamily="18" charset="0"/>
              </a:rPr>
              <a:t>2</a:t>
            </a:r>
            <a:r>
              <a:rPr lang="en-US" sz="3200" baseline="30000" dirty="0">
                <a:cs typeface="Times New Roman" pitchFamily="18" charset="0"/>
              </a:rPr>
              <a:t>nd</a:t>
            </a:r>
            <a:r>
              <a:rPr lang="en-US" sz="3200" dirty="0">
                <a:cs typeface="Times New Roman" pitchFamily="18" charset="0"/>
              </a:rPr>
              <a:t> Year MBBS(LGIS)</a:t>
            </a:r>
            <a:br>
              <a:rPr lang="en-US" sz="4000" u="sng" dirty="0">
                <a:cs typeface="Times New Roman" pitchFamily="18" charset="0"/>
              </a:rPr>
            </a:br>
            <a:r>
              <a:rPr lang="en-US" sz="4000" b="1" dirty="0">
                <a:cs typeface="Times New Roman" pitchFamily="18" charset="0"/>
              </a:rPr>
              <a:t>Histology of Stomach</a:t>
            </a:r>
            <a:endParaRPr lang="en-US" dirty="0"/>
          </a:p>
        </p:txBody>
      </p:sp>
      <p:sp>
        <p:nvSpPr>
          <p:cNvPr id="3" name="Subtitle 2"/>
          <p:cNvSpPr>
            <a:spLocks noGrp="1"/>
          </p:cNvSpPr>
          <p:nvPr>
            <p:ph type="subTitle" idx="1"/>
          </p:nvPr>
        </p:nvSpPr>
        <p:spPr>
          <a:xfrm>
            <a:off x="609600" y="5772629"/>
            <a:ext cx="8534400" cy="762000"/>
          </a:xfrm>
        </p:spPr>
        <p:txBody>
          <a:bodyPr>
            <a:normAutofit fontScale="25000" lnSpcReduction="20000"/>
          </a:bodyPr>
          <a:lstStyle/>
          <a:p>
            <a:pPr algn="l"/>
            <a:r>
              <a:rPr lang="en-US" sz="7200" b="1" dirty="0">
                <a:cs typeface="Times New Roman" pitchFamily="18" charset="0"/>
              </a:rPr>
              <a:t>Presenter: Dr. Maria </a:t>
            </a:r>
            <a:r>
              <a:rPr lang="en-US" sz="7200" b="1" dirty="0" err="1">
                <a:cs typeface="Times New Roman" pitchFamily="18" charset="0"/>
              </a:rPr>
              <a:t>Tasleem</a:t>
            </a:r>
            <a:r>
              <a:rPr lang="en-US" sz="7200" b="1" dirty="0">
                <a:cs typeface="Times New Roman" pitchFamily="18" charset="0"/>
              </a:rPr>
              <a:t> 				Date: 23-01-25</a:t>
            </a:r>
          </a:p>
          <a:p>
            <a:pPr algn="l"/>
            <a:r>
              <a:rPr lang="en-US" sz="7200" b="1" dirty="0">
                <a:cs typeface="Times New Roman" pitchFamily="18" charset="0"/>
              </a:rPr>
              <a:t>(Assistant Professor)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4200" y="283028"/>
            <a:ext cx="1204686" cy="1007405"/>
          </a:xfrm>
          <a:prstGeom prst="rect">
            <a:avLst/>
          </a:prstGeom>
          <a:noFill/>
          <a:ln>
            <a:noFill/>
          </a:ln>
        </p:spPr>
      </p:pic>
      <p:pic>
        <p:nvPicPr>
          <p:cNvPr id="7" name="Picture 2">
            <a:extLst>
              <a:ext uri="{FF2B5EF4-FFF2-40B4-BE49-F238E27FC236}">
                <a16:creationId xmlns:a16="http://schemas.microsoft.com/office/drawing/2014/main" id="{7CD57ABA-CD7B-B97F-1FD1-D3CBD02ACC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383"/>
          <a:stretch/>
        </p:blipFill>
        <p:spPr bwMode="auto">
          <a:xfrm>
            <a:off x="3314700" y="2914428"/>
            <a:ext cx="2590800" cy="277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b="1" dirty="0" err="1">
                <a:latin typeface="+mn-lt"/>
              </a:rPr>
              <a:t>Enteroendocrine</a:t>
            </a:r>
            <a:r>
              <a:rPr lang="en-US" sz="3600" b="1" dirty="0">
                <a:latin typeface="+mn-lt"/>
              </a:rPr>
              <a:t> Cell</a:t>
            </a:r>
          </a:p>
        </p:txBody>
      </p:sp>
      <p:sp>
        <p:nvSpPr>
          <p:cNvPr id="6" name="Content Placeholder 5"/>
          <p:cNvSpPr>
            <a:spLocks noGrp="1"/>
          </p:cNvSpPr>
          <p:nvPr>
            <p:ph idx="1"/>
          </p:nvPr>
        </p:nvSpPr>
        <p:spPr/>
        <p:txBody>
          <a:bodyPr>
            <a:normAutofit/>
          </a:bodyPr>
          <a:lstStyle/>
          <a:p>
            <a:pPr>
              <a:lnSpc>
                <a:spcPct val="90000"/>
              </a:lnSpc>
              <a:spcBef>
                <a:spcPct val="50000"/>
              </a:spcBef>
              <a:buClr>
                <a:schemeClr val="tx1"/>
              </a:buClr>
              <a:buFont typeface="Arial"/>
              <a:buChar char="•"/>
              <a:defRPr/>
            </a:pPr>
            <a:r>
              <a:rPr lang="en-US" altLang="en-US" sz="2800" dirty="0">
                <a:solidFill>
                  <a:schemeClr val="tx1">
                    <a:lumMod val="85000"/>
                    <a:lumOff val="15000"/>
                  </a:schemeClr>
                </a:solidFill>
              </a:rPr>
              <a:t>Located in the neck and base</a:t>
            </a:r>
          </a:p>
          <a:p>
            <a:pPr>
              <a:lnSpc>
                <a:spcPct val="90000"/>
              </a:lnSpc>
              <a:spcBef>
                <a:spcPct val="50000"/>
              </a:spcBef>
              <a:buClr>
                <a:schemeClr val="tx1"/>
              </a:buClr>
              <a:buFont typeface="Arial"/>
              <a:buChar char="•"/>
              <a:defRPr/>
            </a:pPr>
            <a:r>
              <a:rPr lang="en-US" altLang="en-US" sz="2800" dirty="0">
                <a:solidFill>
                  <a:schemeClr val="tx1">
                    <a:lumMod val="85000"/>
                    <a:lumOff val="15000"/>
                  </a:schemeClr>
                </a:solidFill>
              </a:rPr>
              <a:t>Demonstrated by Electron microscope or by Immunological technique.</a:t>
            </a:r>
          </a:p>
          <a:p>
            <a:pPr>
              <a:lnSpc>
                <a:spcPct val="90000"/>
              </a:lnSpc>
              <a:spcBef>
                <a:spcPct val="50000"/>
              </a:spcBef>
              <a:buClr>
                <a:schemeClr val="tx1"/>
              </a:buClr>
              <a:buFont typeface="Arial"/>
              <a:buChar char="•"/>
              <a:defRPr/>
            </a:pPr>
            <a:r>
              <a:rPr lang="en-US" altLang="en-US" sz="2800" dirty="0">
                <a:solidFill>
                  <a:schemeClr val="tx1">
                    <a:lumMod val="85000"/>
                    <a:lumOff val="15000"/>
                  </a:schemeClr>
                </a:solidFill>
              </a:rPr>
              <a:t>Stained by chromium and silver  salts therefore also called as </a:t>
            </a:r>
            <a:r>
              <a:rPr lang="en-US" altLang="en-US" sz="2800" dirty="0" err="1">
                <a:solidFill>
                  <a:schemeClr val="tx1">
                    <a:lumMod val="85000"/>
                    <a:lumOff val="15000"/>
                  </a:schemeClr>
                </a:solidFill>
              </a:rPr>
              <a:t>enterochromaffin</a:t>
            </a:r>
            <a:r>
              <a:rPr lang="en-US" altLang="en-US" sz="2800" dirty="0">
                <a:solidFill>
                  <a:schemeClr val="tx1">
                    <a:lumMod val="85000"/>
                    <a:lumOff val="15000"/>
                  </a:schemeClr>
                </a:solidFill>
              </a:rPr>
              <a:t> EC and </a:t>
            </a:r>
            <a:r>
              <a:rPr lang="en-US" altLang="en-US" sz="2800" dirty="0" err="1">
                <a:solidFill>
                  <a:schemeClr val="tx1">
                    <a:lumMod val="85000"/>
                    <a:lumOff val="15000"/>
                  </a:schemeClr>
                </a:solidFill>
              </a:rPr>
              <a:t>Argentaffin</a:t>
            </a:r>
            <a:r>
              <a:rPr lang="en-US" altLang="en-US" sz="2800" dirty="0">
                <a:solidFill>
                  <a:schemeClr val="tx1">
                    <a:lumMod val="85000"/>
                    <a:lumOff val="15000"/>
                  </a:schemeClr>
                </a:solidFill>
              </a:rPr>
              <a:t> cell</a:t>
            </a:r>
          </a:p>
          <a:p>
            <a:pPr>
              <a:lnSpc>
                <a:spcPct val="90000"/>
              </a:lnSpc>
              <a:spcBef>
                <a:spcPct val="50000"/>
              </a:spcBef>
              <a:buClr>
                <a:schemeClr val="tx1"/>
              </a:buClr>
              <a:buFont typeface="Arial"/>
              <a:buChar char="•"/>
              <a:defRPr/>
            </a:pPr>
            <a:r>
              <a:rPr lang="en-US" altLang="en-US" sz="2800" dirty="0">
                <a:solidFill>
                  <a:schemeClr val="tx1">
                    <a:lumMod val="85000"/>
                    <a:lumOff val="15000"/>
                  </a:schemeClr>
                </a:solidFill>
              </a:rPr>
              <a:t>Secrete polypeptide hormones that influence digestion. Serotonin released by </a:t>
            </a:r>
            <a:r>
              <a:rPr lang="en-US" altLang="en-US" sz="2800" dirty="0" err="1">
                <a:solidFill>
                  <a:schemeClr val="tx1">
                    <a:lumMod val="85000"/>
                    <a:lumOff val="15000"/>
                  </a:schemeClr>
                </a:solidFill>
              </a:rPr>
              <a:t>fundic</a:t>
            </a:r>
            <a:r>
              <a:rPr lang="en-US" altLang="en-US" sz="2800" dirty="0">
                <a:solidFill>
                  <a:schemeClr val="tx1">
                    <a:lumMod val="85000"/>
                    <a:lumOff val="15000"/>
                  </a:schemeClr>
                </a:solidFill>
              </a:rPr>
              <a:t> cells and Gastrin released by pyloric cells                                                                        </a:t>
            </a:r>
          </a:p>
          <a:p>
            <a:endParaRPr lang="en-US" dirty="0"/>
          </a:p>
        </p:txBody>
      </p:sp>
    </p:spTree>
    <p:extLst>
      <p:ext uri="{BB962C8B-B14F-4D97-AF65-F5344CB8AC3E}">
        <p14:creationId xmlns:p14="http://schemas.microsoft.com/office/powerpoint/2010/main" val="1304318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F8CB-9AD9-CE67-A663-9E511ECB3391}"/>
              </a:ext>
            </a:extLst>
          </p:cNvPr>
          <p:cNvSpPr>
            <a:spLocks noGrp="1"/>
          </p:cNvSpPr>
          <p:nvPr>
            <p:ph type="title"/>
          </p:nvPr>
        </p:nvSpPr>
        <p:spPr/>
        <p:txBody>
          <a:bodyPr>
            <a:normAutofit/>
          </a:bodyPr>
          <a:lstStyle/>
          <a:p>
            <a:pPr algn="ctr"/>
            <a:r>
              <a:rPr lang="en-US" sz="3600" b="1" dirty="0">
                <a:latin typeface="+mn-lt"/>
              </a:rPr>
              <a:t>Cardiac Glands</a:t>
            </a:r>
          </a:p>
        </p:txBody>
      </p:sp>
      <p:sp>
        <p:nvSpPr>
          <p:cNvPr id="3" name="Content Placeholder 2">
            <a:extLst>
              <a:ext uri="{FF2B5EF4-FFF2-40B4-BE49-F238E27FC236}">
                <a16:creationId xmlns:a16="http://schemas.microsoft.com/office/drawing/2014/main" id="{66622BA2-BCA3-D345-56ED-1030158B6709}"/>
              </a:ext>
            </a:extLst>
          </p:cNvPr>
          <p:cNvSpPr>
            <a:spLocks noGrp="1"/>
          </p:cNvSpPr>
          <p:nvPr>
            <p:ph sz="half" idx="1"/>
          </p:nvPr>
        </p:nvSpPr>
        <p:spPr/>
        <p:txBody>
          <a:bodyPr/>
          <a:lstStyle/>
          <a:p>
            <a:r>
              <a:rPr lang="en-US" altLang="en-US" sz="2800" dirty="0"/>
              <a:t>Cardiac glands are heavily branched tubular and somewhat tortuous glands which contain mainly mucus-producing cells. </a:t>
            </a:r>
          </a:p>
          <a:p>
            <a:endParaRPr lang="en-US" dirty="0"/>
          </a:p>
        </p:txBody>
      </p:sp>
      <p:sp>
        <p:nvSpPr>
          <p:cNvPr id="5" name="Slide Number Placeholder 4">
            <a:extLst>
              <a:ext uri="{FF2B5EF4-FFF2-40B4-BE49-F238E27FC236}">
                <a16:creationId xmlns:a16="http://schemas.microsoft.com/office/drawing/2014/main" id="{68CB7436-7E57-DD12-D40F-1F156028F0B6}"/>
              </a:ext>
            </a:extLst>
          </p:cNvPr>
          <p:cNvSpPr>
            <a:spLocks noGrp="1"/>
          </p:cNvSpPr>
          <p:nvPr>
            <p:ph type="sldNum" sz="quarter" idx="12"/>
          </p:nvPr>
        </p:nvSpPr>
        <p:spPr/>
        <p:txBody>
          <a:bodyPr/>
          <a:lstStyle/>
          <a:p>
            <a:fld id="{B6F15528-21DE-4FAA-801E-634DDDAF4B2B}" type="slidenum">
              <a:rPr lang="en-US" smtClean="0"/>
              <a:pPr/>
              <a:t>21</a:t>
            </a:fld>
            <a:endParaRPr lang="en-US"/>
          </a:p>
        </p:txBody>
      </p:sp>
      <p:pic>
        <p:nvPicPr>
          <p:cNvPr id="6" name="Picture 2">
            <a:extLst>
              <a:ext uri="{FF2B5EF4-FFF2-40B4-BE49-F238E27FC236}">
                <a16:creationId xmlns:a16="http://schemas.microsoft.com/office/drawing/2014/main" id="{8DC43E07-7CF9-39FF-3713-BE51D22B49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29150" y="2032893"/>
            <a:ext cx="3886200" cy="393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233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169F-6706-6B0D-6067-033F9FC156B7}"/>
              </a:ext>
            </a:extLst>
          </p:cNvPr>
          <p:cNvSpPr>
            <a:spLocks noGrp="1"/>
          </p:cNvSpPr>
          <p:nvPr>
            <p:ph type="title"/>
          </p:nvPr>
        </p:nvSpPr>
        <p:spPr/>
        <p:txBody>
          <a:bodyPr/>
          <a:lstStyle/>
          <a:p>
            <a:pPr algn="ctr"/>
            <a:r>
              <a:rPr lang="en-US" sz="3600" b="1" dirty="0">
                <a:latin typeface="+mn-lt"/>
              </a:rPr>
              <a:t>Pyloric Gland</a:t>
            </a:r>
            <a:r>
              <a:rPr lang="en-US" sz="3200" b="1" dirty="0"/>
              <a:t>s</a:t>
            </a:r>
            <a:endParaRPr lang="en-US" dirty="0"/>
          </a:p>
        </p:txBody>
      </p:sp>
      <p:sp>
        <p:nvSpPr>
          <p:cNvPr id="3" name="Content Placeholder 2">
            <a:extLst>
              <a:ext uri="{FF2B5EF4-FFF2-40B4-BE49-F238E27FC236}">
                <a16:creationId xmlns:a16="http://schemas.microsoft.com/office/drawing/2014/main" id="{759604E5-7715-E3F9-A739-6B6A0D7819F6}"/>
              </a:ext>
            </a:extLst>
          </p:cNvPr>
          <p:cNvSpPr>
            <a:spLocks noGrp="1"/>
          </p:cNvSpPr>
          <p:nvPr>
            <p:ph sz="half" idx="1"/>
          </p:nvPr>
        </p:nvSpPr>
        <p:spPr/>
        <p:txBody>
          <a:bodyPr/>
          <a:lstStyle/>
          <a:p>
            <a:r>
              <a:rPr lang="en-US" altLang="en-US" sz="2800" dirty="0"/>
              <a:t>Pyloric glands are more coiled than principal glands, and they may be branched. Endocrine cells, in particular gastrin-producing cells, are more frequent than in principal glands. </a:t>
            </a:r>
            <a:r>
              <a:rPr lang="en-US" altLang="en-US" sz="2800" u="sng" dirty="0"/>
              <a:t>A few parietal cells may be present but chief cells are usually absent</a:t>
            </a:r>
            <a:endParaRPr lang="en-US" sz="2800" dirty="0"/>
          </a:p>
          <a:p>
            <a:endParaRPr lang="en-US" dirty="0"/>
          </a:p>
        </p:txBody>
      </p:sp>
      <p:sp>
        <p:nvSpPr>
          <p:cNvPr id="5" name="Slide Number Placeholder 4">
            <a:extLst>
              <a:ext uri="{FF2B5EF4-FFF2-40B4-BE49-F238E27FC236}">
                <a16:creationId xmlns:a16="http://schemas.microsoft.com/office/drawing/2014/main" id="{D06FAE69-F5D0-DBCA-9B18-1D9C56C5BD24}"/>
              </a:ext>
            </a:extLst>
          </p:cNvPr>
          <p:cNvSpPr>
            <a:spLocks noGrp="1"/>
          </p:cNvSpPr>
          <p:nvPr>
            <p:ph type="sldNum" sz="quarter" idx="12"/>
          </p:nvPr>
        </p:nvSpPr>
        <p:spPr/>
        <p:txBody>
          <a:bodyPr/>
          <a:lstStyle/>
          <a:p>
            <a:fld id="{B6F15528-21DE-4FAA-801E-634DDDAF4B2B}" type="slidenum">
              <a:rPr lang="en-US" smtClean="0"/>
              <a:pPr/>
              <a:t>22</a:t>
            </a:fld>
            <a:endParaRPr lang="en-US"/>
          </a:p>
        </p:txBody>
      </p:sp>
      <p:pic>
        <p:nvPicPr>
          <p:cNvPr id="6" name="Picture 2">
            <a:extLst>
              <a:ext uri="{FF2B5EF4-FFF2-40B4-BE49-F238E27FC236}">
                <a16:creationId xmlns:a16="http://schemas.microsoft.com/office/drawing/2014/main" id="{8A62EC37-95B4-28B6-D5AB-5CECF57D2D9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516"/>
          <a:stretch/>
        </p:blipFill>
        <p:spPr bwMode="auto">
          <a:xfrm>
            <a:off x="4629150" y="1906788"/>
            <a:ext cx="3886200" cy="418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707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mn-lt"/>
              </a:rPr>
              <a:t>Identify</a:t>
            </a:r>
          </a:p>
        </p:txBody>
      </p:sp>
      <p:pic>
        <p:nvPicPr>
          <p:cNvPr id="1536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28650" y="1594558"/>
            <a:ext cx="3638550" cy="448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29150" y="1690689"/>
            <a:ext cx="3886200" cy="439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95400" y="4267200"/>
            <a:ext cx="609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00600" y="4800600"/>
            <a:ext cx="533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40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798513"/>
            <a:ext cx="8151813" cy="590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C26566AC-29BF-03AD-92CC-3807263C3FEA}"/>
              </a:ext>
            </a:extLst>
          </p:cNvPr>
          <p:cNvSpPr>
            <a:spLocks noGrp="1"/>
          </p:cNvSpPr>
          <p:nvPr>
            <p:ph type="title"/>
          </p:nvPr>
        </p:nvSpPr>
        <p:spPr>
          <a:xfrm>
            <a:off x="628650" y="-23446"/>
            <a:ext cx="7886700" cy="1325563"/>
          </a:xfrm>
        </p:spPr>
        <p:txBody>
          <a:bodyPr>
            <a:normAutofit/>
          </a:bodyPr>
          <a:lstStyle/>
          <a:p>
            <a:pPr algn="ctr"/>
            <a:r>
              <a:rPr lang="en-US" sz="3600" b="1" dirty="0">
                <a:latin typeface="+mn-lt"/>
              </a:rPr>
              <a:t>Identify</a:t>
            </a:r>
          </a:p>
        </p:txBody>
      </p:sp>
      <p:sp>
        <p:nvSpPr>
          <p:cNvPr id="3" name="Content Placeholder 2">
            <a:extLst>
              <a:ext uri="{FF2B5EF4-FFF2-40B4-BE49-F238E27FC236}">
                <a16:creationId xmlns:a16="http://schemas.microsoft.com/office/drawing/2014/main" id="{1E1963B5-84A1-4973-D512-30BEF7A79725}"/>
              </a:ext>
            </a:extLst>
          </p:cNvPr>
          <p:cNvSpPr>
            <a:spLocks noGrp="1"/>
          </p:cNvSpPr>
          <p:nvPr>
            <p:ph idx="1"/>
          </p:nvPr>
        </p:nvSpPr>
        <p:spPr>
          <a:xfrm>
            <a:off x="628650" y="1825624"/>
            <a:ext cx="7886700" cy="4651375"/>
          </a:xfrm>
        </p:spPr>
        <p:txBody>
          <a:bodyPr/>
          <a:lstStyle/>
          <a:p>
            <a:endParaRPr lang="en-US" dirty="0"/>
          </a:p>
        </p:txBody>
      </p:sp>
    </p:spTree>
    <p:extLst>
      <p:ext uri="{BB962C8B-B14F-4D97-AF65-F5344CB8AC3E}">
        <p14:creationId xmlns:p14="http://schemas.microsoft.com/office/powerpoint/2010/main" val="1889155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1" y="1447800"/>
            <a:ext cx="3886200" cy="4351338"/>
          </a:xfrm>
        </p:spPr>
        <p:txBody>
          <a:bodyPr>
            <a:normAutofit/>
          </a:bodyPr>
          <a:lstStyle/>
          <a:p>
            <a:endParaRPr lang="en-US" sz="2800" dirty="0">
              <a:latin typeface="Calibri" pitchFamily="34" charset="0"/>
            </a:endParaRPr>
          </a:p>
          <a:p>
            <a:r>
              <a:rPr lang="en-US" sz="2800" b="1" dirty="0">
                <a:latin typeface="Calibri" pitchFamily="34" charset="0"/>
              </a:rPr>
              <a:t>Pernicious Anemia</a:t>
            </a:r>
          </a:p>
          <a:p>
            <a:r>
              <a:rPr lang="en-US" sz="2800" dirty="0"/>
              <a:t>lack of Intrinsic Factor release by parietal cells</a:t>
            </a:r>
          </a:p>
          <a:p>
            <a:r>
              <a:rPr lang="en-US" sz="2800" dirty="0"/>
              <a:t>Vitamin B12 malabsorption</a:t>
            </a:r>
          </a:p>
          <a:p>
            <a:r>
              <a:rPr lang="en-US" sz="2800" dirty="0"/>
              <a:t>DNA synthesis effected</a:t>
            </a:r>
          </a:p>
          <a:p>
            <a:r>
              <a:rPr lang="en-US" sz="2800" dirty="0"/>
              <a:t>RBCs malformed due to improper DNA synthesis </a:t>
            </a:r>
          </a:p>
          <a:p>
            <a:endParaRPr lang="en-US" sz="2800" dirty="0">
              <a:latin typeface="Calibri" pitchFamily="34" charset="0"/>
            </a:endParaRPr>
          </a:p>
        </p:txBody>
      </p:sp>
      <p:sp>
        <p:nvSpPr>
          <p:cNvPr id="6" name="Content Placeholder 5">
            <a:extLst>
              <a:ext uri="{FF2B5EF4-FFF2-40B4-BE49-F238E27FC236}">
                <a16:creationId xmlns:a16="http://schemas.microsoft.com/office/drawing/2014/main" id="{38109001-76B0-D7A1-3404-19C493BA5A60}"/>
              </a:ext>
            </a:extLst>
          </p:cNvPr>
          <p:cNvSpPr>
            <a:spLocks noGrp="1"/>
          </p:cNvSpPr>
          <p:nvPr>
            <p:ph sz="half" idx="2"/>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25</a:t>
            </a:fld>
            <a:endParaRPr lang="en-US"/>
          </a:p>
        </p:txBody>
      </p:sp>
      <p:sp>
        <p:nvSpPr>
          <p:cNvPr id="5" name="Round Same Side Corner Rectangle 4"/>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7" name="Title 2"/>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Interactive Session</a:t>
            </a:r>
          </a:p>
        </p:txBody>
      </p:sp>
      <p:pic>
        <p:nvPicPr>
          <p:cNvPr id="3" name="Picture 2" descr="Pernicious Anemia: Definition, Symptoms, Causes &amp; Treatment">
            <a:extLst>
              <a:ext uri="{FF2B5EF4-FFF2-40B4-BE49-F238E27FC236}">
                <a16:creationId xmlns:a16="http://schemas.microsoft.com/office/drawing/2014/main" id="{ED6A4940-6785-66B9-3AF6-11FABE1748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6"/>
          <a:stretch/>
        </p:blipFill>
        <p:spPr bwMode="auto">
          <a:xfrm>
            <a:off x="4859994" y="1560880"/>
            <a:ext cx="3424511" cy="470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749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mn-lt"/>
              </a:rPr>
              <a:t>Clinical Correlates</a:t>
            </a:r>
          </a:p>
        </p:txBody>
      </p:sp>
      <p:sp>
        <p:nvSpPr>
          <p:cNvPr id="3" name="Content Placeholder 2"/>
          <p:cNvSpPr>
            <a:spLocks noGrp="1"/>
          </p:cNvSpPr>
          <p:nvPr>
            <p:ph sz="half" idx="1"/>
          </p:nvPr>
        </p:nvSpPr>
        <p:spPr/>
        <p:txBody>
          <a:bodyPr>
            <a:normAutofit/>
          </a:bodyPr>
          <a:lstStyle/>
          <a:p>
            <a:r>
              <a:rPr lang="en-US" sz="2800" dirty="0"/>
              <a:t>Gastric ulcers</a:t>
            </a:r>
          </a:p>
          <a:p>
            <a:pPr>
              <a:buFont typeface="Wingdings" pitchFamily="2" charset="2"/>
              <a:buChar char="Ø"/>
            </a:pPr>
            <a:r>
              <a:rPr lang="en-US" sz="2800" dirty="0"/>
              <a:t>H. Pylori</a:t>
            </a:r>
          </a:p>
          <a:p>
            <a:pPr>
              <a:buFont typeface="Wingdings" pitchFamily="2" charset="2"/>
              <a:buChar char="Ø"/>
            </a:pPr>
            <a:r>
              <a:rPr lang="en-US" sz="2800" dirty="0"/>
              <a:t>NSAIDs</a:t>
            </a:r>
          </a:p>
          <a:p>
            <a:pPr>
              <a:buFont typeface="Wingdings" pitchFamily="2" charset="2"/>
              <a:buChar char="Ø"/>
            </a:pPr>
            <a:r>
              <a:rPr lang="en-US" sz="2800" dirty="0"/>
              <a:t>Overproduction of </a:t>
            </a:r>
            <a:r>
              <a:rPr lang="en-US" sz="2800" dirty="0" err="1"/>
              <a:t>HCl</a:t>
            </a:r>
            <a:endParaRPr lang="en-US" sz="2800" dirty="0"/>
          </a:p>
          <a:p>
            <a:pPr>
              <a:buFont typeface="Wingdings" pitchFamily="2" charset="2"/>
              <a:buChar char="Ø"/>
            </a:pPr>
            <a:r>
              <a:rPr lang="en-US" sz="2800" dirty="0"/>
              <a:t>Lowered production of Mucus</a:t>
            </a:r>
          </a:p>
        </p:txBody>
      </p:sp>
      <p:pic>
        <p:nvPicPr>
          <p:cNvPr id="3074"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10516"/>
          <a:stretch/>
        </p:blipFill>
        <p:spPr bwMode="auto">
          <a:xfrm>
            <a:off x="4359729" y="1752600"/>
            <a:ext cx="432707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 Same Side Corner Rectangle 4">
            <a:extLst>
              <a:ext uri="{FF2B5EF4-FFF2-40B4-BE49-F238E27FC236}">
                <a16:creationId xmlns:a16="http://schemas.microsoft.com/office/drawing/2014/main" id="{EC2AA2CE-4777-C04E-AF20-F59C4DC8B1A2}"/>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Tree>
    <p:extLst>
      <p:ext uri="{BB962C8B-B14F-4D97-AF65-F5344CB8AC3E}">
        <p14:creationId xmlns:p14="http://schemas.microsoft.com/office/powerpoint/2010/main" val="921558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mn-lt"/>
              </a:rPr>
              <a:t>Carcinoids</a:t>
            </a:r>
          </a:p>
        </p:txBody>
      </p:sp>
      <p:sp>
        <p:nvSpPr>
          <p:cNvPr id="3" name="Content Placeholder 2"/>
          <p:cNvSpPr>
            <a:spLocks noGrp="1"/>
          </p:cNvSpPr>
          <p:nvPr>
            <p:ph idx="1"/>
          </p:nvPr>
        </p:nvSpPr>
        <p:spPr/>
        <p:txBody>
          <a:bodyPr/>
          <a:lstStyle/>
          <a:p>
            <a:r>
              <a:rPr lang="en-US" sz="2800" dirty="0"/>
              <a:t>From </a:t>
            </a:r>
            <a:r>
              <a:rPr lang="en-US" sz="2800" dirty="0" err="1"/>
              <a:t>enteroendocrine</a:t>
            </a:r>
            <a:r>
              <a:rPr lang="en-US" sz="2800" dirty="0"/>
              <a:t> cells</a:t>
            </a:r>
          </a:p>
          <a:p>
            <a:r>
              <a:rPr lang="en-US" sz="2800" dirty="0"/>
              <a:t>Overproduction of Serotonin</a:t>
            </a:r>
          </a:p>
          <a:p>
            <a:r>
              <a:rPr lang="en-US" sz="2800" dirty="0"/>
              <a:t>Increase gastric motility</a:t>
            </a:r>
          </a:p>
          <a:p>
            <a:r>
              <a:rPr lang="en-US" sz="2800" dirty="0"/>
              <a:t>Cause mucosal vasoconstriction</a:t>
            </a:r>
          </a:p>
          <a:p>
            <a:r>
              <a:rPr lang="en-US" sz="2800" dirty="0"/>
              <a:t>Tissue damage</a:t>
            </a:r>
          </a:p>
          <a:p>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402"/>
          <a:stretch/>
        </p:blipFill>
        <p:spPr bwMode="auto">
          <a:xfrm>
            <a:off x="4953000" y="3922104"/>
            <a:ext cx="3657600" cy="266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 Same Side Corner Rectangle 4">
            <a:extLst>
              <a:ext uri="{FF2B5EF4-FFF2-40B4-BE49-F238E27FC236}">
                <a16:creationId xmlns:a16="http://schemas.microsoft.com/office/drawing/2014/main" id="{AD3481A3-18F8-4669-2FC8-3519B4DBC6BB}"/>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Tree>
    <p:extLst>
      <p:ext uri="{BB962C8B-B14F-4D97-AF65-F5344CB8AC3E}">
        <p14:creationId xmlns:p14="http://schemas.microsoft.com/office/powerpoint/2010/main" val="2350767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
        <p:nvSpPr>
          <p:cNvPr id="6" name="Title 2"/>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Management of Pernicious Anemia</a:t>
            </a:r>
            <a:endParaRPr lang="en-US" sz="3600" b="1" dirty="0">
              <a:latin typeface="+mn-lt"/>
            </a:endParaRPr>
          </a:p>
        </p:txBody>
      </p:sp>
      <p:sp>
        <p:nvSpPr>
          <p:cNvPr id="8" name="Content Placeholder 5"/>
          <p:cNvSpPr txBox="1">
            <a:spLocks/>
          </p:cNvSpPr>
          <p:nvPr/>
        </p:nvSpPr>
        <p:spPr>
          <a:xfrm>
            <a:off x="776514" y="1429656"/>
            <a:ext cx="7886700" cy="4957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800" dirty="0"/>
              <a:t>Review the patient's clinical presentation, </a:t>
            </a:r>
            <a:r>
              <a:rPr lang="en-US" sz="2800" b="1" dirty="0"/>
              <a:t>medical history, and diagnostic test results</a:t>
            </a:r>
            <a:endParaRPr lang="en-US" sz="2800" b="1" dirty="0">
              <a:solidFill>
                <a:srgbClr val="0D0D0D"/>
              </a:solidFill>
            </a:endParaRPr>
          </a:p>
          <a:p>
            <a:pPr algn="just"/>
            <a:r>
              <a:rPr lang="en-US" sz="2800" b="1" dirty="0"/>
              <a:t>Educate the patient </a:t>
            </a:r>
            <a:r>
              <a:rPr lang="en-US" sz="2800" dirty="0"/>
              <a:t>about the nature of pernicious anemia</a:t>
            </a:r>
            <a:endParaRPr lang="en-US" sz="2800" dirty="0">
              <a:solidFill>
                <a:srgbClr val="0D0D0D"/>
              </a:solidFill>
            </a:endParaRPr>
          </a:p>
          <a:p>
            <a:pPr algn="just"/>
            <a:r>
              <a:rPr lang="en-US" sz="2800" dirty="0"/>
              <a:t>Discuss the need for </a:t>
            </a:r>
            <a:r>
              <a:rPr lang="en-US" sz="2800" b="1" dirty="0"/>
              <a:t>regular follow-up visits</a:t>
            </a:r>
            <a:r>
              <a:rPr lang="en-US" sz="2800" dirty="0"/>
              <a:t>.</a:t>
            </a:r>
          </a:p>
          <a:p>
            <a:pPr algn="just"/>
            <a:r>
              <a:rPr lang="fr-FR" sz="2800" dirty="0" err="1"/>
              <a:t>Initiate</a:t>
            </a:r>
            <a:r>
              <a:rPr lang="fr-FR" sz="2800" dirty="0"/>
              <a:t> </a:t>
            </a:r>
            <a:r>
              <a:rPr lang="fr-FR" sz="2800" b="1" dirty="0" err="1"/>
              <a:t>parenteral</a:t>
            </a:r>
            <a:r>
              <a:rPr lang="fr-FR" sz="2800" b="1" dirty="0"/>
              <a:t> </a:t>
            </a:r>
            <a:r>
              <a:rPr lang="fr-FR" sz="2800" b="1" dirty="0" err="1"/>
              <a:t>vitamin</a:t>
            </a:r>
            <a:r>
              <a:rPr lang="fr-FR" sz="2800" b="1" dirty="0"/>
              <a:t> B12 </a:t>
            </a:r>
            <a:r>
              <a:rPr lang="fr-FR" sz="2800" dirty="0" err="1"/>
              <a:t>supplementation</a:t>
            </a:r>
            <a:r>
              <a:rPr lang="en-US" sz="2800" dirty="0">
                <a:solidFill>
                  <a:srgbClr val="0D0D0D"/>
                </a:solidFill>
              </a:rPr>
              <a:t>.</a:t>
            </a:r>
          </a:p>
          <a:p>
            <a:pPr algn="just"/>
            <a:r>
              <a:rPr lang="en-US" sz="2800" dirty="0"/>
              <a:t>Emphasize the importance of lifelong maintenance therapy with vitamin B12 injections</a:t>
            </a:r>
            <a:endParaRPr lang="en-US" sz="2800" dirty="0">
              <a:solidFill>
                <a:srgbClr val="0D0D0D"/>
              </a:solidFill>
            </a:endParaRP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
        <p:nvSpPr>
          <p:cNvPr id="7" name="Round Same Side Corner Rectangle 4"/>
          <p:cNvSpPr/>
          <p:nvPr/>
        </p:nvSpPr>
        <p:spPr>
          <a:xfrm>
            <a:off x="6477000" y="-21771"/>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Family Medicine</a:t>
            </a:r>
            <a:endParaRPr lang="en-GB" sz="2300" kern="1200" dirty="0">
              <a:solidFill>
                <a:schemeClr val="tx1"/>
              </a:solidFill>
            </a:endParaRPr>
          </a:p>
        </p:txBody>
      </p:sp>
    </p:spTree>
    <p:extLst>
      <p:ext uri="{BB962C8B-B14F-4D97-AF65-F5344CB8AC3E}">
        <p14:creationId xmlns:p14="http://schemas.microsoft.com/office/powerpoint/2010/main" val="4271121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7492412" y="0"/>
            <a:ext cx="16552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Bioethics</a:t>
            </a:r>
            <a:endParaRPr lang="en-GB" sz="2300" kern="1200" dirty="0">
              <a:solidFill>
                <a:schemeClr val="tx1"/>
              </a:solidFill>
            </a:endParaRPr>
          </a:p>
        </p:txBody>
      </p:sp>
      <p:sp>
        <p:nvSpPr>
          <p:cNvPr id="7"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Ethical Considerations</a:t>
            </a:r>
            <a:endParaRPr lang="en-US" sz="3600" b="1" dirty="0">
              <a:latin typeface="+mn-lt"/>
            </a:endParaRPr>
          </a:p>
        </p:txBody>
      </p:sp>
      <p:sp>
        <p:nvSpPr>
          <p:cNvPr id="8" name="Content Placeholder 5"/>
          <p:cNvSpPr txBox="1">
            <a:spLocks/>
          </p:cNvSpPr>
          <p:nvPr/>
        </p:nvSpPr>
        <p:spPr>
          <a:xfrm>
            <a:off x="762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800" dirty="0">
                <a:solidFill>
                  <a:srgbClr val="0D0D0D"/>
                </a:solidFill>
              </a:rPr>
              <a:t>From an ethical standpoint, the scenario raises considerations regarding </a:t>
            </a:r>
            <a:r>
              <a:rPr lang="en-US" sz="2800" b="1" dirty="0">
                <a:solidFill>
                  <a:srgbClr val="0D0D0D"/>
                </a:solidFill>
              </a:rPr>
              <a:t>patient autonomy</a:t>
            </a:r>
            <a:r>
              <a:rPr lang="en-US" sz="2800" dirty="0">
                <a:solidFill>
                  <a:srgbClr val="0D0D0D"/>
                </a:solidFill>
              </a:rPr>
              <a:t>, </a:t>
            </a:r>
            <a:r>
              <a:rPr lang="en-US" sz="2800" b="1" dirty="0">
                <a:solidFill>
                  <a:srgbClr val="0D0D0D"/>
                </a:solidFill>
              </a:rPr>
              <a:t>informed consent</a:t>
            </a:r>
            <a:r>
              <a:rPr lang="en-US" sz="2800" dirty="0">
                <a:solidFill>
                  <a:srgbClr val="0D0D0D"/>
                </a:solidFill>
              </a:rPr>
              <a:t>, and </a:t>
            </a:r>
            <a:r>
              <a:rPr lang="en-US" sz="2800" b="1" dirty="0">
                <a:solidFill>
                  <a:srgbClr val="0D0D0D"/>
                </a:solidFill>
              </a:rPr>
              <a:t>confidentiality</a:t>
            </a:r>
            <a:r>
              <a:rPr lang="en-US" sz="2800" dirty="0">
                <a:solidFill>
                  <a:srgbClr val="0D0D0D"/>
                </a:solidFill>
              </a:rPr>
              <a:t> </a:t>
            </a:r>
          </a:p>
          <a:p>
            <a:pPr algn="just"/>
            <a:r>
              <a:rPr lang="en-US" sz="2800" dirty="0">
                <a:solidFill>
                  <a:srgbClr val="0D0D0D"/>
                </a:solidFill>
              </a:rPr>
              <a:t>The physician must ensure that patient fully understands her diagnosis, treatment options, and potential implications </a:t>
            </a:r>
          </a:p>
          <a:p>
            <a:pPr algn="just"/>
            <a:r>
              <a:rPr lang="en-US" sz="2800" dirty="0">
                <a:solidFill>
                  <a:srgbClr val="0D0D0D"/>
                </a:solidFill>
              </a:rPr>
              <a:t>Additionally, the physician must respect patient’s privacy and confidentiality throughout the diagnostic and treatment process</a:t>
            </a:r>
            <a:endParaRPr lang="en-US" sz="28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29</a:t>
            </a:fld>
            <a:endParaRPr lang="en-US"/>
          </a:p>
        </p:txBody>
      </p:sp>
      <p:sp>
        <p:nvSpPr>
          <p:cNvPr id="6"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3857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latin typeface="+mn-lt"/>
              </a:rPr>
              <a:t>Motto, Vision, Dream</a:t>
            </a:r>
          </a:p>
        </p:txBody>
      </p:sp>
      <p:graphicFrame>
        <p:nvGraphicFramePr>
          <p:cNvPr id="4" name="Content Placeholder 3">
            <a:extLst>
              <a:ext uri="{FF2B5EF4-FFF2-40B4-BE49-F238E27FC236}">
                <a16:creationId xmlns:a16="http://schemas.microsoft.com/office/drawing/2014/main" id="{A267C48E-C722-45BA-ABA8-7A339C617CBD}"/>
              </a:ext>
            </a:extLst>
          </p:cNvPr>
          <p:cNvGraphicFramePr>
            <a:graphicFrameLocks noGrp="1"/>
          </p:cNvGraphicFramePr>
          <p:nvPr>
            <p:ph idx="1"/>
          </p:nvPr>
        </p:nvGraphicFramePr>
        <p:xfrm>
          <a:off x="628650" y="1825625"/>
          <a:ext cx="32695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572000" y="1295400"/>
            <a:ext cx="4114799"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impart evidence based research oriented medical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provide best possible patient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inculcate the values of mutual respect and ethical practice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88685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4"/>
          <p:cNvSpPr/>
          <p:nvPr/>
        </p:nvSpPr>
        <p:spPr>
          <a:xfrm>
            <a:off x="6040983" y="46017"/>
            <a:ext cx="3103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Artificial Intelligence</a:t>
            </a:r>
            <a:endParaRPr lang="en-GB" sz="2300" kern="1200" dirty="0">
              <a:solidFill>
                <a:schemeClr val="tx1"/>
              </a:solidFill>
            </a:endParaRPr>
          </a:p>
        </p:txBody>
      </p:sp>
      <p:sp>
        <p:nvSpPr>
          <p:cNvPr id="7" name="Title 2"/>
          <p:cNvSpPr txBox="1">
            <a:spLocks/>
          </p:cNvSpPr>
          <p:nvPr/>
        </p:nvSpPr>
        <p:spPr>
          <a:xfrm>
            <a:off x="228600" y="502810"/>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Role of AI in Pernicious Anemia Management</a:t>
            </a:r>
            <a:endParaRPr lang="en-US" sz="3600" b="1" dirty="0">
              <a:latin typeface="+mn-lt"/>
            </a:endParaRPr>
          </a:p>
        </p:txBody>
      </p:sp>
      <p:sp>
        <p:nvSpPr>
          <p:cNvPr id="8" name="Content Placeholder 5"/>
          <p:cNvSpPr txBox="1">
            <a:spLocks/>
          </p:cNvSpPr>
          <p:nvPr/>
        </p:nvSpPr>
        <p:spPr>
          <a:xfrm>
            <a:off x="723760" y="1688439"/>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r>
              <a:rPr lang="en-US" sz="2800" dirty="0">
                <a:solidFill>
                  <a:srgbClr val="0D0D0D"/>
                </a:solidFill>
              </a:rPr>
              <a:t>AI can potentially aid in </a:t>
            </a:r>
            <a:r>
              <a:rPr lang="en-US" sz="2800" b="1" dirty="0">
                <a:solidFill>
                  <a:srgbClr val="0D0D0D"/>
                </a:solidFill>
              </a:rPr>
              <a:t>enhancing diagnostic accuracy and efficiency. </a:t>
            </a:r>
          </a:p>
          <a:p>
            <a:pPr fontAlgn="base"/>
            <a:r>
              <a:rPr lang="en-US" sz="2800" dirty="0">
                <a:solidFill>
                  <a:srgbClr val="0D0D0D"/>
                </a:solidFill>
              </a:rPr>
              <a:t>AI-powered decision support systems can also help clinicians in </a:t>
            </a:r>
            <a:r>
              <a:rPr lang="en-US" sz="2800" b="1" dirty="0">
                <a:solidFill>
                  <a:srgbClr val="0D0D0D"/>
                </a:solidFill>
              </a:rPr>
              <a:t>selecting appropriate treatment modalities</a:t>
            </a:r>
          </a:p>
          <a:p>
            <a:pPr fontAlgn="base"/>
            <a:r>
              <a:rPr lang="en-US" sz="2800" dirty="0">
                <a:solidFill>
                  <a:srgbClr val="0D0D0D"/>
                </a:solidFill>
              </a:rPr>
              <a:t>AI-driven predictive models may help </a:t>
            </a:r>
            <a:r>
              <a:rPr lang="en-US" sz="2800" b="1" dirty="0">
                <a:solidFill>
                  <a:srgbClr val="0D0D0D"/>
                </a:solidFill>
              </a:rPr>
              <a:t>anticipate the risk of disease </a:t>
            </a:r>
            <a:r>
              <a:rPr lang="en-US" sz="2800" b="1" dirty="0" err="1">
                <a:solidFill>
                  <a:srgbClr val="0D0D0D"/>
                </a:solidFill>
              </a:rPr>
              <a:t>ocurrence</a:t>
            </a:r>
            <a:r>
              <a:rPr lang="en-US" sz="2800" dirty="0">
                <a:solidFill>
                  <a:srgbClr val="0D0D0D"/>
                </a:solidFill>
              </a:rPr>
              <a:t> in susceptible populations</a:t>
            </a:r>
            <a:endParaRPr lang="en-US" sz="28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30</a:t>
            </a:fld>
            <a:endParaRPr lang="en-US"/>
          </a:p>
        </p:txBody>
      </p:sp>
      <p:sp>
        <p:nvSpPr>
          <p:cNvPr id="9"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442083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3563"/>
            <a:ext cx="8229600" cy="1143000"/>
          </a:xfrm>
        </p:spPr>
        <p:txBody>
          <a:bodyPr>
            <a:noAutofit/>
          </a:bodyPr>
          <a:lstStyle/>
          <a:p>
            <a:pPr algn="l"/>
            <a:r>
              <a:rPr lang="en-US" sz="3600" b="1" i="0" u="none" strike="noStrike" dirty="0">
                <a:solidFill>
                  <a:srgbClr val="000000"/>
                </a:solidFill>
                <a:effectLst/>
                <a:latin typeface="+mn-lt"/>
              </a:rPr>
              <a:t>Pernicious Anemia: The Hematological Presentation of a Multifaceted Disorder Caused by Cobalamin Deficiency</a:t>
            </a:r>
          </a:p>
        </p:txBody>
      </p:sp>
      <p:sp>
        <p:nvSpPr>
          <p:cNvPr id="3" name="Content Placeholder 2"/>
          <p:cNvSpPr>
            <a:spLocks noGrp="1"/>
          </p:cNvSpPr>
          <p:nvPr>
            <p:ph idx="1"/>
          </p:nvPr>
        </p:nvSpPr>
        <p:spPr>
          <a:xfrm>
            <a:off x="457200" y="2115160"/>
            <a:ext cx="8229600" cy="4525963"/>
          </a:xfrm>
        </p:spPr>
        <p:txBody>
          <a:bodyPr>
            <a:normAutofit fontScale="92500" lnSpcReduction="10000"/>
          </a:bodyPr>
          <a:lstStyle/>
          <a:p>
            <a:pPr marL="0" indent="0" algn="just" fontAlgn="base">
              <a:buNone/>
            </a:pPr>
            <a:r>
              <a:rPr lang="en-US" sz="1600" b="0" i="0" u="sng" dirty="0">
                <a:effectLst/>
                <a:latin typeface="Arial" panose="020B0604020202020204" pitchFamily="34" charset="0"/>
                <a:hlinkClick r:id="rId3">
                  <a:extLst>
                    <a:ext uri="{A12FA001-AC4F-418D-AE19-62706E023703}">
                      <ahyp:hlinkClr xmlns:ahyp="http://schemas.microsoft.com/office/drawing/2018/hyperlinkcolor" val="tx"/>
                    </a:ext>
                  </a:extLst>
                </a:hlinkClick>
              </a:rPr>
              <a:t>G Esposito</a:t>
            </a:r>
            <a:r>
              <a:rPr lang="en-US" sz="1600" b="0" i="0" u="none" strike="noStrike" dirty="0">
                <a:effectLst/>
                <a:latin typeface="Arial" panose="020B0604020202020204" pitchFamily="34" charset="0"/>
              </a:rPr>
              <a:t>, L Dottori, G </a:t>
            </a:r>
            <a:r>
              <a:rPr lang="en-US" sz="1600" b="0" i="0" u="none" strike="noStrike" dirty="0" err="1">
                <a:effectLst/>
                <a:latin typeface="Arial" panose="020B0604020202020204" pitchFamily="34" charset="0"/>
              </a:rPr>
              <a:t>Pivetta</a:t>
            </a:r>
            <a:r>
              <a:rPr lang="en-US" sz="1600" b="0" i="0" u="none" strike="noStrike" dirty="0">
                <a:effectLst/>
                <a:latin typeface="Arial" panose="020B0604020202020204" pitchFamily="34" charset="0"/>
              </a:rPr>
              <a:t>, </a:t>
            </a:r>
            <a:r>
              <a:rPr lang="en-US" sz="1600" b="0" i="0" u="sng" dirty="0">
                <a:effectLst/>
                <a:latin typeface="Arial" panose="020B0604020202020204" pitchFamily="34" charset="0"/>
                <a:hlinkClick r:id="rId4">
                  <a:extLst>
                    <a:ext uri="{A12FA001-AC4F-418D-AE19-62706E023703}">
                      <ahyp:hlinkClr xmlns:ahyp="http://schemas.microsoft.com/office/drawing/2018/hyperlinkcolor" val="tx"/>
                    </a:ext>
                  </a:extLst>
                </a:hlinkClick>
              </a:rPr>
              <a:t>I Ligato</a:t>
            </a:r>
            <a:r>
              <a:rPr lang="en-US" sz="1600" b="0" i="0" u="none" strike="noStrike" dirty="0">
                <a:effectLst/>
                <a:latin typeface="Arial" panose="020B0604020202020204" pitchFamily="34" charset="0"/>
              </a:rPr>
              <a:t>, E </a:t>
            </a:r>
            <a:r>
              <a:rPr lang="en-US" sz="1600" b="0" i="0" u="none" strike="noStrike" dirty="0" err="1">
                <a:effectLst/>
                <a:latin typeface="Arial" panose="020B0604020202020204" pitchFamily="34" charset="0"/>
              </a:rPr>
              <a:t>Dilaghi</a:t>
            </a:r>
            <a:r>
              <a:rPr lang="en-US" sz="1600" b="0" i="0" u="none" strike="noStrike" dirty="0">
                <a:effectLst/>
                <a:latin typeface="Arial" panose="020B0604020202020204" pitchFamily="34" charset="0"/>
              </a:rPr>
              <a:t>, E </a:t>
            </a:r>
            <a:r>
              <a:rPr lang="en-US" sz="1600" b="0" i="0" u="none" strike="noStrike" dirty="0" err="1">
                <a:effectLst/>
                <a:latin typeface="Arial" panose="020B0604020202020204" pitchFamily="34" charset="0"/>
              </a:rPr>
              <a:t>Lahne</a:t>
            </a:r>
            <a:r>
              <a:rPr lang="en-US" sz="1600" b="0" i="0" u="none" strike="noStrike" dirty="0" err="1">
                <a:solidFill>
                  <a:srgbClr val="006621"/>
                </a:solidFill>
                <a:effectLst/>
                <a:latin typeface="Arial" panose="020B0604020202020204" pitchFamily="34" charset="0"/>
              </a:rPr>
              <a:t>r</a:t>
            </a:r>
            <a:endParaRPr lang="en-US" sz="1600" b="0" i="0" u="none" strike="noStrike" dirty="0">
              <a:solidFill>
                <a:srgbClr val="006621"/>
              </a:solidFill>
              <a:effectLst/>
              <a:latin typeface="Arial" panose="020B0604020202020204" pitchFamily="34" charset="0"/>
            </a:endParaRPr>
          </a:p>
          <a:p>
            <a:pPr marL="0" indent="0" algn="just" fontAlgn="base">
              <a:buNone/>
            </a:pPr>
            <a:r>
              <a:rPr lang="en-US" sz="2800" i="1" dirty="0">
                <a:solidFill>
                  <a:srgbClr val="0070C0"/>
                </a:solidFill>
                <a:hlinkClick r:id="rId5"/>
              </a:rPr>
              <a:t>https://doi.org/10.3390/nu14081672</a:t>
            </a:r>
            <a:endParaRPr lang="en-US" sz="2800" i="1" dirty="0">
              <a:solidFill>
                <a:srgbClr val="0070C0"/>
              </a:solidFill>
            </a:endParaRPr>
          </a:p>
          <a:p>
            <a:pPr marL="0" indent="0" algn="just" fontAlgn="base">
              <a:buNone/>
            </a:pPr>
            <a:endParaRPr lang="en-US" sz="3300" dirty="0">
              <a:latin typeface="Open Sans"/>
            </a:endParaRPr>
          </a:p>
          <a:p>
            <a:pPr marL="0" indent="0" algn="just" fontAlgn="base">
              <a:buNone/>
            </a:pPr>
            <a:r>
              <a:rPr lang="en-US" sz="2800" b="0" i="0" u="none" strike="noStrike" dirty="0">
                <a:solidFill>
                  <a:srgbClr val="222222"/>
                </a:solidFill>
                <a:effectLst/>
              </a:rPr>
              <a:t>The correct diagnosis of PA should always be confirmed by high-quality gastroscopy with biopsies. This is important in order to confirm or rule out the presence of AAG, but it is also important to rule out the presence of neoplastic complications, such as gastric dysplasia, gastric cancer or type 1 neuroendocrine tumors, which sometimes may already be present at the time of diagnosis of PA, which is the end-stage clinical manifestation of AAG.</a:t>
            </a:r>
            <a:endParaRPr lang="en-US" sz="2800"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31</a:t>
            </a:fld>
            <a:endParaRPr lang="en-US"/>
          </a:p>
        </p:txBody>
      </p:sp>
      <p:sp>
        <p:nvSpPr>
          <p:cNvPr id="8" name="Round Same Side Corner Rectangle 4"/>
          <p:cNvSpPr/>
          <p:nvPr/>
        </p:nvSpPr>
        <p:spPr>
          <a:xfrm>
            <a:off x="6755812" y="0"/>
            <a:ext cx="2341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Research Article</a:t>
            </a:r>
            <a:endParaRPr lang="en-GB" sz="2300" kern="1200" dirty="0">
              <a:solidFill>
                <a:schemeClr val="tx1"/>
              </a:solidFill>
            </a:endParaRPr>
          </a:p>
        </p:txBody>
      </p:sp>
      <p:sp>
        <p:nvSpPr>
          <p:cNvPr id="10"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dirty="0">
              <a:latin typeface="+mn-lt"/>
            </a:endParaRPr>
          </a:p>
        </p:txBody>
      </p:sp>
      <p:sp>
        <p:nvSpPr>
          <p:cNvPr id="7"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2167158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How To Access Digital Library</a:t>
            </a:r>
          </a:p>
        </p:txBody>
      </p:sp>
      <p:sp>
        <p:nvSpPr>
          <p:cNvPr id="7" name="Content Placeholder 5"/>
          <p:cNvSpPr txBox="1">
            <a:spLocks/>
          </p:cNvSpPr>
          <p:nvPr/>
        </p:nvSpPr>
        <p:spPr>
          <a:xfrm>
            <a:off x="762000" y="1219200"/>
            <a:ext cx="7986486" cy="614317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solidFill>
                  <a:srgbClr val="202124"/>
                </a:solidFill>
              </a:rPr>
              <a:t>Steps to Access HEC Digital Library</a:t>
            </a:r>
            <a:endParaRPr lang="en-US" sz="2800" dirty="0">
              <a:solidFill>
                <a:srgbClr val="202124"/>
              </a:solidFill>
            </a:endParaRPr>
          </a:p>
          <a:p>
            <a:pPr marL="514350" indent="-514350">
              <a:buFont typeface="+mj-lt"/>
              <a:buAutoNum type="alphaLcParenR"/>
            </a:pPr>
            <a:r>
              <a:rPr lang="en-US" sz="2800" dirty="0">
                <a:solidFill>
                  <a:srgbClr val="202124"/>
                </a:solidFill>
              </a:rPr>
              <a:t>Go to the website of HEC National Digital Library</a:t>
            </a:r>
          </a:p>
          <a:p>
            <a:pPr marL="514350" indent="-514350">
              <a:buFont typeface="+mj-lt"/>
              <a:buAutoNum type="alphaLcParenR"/>
            </a:pPr>
            <a:r>
              <a:rPr lang="en-US" sz="2800" dirty="0">
                <a:solidFill>
                  <a:srgbClr val="202124"/>
                </a:solidFill>
              </a:rPr>
              <a:t>On Home Page, click on the INSTITUTES</a:t>
            </a:r>
          </a:p>
          <a:p>
            <a:pPr marL="514350" indent="-514350">
              <a:buFont typeface="+mj-lt"/>
              <a:buAutoNum type="alphaLcParenR"/>
            </a:pPr>
            <a:r>
              <a:rPr lang="en-US" sz="2800" dirty="0">
                <a:solidFill>
                  <a:srgbClr val="202124"/>
                </a:solidFill>
              </a:rPr>
              <a:t>A page will appear showing the universities from Public and Private Sector and other Institutes which have access to HEC National Digital Library HNDL</a:t>
            </a:r>
          </a:p>
          <a:p>
            <a:pPr marL="514350" indent="-514350">
              <a:buFont typeface="+mj-lt"/>
              <a:buAutoNum type="alphaLcParenR"/>
            </a:pPr>
            <a:r>
              <a:rPr lang="en-US" sz="2800" dirty="0">
                <a:solidFill>
                  <a:srgbClr val="202124"/>
                </a:solidFill>
              </a:rPr>
              <a:t>Select your desired Institute</a:t>
            </a:r>
          </a:p>
          <a:p>
            <a:pPr marL="514350" indent="-514350">
              <a:buFont typeface="+mj-lt"/>
              <a:buAutoNum type="alphaLcParenR"/>
            </a:pPr>
            <a:r>
              <a:rPr lang="en-US" sz="2800" dirty="0">
                <a:solidFill>
                  <a:srgbClr val="000000"/>
                </a:solidFill>
              </a:rPr>
              <a:t>A page will appear showing the resources of the institution</a:t>
            </a:r>
          </a:p>
          <a:p>
            <a:pPr marL="514350" indent="-514350">
              <a:buFont typeface="+mj-lt"/>
              <a:buAutoNum type="alphaLcParenR"/>
            </a:pPr>
            <a:r>
              <a:rPr lang="en-US" sz="2800" dirty="0">
                <a:solidFill>
                  <a:srgbClr val="000000"/>
                </a:solidFill>
              </a:rPr>
              <a:t>Journals and Researches will appear</a:t>
            </a:r>
          </a:p>
          <a:p>
            <a:pPr marL="514350" indent="-514350">
              <a:buFont typeface="+mj-lt"/>
              <a:buAutoNum type="alphaLcParenR"/>
            </a:pPr>
            <a:r>
              <a:rPr lang="en-US" sz="2800" dirty="0">
                <a:solidFill>
                  <a:srgbClr val="000000"/>
                </a:solidFill>
              </a:rPr>
              <a:t>You can find a Journal by clicking on JOURNALS AND DATABASE and enter a keyword to search for your desired journal</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777431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Learning Resources</a:t>
            </a:r>
            <a:endParaRPr lang="en-US" sz="3600" b="1" dirty="0">
              <a:latin typeface="+mn-lt"/>
            </a:endParaRPr>
          </a:p>
        </p:txBody>
      </p:sp>
      <p:sp>
        <p:nvSpPr>
          <p:cNvPr id="7" name="Content Placeholder 5"/>
          <p:cNvSpPr txBox="1">
            <a:spLocks/>
          </p:cNvSpPr>
          <p:nvPr/>
        </p:nvSpPr>
        <p:spPr>
          <a:xfrm>
            <a:off x="776514" y="1400628"/>
            <a:ext cx="7986486" cy="61431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err="1"/>
              <a:t>Junqueira’s</a:t>
            </a:r>
            <a:r>
              <a:rPr lang="en-US" sz="2800" dirty="0"/>
              <a:t> Basic Histology 14</a:t>
            </a:r>
            <a:r>
              <a:rPr lang="en-US" sz="2800" baseline="30000" dirty="0"/>
              <a:t>th</a:t>
            </a:r>
            <a:r>
              <a:rPr lang="en-US" sz="2800" dirty="0"/>
              <a:t> Edition, Chapter 15, pages 301-309</a:t>
            </a:r>
          </a:p>
          <a:p>
            <a:r>
              <a:rPr lang="en-US" sz="2800" dirty="0"/>
              <a:t>Histology , A text and Atlas by Michael </a:t>
            </a:r>
            <a:r>
              <a:rPr lang="en-US" sz="2800" dirty="0" err="1"/>
              <a:t>H.Ross</a:t>
            </a:r>
            <a:r>
              <a:rPr lang="en-US" sz="2800" dirty="0"/>
              <a:t> 7</a:t>
            </a:r>
            <a:r>
              <a:rPr lang="en-US" sz="2800" baseline="30000" dirty="0"/>
              <a:t>th</a:t>
            </a:r>
            <a:r>
              <a:rPr lang="en-US" sz="2800" dirty="0"/>
              <a:t> Edition, Chapter 17, pages 572-584</a:t>
            </a:r>
          </a:p>
          <a:p>
            <a:r>
              <a:rPr lang="en-US" sz="2800" dirty="0"/>
              <a:t>DiFiore's Atlas of Histology with Functional Correlations 11</a:t>
            </a:r>
            <a:r>
              <a:rPr lang="en-US" sz="2800" baseline="30000" dirty="0"/>
              <a:t>th</a:t>
            </a:r>
            <a:r>
              <a:rPr lang="en-US" sz="2800" dirty="0"/>
              <a:t> Edition, Chapter 11, pages 240-245</a:t>
            </a:r>
          </a:p>
          <a:p>
            <a:r>
              <a:rPr lang="en-US" sz="2800" dirty="0"/>
              <a:t>Google images</a:t>
            </a:r>
          </a:p>
          <a:p>
            <a:pPr marL="0" indent="0">
              <a:buNone/>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2915695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2514600"/>
            <a:ext cx="5029200" cy="1143000"/>
          </a:xfrm>
        </p:spPr>
        <p:txBody>
          <a:bodyPr>
            <a:normAutofit/>
          </a:bodyPr>
          <a:lstStyle/>
          <a:p>
            <a:pPr algn="ctr"/>
            <a:r>
              <a:rPr lang="en-US" sz="5400" b="1" dirty="0">
                <a:latin typeface="+mn-lt"/>
              </a:rPr>
              <a:t>THANK YOU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35482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20762"/>
            <a:ext cx="8286750" cy="5943600"/>
          </a:xfrm>
        </p:spPr>
        <p:txBody>
          <a:bodyPr>
            <a:normAutofit fontScale="77500" lnSpcReduction="20000"/>
          </a:bodyPr>
          <a:lstStyle/>
          <a:p>
            <a:pPr marL="0" indent="0" algn="just">
              <a:buNone/>
            </a:pPr>
            <a:r>
              <a:rPr lang="en-US" sz="3600" dirty="0">
                <a:latin typeface="Calibri" pitchFamily="34" charset="0"/>
              </a:rPr>
              <a:t>At the end of this session students should be able to</a:t>
            </a:r>
          </a:p>
          <a:p>
            <a:pPr lvl="0">
              <a:lnSpc>
                <a:spcPct val="120000"/>
              </a:lnSpc>
            </a:pPr>
            <a:r>
              <a:rPr lang="en-US" sz="3600" dirty="0"/>
              <a:t>Describe the histological layers of different parts of stomach</a:t>
            </a:r>
          </a:p>
          <a:p>
            <a:pPr lvl="0">
              <a:lnSpc>
                <a:spcPct val="120000"/>
              </a:lnSpc>
            </a:pPr>
            <a:r>
              <a:rPr lang="en-US" sz="3600" dirty="0"/>
              <a:t>Describe histological differences of different parts of the gastric glands</a:t>
            </a:r>
          </a:p>
          <a:p>
            <a:pPr lvl="0">
              <a:lnSpc>
                <a:spcPct val="120000"/>
              </a:lnSpc>
            </a:pPr>
            <a:r>
              <a:rPr lang="en-US" sz="3600" dirty="0"/>
              <a:t>Describe the structure and function of different cells of gastric glands </a:t>
            </a:r>
          </a:p>
          <a:p>
            <a:pPr lvl="0">
              <a:lnSpc>
                <a:spcPct val="120000"/>
              </a:lnSpc>
            </a:pPr>
            <a:r>
              <a:rPr lang="en-US" sz="3600" dirty="0"/>
              <a:t>Understand the bio-physiological aspects of gastric epithelium</a:t>
            </a:r>
          </a:p>
          <a:p>
            <a:pPr>
              <a:lnSpc>
                <a:spcPct val="120000"/>
              </a:lnSpc>
            </a:pPr>
            <a:r>
              <a:rPr lang="en-US" sz="3600" dirty="0"/>
              <a:t>Discuss pernicious anemia</a:t>
            </a:r>
          </a:p>
          <a:p>
            <a:pPr>
              <a:lnSpc>
                <a:spcPct val="120000"/>
              </a:lnSpc>
            </a:pPr>
            <a:r>
              <a:rPr lang="en-US" sz="3600" dirty="0"/>
              <a:t>Explain clinical conditions associated with stomach</a:t>
            </a:r>
          </a:p>
          <a:p>
            <a:pPr lvl="0">
              <a:spcBef>
                <a:spcPts val="0"/>
              </a:spcBef>
              <a:buFont typeface="Symbol"/>
              <a:buChar char=""/>
            </a:pPr>
            <a:endParaRPr lang="en-US" sz="2800" dirty="0">
              <a:solidFill>
                <a:srgbClr val="000000"/>
              </a:solidFill>
              <a:latin typeface="Calibri" pitchFamily="34" charset="0"/>
              <a:ea typeface="MS Mincho"/>
            </a:endParaRPr>
          </a:p>
          <a:p>
            <a:pPr lvl="0">
              <a:spcBef>
                <a:spcPts val="0"/>
              </a:spcBef>
              <a:buFont typeface="Symbol"/>
              <a:buChar char=""/>
            </a:pPr>
            <a:endParaRPr lang="en-US" dirty="0">
              <a:latin typeface="+mj-lt"/>
              <a:ea typeface="MS Mincho"/>
            </a:endParaRPr>
          </a:p>
          <a:p>
            <a:pPr marL="0" indent="0">
              <a:buNone/>
            </a:pPr>
            <a:endParaRPr lang="en-US" dirty="0"/>
          </a:p>
          <a:p>
            <a:endParaRPr lang="en-US" dirty="0"/>
          </a:p>
        </p:txBody>
      </p:sp>
      <p:sp>
        <p:nvSpPr>
          <p:cNvPr id="4"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70423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1015" y="1020762"/>
            <a:ext cx="4114800" cy="6553200"/>
          </a:xfrm>
        </p:spPr>
        <p:txBody>
          <a:bodyPr>
            <a:noAutofit/>
          </a:bodyPr>
          <a:lstStyle/>
          <a:p>
            <a:pPr marL="0" indent="0" algn="just">
              <a:buNone/>
            </a:pPr>
            <a:r>
              <a:rPr lang="en-US" sz="2800" dirty="0"/>
              <a:t>A 55-year-old female presented to her primary care physician with complaints of </a:t>
            </a:r>
            <a:r>
              <a:rPr lang="en-US" sz="2800" b="1" dirty="0"/>
              <a:t>fatigue</a:t>
            </a:r>
            <a:r>
              <a:rPr lang="en-US" sz="2800" dirty="0"/>
              <a:t>, </a:t>
            </a:r>
            <a:r>
              <a:rPr lang="en-US" sz="2800" b="1" dirty="0"/>
              <a:t>weakness</a:t>
            </a:r>
            <a:r>
              <a:rPr lang="en-US" sz="2800" dirty="0"/>
              <a:t>, and </a:t>
            </a:r>
            <a:r>
              <a:rPr lang="en-US" sz="2800" b="1" dirty="0"/>
              <a:t>shortness of breath</a:t>
            </a:r>
            <a:r>
              <a:rPr lang="en-US" sz="2800" dirty="0"/>
              <a:t>. She reported </a:t>
            </a:r>
            <a:r>
              <a:rPr lang="en-US" sz="2800" b="1" dirty="0"/>
              <a:t>tingling and numb</a:t>
            </a:r>
            <a:r>
              <a:rPr lang="en-US" sz="2800" dirty="0"/>
              <a:t>ness in her hands and feet. Medical history revealed a longstanding </a:t>
            </a:r>
            <a:r>
              <a:rPr lang="en-US" sz="2800" b="1" dirty="0"/>
              <a:t>history of autoimmune disorders </a:t>
            </a:r>
            <a:r>
              <a:rPr lang="en-US" sz="2800" dirty="0"/>
              <a:t>in the family. Upon examination, the patient appeared pale and fatigued. </a:t>
            </a:r>
            <a:endParaRPr lang="en-US" sz="2800" b="1" dirty="0"/>
          </a:p>
        </p:txBody>
      </p:sp>
      <p:sp>
        <p:nvSpPr>
          <p:cNvPr id="6"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Interactive Session</a:t>
            </a:r>
          </a:p>
        </p:txBody>
      </p:sp>
      <p:sp>
        <p:nvSpPr>
          <p:cNvPr id="9" name="Slide Number Placeholder 8"/>
          <p:cNvSpPr>
            <a:spLocks noGrp="1"/>
          </p:cNvSpPr>
          <p:nvPr>
            <p:ph type="sldNum" sz="quarter" idx="12"/>
          </p:nvPr>
        </p:nvSpPr>
        <p:spPr/>
        <p:txBody>
          <a:bodyPr/>
          <a:lstStyle/>
          <a:p>
            <a:fld id="{B6F15528-21DE-4FAA-801E-634DDDAF4B2B}" type="slidenum">
              <a:rPr lang="en-US" smtClean="0"/>
              <a:pPr/>
              <a:t>6</a:t>
            </a:fld>
            <a:endParaRPr lang="en-US"/>
          </a:p>
        </p:txBody>
      </p:sp>
      <p:pic>
        <p:nvPicPr>
          <p:cNvPr id="1026" name="Picture 2" descr="Pernicious Anemia: Definition, Symptoms, Causes &amp; Treatment">
            <a:extLst>
              <a:ext uri="{FF2B5EF4-FFF2-40B4-BE49-F238E27FC236}">
                <a16:creationId xmlns:a16="http://schemas.microsoft.com/office/drawing/2014/main" id="{C25312C4-1C97-CA2A-8B24-89D5CEE8419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5326"/>
          <a:stretch/>
        </p:blipFill>
        <p:spPr bwMode="auto">
          <a:xfrm>
            <a:off x="4648200" y="1475911"/>
            <a:ext cx="3424511" cy="470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94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295400"/>
            <a:ext cx="4191000" cy="5105400"/>
          </a:xfrm>
        </p:spPr>
        <p:txBody>
          <a:bodyPr>
            <a:noAutofit/>
          </a:bodyPr>
          <a:lstStyle/>
          <a:p>
            <a:pPr marL="0" indent="0" algn="just">
              <a:buNone/>
            </a:pPr>
            <a:r>
              <a:rPr lang="en-US" sz="2800" dirty="0"/>
              <a:t>Vital signs were within normal limits. Neurological examination revealed </a:t>
            </a:r>
            <a:r>
              <a:rPr lang="en-US" sz="2800" b="1" dirty="0"/>
              <a:t>diminished vibratory sensation </a:t>
            </a:r>
            <a:r>
              <a:rPr lang="en-US" sz="2800" dirty="0"/>
              <a:t>in the distal extremities. Laboratory investigations revealed </a:t>
            </a:r>
            <a:r>
              <a:rPr lang="en-US" sz="2800" b="1" dirty="0"/>
              <a:t>macrocytic anemia </a:t>
            </a:r>
            <a:r>
              <a:rPr lang="en-US" sz="2800" dirty="0"/>
              <a:t>with a </a:t>
            </a:r>
            <a:r>
              <a:rPr lang="en-US" sz="2800" b="1" dirty="0"/>
              <a:t>hemoglobin level of 9 g/dL </a:t>
            </a:r>
            <a:r>
              <a:rPr lang="en-US" sz="2800" dirty="0"/>
              <a:t>and </a:t>
            </a:r>
            <a:r>
              <a:rPr lang="en-US" sz="2800" b="1" dirty="0"/>
              <a:t>low serum </a:t>
            </a:r>
            <a:r>
              <a:rPr lang="en-US" sz="2800" dirty="0"/>
              <a:t>levels of </a:t>
            </a:r>
            <a:r>
              <a:rPr lang="en-US" sz="2800" b="1" dirty="0"/>
              <a:t>vitamin B12</a:t>
            </a:r>
            <a:r>
              <a:rPr lang="en-US" sz="2800" dirty="0"/>
              <a:t>. Further tests confirmed the </a:t>
            </a:r>
            <a:r>
              <a:rPr lang="en-US" sz="2800" b="1" dirty="0"/>
              <a:t>presence of antibodies against intrinsic factor </a:t>
            </a:r>
            <a:r>
              <a:rPr lang="en-US" sz="2800" dirty="0"/>
              <a:t>and parietal cells.</a:t>
            </a:r>
          </a:p>
        </p:txBody>
      </p:sp>
      <p:sp>
        <p:nvSpPr>
          <p:cNvPr id="6"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Interactive Session</a:t>
            </a:r>
          </a:p>
        </p:txBody>
      </p:sp>
      <p:sp>
        <p:nvSpPr>
          <p:cNvPr id="7" name="Slide Number Placeholder 6"/>
          <p:cNvSpPr>
            <a:spLocks noGrp="1"/>
          </p:cNvSpPr>
          <p:nvPr>
            <p:ph type="sldNum" sz="quarter" idx="12"/>
          </p:nvPr>
        </p:nvSpPr>
        <p:spPr/>
        <p:txBody>
          <a:bodyPr/>
          <a:lstStyle/>
          <a:p>
            <a:fld id="{B6F15528-21DE-4FAA-801E-634DDDAF4B2B}" type="slidenum">
              <a:rPr lang="en-US" smtClean="0"/>
              <a:pPr/>
              <a:t>7</a:t>
            </a:fld>
            <a:endParaRPr lang="en-US"/>
          </a:p>
        </p:txBody>
      </p:sp>
      <p:pic>
        <p:nvPicPr>
          <p:cNvPr id="4" name="Picture 2" descr="Pernicious Anemia: Definition, Symptoms, Causes &amp; Treatment">
            <a:extLst>
              <a:ext uri="{FF2B5EF4-FFF2-40B4-BE49-F238E27FC236}">
                <a16:creationId xmlns:a16="http://schemas.microsoft.com/office/drawing/2014/main" id="{9D7B34F3-ECF0-9B8E-FEB2-B29CBEAF88A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5326"/>
          <a:stretch/>
        </p:blipFill>
        <p:spPr bwMode="auto">
          <a:xfrm>
            <a:off x="4953000" y="1498092"/>
            <a:ext cx="3423738" cy="470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7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7"/>
            <a:ext cx="7886700" cy="854074"/>
          </a:xfrm>
        </p:spPr>
        <p:txBody>
          <a:bodyPr>
            <a:normAutofit/>
          </a:bodyPr>
          <a:lstStyle/>
          <a:p>
            <a:pPr algn="ctr"/>
            <a:r>
              <a:rPr lang="en-US" sz="3600" b="1" dirty="0">
                <a:latin typeface="+mn-lt"/>
              </a:rPr>
              <a:t>Parts of Stomach</a:t>
            </a:r>
          </a:p>
        </p:txBody>
      </p:sp>
      <p:grpSp>
        <p:nvGrpSpPr>
          <p:cNvPr id="4" name="Group 3"/>
          <p:cNvGrpSpPr/>
          <p:nvPr/>
        </p:nvGrpSpPr>
        <p:grpSpPr>
          <a:xfrm>
            <a:off x="0" y="0"/>
            <a:ext cx="2514600" cy="480241"/>
            <a:chOff x="0" y="34747"/>
            <a:chExt cx="2783536" cy="480241"/>
          </a:xfrm>
          <a:scene3d>
            <a:camera prst="orthographicFront"/>
            <a:lightRig rig="flat" dir="t"/>
          </a:scene3d>
        </p:grpSpPr>
        <p:sp>
          <p:nvSpPr>
            <p:cNvPr id="5" name="Round Same Side Corner Rectangle 4"/>
            <p:cNvSpPr/>
            <p:nvPr/>
          </p:nvSpPr>
          <p:spPr>
            <a:xfrm>
              <a:off x="0" y="34747"/>
              <a:ext cx="2783536" cy="480241"/>
            </a:xfrm>
            <a:prstGeom prst="round2SameRect">
              <a:avLst>
                <a:gd name="adj1" fmla="val 16670"/>
                <a:gd name="adj2" fmla="val 0"/>
              </a:avLst>
            </a:prstGeom>
            <a:solidFill>
              <a:schemeClr val="bg1"/>
            </a:solidFill>
            <a:ln>
              <a:noFill/>
            </a:ln>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US"/>
            </a:p>
          </p:txBody>
        </p:sp>
        <p:sp>
          <p:nvSpPr>
            <p:cNvPr id="6" name="Round Same Side Corner Rectangle 4"/>
            <p:cNvSpPr/>
            <p:nvPr/>
          </p:nvSpPr>
          <p:spPr>
            <a:xfrm>
              <a:off x="23448" y="58195"/>
              <a:ext cx="2736640" cy="456793"/>
            </a:xfrm>
            <a:prstGeom prst="rect">
              <a:avLst/>
            </a:prstGeom>
            <a:ln>
              <a:noFill/>
            </a:ln>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grpSp>
      <p:sp>
        <p:nvSpPr>
          <p:cNvPr id="8" name="Slide Number Placeholder 7"/>
          <p:cNvSpPr>
            <a:spLocks noGrp="1"/>
          </p:cNvSpPr>
          <p:nvPr>
            <p:ph type="sldNum" sz="quarter" idx="12"/>
          </p:nvPr>
        </p:nvSpPr>
        <p:spPr/>
        <p:txBody>
          <a:bodyPr/>
          <a:lstStyle/>
          <a:p>
            <a:fld id="{B6F15528-21DE-4FAA-801E-634DDDAF4B2B}" type="slidenum">
              <a:rPr lang="en-US" smtClean="0"/>
              <a:pPr/>
              <a:t>8</a:t>
            </a:fld>
            <a:endParaRPr lang="en-US"/>
          </a:p>
        </p:txBody>
      </p:sp>
      <p:pic>
        <p:nvPicPr>
          <p:cNvPr id="7" name="Picture 2">
            <a:extLst>
              <a:ext uri="{FF2B5EF4-FFF2-40B4-BE49-F238E27FC236}">
                <a16:creationId xmlns:a16="http://schemas.microsoft.com/office/drawing/2014/main" id="{4FA67BCF-963C-1E51-4281-CE32C6324E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179"/>
          <a:stretch/>
        </p:blipFill>
        <p:spPr bwMode="auto">
          <a:xfrm>
            <a:off x="1600200" y="1219201"/>
            <a:ext cx="5867400" cy="526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385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5"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Histological Layers of Stomach</a:t>
            </a:r>
          </a:p>
        </p:txBody>
      </p:sp>
      <p:sp>
        <p:nvSpPr>
          <p:cNvPr id="8" name="Slide Number Placeholder 7"/>
          <p:cNvSpPr>
            <a:spLocks noGrp="1"/>
          </p:cNvSpPr>
          <p:nvPr>
            <p:ph type="sldNum" sz="quarter" idx="12"/>
          </p:nvPr>
        </p:nvSpPr>
        <p:spPr/>
        <p:txBody>
          <a:bodyPr/>
          <a:lstStyle/>
          <a:p>
            <a:fld id="{B6F15528-21DE-4FAA-801E-634DDDAF4B2B}" type="slidenum">
              <a:rPr lang="en-US" smtClean="0"/>
              <a:pPr/>
              <a:t>9</a:t>
            </a:fld>
            <a:endParaRPr lang="en-US"/>
          </a:p>
        </p:txBody>
      </p:sp>
      <p:sp>
        <p:nvSpPr>
          <p:cNvPr id="2" name="Content Placeholder 1">
            <a:extLst>
              <a:ext uri="{FF2B5EF4-FFF2-40B4-BE49-F238E27FC236}">
                <a16:creationId xmlns:a16="http://schemas.microsoft.com/office/drawing/2014/main" id="{3C420380-F240-7BF5-640E-067804666CD1}"/>
              </a:ext>
            </a:extLst>
          </p:cNvPr>
          <p:cNvSpPr>
            <a:spLocks noGrp="1"/>
          </p:cNvSpPr>
          <p:nvPr>
            <p:ph idx="1"/>
          </p:nvPr>
        </p:nvSpPr>
        <p:spPr/>
        <p:txBody>
          <a:bodyPr/>
          <a:lstStyle/>
          <a:p>
            <a:r>
              <a:rPr lang="en-US" sz="2800" dirty="0"/>
              <a:t>Mucosa </a:t>
            </a:r>
          </a:p>
          <a:p>
            <a:pPr>
              <a:buFont typeface="Wingdings" pitchFamily="2" charset="2"/>
              <a:buChar char="Ø"/>
            </a:pPr>
            <a:r>
              <a:rPr lang="en-US" sz="2800" dirty="0"/>
              <a:t>Epithelium</a:t>
            </a:r>
          </a:p>
          <a:p>
            <a:pPr>
              <a:buFont typeface="Wingdings" pitchFamily="2" charset="2"/>
              <a:buChar char="Ø"/>
            </a:pPr>
            <a:r>
              <a:rPr lang="en-US" sz="2800" dirty="0"/>
              <a:t>Lamina Propria</a:t>
            </a:r>
          </a:p>
          <a:p>
            <a:pPr>
              <a:buFont typeface="Wingdings" pitchFamily="2" charset="2"/>
              <a:buChar char="Ø"/>
            </a:pPr>
            <a:r>
              <a:rPr lang="en-US" sz="2800" dirty="0"/>
              <a:t>Muscularis Mucosae</a:t>
            </a:r>
          </a:p>
          <a:p>
            <a:r>
              <a:rPr lang="en-US" sz="2800" dirty="0"/>
              <a:t>Sub mucosa</a:t>
            </a:r>
          </a:p>
          <a:p>
            <a:r>
              <a:rPr lang="en-US" sz="2800" dirty="0"/>
              <a:t>Muscularis Externa</a:t>
            </a:r>
          </a:p>
          <a:p>
            <a:r>
              <a:rPr lang="en-US" sz="2800" dirty="0"/>
              <a:t>Serosa</a:t>
            </a:r>
          </a:p>
          <a:p>
            <a:endParaRPr lang="en-US" dirty="0"/>
          </a:p>
        </p:txBody>
      </p:sp>
    </p:spTree>
    <p:extLst>
      <p:ext uri="{BB962C8B-B14F-4D97-AF65-F5344CB8AC3E}">
        <p14:creationId xmlns:p14="http://schemas.microsoft.com/office/powerpoint/2010/main" val="2361247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1198</TotalTime>
  <Words>1011</Words>
  <Application>Microsoft Macintosh PowerPoint</Application>
  <PresentationFormat>On-screen Show (4:3)</PresentationFormat>
  <Paragraphs>169</Paragraphs>
  <Slides>34</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Arial Black</vt:lpstr>
      <vt:lpstr>Calibri</vt:lpstr>
      <vt:lpstr>Calibri Light</vt:lpstr>
      <vt:lpstr>Open Sans</vt:lpstr>
      <vt:lpstr>Segoe UI</vt:lpstr>
      <vt:lpstr>Symbol</vt:lpstr>
      <vt:lpstr>Times New Roman</vt:lpstr>
      <vt:lpstr>Wingdings</vt:lpstr>
      <vt:lpstr>Office Theme</vt:lpstr>
      <vt:lpstr>1_Office Theme</vt:lpstr>
      <vt:lpstr>PowerPoint Presentation</vt:lpstr>
      <vt:lpstr>Gastrointestinal Tract (GIT) Module 2nd Year MBBS(LGIS) Histology of Stomach</vt:lpstr>
      <vt:lpstr>Motto, Vision, Dream</vt:lpstr>
      <vt:lpstr>PowerPoint Presentation</vt:lpstr>
      <vt:lpstr>PowerPoint Presentation</vt:lpstr>
      <vt:lpstr>PowerPoint Presentation</vt:lpstr>
      <vt:lpstr>PowerPoint Presentation</vt:lpstr>
      <vt:lpstr>Parts of Stomach</vt:lpstr>
      <vt:lpstr>PowerPoint Presentation</vt:lpstr>
      <vt:lpstr>PowerPoint Presentation</vt:lpstr>
      <vt:lpstr>PowerPoint Presentation</vt:lpstr>
      <vt:lpstr>PowerPoint Presentation</vt:lpstr>
      <vt:lpstr>PowerPoint Presentation</vt:lpstr>
      <vt:lpstr>PowerPoint Presentation</vt:lpstr>
      <vt:lpstr>Fundic Glands</vt:lpstr>
      <vt:lpstr>Mucous Neck Cell &amp; Stem Cell</vt:lpstr>
      <vt:lpstr>Parietal Cell</vt:lpstr>
      <vt:lpstr>Parietal Cell-Biophysiological aspects</vt:lpstr>
      <vt:lpstr>Chief Cell</vt:lpstr>
      <vt:lpstr>Enteroendocrine Cell</vt:lpstr>
      <vt:lpstr>Cardiac Glands</vt:lpstr>
      <vt:lpstr>Pyloric Glands</vt:lpstr>
      <vt:lpstr>Identify</vt:lpstr>
      <vt:lpstr>Identify</vt:lpstr>
      <vt:lpstr>PowerPoint Presentation</vt:lpstr>
      <vt:lpstr>Clinical Correlates</vt:lpstr>
      <vt:lpstr>Carcinoids</vt:lpstr>
      <vt:lpstr>PowerPoint Presentation</vt:lpstr>
      <vt:lpstr>PowerPoint Presentation</vt:lpstr>
      <vt:lpstr>PowerPoint Presentation</vt:lpstr>
      <vt:lpstr>Pernicious Anemia: The Hematological Presentation of a Multifaceted Disorder Caused by Cobalamin Deficiency</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Histology of Tongue</dc:title>
  <dc:creator>hp</dc:creator>
  <cp:lastModifiedBy>Faisal Cheema</cp:lastModifiedBy>
  <cp:revision>87</cp:revision>
  <dcterms:created xsi:type="dcterms:W3CDTF">2006-08-16T00:00:00Z</dcterms:created>
  <dcterms:modified xsi:type="dcterms:W3CDTF">2025-02-19T08:46:42Z</dcterms:modified>
</cp:coreProperties>
</file>