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30"/>
  </p:notesMasterIdLst>
  <p:sldIdLst>
    <p:sldId id="318" r:id="rId3"/>
    <p:sldId id="317" r:id="rId4"/>
    <p:sldId id="297" r:id="rId5"/>
    <p:sldId id="296" r:id="rId6"/>
    <p:sldId id="258" r:id="rId7"/>
    <p:sldId id="280" r:id="rId8"/>
    <p:sldId id="305" r:id="rId9"/>
    <p:sldId id="260" r:id="rId10"/>
    <p:sldId id="261" r:id="rId11"/>
    <p:sldId id="319" r:id="rId12"/>
    <p:sldId id="320" r:id="rId13"/>
    <p:sldId id="321" r:id="rId14"/>
    <p:sldId id="267" r:id="rId15"/>
    <p:sldId id="322" r:id="rId16"/>
    <p:sldId id="273" r:id="rId17"/>
    <p:sldId id="323" r:id="rId18"/>
    <p:sldId id="274" r:id="rId19"/>
    <p:sldId id="324" r:id="rId20"/>
    <p:sldId id="291" r:id="rId21"/>
    <p:sldId id="308" r:id="rId22"/>
    <p:sldId id="288" r:id="rId23"/>
    <p:sldId id="289" r:id="rId24"/>
    <p:sldId id="287" r:id="rId25"/>
    <p:sldId id="316" r:id="rId26"/>
    <p:sldId id="314" r:id="rId27"/>
    <p:sldId id="315"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395" autoAdjust="0"/>
  </p:normalViewPr>
  <p:slideViewPr>
    <p:cSldViewPr>
      <p:cViewPr varScale="1">
        <p:scale>
          <a:sx n="109" d="100"/>
          <a:sy n="109" d="100"/>
        </p:scale>
        <p:origin x="1824" y="184"/>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
    <dgm:cxn modelId="{B329D811-2DC0-428C-93F9-EC295334CB59}" type="presOf" srcId="{663C1E13-76F9-4B70-A2F2-CA23180743CE}" destId="{4822A78E-EAEC-401F-941A-3A84E13E2357}" srcOrd="2" destOrd="0" presId="urn:microsoft.com/office/officeart/2005/8/layout/gear1#1"/>
    <dgm:cxn modelId="{2A55751B-D612-4B51-AEC3-36D2858B3260}" type="presOf" srcId="{DA82EADB-2721-42A0-95EA-F9B5521A38A6}" destId="{A09CEA93-9338-4361-A5E6-CF85B6019F5A}" srcOrd="0" destOrd="0" presId="urn:microsoft.com/office/officeart/2005/8/layout/gear1#1"/>
    <dgm:cxn modelId="{DFCB2425-075A-4C6C-929E-F6097E5A1C9D}" type="presOf" srcId="{663C1E13-76F9-4B70-A2F2-CA23180743CE}" destId="{B9330EE9-43E4-4FD4-8144-E92B1DD0FCDF}" srcOrd="1" destOrd="0" presId="urn:microsoft.com/office/officeart/2005/8/layout/gear1#1"/>
    <dgm:cxn modelId="{3BCD072C-25C9-4250-8652-87FBCF0DABA6}"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
    <dgm:cxn modelId="{B964FB53-399D-4617-9215-CDB272640224}" type="presOf" srcId="{DACAB5BA-B8B4-4D66-8B11-1D02259E020B}" destId="{8BC64EA7-2794-42B6-96C9-F39A52CB985A}" srcOrd="2" destOrd="0" presId="urn:microsoft.com/office/officeart/2005/8/layout/gear1#1"/>
    <dgm:cxn modelId="{7D746359-E4F7-44A1-8BA0-EBB9D3BEF975}" type="presOf" srcId="{DACAB5BA-B8B4-4D66-8B11-1D02259E020B}" destId="{87622A90-D0D8-4EA3-BC0D-D537801AF2B1}" srcOrd="0" destOrd="0" presId="urn:microsoft.com/office/officeart/2005/8/layout/gear1#1"/>
    <dgm:cxn modelId="{94829459-B61C-404A-9C90-E05469EA5CE2}" type="presOf" srcId="{23718C41-0A1F-40BF-86BE-8A5476EC271E}" destId="{398423B3-DD54-4226-99D7-017EFC1488DF}" srcOrd="0" destOrd="0" presId="urn:microsoft.com/office/officeart/2005/8/layout/gear1#1"/>
    <dgm:cxn modelId="{3110AE78-D6EA-4A38-86A7-AC99150FD766}" type="presOf" srcId="{188C389E-9423-41DE-9C5E-D4A7E95C7E62}" destId="{6DF3A3A0-5919-4E69-80DD-61760D6340A0}" srcOrd="0" destOrd="0" presId="urn:microsoft.com/office/officeart/2005/8/layout/gear1#1"/>
    <dgm:cxn modelId="{3478D7B4-2DD6-40FE-BD2F-3917309833F2}" type="presOf" srcId="{F9CEBA05-2F10-437E-89B2-54F4D9FAF478}" destId="{5ED88519-AC6C-4AA3-B76D-812B93A167E4}"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
    <dgm:cxn modelId="{78EC88D6-53DA-4707-A7D4-048F9BCC3A61}" type="presOf" srcId="{399ACE2F-90C5-48B1-9E65-700A32562848}" destId="{59EDF28D-6C67-49D0-B5A1-DE5C3CBA2292}" srcOrd="0" destOrd="0" presId="urn:microsoft.com/office/officeart/2005/8/layout/gear1#1"/>
    <dgm:cxn modelId="{9B2D6BF4-A0B8-4492-A59C-6D2D11F48737}" type="presOf" srcId="{399ACE2F-90C5-48B1-9E65-700A32562848}" destId="{23DC08E4-3725-4448-BFFF-1CCEA2F2987E}" srcOrd="1" destOrd="0" presId="urn:microsoft.com/office/officeart/2005/8/layout/gear1#1"/>
    <dgm:cxn modelId="{97DE9217-CF77-49C2-B978-A30F014886D7}" type="presParOf" srcId="{5ED88519-AC6C-4AA3-B76D-812B93A167E4}" destId="{87622A90-D0D8-4EA3-BC0D-D537801AF2B1}" srcOrd="0" destOrd="0" presId="urn:microsoft.com/office/officeart/2005/8/layout/gear1#1"/>
    <dgm:cxn modelId="{C5CD7F30-6D45-4736-B9F0-4F4BBE0D07F9}" type="presParOf" srcId="{5ED88519-AC6C-4AA3-B76D-812B93A167E4}" destId="{B6B6B41B-120B-4968-AB6A-FC6E7C8EF3C0}" srcOrd="1" destOrd="0" presId="urn:microsoft.com/office/officeart/2005/8/layout/gear1#1"/>
    <dgm:cxn modelId="{6FC4BF47-CD4C-4970-BEA7-200A2F834F47}" type="presParOf" srcId="{5ED88519-AC6C-4AA3-B76D-812B93A167E4}" destId="{8BC64EA7-2794-42B6-96C9-F39A52CB985A}" srcOrd="2" destOrd="0" presId="urn:microsoft.com/office/officeart/2005/8/layout/gear1#1"/>
    <dgm:cxn modelId="{454D4536-798D-411A-8205-327FC6B608D6}" type="presParOf" srcId="{5ED88519-AC6C-4AA3-B76D-812B93A167E4}" destId="{93300324-D62F-4E58-B882-734182BDB462}" srcOrd="3" destOrd="0" presId="urn:microsoft.com/office/officeart/2005/8/layout/gear1#1"/>
    <dgm:cxn modelId="{93CFAD20-517D-4683-A063-CE048BC54429}" type="presParOf" srcId="{5ED88519-AC6C-4AA3-B76D-812B93A167E4}" destId="{B9330EE9-43E4-4FD4-8144-E92B1DD0FCDF}" srcOrd="4" destOrd="0" presId="urn:microsoft.com/office/officeart/2005/8/layout/gear1#1"/>
    <dgm:cxn modelId="{9047844E-5652-48B9-80E2-79089FBE630F}" type="presParOf" srcId="{5ED88519-AC6C-4AA3-B76D-812B93A167E4}" destId="{4822A78E-EAEC-401F-941A-3A84E13E2357}" srcOrd="5" destOrd="0" presId="urn:microsoft.com/office/officeart/2005/8/layout/gear1#1"/>
    <dgm:cxn modelId="{7503660B-C8BD-4A6E-9FC7-BC0BC4EDC9DA}" type="presParOf" srcId="{5ED88519-AC6C-4AA3-B76D-812B93A167E4}" destId="{59EDF28D-6C67-49D0-B5A1-DE5C3CBA2292}" srcOrd="6" destOrd="0" presId="urn:microsoft.com/office/officeart/2005/8/layout/gear1#1"/>
    <dgm:cxn modelId="{B5A766CE-302E-4E31-878F-3E0A34FD895B}" type="presParOf" srcId="{5ED88519-AC6C-4AA3-B76D-812B93A167E4}" destId="{23DC08E4-3725-4448-BFFF-1CCEA2F2987E}" srcOrd="7" destOrd="0" presId="urn:microsoft.com/office/officeart/2005/8/layout/gear1#1"/>
    <dgm:cxn modelId="{F0BC6F87-1060-4E66-A9B4-2374F32F25AF}" type="presParOf" srcId="{5ED88519-AC6C-4AA3-B76D-812B93A167E4}" destId="{7D3EFDB4-E5D1-439A-86D8-1FCF80D959BA}" srcOrd="8" destOrd="0" presId="urn:microsoft.com/office/officeart/2005/8/layout/gear1#1"/>
    <dgm:cxn modelId="{07DE065A-EC92-4C19-A543-1977EF598B36}" type="presParOf" srcId="{5ED88519-AC6C-4AA3-B76D-812B93A167E4}" destId="{9815588C-16D0-4475-B64C-847FC87C8C32}" srcOrd="9" destOrd="0" presId="urn:microsoft.com/office/officeart/2005/8/layout/gear1#1"/>
    <dgm:cxn modelId="{F9C97360-1013-4730-A7B7-5737EDF9F81E}" type="presParOf" srcId="{5ED88519-AC6C-4AA3-B76D-812B93A167E4}" destId="{398423B3-DD54-4226-99D7-017EFC1488DF}" srcOrd="10" destOrd="0" presId="urn:microsoft.com/office/officeart/2005/8/layout/gear1#1"/>
    <dgm:cxn modelId="{92E44D6A-76E9-4865-9D0E-3F3B1BC520E7}" type="presParOf" srcId="{5ED88519-AC6C-4AA3-B76D-812B93A167E4}" destId="{6DF3A3A0-5919-4E69-80DD-61760D6340A0}" srcOrd="11" destOrd="0" presId="urn:microsoft.com/office/officeart/2005/8/layout/gear1#1"/>
    <dgm:cxn modelId="{8F556FC8-E143-4D8F-86C6-B91C6832F4D9}"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8"/>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2/16/25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D0D0D"/>
                </a:solidFill>
              </a:rPr>
              <a:t>Thickening of the superficial layer of the epithelium due to increased keratinization.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D0D0D"/>
                </a:solidFill>
              </a:rPr>
              <a:t>Destruction or atrophy of the finger-like projections on the dorsal surface of the tongue.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D0D0D"/>
                </a:solidFill>
              </a:rPr>
              <a:t>Increased proliferation of epithelial cells in response to the inflammatory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D0D0D"/>
                </a:solidFill>
              </a:rPr>
              <a:t>Invasion of fungal elements, such as hyphae and spores, within the superficial layers of the epithelium</a:t>
            </a:r>
            <a:r>
              <a:rPr lang="en-US" sz="1200" dirty="0">
                <a:solidFill>
                  <a:srgbClr val="0D0D0D"/>
                </a:solidFill>
                <a:latin typeface="Söh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D0D0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D0D0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D0D0D"/>
              </a:solidFill>
            </a:endParaRPr>
          </a:p>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19</a:t>
            </a:fld>
            <a:endParaRPr lang="en-US"/>
          </a:p>
        </p:txBody>
      </p:sp>
    </p:spTree>
    <p:extLst>
      <p:ext uri="{BB962C8B-B14F-4D97-AF65-F5344CB8AC3E}">
        <p14:creationId xmlns:p14="http://schemas.microsoft.com/office/powerpoint/2010/main" val="385204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23</a:t>
            </a:fld>
            <a:endParaRPr lang="en-US"/>
          </a:p>
        </p:txBody>
      </p:sp>
    </p:spTree>
    <p:extLst>
      <p:ext uri="{BB962C8B-B14F-4D97-AF65-F5344CB8AC3E}">
        <p14:creationId xmlns:p14="http://schemas.microsoft.com/office/powerpoint/2010/main" val="63132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video" Target="https://www.youtube.com/embed/9emaow4q5Fk?feature=oemb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67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27D3-5C56-F9E0-A45D-2BA011DBBB1A}"/>
              </a:ext>
            </a:extLst>
          </p:cNvPr>
          <p:cNvSpPr>
            <a:spLocks noGrp="1"/>
          </p:cNvSpPr>
          <p:nvPr>
            <p:ph type="title"/>
          </p:nvPr>
        </p:nvSpPr>
        <p:spPr/>
        <p:txBody>
          <a:bodyPr/>
          <a:lstStyle/>
          <a:p>
            <a:pPr algn="ctr"/>
            <a:r>
              <a:rPr lang="en-US" sz="3600" b="1" dirty="0">
                <a:latin typeface="+mn-lt"/>
              </a:rPr>
              <a:t>Serous &amp; Mucous Acini</a:t>
            </a:r>
            <a:br>
              <a:rPr lang="en-US" sz="3200" b="1" dirty="0">
                <a:latin typeface="+mn-lt"/>
              </a:rPr>
            </a:br>
            <a:endParaRPr lang="en-US" dirty="0"/>
          </a:p>
        </p:txBody>
      </p:sp>
      <p:sp>
        <p:nvSpPr>
          <p:cNvPr id="3" name="Content Placeholder 2">
            <a:extLst>
              <a:ext uri="{FF2B5EF4-FFF2-40B4-BE49-F238E27FC236}">
                <a16:creationId xmlns:a16="http://schemas.microsoft.com/office/drawing/2014/main" id="{3EDAF999-DC3A-04F7-D8EB-BD81FFCBDC45}"/>
              </a:ext>
            </a:extLst>
          </p:cNvPr>
          <p:cNvSpPr>
            <a:spLocks noGrp="1"/>
          </p:cNvSpPr>
          <p:nvPr>
            <p:ph idx="1"/>
          </p:nvPr>
        </p:nvSpPr>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Acinus (serous/mucous) special cells myoepithelial cells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Intercalated ducts(simple cuboidal)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Striated ducts(simple columnar)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Interlobular ducts(pseudostratified columnar/stratified columnar/stratified cuboidal)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Interlobar or Excretory duct(stratified columnar)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Most distally(stratified squamous non-keratinized)</a:t>
            </a:r>
          </a:p>
          <a:p>
            <a:endParaRPr lang="en-US" dirty="0"/>
          </a:p>
        </p:txBody>
      </p:sp>
      <p:sp>
        <p:nvSpPr>
          <p:cNvPr id="4" name="Slide Number Placeholder 3">
            <a:extLst>
              <a:ext uri="{FF2B5EF4-FFF2-40B4-BE49-F238E27FC236}">
                <a16:creationId xmlns:a16="http://schemas.microsoft.com/office/drawing/2014/main" id="{64A9730B-025B-CC82-035D-486A10D8C6CF}"/>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5" name="Round Same Side Corner Rectangle 4">
            <a:extLst>
              <a:ext uri="{FF2B5EF4-FFF2-40B4-BE49-F238E27FC236}">
                <a16:creationId xmlns:a16="http://schemas.microsoft.com/office/drawing/2014/main" id="{1A94B96F-D585-9173-8D4F-5D8FEC90A275}"/>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427377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5204" y="257656"/>
            <a:ext cx="7886700" cy="1325563"/>
          </a:xfrm>
        </p:spPr>
        <p:txBody>
          <a:bodyPr>
            <a:normAutofit/>
          </a:bodyPr>
          <a:lstStyle/>
          <a:p>
            <a:pPr algn="ctr"/>
            <a:r>
              <a:rPr lang="en-US" sz="3600" b="1" dirty="0">
                <a:latin typeface="+mn-lt"/>
              </a:rPr>
              <a:t>Parotid Gland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180122"/>
            <a:ext cx="3997234"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143250"/>
            <a:ext cx="4038600" cy="548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A5BABA57-CA63-4558-9CEA-28F58BB94F78}"/>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1057026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04800"/>
            <a:ext cx="7886700" cy="1325563"/>
          </a:xfrm>
        </p:spPr>
        <p:txBody>
          <a:bodyPr>
            <a:normAutofit/>
          </a:bodyPr>
          <a:lstStyle/>
          <a:p>
            <a:pPr algn="ctr"/>
            <a:r>
              <a:rPr lang="en-US" sz="3600" b="1" dirty="0">
                <a:latin typeface="+mn-lt"/>
              </a:rPr>
              <a:t>Submandibular Gland</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10005" y="1295400"/>
            <a:ext cx="3707765" cy="54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DC1CE035-BB32-4794-9106-5859E183D9E5}"/>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87366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66800"/>
            <a:ext cx="7886700" cy="1325563"/>
          </a:xfrm>
        </p:spPr>
        <p:txBody>
          <a:bodyPr>
            <a:normAutofit/>
          </a:bodyPr>
          <a:lstStyle/>
          <a:p>
            <a:pPr algn="ctr"/>
            <a:r>
              <a:rPr lang="en-US" sz="3600" b="1" dirty="0">
                <a:latin typeface="+mn-lt"/>
              </a:rPr>
              <a:t>Sublingual Gland</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19400" y="1219200"/>
            <a:ext cx="3960954" cy="54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6D44BCD-FFE4-4465-A0CB-AFBDA39662DE}"/>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45111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b="1" dirty="0">
                <a:latin typeface="+mn-lt"/>
              </a:rPr>
              <a:t>Comparison of salivary glands</a:t>
            </a:r>
          </a:p>
        </p:txBody>
      </p:sp>
      <p:graphicFrame>
        <p:nvGraphicFramePr>
          <p:cNvPr id="7" name="Content Placeholder 6"/>
          <p:cNvGraphicFramePr>
            <a:graphicFrameLocks noGrp="1"/>
          </p:cNvGraphicFramePr>
          <p:nvPr>
            <p:ph idx="1"/>
          </p:nvPr>
        </p:nvGraphicFramePr>
        <p:xfrm>
          <a:off x="152400" y="1481138"/>
          <a:ext cx="8915400" cy="4610629"/>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495829">
                <a:tc>
                  <a:txBody>
                    <a:bodyPr/>
                    <a:lstStyle/>
                    <a:p>
                      <a:endParaRPr lang="en-US" dirty="0"/>
                    </a:p>
                  </a:txBody>
                  <a:tcPr/>
                </a:tc>
                <a:tc>
                  <a:txBody>
                    <a:bodyPr/>
                    <a:lstStyle/>
                    <a:p>
                      <a:pPr algn="ctr"/>
                      <a:r>
                        <a:rPr lang="en-US" sz="2400" dirty="0"/>
                        <a:t>Parotid Gland</a:t>
                      </a:r>
                    </a:p>
                  </a:txBody>
                  <a:tcPr/>
                </a:tc>
                <a:tc>
                  <a:txBody>
                    <a:bodyPr/>
                    <a:lstStyle/>
                    <a:p>
                      <a:pPr algn="ctr"/>
                      <a:r>
                        <a:rPr lang="en-US" sz="2400" dirty="0"/>
                        <a:t>Submandibular Gland</a:t>
                      </a:r>
                    </a:p>
                  </a:txBody>
                  <a:tcPr/>
                </a:tc>
                <a:tc>
                  <a:txBody>
                    <a:bodyPr/>
                    <a:lstStyle/>
                    <a:p>
                      <a:pPr algn="ctr"/>
                      <a:r>
                        <a:rPr lang="en-US" sz="2400" dirty="0"/>
                        <a:t>Sublingual Gland</a:t>
                      </a:r>
                    </a:p>
                  </a:txBody>
                  <a:tcPr/>
                </a:tc>
                <a:extLst>
                  <a:ext uri="{0D108BD9-81ED-4DB2-BD59-A6C34878D82A}">
                    <a16:rowId xmlns:a16="http://schemas.microsoft.com/office/drawing/2014/main" val="10000"/>
                  </a:ext>
                </a:extLst>
              </a:tr>
              <a:tr h="495829">
                <a:tc>
                  <a:txBody>
                    <a:bodyPr/>
                    <a:lstStyle/>
                    <a:p>
                      <a:r>
                        <a:rPr lang="en-US" sz="2400" dirty="0"/>
                        <a:t>Type</a:t>
                      </a:r>
                    </a:p>
                  </a:txBody>
                  <a:tcPr/>
                </a:tc>
                <a:tc>
                  <a:txBody>
                    <a:bodyPr/>
                    <a:lstStyle/>
                    <a:p>
                      <a:r>
                        <a:rPr lang="en-US" sz="2400" dirty="0"/>
                        <a:t>Serous</a:t>
                      </a:r>
                    </a:p>
                  </a:txBody>
                  <a:tcPr/>
                </a:tc>
                <a:tc>
                  <a:txBody>
                    <a:bodyPr/>
                    <a:lstStyle/>
                    <a:p>
                      <a:r>
                        <a:rPr lang="en-US" sz="2400" dirty="0"/>
                        <a:t>Seromucous</a:t>
                      </a:r>
                    </a:p>
                  </a:txBody>
                  <a:tcPr/>
                </a:tc>
                <a:tc>
                  <a:txBody>
                    <a:bodyPr/>
                    <a:lstStyle/>
                    <a:p>
                      <a:r>
                        <a:rPr lang="en-US" sz="2400" dirty="0"/>
                        <a:t>Seromucous</a:t>
                      </a:r>
                    </a:p>
                  </a:txBody>
                  <a:tcPr/>
                </a:tc>
                <a:extLst>
                  <a:ext uri="{0D108BD9-81ED-4DB2-BD59-A6C34878D82A}">
                    <a16:rowId xmlns:a16="http://schemas.microsoft.com/office/drawing/2014/main" val="10001"/>
                  </a:ext>
                </a:extLst>
              </a:tr>
              <a:tr h="495829">
                <a:tc>
                  <a:txBody>
                    <a:bodyPr/>
                    <a:lstStyle/>
                    <a:p>
                      <a:r>
                        <a:rPr lang="en-US" sz="2400" dirty="0" err="1"/>
                        <a:t>Acini</a:t>
                      </a:r>
                      <a:endParaRPr lang="en-US" sz="2400" dirty="0"/>
                    </a:p>
                  </a:txBody>
                  <a:tcPr/>
                </a:tc>
                <a:tc>
                  <a:txBody>
                    <a:bodyPr/>
                    <a:lstStyle/>
                    <a:p>
                      <a:r>
                        <a:rPr lang="en-US" sz="2400" dirty="0"/>
                        <a:t>Serous</a:t>
                      </a:r>
                    </a:p>
                  </a:txBody>
                  <a:tcPr/>
                </a:tc>
                <a:tc>
                  <a:txBody>
                    <a:bodyPr/>
                    <a:lstStyle/>
                    <a:p>
                      <a:r>
                        <a:rPr lang="en-US" sz="2400" dirty="0"/>
                        <a:t>Predominantly Serous</a:t>
                      </a:r>
                    </a:p>
                  </a:txBody>
                  <a:tcPr/>
                </a:tc>
                <a:tc>
                  <a:txBody>
                    <a:bodyPr/>
                    <a:lstStyle/>
                    <a:p>
                      <a:r>
                        <a:rPr lang="en-US" sz="2400" dirty="0"/>
                        <a:t>Predominantly mucous</a:t>
                      </a:r>
                    </a:p>
                  </a:txBody>
                  <a:tcPr/>
                </a:tc>
                <a:extLst>
                  <a:ext uri="{0D108BD9-81ED-4DB2-BD59-A6C34878D82A}">
                    <a16:rowId xmlns:a16="http://schemas.microsoft.com/office/drawing/2014/main" val="10002"/>
                  </a:ext>
                </a:extLst>
              </a:tr>
              <a:tr h="495829">
                <a:tc>
                  <a:txBody>
                    <a:bodyPr/>
                    <a:lstStyle/>
                    <a:p>
                      <a:r>
                        <a:rPr lang="en-US" sz="2400" dirty="0"/>
                        <a:t>Intercalated ducts</a:t>
                      </a:r>
                    </a:p>
                  </a:txBody>
                  <a:tcPr/>
                </a:tc>
                <a:tc>
                  <a:txBody>
                    <a:bodyPr/>
                    <a:lstStyle/>
                    <a:p>
                      <a:r>
                        <a:rPr lang="en-US" sz="2400" dirty="0"/>
                        <a:t>Present, long </a:t>
                      </a:r>
                    </a:p>
                  </a:txBody>
                  <a:tcPr/>
                </a:tc>
                <a:tc>
                  <a:txBody>
                    <a:bodyPr/>
                    <a:lstStyle/>
                    <a:p>
                      <a:r>
                        <a:rPr lang="en-US" sz="2400" dirty="0"/>
                        <a:t>Narrow</a:t>
                      </a:r>
                      <a:r>
                        <a:rPr lang="en-US" sz="2400" baseline="0" dirty="0"/>
                        <a:t> &amp; short, fewer than parotid</a:t>
                      </a:r>
                      <a:endParaRPr lang="en-US" sz="2400" dirty="0"/>
                    </a:p>
                  </a:txBody>
                  <a:tcPr/>
                </a:tc>
                <a:tc>
                  <a:txBody>
                    <a:bodyPr/>
                    <a:lstStyle/>
                    <a:p>
                      <a:r>
                        <a:rPr lang="en-US" sz="2400" dirty="0"/>
                        <a:t>Very few</a:t>
                      </a:r>
                    </a:p>
                  </a:txBody>
                  <a:tcPr/>
                </a:tc>
                <a:extLst>
                  <a:ext uri="{0D108BD9-81ED-4DB2-BD59-A6C34878D82A}">
                    <a16:rowId xmlns:a16="http://schemas.microsoft.com/office/drawing/2014/main" val="10003"/>
                  </a:ext>
                </a:extLst>
              </a:tr>
              <a:tr h="495829">
                <a:tc>
                  <a:txBody>
                    <a:bodyPr/>
                    <a:lstStyle/>
                    <a:p>
                      <a:r>
                        <a:rPr lang="en-US" sz="2400" dirty="0"/>
                        <a:t>Striated ducts</a:t>
                      </a:r>
                    </a:p>
                  </a:txBody>
                  <a:tcPr/>
                </a:tc>
                <a:tc>
                  <a:txBody>
                    <a:bodyPr/>
                    <a:lstStyle/>
                    <a:p>
                      <a:r>
                        <a:rPr lang="en-US" sz="2400" dirty="0"/>
                        <a:t>Large &amp; conspicuous</a:t>
                      </a:r>
                    </a:p>
                  </a:txBody>
                  <a:tcPr/>
                </a:tc>
                <a:tc>
                  <a:txBody>
                    <a:bodyPr/>
                    <a:lstStyle/>
                    <a:p>
                      <a:r>
                        <a:rPr lang="en-US" sz="2400" dirty="0"/>
                        <a:t>Longer than parotid</a:t>
                      </a:r>
                    </a:p>
                  </a:txBody>
                  <a:tcPr/>
                </a:tc>
                <a:tc>
                  <a:txBody>
                    <a:bodyPr/>
                    <a:lstStyle/>
                    <a:p>
                      <a:r>
                        <a:rPr lang="en-US" sz="2400" dirty="0"/>
                        <a:t>Very few</a:t>
                      </a:r>
                    </a:p>
                  </a:txBody>
                  <a:tcPr/>
                </a:tc>
                <a:extLst>
                  <a:ext uri="{0D108BD9-81ED-4DB2-BD59-A6C34878D82A}">
                    <a16:rowId xmlns:a16="http://schemas.microsoft.com/office/drawing/2014/main" val="10004"/>
                  </a:ext>
                </a:extLst>
              </a:tr>
              <a:tr h="764119">
                <a:tc>
                  <a:txBody>
                    <a:bodyPr/>
                    <a:lstStyle/>
                    <a:p>
                      <a:r>
                        <a:rPr lang="en-US" sz="2400" dirty="0"/>
                        <a:t>Connective tissue septa</a:t>
                      </a:r>
                    </a:p>
                  </a:txBody>
                  <a:tcPr/>
                </a:tc>
                <a:tc>
                  <a:txBody>
                    <a:bodyPr/>
                    <a:lstStyle/>
                    <a:p>
                      <a:r>
                        <a:rPr lang="en-US" sz="2400" dirty="0"/>
                        <a:t>Well developed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Well developed</a:t>
                      </a:r>
                    </a:p>
                    <a:p>
                      <a:endParaRPr lang="en-US" sz="2400" dirty="0"/>
                    </a:p>
                  </a:txBody>
                  <a:tcPr/>
                </a:tc>
                <a:tc>
                  <a:txBody>
                    <a:bodyPr/>
                    <a:lstStyle/>
                    <a:p>
                      <a:r>
                        <a:rPr lang="en-US" sz="2400" dirty="0"/>
                        <a:t>Poorly developed</a:t>
                      </a:r>
                    </a:p>
                  </a:txBody>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19045211-7670-474B-BDDC-303EECFB9439}"/>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7903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7442" y="1400628"/>
            <a:ext cx="7886700" cy="4957762"/>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1200 ml of saliva produced/day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30% from Parotid, 60% from submandibular, 5% from sublingual and 5% from other minor salivary glands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Moistens the oral cavity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Aids in swallowing</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Helps in stimulation of taste buds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Buffers the contents of oral cavity due to high bicarbonate ion concentration</a:t>
            </a:r>
          </a:p>
          <a:p>
            <a:endParaRPr lang="en-US" dirty="0"/>
          </a:p>
        </p:txBody>
      </p:sp>
      <p:sp>
        <p:nvSpPr>
          <p:cNvPr id="4" name="Round Same Side Corner Rectangle 4"/>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
        <p:nvSpPr>
          <p:cNvPr id="7"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Bio-physiological Aspects of Saliva</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341772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E799-4CF4-63C3-74B2-456ADEC576B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E9A8D9-47EA-D42F-20BD-D8040FA5B487}"/>
              </a:ext>
            </a:extLst>
          </p:cNvPr>
          <p:cNvSpPr>
            <a:spLocks noGrp="1"/>
          </p:cNvSpPr>
          <p:nvPr>
            <p:ph idx="1"/>
          </p:nvPr>
        </p:nvSpPr>
        <p:spPr>
          <a:xfrm>
            <a:off x="767442" y="1400628"/>
            <a:ext cx="7886700" cy="4957762"/>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Helps in digestion of carbohydrates due to amylase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Controls the bacterial flora of the oral cavity by the use of lysozyme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Saliva is a source of calcium and phosphate ions essential for normal tooth development and maintenance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saliva contains antibodies, salivary immunoglobulin A (IgA). IgA is synthesized by plasma cells in the connective tissue surrounding the secretory acini of the salivary gland.</a:t>
            </a:r>
          </a:p>
          <a:p>
            <a:endParaRPr lang="en-US" dirty="0"/>
          </a:p>
        </p:txBody>
      </p:sp>
      <p:sp>
        <p:nvSpPr>
          <p:cNvPr id="4" name="Round Same Side Corner Rectangle 4">
            <a:extLst>
              <a:ext uri="{FF2B5EF4-FFF2-40B4-BE49-F238E27FC236}">
                <a16:creationId xmlns:a16="http://schemas.microsoft.com/office/drawing/2014/main" id="{9CE91EA6-0ABA-A4A9-833C-DB61EB68922F}"/>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
        <p:nvSpPr>
          <p:cNvPr id="7" name="Title 2">
            <a:extLst>
              <a:ext uri="{FF2B5EF4-FFF2-40B4-BE49-F238E27FC236}">
                <a16:creationId xmlns:a16="http://schemas.microsoft.com/office/drawing/2014/main" id="{A431AC3A-76B3-33BF-34AF-4CBA71BE8FF8}"/>
              </a:ext>
            </a:extLst>
          </p:cNvPr>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Bio-physiological Aspects of Saliva</a:t>
            </a:r>
          </a:p>
        </p:txBody>
      </p:sp>
      <p:sp>
        <p:nvSpPr>
          <p:cNvPr id="8" name="Slide Number Placeholder 7">
            <a:extLst>
              <a:ext uri="{FF2B5EF4-FFF2-40B4-BE49-F238E27FC236}">
                <a16:creationId xmlns:a16="http://schemas.microsoft.com/office/drawing/2014/main" id="{6D8901A9-BD04-4679-6368-3A16483A8789}"/>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305880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1072" y="1400628"/>
            <a:ext cx="7886700" cy="4351338"/>
          </a:xfrm>
        </p:spPr>
        <p:txBody>
          <a:bodyPr>
            <a:normAutofit lnSpcReduction="10000"/>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Xerostomia (Dry mouth)</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Mumps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Radiation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Drugs such as antihistamines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Sialorrhea (Excessive saliva production)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Nausea</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Inflammation in oral cavity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Rabies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Pleomorphic adenoma-benign tumor of salivary gland</a:t>
            </a:r>
          </a:p>
          <a:p>
            <a:endParaRPr lang="en-US" sz="2800" dirty="0">
              <a:latin typeface="Calibri" pitchFamily="34" charset="0"/>
            </a:endParaRPr>
          </a:p>
        </p:txBody>
      </p:sp>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7"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Clinical Correlates</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3274749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845B-E826-4C8A-BB61-EDD698E7DC5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37119-3F41-FA2A-BCF5-FC389610BBA8}"/>
              </a:ext>
            </a:extLst>
          </p:cNvPr>
          <p:cNvSpPr>
            <a:spLocks noGrp="1"/>
          </p:cNvSpPr>
          <p:nvPr>
            <p:ph sz="half" idx="1"/>
          </p:nvPr>
        </p:nvSpPr>
        <p:spPr>
          <a:xfrm>
            <a:off x="1496491" y="1897062"/>
            <a:ext cx="3886200" cy="4351338"/>
          </a:xfrm>
        </p:spPr>
        <p:txBody>
          <a:bodyPr>
            <a:normAutofit/>
          </a:bodyPr>
          <a:lstStyle/>
          <a:p>
            <a:pPr marL="0" marR="0" lvl="0" indent="0" algn="l" defTabSz="685800" rtl="0" eaLnBrk="1" fontAlgn="auto" latinLnBrk="0" hangingPunct="1">
              <a:lnSpc>
                <a:spcPct val="90000"/>
              </a:lnSpc>
              <a:spcBef>
                <a:spcPts val="75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Mumps</a:t>
            </a:r>
          </a:p>
          <a:p>
            <a:pPr marL="0" indent="0">
              <a:buNone/>
            </a:pPr>
            <a:endParaRPr lang="en-US" sz="2800" dirty="0">
              <a:latin typeface="Calibri" pitchFamily="34" charset="0"/>
            </a:endParaRPr>
          </a:p>
        </p:txBody>
      </p:sp>
      <p:sp>
        <p:nvSpPr>
          <p:cNvPr id="9" name="Slide Number Placeholder 8">
            <a:extLst>
              <a:ext uri="{FF2B5EF4-FFF2-40B4-BE49-F238E27FC236}">
                <a16:creationId xmlns:a16="http://schemas.microsoft.com/office/drawing/2014/main" id="{C08D3A94-4186-9435-701E-CEB32B6631C5}"/>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5" name="Round Same Side Corner Rectangle 4">
            <a:extLst>
              <a:ext uri="{FF2B5EF4-FFF2-40B4-BE49-F238E27FC236}">
                <a16:creationId xmlns:a16="http://schemas.microsoft.com/office/drawing/2014/main" id="{0CA68C30-570A-9628-2C5F-D37B6D77124D}"/>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7" name="Title 2">
            <a:extLst>
              <a:ext uri="{FF2B5EF4-FFF2-40B4-BE49-F238E27FC236}">
                <a16:creationId xmlns:a16="http://schemas.microsoft.com/office/drawing/2014/main" id="{DF64B36D-5F02-75FF-4BC2-78F736BCCF3F}"/>
              </a:ext>
            </a:extLst>
          </p:cNvPr>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pic>
        <p:nvPicPr>
          <p:cNvPr id="6" name="Picture 4" descr="Ministry of Health Reports Confirmed Case of Mumps | Government of Bermuda">
            <a:extLst>
              <a:ext uri="{FF2B5EF4-FFF2-40B4-BE49-F238E27FC236}">
                <a16:creationId xmlns:a16="http://schemas.microsoft.com/office/drawing/2014/main" id="{D5BDA9A1-F467-9961-4D93-05D0E412D21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83549" y="1981201"/>
            <a:ext cx="5419076" cy="381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362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Histological Changes in Mumps</a:t>
            </a:r>
          </a:p>
        </p:txBody>
      </p:sp>
      <p:sp>
        <p:nvSpPr>
          <p:cNvPr id="5" name="Content Placeholder 5"/>
          <p:cNvSpPr txBox="1">
            <a:spLocks/>
          </p:cNvSpPr>
          <p:nvPr/>
        </p:nvSpPr>
        <p:spPr>
          <a:xfrm>
            <a:off x="762000" y="1400628"/>
            <a:ext cx="7886700" cy="4957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Histological features expected in the parotid gland biopsy of a patient with mumps include: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Interstitial edema</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Inflammatory infiltrate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Ductal dilation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Focal necrosis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panose="020F0502020204030204"/>
                <a:ea typeface="+mn-ea"/>
                <a:cs typeface="+mn-cs"/>
              </a:rPr>
              <a:t>Viral cytopathic changes</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33666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290433"/>
            <a:ext cx="7772400" cy="1470025"/>
          </a:xfrm>
        </p:spPr>
        <p:txBody>
          <a:bodyPr>
            <a:normAutofit fontScale="90000"/>
          </a:bodyPr>
          <a:lstStyle/>
          <a:p>
            <a:r>
              <a:rPr lang="en-US" sz="4000" b="1" dirty="0">
                <a:cs typeface="Times New Roman" pitchFamily="18" charset="0"/>
              </a:rPr>
              <a:t>Gastrointestinal Tract (GIT) Module</a:t>
            </a:r>
            <a:br>
              <a:rPr lang="en-US" sz="4000" u="sng" dirty="0">
                <a:cs typeface="Times New Roman" pitchFamily="18" charset="0"/>
              </a:rPr>
            </a:br>
            <a:r>
              <a:rPr lang="en-US" sz="32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MBBS(LGIS)</a:t>
            </a:r>
            <a:br>
              <a:rPr lang="en-US" sz="4000" u="sng" dirty="0">
                <a:cs typeface="Times New Roman" pitchFamily="18" charset="0"/>
              </a:rPr>
            </a:br>
            <a:r>
              <a:rPr lang="en-US" sz="4000" b="1" dirty="0">
                <a:cs typeface="Times New Roman" pitchFamily="18" charset="0"/>
              </a:rPr>
              <a:t>Histology of Salivary Gland</a:t>
            </a: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Maria </a:t>
            </a:r>
            <a:r>
              <a:rPr lang="en-US" sz="7200" b="1" dirty="0" err="1">
                <a:cs typeface="Times New Roman" pitchFamily="18" charset="0"/>
              </a:rPr>
              <a:t>Tasleem</a:t>
            </a:r>
            <a:r>
              <a:rPr lang="en-US" sz="7200" b="1" dirty="0">
                <a:cs typeface="Times New Roman" pitchFamily="18" charset="0"/>
              </a:rPr>
              <a:t> 				Date: 23-01-25</a:t>
            </a:r>
          </a:p>
          <a:p>
            <a:pPr algn="l"/>
            <a:r>
              <a:rPr lang="en-US" sz="7200" b="1" dirty="0">
                <a:cs typeface="Times New Roman" pitchFamily="18" charset="0"/>
              </a:rPr>
              <a:t>(Assistant Professor)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283028"/>
            <a:ext cx="1204686" cy="1007405"/>
          </a:xfrm>
          <a:prstGeom prst="rect">
            <a:avLst/>
          </a:prstGeom>
          <a:noFill/>
          <a:ln>
            <a:noFill/>
          </a:ln>
        </p:spPr>
      </p:pic>
      <p:pic>
        <p:nvPicPr>
          <p:cNvPr id="8" name="Picture 3">
            <a:extLst>
              <a:ext uri="{FF2B5EF4-FFF2-40B4-BE49-F238E27FC236}">
                <a16:creationId xmlns:a16="http://schemas.microsoft.com/office/drawing/2014/main" id="{AD95BE94-A047-AAF2-5E80-7AB58563A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300" y="2874152"/>
            <a:ext cx="2133600" cy="289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
        <p:nvSpPr>
          <p:cNvPr id="6"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Management of Mumps</a:t>
            </a:r>
            <a:endParaRPr lang="en-US" sz="3600" b="1" dirty="0">
              <a:latin typeface="+mn-lt"/>
            </a:endParaRPr>
          </a:p>
        </p:txBody>
      </p:sp>
      <p:sp>
        <p:nvSpPr>
          <p:cNvPr id="8" name="Content Placeholder 5"/>
          <p:cNvSpPr txBox="1">
            <a:spLocks/>
          </p:cNvSpPr>
          <p:nvPr/>
        </p:nvSpPr>
        <p:spPr>
          <a:xfrm>
            <a:off x="776514" y="1429656"/>
            <a:ext cx="7886700" cy="4957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Conduct a thorough </a:t>
            </a:r>
            <a:r>
              <a:rPr kumimoji="0" lang="en-US" sz="2800" b="1" i="0" u="none" strike="noStrike" kern="1200" cap="none" spc="0" normalizeH="0" baseline="0" noProof="0" dirty="0">
                <a:ln>
                  <a:noFill/>
                </a:ln>
                <a:solidFill>
                  <a:srgbClr val="0D0D0D"/>
                </a:solidFill>
                <a:effectLst/>
                <a:uLnTx/>
                <a:uFillTx/>
                <a:latin typeface="Calibri"/>
                <a:ea typeface="+mn-ea"/>
                <a:cs typeface="+mn-cs"/>
              </a:rPr>
              <a:t>medical history </a:t>
            </a:r>
            <a:r>
              <a:rPr kumimoji="0" lang="en-US" sz="2800" b="0" i="0" u="none" strike="noStrike" kern="1200" cap="none" spc="0" normalizeH="0" baseline="0" noProof="0" dirty="0">
                <a:ln>
                  <a:noFill/>
                </a:ln>
                <a:solidFill>
                  <a:srgbClr val="0D0D0D"/>
                </a:solidFill>
                <a:effectLst/>
                <a:uLnTx/>
                <a:uFillTx/>
                <a:latin typeface="Calibri"/>
                <a:ea typeface="+mn-ea"/>
                <a:cs typeface="+mn-cs"/>
              </a:rPr>
              <a:t>and </a:t>
            </a:r>
            <a:r>
              <a:rPr kumimoji="0" lang="en-US" sz="2800" b="1" i="0" u="none" strike="noStrike" kern="1200" cap="none" spc="0" normalizeH="0" baseline="0" noProof="0" dirty="0">
                <a:ln>
                  <a:noFill/>
                </a:ln>
                <a:solidFill>
                  <a:srgbClr val="0D0D0D"/>
                </a:solidFill>
                <a:effectLst/>
                <a:uLnTx/>
                <a:uFillTx/>
                <a:latin typeface="Calibri"/>
                <a:ea typeface="+mn-ea"/>
                <a:cs typeface="+mn-cs"/>
              </a:rPr>
              <a:t>physical examination</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Consider differential diagnoses and order appropriate diagnostic tests</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Provide </a:t>
            </a:r>
            <a:r>
              <a:rPr kumimoji="0" lang="en-US" sz="2800" b="1" i="0" u="none" strike="noStrike" kern="1200" cap="none" spc="0" normalizeH="0" baseline="0" noProof="0" dirty="0">
                <a:ln>
                  <a:noFill/>
                </a:ln>
                <a:solidFill>
                  <a:srgbClr val="0D0D0D"/>
                </a:solidFill>
                <a:effectLst/>
                <a:uLnTx/>
                <a:uFillTx/>
                <a:latin typeface="Calibri"/>
                <a:ea typeface="+mn-ea"/>
                <a:cs typeface="+mn-cs"/>
              </a:rPr>
              <a:t>supportive care </a:t>
            </a:r>
            <a:r>
              <a:rPr kumimoji="0" lang="en-US" sz="2800" b="0" i="0" u="none" strike="noStrike" kern="1200" cap="none" spc="0" normalizeH="0" baseline="0" noProof="0" dirty="0">
                <a:ln>
                  <a:noFill/>
                </a:ln>
                <a:solidFill>
                  <a:srgbClr val="0D0D0D"/>
                </a:solidFill>
                <a:effectLst/>
                <a:uLnTx/>
                <a:uFillTx/>
                <a:latin typeface="Calibri"/>
                <a:ea typeface="+mn-ea"/>
                <a:cs typeface="+mn-cs"/>
              </a:rPr>
              <a:t>and </a:t>
            </a:r>
            <a:r>
              <a:rPr kumimoji="0" lang="en-US" sz="2800" b="1" i="0" u="none" strike="noStrike" kern="1200" cap="none" spc="0" normalizeH="0" baseline="0" noProof="0" dirty="0">
                <a:ln>
                  <a:noFill/>
                </a:ln>
                <a:solidFill>
                  <a:srgbClr val="0D0D0D"/>
                </a:solidFill>
                <a:effectLst/>
                <a:uLnTx/>
                <a:uFillTx/>
                <a:latin typeface="Calibri"/>
                <a:ea typeface="+mn-ea"/>
                <a:cs typeface="+mn-cs"/>
              </a:rPr>
              <a:t>symptomatic relief</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Advise the patient on self-care measures, including </a:t>
            </a:r>
            <a:r>
              <a:rPr kumimoji="0" lang="en-US" sz="2800" b="1" i="0" u="none" strike="noStrike" kern="1200" cap="none" spc="0" normalizeH="0" baseline="0" noProof="0" dirty="0">
                <a:ln>
                  <a:noFill/>
                </a:ln>
                <a:solidFill>
                  <a:srgbClr val="0D0D0D"/>
                </a:solidFill>
                <a:effectLst/>
                <a:uLnTx/>
                <a:uFillTx/>
                <a:latin typeface="Calibri"/>
                <a:ea typeface="+mn-ea"/>
                <a:cs typeface="+mn-cs"/>
              </a:rPr>
              <a:t>rest, hydration</a:t>
            </a:r>
            <a:r>
              <a:rPr kumimoji="0" lang="en-US" sz="2800" b="0" i="0" u="none" strike="noStrike" kern="1200" cap="none" spc="0" normalizeH="0" baseline="0" noProof="0" dirty="0">
                <a:ln>
                  <a:noFill/>
                </a:ln>
                <a:solidFill>
                  <a:srgbClr val="0D0D0D"/>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Discuss the potential complications of mumps, such as </a:t>
            </a:r>
            <a:r>
              <a:rPr kumimoji="0" lang="en-US" sz="2800" b="1" i="0" u="none" strike="noStrike" kern="1200" cap="none" spc="0" normalizeH="0" baseline="0" noProof="0" dirty="0">
                <a:ln>
                  <a:noFill/>
                </a:ln>
                <a:solidFill>
                  <a:srgbClr val="0D0D0D"/>
                </a:solidFill>
                <a:effectLst/>
                <a:uLnTx/>
                <a:uFillTx/>
                <a:latin typeface="Calibri"/>
                <a:ea typeface="+mn-ea"/>
                <a:cs typeface="+mn-cs"/>
              </a:rPr>
              <a:t>orchitis, meningitis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Schedule follow-up appointments to monitor the patient's recovery progress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7" name="Round Same Side Corner Rectangle 4"/>
          <p:cNvSpPr/>
          <p:nvPr/>
        </p:nvSpPr>
        <p:spPr>
          <a:xfrm>
            <a:off x="6477000" y="-21771"/>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Family Medicine</a:t>
            </a:r>
            <a:endParaRPr lang="en-GB" sz="2300" kern="1200" dirty="0">
              <a:solidFill>
                <a:schemeClr val="tx1"/>
              </a:solidFill>
            </a:endParaRPr>
          </a:p>
        </p:txBody>
      </p:sp>
    </p:spTree>
    <p:extLst>
      <p:ext uri="{BB962C8B-B14F-4D97-AF65-F5344CB8AC3E}">
        <p14:creationId xmlns:p14="http://schemas.microsoft.com/office/powerpoint/2010/main" val="4271121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7492412" y="0"/>
            <a:ext cx="16552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Bioethics</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Ethical Considerations</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Ensure that parents are fully informed about the nature of mumps, diagnostic procedures (such as the fine-needle aspiration biopsy), potential risks and benefits of treatment, and available preventive measures.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Obtain </a:t>
            </a:r>
            <a:r>
              <a:rPr kumimoji="0" lang="en-US" sz="2800" b="1" i="0" u="none" strike="noStrike" kern="1200" cap="none" spc="0" normalizeH="0" baseline="0" noProof="0" dirty="0">
                <a:ln>
                  <a:noFill/>
                </a:ln>
                <a:solidFill>
                  <a:srgbClr val="0D0D0D"/>
                </a:solidFill>
                <a:effectLst/>
                <a:uLnTx/>
                <a:uFillTx/>
                <a:latin typeface="Calibri"/>
                <a:ea typeface="+mn-ea"/>
                <a:cs typeface="+mn-cs"/>
              </a:rPr>
              <a:t>informed consent </a:t>
            </a:r>
            <a:r>
              <a:rPr kumimoji="0" lang="en-US" sz="2800" b="0" i="0" u="none" strike="noStrike" kern="1200" cap="none" spc="0" normalizeH="0" baseline="0" noProof="0" dirty="0">
                <a:ln>
                  <a:noFill/>
                </a:ln>
                <a:solidFill>
                  <a:srgbClr val="0D0D0D"/>
                </a:solidFill>
                <a:effectLst/>
                <a:uLnTx/>
                <a:uFillTx/>
                <a:latin typeface="Calibri"/>
                <a:ea typeface="+mn-ea"/>
                <a:cs typeface="+mn-cs"/>
              </a:rPr>
              <a:t>before performing any invasive procedures, such as the biopsy.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D0D0D"/>
                </a:solidFill>
                <a:effectLst/>
                <a:uLnTx/>
                <a:uFillTx/>
                <a:latin typeface="Calibri"/>
                <a:ea typeface="+mn-ea"/>
                <a:cs typeface="+mn-cs"/>
              </a:rPr>
              <a:t>Safeguard medical information and ensure </a:t>
            </a:r>
            <a:r>
              <a:rPr kumimoji="0" lang="en-US" sz="2800" b="1" i="0" u="none" strike="noStrike" kern="1200" cap="none" spc="0" normalizeH="0" baseline="0" noProof="0" dirty="0">
                <a:ln>
                  <a:noFill/>
                </a:ln>
                <a:solidFill>
                  <a:srgbClr val="0D0D0D"/>
                </a:solidFill>
                <a:effectLst/>
                <a:uLnTx/>
                <a:uFillTx/>
                <a:latin typeface="Calibri"/>
                <a:ea typeface="+mn-ea"/>
                <a:cs typeface="+mn-cs"/>
              </a:rPr>
              <a:t>confidentiality</a:t>
            </a:r>
            <a:r>
              <a:rPr kumimoji="0" lang="en-US" sz="2800" b="0" i="0" u="none" strike="noStrike" kern="1200" cap="none" spc="0" normalizeH="0" baseline="0" noProof="0" dirty="0">
                <a:ln>
                  <a:noFill/>
                </a:ln>
                <a:solidFill>
                  <a:srgbClr val="0D0D0D"/>
                </a:solidFill>
                <a:effectLst/>
                <a:uLnTx/>
                <a:uFillTx/>
                <a:latin typeface="Calibri"/>
                <a:ea typeface="+mn-ea"/>
                <a:cs typeface="+mn-cs"/>
              </a:rPr>
              <a:t> by maintaining patient privacy.</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21</a:t>
            </a:fld>
            <a:endParaRPr lang="en-US"/>
          </a:p>
        </p:txBody>
      </p:sp>
      <p:sp>
        <p:nvSpPr>
          <p:cNvPr id="6"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3857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6040983" y="46017"/>
            <a:ext cx="3103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Artificial Intelligence</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Role of AI in Mumps Management</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800" dirty="0">
                <a:solidFill>
                  <a:srgbClr val="0D0D0D"/>
                </a:solidFill>
              </a:rPr>
              <a:t>AI can potentially aid in </a:t>
            </a:r>
            <a:r>
              <a:rPr lang="en-US" sz="2800" b="1" dirty="0">
                <a:solidFill>
                  <a:srgbClr val="0D0D0D"/>
                </a:solidFill>
              </a:rPr>
              <a:t>enhancing diagnostic accuracy and efficiency. </a:t>
            </a:r>
          </a:p>
          <a:p>
            <a:pPr fontAlgn="base"/>
            <a:r>
              <a:rPr lang="en-US" sz="2800" dirty="0">
                <a:solidFill>
                  <a:srgbClr val="0D0D0D"/>
                </a:solidFill>
              </a:rPr>
              <a:t>AI-powered decision support systems can also help clinicians in </a:t>
            </a:r>
            <a:r>
              <a:rPr lang="en-US" sz="2800" b="1" dirty="0">
                <a:solidFill>
                  <a:srgbClr val="0D0D0D"/>
                </a:solidFill>
              </a:rPr>
              <a:t>selecting appropriate treatment modalities</a:t>
            </a:r>
          </a:p>
          <a:p>
            <a:pPr fontAlgn="base"/>
            <a:r>
              <a:rPr lang="en-US" sz="2800" dirty="0">
                <a:solidFill>
                  <a:srgbClr val="0D0D0D"/>
                </a:solidFill>
              </a:rPr>
              <a:t>AI-driven predictive models may help </a:t>
            </a:r>
            <a:r>
              <a:rPr lang="en-US" sz="2800" b="1" dirty="0">
                <a:solidFill>
                  <a:srgbClr val="0D0D0D"/>
                </a:solidFill>
              </a:rPr>
              <a:t>anticipate the risk of oral thrush recurrence</a:t>
            </a:r>
            <a:r>
              <a:rPr lang="en-US" sz="2800" dirty="0">
                <a:solidFill>
                  <a:srgbClr val="0D0D0D"/>
                </a:solidFill>
              </a:rPr>
              <a:t> in susceptible populations</a:t>
            </a:r>
            <a:endParaRPr lang="en-US" sz="28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22</a:t>
            </a:fld>
            <a:endParaRPr lang="en-US"/>
          </a:p>
        </p:txBody>
      </p:sp>
      <p:sp>
        <p:nvSpPr>
          <p:cNvPr id="9"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44208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098"/>
            <a:ext cx="8229600" cy="1143000"/>
          </a:xfrm>
        </p:spPr>
        <p:txBody>
          <a:bodyPr>
            <a:noAutofit/>
          </a:bodyPr>
          <a:lstStyle/>
          <a:p>
            <a:r>
              <a:rPr lang="en-US" sz="3600" b="1" dirty="0">
                <a:latin typeface="+mn-lt"/>
              </a:rPr>
              <a:t>Mumps and Sterility: A comprehensive review</a:t>
            </a:r>
          </a:p>
        </p:txBody>
      </p:sp>
      <p:sp>
        <p:nvSpPr>
          <p:cNvPr id="3" name="Content Placeholder 2"/>
          <p:cNvSpPr>
            <a:spLocks noGrp="1"/>
          </p:cNvSpPr>
          <p:nvPr>
            <p:ph idx="1"/>
          </p:nvPr>
        </p:nvSpPr>
        <p:spPr>
          <a:xfrm>
            <a:off x="457200" y="1676400"/>
            <a:ext cx="8229600" cy="4525963"/>
          </a:xfrm>
        </p:spPr>
        <p:txBody>
          <a:bodyPr>
            <a:normAutofit/>
          </a:bodyPr>
          <a:lstStyle/>
          <a:p>
            <a:pPr marL="0" indent="0" algn="just" fontAlgn="base">
              <a:buNone/>
            </a:pPr>
            <a:r>
              <a:rPr kumimoji="0" lang="en-US" sz="2400" b="0" i="1" u="none" strike="noStrike" kern="1200" cap="none" spc="0" normalizeH="0" baseline="0" noProof="0" dirty="0" err="1">
                <a:ln>
                  <a:noFill/>
                </a:ln>
                <a:solidFill>
                  <a:prstClr val="black"/>
                </a:solidFill>
                <a:effectLst/>
                <a:uLnTx/>
                <a:uFillTx/>
                <a:ea typeface="+mn-ea"/>
                <a:cs typeface="+mn-cs"/>
              </a:rPr>
              <a:t>Bushar</a:t>
            </a:r>
            <a:r>
              <a:rPr kumimoji="0" lang="en-US" sz="2400" b="0" i="1" u="none" strike="noStrike" kern="1200" cap="none" spc="0" normalizeH="0" baseline="0" noProof="0" dirty="0">
                <a:ln>
                  <a:noFill/>
                </a:ln>
                <a:solidFill>
                  <a:prstClr val="black"/>
                </a:solidFill>
                <a:effectLst/>
                <a:uLnTx/>
                <a:uFillTx/>
                <a:ea typeface="+mn-ea"/>
                <a:cs typeface="+mn-cs"/>
              </a:rPr>
              <a:t> Jabbar Hamad, Nabeel Mahdi Abed, Rasha Salih </a:t>
            </a:r>
            <a:r>
              <a:rPr kumimoji="0" lang="en-US" sz="2400" b="0" i="1" u="none" strike="noStrike" kern="1200" cap="none" spc="0" normalizeH="0" baseline="0" noProof="0" dirty="0" err="1">
                <a:ln>
                  <a:noFill/>
                </a:ln>
                <a:solidFill>
                  <a:prstClr val="black"/>
                </a:solidFill>
                <a:effectLst/>
                <a:uLnTx/>
                <a:uFillTx/>
                <a:ea typeface="+mn-ea"/>
                <a:cs typeface="+mn-cs"/>
              </a:rPr>
              <a:t>Nuhaier</a:t>
            </a:r>
            <a:r>
              <a:rPr kumimoji="0" lang="en-US" sz="2400" b="0" i="1" u="none" strike="noStrike" kern="1200" cap="none" spc="0" normalizeH="0" baseline="0" noProof="0" dirty="0">
                <a:ln>
                  <a:noFill/>
                </a:ln>
                <a:solidFill>
                  <a:prstClr val="black"/>
                </a:solidFill>
                <a:effectLst/>
                <a:uLnTx/>
                <a:uFillTx/>
                <a:ea typeface="+mn-ea"/>
                <a:cs typeface="+mn-cs"/>
              </a:rPr>
              <a:t> </a:t>
            </a:r>
            <a:endParaRPr lang="en-US" sz="2400" dirty="0">
              <a:solidFill>
                <a:prstClr val="black"/>
              </a:solidFill>
            </a:endParaRPr>
          </a:p>
          <a:p>
            <a:pPr marL="342900" marR="0" lvl="0" indent="-342900" algn="just" defTabSz="914400" rtl="0" eaLnBrk="1" fontAlgn="base" latinLnBrk="0" hangingPunct="1">
              <a:lnSpc>
                <a:spcPct val="100000"/>
              </a:lnSpc>
              <a:spcBef>
                <a:spcPct val="20000"/>
              </a:spcBef>
              <a:spcAft>
                <a:spcPts val="0"/>
              </a:spcAft>
              <a:buClrTx/>
              <a:buSzTx/>
              <a:buFont typeface="Arial" pitchFamily="34" charset="0"/>
              <a:buChar char="•"/>
              <a:tabLst/>
              <a:defRPr/>
            </a:pPr>
            <a:r>
              <a:rPr kumimoji="0" lang="en-US" sz="2400" b="0" i="1" u="none" strike="noStrike" kern="1200" cap="none" spc="0" normalizeH="0" baseline="0" noProof="0" dirty="0">
                <a:ln>
                  <a:noFill/>
                </a:ln>
                <a:solidFill>
                  <a:prstClr val="black"/>
                </a:solidFill>
                <a:effectLst/>
                <a:uLnTx/>
                <a:uFillTx/>
                <a:ea typeface="+mn-ea"/>
                <a:cs typeface="+mn-cs"/>
              </a:rPr>
              <a:t>ISSN: 03875547</a:t>
            </a:r>
          </a:p>
          <a:p>
            <a:pPr marL="342900" marR="0" lvl="0" indent="-342900" algn="just" defTabSz="914400" rtl="0" eaLnBrk="1" fontAlgn="base" latinLnBrk="0" hangingPunct="1">
              <a:lnSpc>
                <a:spcPct val="100000"/>
              </a:lnSpc>
              <a:spcBef>
                <a:spcPct val="20000"/>
              </a:spcBef>
              <a:spcAft>
                <a:spcPts val="0"/>
              </a:spcAft>
              <a:buClrTx/>
              <a:buSzTx/>
              <a:buFont typeface="Arial" pitchFamily="34" charset="0"/>
              <a:buChar char="•"/>
              <a:tabLst/>
              <a:defRPr/>
            </a:pPr>
            <a:r>
              <a:rPr kumimoji="0" lang="en-US" sz="2400" b="0" i="1" u="none" strike="noStrike" kern="1200" cap="none" spc="0" normalizeH="0" baseline="0" noProof="0" dirty="0">
                <a:ln>
                  <a:noFill/>
                </a:ln>
                <a:solidFill>
                  <a:prstClr val="black"/>
                </a:solidFill>
                <a:effectLst/>
                <a:uLnTx/>
                <a:uFillTx/>
                <a:ea typeface="+mn-ea"/>
                <a:cs typeface="+mn-cs"/>
              </a:rPr>
              <a:t>Volume 44, Issue 06, December, 2021</a:t>
            </a:r>
          </a:p>
          <a:p>
            <a:pPr marL="0" indent="0" algn="just" fontAlgn="base">
              <a:buNone/>
            </a:pPr>
            <a:endParaRPr lang="en-US" sz="2800" dirty="0"/>
          </a:p>
          <a:p>
            <a:pPr marL="0" indent="0" algn="just" fontAlgn="base">
              <a:buNone/>
            </a:pPr>
            <a:r>
              <a:rPr lang="en-US" sz="2800" dirty="0"/>
              <a:t>Unvaccinated post pubertal males diagnosed with mumps virus frequently develop complications such as </a:t>
            </a:r>
            <a:r>
              <a:rPr lang="en-US" sz="2800" b="1" dirty="0"/>
              <a:t>mumps orchitis </a:t>
            </a:r>
            <a:r>
              <a:rPr lang="en-US" sz="2800" dirty="0"/>
              <a:t>between puberty and after puberty males. The mumps virus damages testicular tissue as a result of that </a:t>
            </a:r>
            <a:r>
              <a:rPr lang="en-US" sz="2800" b="1" dirty="0"/>
              <a:t>infertility</a:t>
            </a:r>
            <a:r>
              <a:rPr lang="en-US" sz="2800" dirty="0"/>
              <a:t> occurs</a:t>
            </a:r>
            <a:r>
              <a:rPr lang="en-US" sz="2400" i="1" dirty="0">
                <a:latin typeface="Open Sans"/>
              </a:rPr>
              <a:t>.</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23</a:t>
            </a:fld>
            <a:endParaRPr lang="en-US"/>
          </a:p>
        </p:txBody>
      </p:sp>
      <p:sp>
        <p:nvSpPr>
          <p:cNvPr id="8" name="Round Same Side Corner Rectangle 4"/>
          <p:cNvSpPr/>
          <p:nvPr/>
        </p:nvSpPr>
        <p:spPr>
          <a:xfrm>
            <a:off x="6755812" y="0"/>
            <a:ext cx="2341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Research Article</a:t>
            </a:r>
            <a:endParaRPr lang="en-GB" sz="2300" kern="1200" dirty="0">
              <a:solidFill>
                <a:schemeClr val="tx1"/>
              </a:solidFill>
            </a:endParaRPr>
          </a:p>
        </p:txBody>
      </p:sp>
      <p:sp>
        <p:nvSpPr>
          <p:cNvPr id="10"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7"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2167158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Video Recap</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7" name="Online Media 6" descr="Salivary Glands- histology">
            <a:hlinkClick r:id="" action="ppaction://media"/>
            <a:extLst>
              <a:ext uri="{FF2B5EF4-FFF2-40B4-BE49-F238E27FC236}">
                <a16:creationId xmlns:a16="http://schemas.microsoft.com/office/drawing/2014/main" id="{DB453402-25CD-4D2A-7845-8B1F7A43DFF1}"/>
              </a:ext>
            </a:extLst>
          </p:cNvPr>
          <p:cNvPicPr>
            <a:picLocks noGrp="1" noRot="1" noChangeAspect="1"/>
          </p:cNvPicPr>
          <p:nvPr>
            <p:ph idx="1"/>
            <a:videoFile r:link="rId1"/>
          </p:nvPr>
        </p:nvPicPr>
        <p:blipFill>
          <a:blip r:embed="rId3"/>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8917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How To Access Digital Library</a:t>
            </a:r>
          </a:p>
        </p:txBody>
      </p:sp>
      <p:sp>
        <p:nvSpPr>
          <p:cNvPr id="7" name="Content Placeholder 5"/>
          <p:cNvSpPr txBox="1">
            <a:spLocks/>
          </p:cNvSpPr>
          <p:nvPr/>
        </p:nvSpPr>
        <p:spPr>
          <a:xfrm>
            <a:off x="762000" y="1219200"/>
            <a:ext cx="7986486" cy="61431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srgbClr val="202124"/>
                </a:solidFill>
              </a:rPr>
              <a:t>Steps to Access HEC Digital Library</a:t>
            </a:r>
            <a:endParaRPr lang="en-US" sz="2800" dirty="0">
              <a:solidFill>
                <a:srgbClr val="202124"/>
              </a:solidFill>
            </a:endParaRPr>
          </a:p>
          <a:p>
            <a:pPr marL="514350" indent="-514350">
              <a:buFont typeface="+mj-lt"/>
              <a:buAutoNum type="alphaLcParenR"/>
            </a:pPr>
            <a:r>
              <a:rPr lang="en-US" sz="2800" dirty="0">
                <a:solidFill>
                  <a:srgbClr val="202124"/>
                </a:solidFill>
              </a:rPr>
              <a:t>Go to the website of HEC National Digital Library</a:t>
            </a:r>
          </a:p>
          <a:p>
            <a:pPr marL="514350" indent="-514350">
              <a:buFont typeface="+mj-lt"/>
              <a:buAutoNum type="alphaLcParenR"/>
            </a:pPr>
            <a:r>
              <a:rPr lang="en-US" sz="2800" dirty="0">
                <a:solidFill>
                  <a:srgbClr val="202124"/>
                </a:solidFill>
              </a:rPr>
              <a:t>On Home Page, click on the INSTITUTES</a:t>
            </a:r>
          </a:p>
          <a:p>
            <a:pPr marL="514350" indent="-514350">
              <a:buFont typeface="+mj-lt"/>
              <a:buAutoNum type="alphaLcParenR"/>
            </a:pPr>
            <a:r>
              <a:rPr lang="en-US" sz="2800" dirty="0">
                <a:solidFill>
                  <a:srgbClr val="202124"/>
                </a:solidFill>
              </a:rPr>
              <a:t>A page will appear showing the universities from Public and Private Sector and other Institutes which have access to HEC National Digital Library HNDL</a:t>
            </a:r>
          </a:p>
          <a:p>
            <a:pPr marL="514350" indent="-514350">
              <a:buFont typeface="+mj-lt"/>
              <a:buAutoNum type="alphaLcParenR"/>
            </a:pPr>
            <a:r>
              <a:rPr lang="en-US" sz="2800" dirty="0">
                <a:solidFill>
                  <a:srgbClr val="202124"/>
                </a:solidFill>
              </a:rPr>
              <a:t>Select your desired Institute</a:t>
            </a:r>
          </a:p>
          <a:p>
            <a:pPr marL="514350" indent="-514350">
              <a:buFont typeface="+mj-lt"/>
              <a:buAutoNum type="alphaLcParenR"/>
            </a:pPr>
            <a:r>
              <a:rPr lang="en-US" sz="2800" dirty="0">
                <a:solidFill>
                  <a:srgbClr val="000000"/>
                </a:solidFill>
              </a:rPr>
              <a:t>A page will appear showing the resources of the institution</a:t>
            </a:r>
          </a:p>
          <a:p>
            <a:pPr marL="514350" indent="-514350">
              <a:buFont typeface="+mj-lt"/>
              <a:buAutoNum type="alphaLcParenR"/>
            </a:pPr>
            <a:r>
              <a:rPr lang="en-US" sz="2800" dirty="0">
                <a:solidFill>
                  <a:srgbClr val="000000"/>
                </a:solidFill>
              </a:rPr>
              <a:t>Journals and Researches will appear</a:t>
            </a:r>
          </a:p>
          <a:p>
            <a:pPr marL="514350" indent="-514350">
              <a:buFont typeface="+mj-lt"/>
              <a:buAutoNum type="alphaLcParenR"/>
            </a:pPr>
            <a:r>
              <a:rPr lang="en-US" sz="2800" dirty="0">
                <a:solidFill>
                  <a:srgbClr val="000000"/>
                </a:solidFill>
              </a:rPr>
              <a:t>You can find a Journal by clicking on JOURNALS AND DATABASE and enter a keyword to search for your desired journal</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777431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7" name="Content Placeholder 5"/>
          <p:cNvSpPr txBox="1">
            <a:spLocks/>
          </p:cNvSpPr>
          <p:nvPr/>
        </p:nvSpPr>
        <p:spPr>
          <a:xfrm>
            <a:off x="776514" y="1400628"/>
            <a:ext cx="7986486" cy="6143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Junqueira’s</a:t>
            </a:r>
            <a:r>
              <a:rPr kumimoji="0" lang="en-US" sz="2800" b="0" i="0" u="none" strike="noStrike" kern="1200" cap="none" spc="0" normalizeH="0" baseline="0" noProof="0" dirty="0">
                <a:ln>
                  <a:noFill/>
                </a:ln>
                <a:solidFill>
                  <a:prstClr val="black"/>
                </a:solidFill>
                <a:effectLst/>
                <a:uLnTx/>
                <a:uFillTx/>
                <a:latin typeface="Calibri"/>
                <a:ea typeface="+mn-ea"/>
                <a:cs typeface="+mn-cs"/>
              </a:rPr>
              <a:t> Basic Histology 13</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Edition, Chapter 15, pages 292-295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Histology , A text and Atlas by Michael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H.Ross</a:t>
            </a:r>
            <a:r>
              <a:rPr kumimoji="0" lang="en-US" sz="2800" b="0" i="0" u="none" strike="noStrike" kern="1200" cap="none" spc="0" normalizeH="0" baseline="0" noProof="0" dirty="0">
                <a:ln>
                  <a:noFill/>
                </a:ln>
                <a:solidFill>
                  <a:prstClr val="black"/>
                </a:solidFill>
                <a:effectLst/>
                <a:uLnTx/>
                <a:uFillTx/>
                <a:latin typeface="Calibri"/>
                <a:ea typeface="+mn-ea"/>
                <a:cs typeface="+mn-cs"/>
              </a:rPr>
              <a:t> 7</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Edition, Chapter 16, pages 545-553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DiFiore's Atlas of Histology with Functional Correlations 11</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Edition, Chapter 11, pages 253-259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Google images</a:t>
            </a:r>
          </a:p>
          <a:p>
            <a:pPr marL="0" indent="0">
              <a:buNone/>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91569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354827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id="{A267C48E-C722-45BA-ABA8-7A339C617CBD}"/>
              </a:ext>
            </a:extLst>
          </p:cNvPr>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8685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0762"/>
            <a:ext cx="8286750" cy="5943600"/>
          </a:xfrm>
        </p:spPr>
        <p:txBody>
          <a:bodyPr>
            <a:normAutofit fontScale="85000" lnSpcReduction="10000"/>
          </a:bodyPr>
          <a:lstStyle/>
          <a:p>
            <a:pPr marL="0" indent="0" algn="just">
              <a:buNone/>
            </a:pPr>
            <a:r>
              <a:rPr lang="en-US" sz="3300" dirty="0">
                <a:latin typeface="Calibri" pitchFamily="34" charset="0"/>
              </a:rPr>
              <a:t>At the end of this session students should be able to</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Enlist major salivary glands</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Explain histological structure of salivary glands</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Discuss different cells forming parenchyma of salivary glands</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Discuss histology of duct system</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Differentiate between major salivary glands on histological basis</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Discuss effects of viral infections on salivary glands</a:t>
            </a:r>
          </a:p>
          <a:p>
            <a:pPr marL="354013" marR="0" lvl="0" indent="-354013" algn="l" defTabSz="685800" rtl="0" eaLnBrk="1" fontAlgn="auto" latinLnBrk="0" hangingPunct="1">
              <a:lnSpc>
                <a:spcPct val="120000"/>
              </a:lnSpc>
              <a:spcBef>
                <a:spcPts val="0"/>
              </a:spcBef>
              <a:spcAft>
                <a:spcPts val="0"/>
              </a:spcAft>
              <a:buClrTx/>
              <a:buSzTx/>
              <a:buFont typeface="Symbol"/>
              <a:buChar char=""/>
              <a:tabLst/>
              <a:defRPr/>
            </a:pPr>
            <a:r>
              <a:rPr kumimoji="0" lang="en-US"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Understand curative and preventive heath care measures.</a:t>
            </a:r>
          </a:p>
          <a:p>
            <a:pPr lvl="0">
              <a:spcBef>
                <a:spcPts val="0"/>
              </a:spcBef>
              <a:buFont typeface="Symbol"/>
              <a:buChar char=""/>
            </a:pPr>
            <a:endParaRPr lang="en-US" sz="2800" dirty="0">
              <a:solidFill>
                <a:srgbClr val="000000"/>
              </a:solidFill>
              <a:latin typeface="Calibri" pitchFamily="34" charset="0"/>
              <a:ea typeface="MS Mincho"/>
            </a:endParaRPr>
          </a:p>
          <a:p>
            <a:pPr lvl="0">
              <a:spcBef>
                <a:spcPts val="0"/>
              </a:spcBef>
              <a:buFont typeface="Symbol"/>
              <a:buChar char=""/>
            </a:pPr>
            <a:endParaRPr lang="en-US" dirty="0">
              <a:latin typeface="+mj-lt"/>
              <a:ea typeface="MS Mincho"/>
            </a:endParaRPr>
          </a:p>
          <a:p>
            <a:pPr marL="0" indent="0">
              <a:buNone/>
            </a:pPr>
            <a:endParaRPr lang="en-US" dirty="0"/>
          </a:p>
          <a:p>
            <a:endParaRPr lang="en-US" dirty="0"/>
          </a:p>
        </p:txBody>
      </p:sp>
      <p:sp>
        <p:nvSpPr>
          <p:cNvPr id="4"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4114800" cy="5105400"/>
          </a:xfrm>
        </p:spPr>
        <p:txBody>
          <a:bodyPr>
            <a:noAutofit/>
          </a:bodyPr>
          <a:lstStyle/>
          <a:p>
            <a:pPr marL="0" indent="0" algn="just">
              <a:buNone/>
            </a:pPr>
            <a:r>
              <a:rPr lang="en-US" sz="2800" dirty="0">
                <a:solidFill>
                  <a:srgbClr val="0D0D0D"/>
                </a:solidFill>
              </a:rPr>
              <a:t>A 12-year-old boy, presented to the pediatrician with a complaint of </a:t>
            </a:r>
            <a:r>
              <a:rPr lang="en-US" sz="2800" b="1" dirty="0">
                <a:solidFill>
                  <a:srgbClr val="0D0D0D"/>
                </a:solidFill>
              </a:rPr>
              <a:t>swelling and tenderness in his right cheek along with fever</a:t>
            </a:r>
            <a:r>
              <a:rPr lang="en-US" sz="2800" dirty="0">
                <a:solidFill>
                  <a:srgbClr val="0D0D0D"/>
                </a:solidFill>
              </a:rPr>
              <a:t> and malaise for the past two days. His mother reported that he had been experiencing pain while eating and </a:t>
            </a:r>
            <a:r>
              <a:rPr lang="en-US" sz="2800" b="1" dirty="0">
                <a:solidFill>
                  <a:srgbClr val="0D0D0D"/>
                </a:solidFill>
              </a:rPr>
              <a:t>difficulty opening his mouth fully.</a:t>
            </a:r>
            <a:endParaRPr lang="en-US" sz="2800" b="1" dirty="0"/>
          </a:p>
        </p:txBody>
      </p:sp>
      <p:sp>
        <p:nvSpPr>
          <p:cNvPr id="6"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a:p>
        </p:txBody>
      </p:sp>
      <p:pic>
        <p:nvPicPr>
          <p:cNvPr id="1028" name="Picture 4" descr="Ministry of Health Reports Confirmed Case of Mumps | Government of Bermuda">
            <a:extLst>
              <a:ext uri="{FF2B5EF4-FFF2-40B4-BE49-F238E27FC236}">
                <a16:creationId xmlns:a16="http://schemas.microsoft.com/office/drawing/2014/main" id="{63375068-20C7-F8D4-83A7-6AA0FF4C6F6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81899" y="1905000"/>
            <a:ext cx="4307971" cy="303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4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95400"/>
            <a:ext cx="4114800" cy="5105400"/>
          </a:xfrm>
        </p:spPr>
        <p:txBody>
          <a:bodyPr>
            <a:noAutofit/>
          </a:bodyPr>
          <a:lstStyle/>
          <a:p>
            <a:pPr marL="0" indent="0" algn="just">
              <a:buNone/>
            </a:pPr>
            <a:r>
              <a:rPr lang="en-US" sz="2800" dirty="0">
                <a:solidFill>
                  <a:srgbClr val="0D0D0D"/>
                </a:solidFill>
              </a:rPr>
              <a:t>Upon examination, the pediatrician observed </a:t>
            </a:r>
            <a:r>
              <a:rPr lang="en-US" sz="2800" b="1" dirty="0">
                <a:solidFill>
                  <a:srgbClr val="0D0D0D"/>
                </a:solidFill>
              </a:rPr>
              <a:t>bilateral parotid gland enlargement</a:t>
            </a:r>
            <a:r>
              <a:rPr lang="en-US" sz="2800" dirty="0">
                <a:solidFill>
                  <a:srgbClr val="0D0D0D"/>
                </a:solidFill>
              </a:rPr>
              <a:t>, with the right parotid gland notably more swollen and tender than the left. The pediatrician planned to perform biopsy of the swollen parotid gland to confirm the diagnosis and assess histological changes within the glandular tissue.</a:t>
            </a:r>
            <a:endParaRPr lang="en-US" sz="2800" dirty="0"/>
          </a:p>
        </p:txBody>
      </p:sp>
      <p:sp>
        <p:nvSpPr>
          <p:cNvPr id="6"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a:p>
        </p:txBody>
      </p:sp>
      <p:pic>
        <p:nvPicPr>
          <p:cNvPr id="4" name="Picture 4" descr="Ministry of Health Reports Confirmed Case of Mumps | Government of Bermuda">
            <a:extLst>
              <a:ext uri="{FF2B5EF4-FFF2-40B4-BE49-F238E27FC236}">
                <a16:creationId xmlns:a16="http://schemas.microsoft.com/office/drawing/2014/main" id="{50EB8C13-7DB6-2E7E-0E8D-3AF8AB2A1DE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78889" y="1911357"/>
            <a:ext cx="4306824" cy="30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7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7"/>
            <a:ext cx="7886700" cy="854074"/>
          </a:xfrm>
        </p:spPr>
        <p:txBody>
          <a:bodyPr>
            <a:normAutofit/>
          </a:bodyPr>
          <a:lstStyle/>
          <a:p>
            <a:pPr algn="ctr"/>
            <a:r>
              <a:rPr lang="en-US" sz="3600" b="1" dirty="0">
                <a:latin typeface="+mn-lt"/>
              </a:rPr>
              <a:t>Major Salivary Glands</a:t>
            </a:r>
          </a:p>
        </p:txBody>
      </p:sp>
      <p:grpSp>
        <p:nvGrpSpPr>
          <p:cNvPr id="4" name="Group 3"/>
          <p:cNvGrpSpPr/>
          <p:nvPr/>
        </p:nvGrpSpPr>
        <p:grpSpPr>
          <a:xfrm>
            <a:off x="0" y="0"/>
            <a:ext cx="2514600" cy="480241"/>
            <a:chOff x="0" y="34747"/>
            <a:chExt cx="2783536" cy="480241"/>
          </a:xfrm>
          <a:scene3d>
            <a:camera prst="orthographicFront"/>
            <a:lightRig rig="flat" dir="t"/>
          </a:scene3d>
        </p:grpSpPr>
        <p:sp>
          <p:nvSpPr>
            <p:cNvPr id="5" name="Round Same Side Corner Rectangle 4"/>
            <p:cNvSpPr/>
            <p:nvPr/>
          </p:nvSpPr>
          <p:spPr>
            <a:xfrm>
              <a:off x="0" y="34747"/>
              <a:ext cx="2783536" cy="480241"/>
            </a:xfrm>
            <a:prstGeom prst="round2SameRect">
              <a:avLst>
                <a:gd name="adj1" fmla="val 16670"/>
                <a:gd name="adj2" fmla="val 0"/>
              </a:avLst>
            </a:prstGeom>
            <a:solidFill>
              <a:schemeClr val="bg1"/>
            </a:solidFill>
            <a:ln>
              <a:noFill/>
            </a:ln>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US"/>
            </a:p>
          </p:txBody>
        </p:sp>
        <p:sp>
          <p:nvSpPr>
            <p:cNvPr id="6" name="Round Same Side Corner Rectangle 4"/>
            <p:cNvSpPr/>
            <p:nvPr/>
          </p:nvSpPr>
          <p:spPr>
            <a:xfrm>
              <a:off x="23448" y="58195"/>
              <a:ext cx="2736640" cy="456793"/>
            </a:xfrm>
            <a:prstGeom prst="rect">
              <a:avLst/>
            </a:prstGeom>
            <a:ln>
              <a:noFill/>
            </a:ln>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grpSp>
      <p:sp>
        <p:nvSpPr>
          <p:cNvPr id="8" name="Slide Number Placeholder 7"/>
          <p:cNvSpPr>
            <a:spLocks noGrp="1"/>
          </p:cNvSpPr>
          <p:nvPr>
            <p:ph type="sldNum" sz="quarter" idx="12"/>
          </p:nvPr>
        </p:nvSpPr>
        <p:spPr/>
        <p:txBody>
          <a:bodyPr/>
          <a:lstStyle/>
          <a:p>
            <a:fld id="{B6F15528-21DE-4FAA-801E-634DDDAF4B2B}" type="slidenum">
              <a:rPr lang="en-US" smtClean="0"/>
              <a:pPr/>
              <a:t>8</a:t>
            </a:fld>
            <a:endParaRPr lang="en-US"/>
          </a:p>
        </p:txBody>
      </p:sp>
      <p:pic>
        <p:nvPicPr>
          <p:cNvPr id="7" name="Picture 2">
            <a:extLst>
              <a:ext uri="{FF2B5EF4-FFF2-40B4-BE49-F238E27FC236}">
                <a16:creationId xmlns:a16="http://schemas.microsoft.com/office/drawing/2014/main" id="{F84CD20D-0258-AEA8-F211-CF35153642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80065" y="1825625"/>
            <a:ext cx="638387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385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5"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Serous &amp; Mucous Acini</a:t>
            </a:r>
          </a:p>
        </p:txBody>
      </p: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pic>
        <p:nvPicPr>
          <p:cNvPr id="3" name="Content Placeholder 2">
            <a:extLst>
              <a:ext uri="{FF2B5EF4-FFF2-40B4-BE49-F238E27FC236}">
                <a16:creationId xmlns:a16="http://schemas.microsoft.com/office/drawing/2014/main" id="{93A462DE-67FE-F01A-65FA-1759C3B599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8812" y="1825625"/>
            <a:ext cx="5446376"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247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1146</TotalTime>
  <Words>1046</Words>
  <Application>Microsoft Macintosh PowerPoint</Application>
  <PresentationFormat>On-screen Show (4:3)</PresentationFormat>
  <Paragraphs>181</Paragraphs>
  <Slides>27</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Arial Black</vt:lpstr>
      <vt:lpstr>Calibri</vt:lpstr>
      <vt:lpstr>Calibri Light</vt:lpstr>
      <vt:lpstr>Open Sans</vt:lpstr>
      <vt:lpstr>Segoe UI</vt:lpstr>
      <vt:lpstr>Söhne</vt:lpstr>
      <vt:lpstr>Symbol</vt:lpstr>
      <vt:lpstr>Times New Roman</vt:lpstr>
      <vt:lpstr>Office Theme</vt:lpstr>
      <vt:lpstr>1_Office Theme</vt:lpstr>
      <vt:lpstr>PowerPoint Presentation</vt:lpstr>
      <vt:lpstr>Gastrointestinal Tract (GIT) Module 2nd Year MBBS(LGIS) Histology of Salivary Gland</vt:lpstr>
      <vt:lpstr>Motto, Vision, Dream</vt:lpstr>
      <vt:lpstr>PowerPoint Presentation</vt:lpstr>
      <vt:lpstr>PowerPoint Presentation</vt:lpstr>
      <vt:lpstr>PowerPoint Presentation</vt:lpstr>
      <vt:lpstr>PowerPoint Presentation</vt:lpstr>
      <vt:lpstr>Major Salivary Glands</vt:lpstr>
      <vt:lpstr>PowerPoint Presentation</vt:lpstr>
      <vt:lpstr>Serous &amp; Mucous Acini </vt:lpstr>
      <vt:lpstr>Parotid Gland</vt:lpstr>
      <vt:lpstr>Submandibular Gland</vt:lpstr>
      <vt:lpstr>Sublingual Gland</vt:lpstr>
      <vt:lpstr>Comparison of salivary glands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Mumps and Sterility: A comprehensive review</vt:lpstr>
      <vt:lpstr>Video Recap</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of Tongue</dc:title>
  <dc:creator>hp</dc:creator>
  <cp:lastModifiedBy>Faisal Cheema</cp:lastModifiedBy>
  <cp:revision>86</cp:revision>
  <dcterms:created xsi:type="dcterms:W3CDTF">2006-08-16T00:00:00Z</dcterms:created>
  <dcterms:modified xsi:type="dcterms:W3CDTF">2025-02-16T16:42:37Z</dcterms:modified>
</cp:coreProperties>
</file>