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media/image22.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69" r:id="rId1"/>
  </p:sldMasterIdLst>
  <p:notesMasterIdLst>
    <p:notesMasterId r:id="rId45"/>
  </p:notesMasterIdLst>
  <p:sldIdLst>
    <p:sldId id="257" r:id="rId2"/>
    <p:sldId id="258" r:id="rId3"/>
    <p:sldId id="259" r:id="rId4"/>
    <p:sldId id="260" r:id="rId5"/>
    <p:sldId id="261" r:id="rId6"/>
    <p:sldId id="262" r:id="rId7"/>
    <p:sldId id="263" r:id="rId8"/>
    <p:sldId id="290" r:id="rId9"/>
    <p:sldId id="264" r:id="rId10"/>
    <p:sldId id="280" r:id="rId11"/>
    <p:sldId id="270" r:id="rId12"/>
    <p:sldId id="293" r:id="rId13"/>
    <p:sldId id="292" r:id="rId14"/>
    <p:sldId id="298" r:id="rId15"/>
    <p:sldId id="305" r:id="rId16"/>
    <p:sldId id="299" r:id="rId17"/>
    <p:sldId id="300" r:id="rId18"/>
    <p:sldId id="301" r:id="rId19"/>
    <p:sldId id="302" r:id="rId20"/>
    <p:sldId id="303" r:id="rId21"/>
    <p:sldId id="304" r:id="rId22"/>
    <p:sldId id="306" r:id="rId23"/>
    <p:sldId id="307" r:id="rId24"/>
    <p:sldId id="289" r:id="rId25"/>
    <p:sldId id="283" r:id="rId26"/>
    <p:sldId id="294" r:id="rId27"/>
    <p:sldId id="295" r:id="rId28"/>
    <p:sldId id="296" r:id="rId29"/>
    <p:sldId id="297" r:id="rId30"/>
    <p:sldId id="277" r:id="rId31"/>
    <p:sldId id="275" r:id="rId32"/>
    <p:sldId id="265" r:id="rId33"/>
    <p:sldId id="266" r:id="rId34"/>
    <p:sldId id="267" r:id="rId35"/>
    <p:sldId id="268" r:id="rId36"/>
    <p:sldId id="269" r:id="rId37"/>
    <p:sldId id="274" r:id="rId38"/>
    <p:sldId id="273" r:id="rId39"/>
    <p:sldId id="291" r:id="rId40"/>
    <p:sldId id="310" r:id="rId41"/>
    <p:sldId id="282" r:id="rId42"/>
    <p:sldId id="278" r:id="rId43"/>
    <p:sldId id="279"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2006"/>
  </p:normalViewPr>
  <p:slideViewPr>
    <p:cSldViewPr snapToGrid="0">
      <p:cViewPr varScale="1">
        <p:scale>
          <a:sx n="101" d="100"/>
          <a:sy n="101" d="100"/>
        </p:scale>
        <p:origin x="46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56E6FD-6603-43A3-8228-8618FA5342C5}" type="doc">
      <dgm:prSet loTypeId="urn:microsoft.com/office/officeart/2005/8/layout/gear1" loCatId="process" qsTypeId="urn:microsoft.com/office/officeart/2005/8/quickstyle/simple1" qsCatId="simple" csTypeId="urn:microsoft.com/office/officeart/2005/8/colors/accent1_2" csCatId="accent1" phldr="1"/>
      <dgm:spPr/>
    </dgm:pt>
    <dgm:pt modelId="{5AD76176-213A-4D6D-9A02-6124AC2CC6BA}">
      <dgm:prSet phldrT="[Text]" custT="1"/>
      <dgm:spPr>
        <a:solidFill>
          <a:schemeClr val="accent6">
            <a:lumMod val="75000"/>
          </a:schemeClr>
        </a:solidFill>
      </dgm:spPr>
      <dgm:t>
        <a:bodyPr/>
        <a:lstStyle/>
        <a:p>
          <a:r>
            <a:rPr lang="en-US" sz="2000" b="1" dirty="0"/>
            <a:t>Improve population health</a:t>
          </a:r>
        </a:p>
      </dgm:t>
    </dgm:pt>
    <dgm:pt modelId="{E797BD86-E33C-4645-A82E-2D9709E6D58D}" type="parTrans" cxnId="{3B696B82-C509-49CA-8571-96C33FF16231}">
      <dgm:prSet/>
      <dgm:spPr/>
      <dgm:t>
        <a:bodyPr/>
        <a:lstStyle/>
        <a:p>
          <a:endParaRPr lang="en-US"/>
        </a:p>
      </dgm:t>
    </dgm:pt>
    <dgm:pt modelId="{8109EE20-2F78-4EBF-A7D1-4498C08F0155}" type="sibTrans" cxnId="{3B696B82-C509-49CA-8571-96C33FF16231}">
      <dgm:prSet/>
      <dgm:spPr/>
      <dgm:t>
        <a:bodyPr/>
        <a:lstStyle/>
        <a:p>
          <a:endParaRPr lang="en-US"/>
        </a:p>
      </dgm:t>
    </dgm:pt>
    <dgm:pt modelId="{170D62A3-64EF-4D47-91C9-6A2797BCDEA0}">
      <dgm:prSet phldrT="[Text]" custT="1"/>
      <dgm:spPr>
        <a:solidFill>
          <a:schemeClr val="accent2">
            <a:lumMod val="75000"/>
          </a:schemeClr>
        </a:solidFill>
      </dgm:spPr>
      <dgm:t>
        <a:bodyPr/>
        <a:lstStyle/>
        <a:p>
          <a:r>
            <a:rPr lang="en-US" sz="2000" b="1" dirty="0"/>
            <a:t>Fair financing</a:t>
          </a:r>
        </a:p>
      </dgm:t>
    </dgm:pt>
    <dgm:pt modelId="{537FBC9E-38A7-4881-BAB0-B8B7CDCF70CC}" type="parTrans" cxnId="{FF9FF277-280B-45C2-83C3-FB7EF6DFB4E7}">
      <dgm:prSet/>
      <dgm:spPr/>
      <dgm:t>
        <a:bodyPr/>
        <a:lstStyle/>
        <a:p>
          <a:endParaRPr lang="en-US"/>
        </a:p>
      </dgm:t>
    </dgm:pt>
    <dgm:pt modelId="{E7ECED64-0372-449C-A15A-0555AA8CDFB7}" type="sibTrans" cxnId="{FF9FF277-280B-45C2-83C3-FB7EF6DFB4E7}">
      <dgm:prSet/>
      <dgm:spPr/>
      <dgm:t>
        <a:bodyPr/>
        <a:lstStyle/>
        <a:p>
          <a:endParaRPr lang="en-US"/>
        </a:p>
      </dgm:t>
    </dgm:pt>
    <dgm:pt modelId="{C9772EC1-A23A-4D57-94EF-338E50DE33E6}">
      <dgm:prSet phldrT="[Text]" custT="1"/>
      <dgm:spPr>
        <a:solidFill>
          <a:srgbClr val="FFC000"/>
        </a:solidFill>
      </dgm:spPr>
      <dgm:t>
        <a:bodyPr/>
        <a:lstStyle/>
        <a:p>
          <a:r>
            <a:rPr lang="en-US" sz="2000" b="1" dirty="0">
              <a:solidFill>
                <a:schemeClr val="tx1"/>
              </a:solidFill>
            </a:rPr>
            <a:t>Responsiveness </a:t>
          </a:r>
        </a:p>
      </dgm:t>
    </dgm:pt>
    <dgm:pt modelId="{262C8D40-EC73-41D6-8236-0CE5DFCC859D}" type="parTrans" cxnId="{DDD3BB3E-50FF-4EA9-B2DE-650D8FD72722}">
      <dgm:prSet/>
      <dgm:spPr/>
      <dgm:t>
        <a:bodyPr/>
        <a:lstStyle/>
        <a:p>
          <a:endParaRPr lang="en-US"/>
        </a:p>
      </dgm:t>
    </dgm:pt>
    <dgm:pt modelId="{B15A378B-26E0-4635-B16C-1BBC6385386D}" type="sibTrans" cxnId="{DDD3BB3E-50FF-4EA9-B2DE-650D8FD72722}">
      <dgm:prSet/>
      <dgm:spPr/>
      <dgm:t>
        <a:bodyPr/>
        <a:lstStyle/>
        <a:p>
          <a:endParaRPr lang="en-US"/>
        </a:p>
      </dgm:t>
    </dgm:pt>
    <dgm:pt modelId="{572ADECB-0585-4642-B143-C27D2EB0F222}" type="pres">
      <dgm:prSet presAssocID="{3256E6FD-6603-43A3-8228-8618FA5342C5}" presName="composite" presStyleCnt="0">
        <dgm:presLayoutVars>
          <dgm:chMax val="3"/>
          <dgm:animLvl val="lvl"/>
          <dgm:resizeHandles val="exact"/>
        </dgm:presLayoutVars>
      </dgm:prSet>
      <dgm:spPr/>
    </dgm:pt>
    <dgm:pt modelId="{1DB8AE0C-21F1-41E5-B6A6-B3C3CCD1618E}" type="pres">
      <dgm:prSet presAssocID="{5AD76176-213A-4D6D-9A02-6124AC2CC6BA}" presName="gear1" presStyleLbl="node1" presStyleIdx="0" presStyleCnt="3" custScaleX="137749" custLinFactNeighborY="9115">
        <dgm:presLayoutVars>
          <dgm:chMax val="1"/>
          <dgm:bulletEnabled val="1"/>
        </dgm:presLayoutVars>
      </dgm:prSet>
      <dgm:spPr/>
    </dgm:pt>
    <dgm:pt modelId="{B5B749CE-6650-4129-9821-C54AF3A87A94}" type="pres">
      <dgm:prSet presAssocID="{5AD76176-213A-4D6D-9A02-6124AC2CC6BA}" presName="gear1srcNode" presStyleLbl="node1" presStyleIdx="0" presStyleCnt="3"/>
      <dgm:spPr/>
    </dgm:pt>
    <dgm:pt modelId="{CC1DEBB2-4FC9-4277-A6DA-DAF7494EDA83}" type="pres">
      <dgm:prSet presAssocID="{5AD76176-213A-4D6D-9A02-6124AC2CC6BA}" presName="gear1dstNode" presStyleLbl="node1" presStyleIdx="0" presStyleCnt="3"/>
      <dgm:spPr/>
    </dgm:pt>
    <dgm:pt modelId="{C2C1BDC0-F948-4950-96A9-3E325A285E06}" type="pres">
      <dgm:prSet presAssocID="{170D62A3-64EF-4D47-91C9-6A2797BCDEA0}" presName="gear2" presStyleLbl="node1" presStyleIdx="1" presStyleCnt="3" custScaleX="172063" custScaleY="118814">
        <dgm:presLayoutVars>
          <dgm:chMax val="1"/>
          <dgm:bulletEnabled val="1"/>
        </dgm:presLayoutVars>
      </dgm:prSet>
      <dgm:spPr/>
    </dgm:pt>
    <dgm:pt modelId="{20796CA6-3595-417A-A1CB-7C40CC2B4D1C}" type="pres">
      <dgm:prSet presAssocID="{170D62A3-64EF-4D47-91C9-6A2797BCDEA0}" presName="gear2srcNode" presStyleLbl="node1" presStyleIdx="1" presStyleCnt="3"/>
      <dgm:spPr/>
    </dgm:pt>
    <dgm:pt modelId="{794F184E-DB2C-4738-9A2A-DF55B5623AB3}" type="pres">
      <dgm:prSet presAssocID="{170D62A3-64EF-4D47-91C9-6A2797BCDEA0}" presName="gear2dstNode" presStyleLbl="node1" presStyleIdx="1" presStyleCnt="3"/>
      <dgm:spPr/>
    </dgm:pt>
    <dgm:pt modelId="{BD1CA0B6-3400-4B30-9D86-6B4BF167D46D}" type="pres">
      <dgm:prSet presAssocID="{C9772EC1-A23A-4D57-94EF-338E50DE33E6}" presName="gear3" presStyleLbl="node1" presStyleIdx="2" presStyleCnt="3" custAng="244193" custScaleX="191031" custScaleY="162388" custLinFactNeighborX="28505" custLinFactNeighborY="-9844"/>
      <dgm:spPr/>
    </dgm:pt>
    <dgm:pt modelId="{F1F62A84-4F84-41CB-A4ED-AFF208D9C6A3}" type="pres">
      <dgm:prSet presAssocID="{C9772EC1-A23A-4D57-94EF-338E50DE33E6}" presName="gear3tx" presStyleLbl="node1" presStyleIdx="2" presStyleCnt="3">
        <dgm:presLayoutVars>
          <dgm:chMax val="1"/>
          <dgm:bulletEnabled val="1"/>
        </dgm:presLayoutVars>
      </dgm:prSet>
      <dgm:spPr/>
    </dgm:pt>
    <dgm:pt modelId="{6D705BDC-ACC7-4308-B996-B644FAB52029}" type="pres">
      <dgm:prSet presAssocID="{C9772EC1-A23A-4D57-94EF-338E50DE33E6}" presName="gear3srcNode" presStyleLbl="node1" presStyleIdx="2" presStyleCnt="3"/>
      <dgm:spPr/>
    </dgm:pt>
    <dgm:pt modelId="{31BD0348-CE05-481C-A6D9-7EB9CD939487}" type="pres">
      <dgm:prSet presAssocID="{C9772EC1-A23A-4D57-94EF-338E50DE33E6}" presName="gear3dstNode" presStyleLbl="node1" presStyleIdx="2" presStyleCnt="3"/>
      <dgm:spPr/>
    </dgm:pt>
    <dgm:pt modelId="{79CFB75A-F782-419E-97A5-FC51457FCD96}" type="pres">
      <dgm:prSet presAssocID="{8109EE20-2F78-4EBF-A7D1-4498C08F0155}" presName="connector1" presStyleLbl="sibTrans2D1" presStyleIdx="0" presStyleCnt="3" custAng="1063807" custLinFactNeighborX="15220" custLinFactNeighborY="-9499"/>
      <dgm:spPr/>
    </dgm:pt>
    <dgm:pt modelId="{D4605C06-19CD-4D37-A3EF-B66B07F35826}" type="pres">
      <dgm:prSet presAssocID="{E7ECED64-0372-449C-A15A-0555AA8CDFB7}" presName="connector2" presStyleLbl="sibTrans2D1" presStyleIdx="1" presStyleCnt="3" custAng="20967896" custLinFactNeighborX="-19381" custLinFactNeighborY="-11945"/>
      <dgm:spPr/>
    </dgm:pt>
    <dgm:pt modelId="{4EC6D68A-CDCB-40A3-B539-53B44F91EDBA}" type="pres">
      <dgm:prSet presAssocID="{B15A378B-26E0-4635-B16C-1BBC6385386D}" presName="connector3" presStyleLbl="sibTrans2D1" presStyleIdx="2" presStyleCnt="3" custLinFactNeighborX="-450" custLinFactNeighborY="-15150"/>
      <dgm:spPr/>
    </dgm:pt>
  </dgm:ptLst>
  <dgm:cxnLst>
    <dgm:cxn modelId="{6A644015-D9B2-45EA-ABBA-AA682FEA8ABC}" type="presOf" srcId="{C9772EC1-A23A-4D57-94EF-338E50DE33E6}" destId="{31BD0348-CE05-481C-A6D9-7EB9CD939487}" srcOrd="3" destOrd="0" presId="urn:microsoft.com/office/officeart/2005/8/layout/gear1"/>
    <dgm:cxn modelId="{12634A24-7325-4B1B-BEBD-EC79642D6B4F}" type="presOf" srcId="{3256E6FD-6603-43A3-8228-8618FA5342C5}" destId="{572ADECB-0585-4642-B143-C27D2EB0F222}" srcOrd="0" destOrd="0" presId="urn:microsoft.com/office/officeart/2005/8/layout/gear1"/>
    <dgm:cxn modelId="{9000B636-DEF2-4B90-BB39-EBAC7F5DA721}" type="presOf" srcId="{5AD76176-213A-4D6D-9A02-6124AC2CC6BA}" destId="{CC1DEBB2-4FC9-4277-A6DA-DAF7494EDA83}" srcOrd="2" destOrd="0" presId="urn:microsoft.com/office/officeart/2005/8/layout/gear1"/>
    <dgm:cxn modelId="{B92E3F38-E363-498C-9240-C6D1EB863AF1}" type="presOf" srcId="{C9772EC1-A23A-4D57-94EF-338E50DE33E6}" destId="{F1F62A84-4F84-41CB-A4ED-AFF208D9C6A3}" srcOrd="1" destOrd="0" presId="urn:microsoft.com/office/officeart/2005/8/layout/gear1"/>
    <dgm:cxn modelId="{DDD3BB3E-50FF-4EA9-B2DE-650D8FD72722}" srcId="{3256E6FD-6603-43A3-8228-8618FA5342C5}" destId="{C9772EC1-A23A-4D57-94EF-338E50DE33E6}" srcOrd="2" destOrd="0" parTransId="{262C8D40-EC73-41D6-8236-0CE5DFCC859D}" sibTransId="{B15A378B-26E0-4635-B16C-1BBC6385386D}"/>
    <dgm:cxn modelId="{0C74A851-E0FA-4BC6-971D-C9778B4BFFB9}" type="presOf" srcId="{C9772EC1-A23A-4D57-94EF-338E50DE33E6}" destId="{6D705BDC-ACC7-4308-B996-B644FAB52029}" srcOrd="2" destOrd="0" presId="urn:microsoft.com/office/officeart/2005/8/layout/gear1"/>
    <dgm:cxn modelId="{893C7F5F-0F33-4EBF-88CB-BDEDDE4D6427}" type="presOf" srcId="{170D62A3-64EF-4D47-91C9-6A2797BCDEA0}" destId="{20796CA6-3595-417A-A1CB-7C40CC2B4D1C}" srcOrd="1" destOrd="0" presId="urn:microsoft.com/office/officeart/2005/8/layout/gear1"/>
    <dgm:cxn modelId="{FF9FF277-280B-45C2-83C3-FB7EF6DFB4E7}" srcId="{3256E6FD-6603-43A3-8228-8618FA5342C5}" destId="{170D62A3-64EF-4D47-91C9-6A2797BCDEA0}" srcOrd="1" destOrd="0" parTransId="{537FBC9E-38A7-4881-BAB0-B8B7CDCF70CC}" sibTransId="{E7ECED64-0372-449C-A15A-0555AA8CDFB7}"/>
    <dgm:cxn modelId="{A7EE587A-C27C-49A1-875E-6B1D1731A0F8}" type="presOf" srcId="{170D62A3-64EF-4D47-91C9-6A2797BCDEA0}" destId="{C2C1BDC0-F948-4950-96A9-3E325A285E06}" srcOrd="0" destOrd="0" presId="urn:microsoft.com/office/officeart/2005/8/layout/gear1"/>
    <dgm:cxn modelId="{C79A257B-5015-4304-84A7-79CD86B5D4E9}" type="presOf" srcId="{170D62A3-64EF-4D47-91C9-6A2797BCDEA0}" destId="{794F184E-DB2C-4738-9A2A-DF55B5623AB3}" srcOrd="2" destOrd="0" presId="urn:microsoft.com/office/officeart/2005/8/layout/gear1"/>
    <dgm:cxn modelId="{5CD84680-31FE-4A06-A518-87BE082769EB}" type="presOf" srcId="{B15A378B-26E0-4635-B16C-1BBC6385386D}" destId="{4EC6D68A-CDCB-40A3-B539-53B44F91EDBA}" srcOrd="0" destOrd="0" presId="urn:microsoft.com/office/officeart/2005/8/layout/gear1"/>
    <dgm:cxn modelId="{3B696B82-C509-49CA-8571-96C33FF16231}" srcId="{3256E6FD-6603-43A3-8228-8618FA5342C5}" destId="{5AD76176-213A-4D6D-9A02-6124AC2CC6BA}" srcOrd="0" destOrd="0" parTransId="{E797BD86-E33C-4645-A82E-2D9709E6D58D}" sibTransId="{8109EE20-2F78-4EBF-A7D1-4498C08F0155}"/>
    <dgm:cxn modelId="{2015C394-6FC4-4A94-83A2-56D1710AC73F}" type="presOf" srcId="{E7ECED64-0372-449C-A15A-0555AA8CDFB7}" destId="{D4605C06-19CD-4D37-A3EF-B66B07F35826}" srcOrd="0" destOrd="0" presId="urn:microsoft.com/office/officeart/2005/8/layout/gear1"/>
    <dgm:cxn modelId="{C600D0A3-F191-4B57-915C-BF8ED67DF615}" type="presOf" srcId="{5AD76176-213A-4D6D-9A02-6124AC2CC6BA}" destId="{B5B749CE-6650-4129-9821-C54AF3A87A94}" srcOrd="1" destOrd="0" presId="urn:microsoft.com/office/officeart/2005/8/layout/gear1"/>
    <dgm:cxn modelId="{913CE4BB-0206-475C-974D-192B8D51D946}" type="presOf" srcId="{C9772EC1-A23A-4D57-94EF-338E50DE33E6}" destId="{BD1CA0B6-3400-4B30-9D86-6B4BF167D46D}" srcOrd="0" destOrd="0" presId="urn:microsoft.com/office/officeart/2005/8/layout/gear1"/>
    <dgm:cxn modelId="{DEC07CDB-B30B-4908-AB99-26A6DCAB1EE2}" type="presOf" srcId="{5AD76176-213A-4D6D-9A02-6124AC2CC6BA}" destId="{1DB8AE0C-21F1-41E5-B6A6-B3C3CCD1618E}" srcOrd="0" destOrd="0" presId="urn:microsoft.com/office/officeart/2005/8/layout/gear1"/>
    <dgm:cxn modelId="{D426DEEA-3A2B-4DDF-8CBA-DA548E67AFCC}" type="presOf" srcId="{8109EE20-2F78-4EBF-A7D1-4498C08F0155}" destId="{79CFB75A-F782-419E-97A5-FC51457FCD96}" srcOrd="0" destOrd="0" presId="urn:microsoft.com/office/officeart/2005/8/layout/gear1"/>
    <dgm:cxn modelId="{9E3A5302-9CC1-45A0-B05C-B4134E911E36}" type="presParOf" srcId="{572ADECB-0585-4642-B143-C27D2EB0F222}" destId="{1DB8AE0C-21F1-41E5-B6A6-B3C3CCD1618E}" srcOrd="0" destOrd="0" presId="urn:microsoft.com/office/officeart/2005/8/layout/gear1"/>
    <dgm:cxn modelId="{97B97AA1-0C75-4F40-AD2D-69FAB12598A9}" type="presParOf" srcId="{572ADECB-0585-4642-B143-C27D2EB0F222}" destId="{B5B749CE-6650-4129-9821-C54AF3A87A94}" srcOrd="1" destOrd="0" presId="urn:microsoft.com/office/officeart/2005/8/layout/gear1"/>
    <dgm:cxn modelId="{B1FA21A3-FD83-4189-AA50-EA676AE6B152}" type="presParOf" srcId="{572ADECB-0585-4642-B143-C27D2EB0F222}" destId="{CC1DEBB2-4FC9-4277-A6DA-DAF7494EDA83}" srcOrd="2" destOrd="0" presId="urn:microsoft.com/office/officeart/2005/8/layout/gear1"/>
    <dgm:cxn modelId="{704DF749-B615-4F49-B67D-3DF3755A420B}" type="presParOf" srcId="{572ADECB-0585-4642-B143-C27D2EB0F222}" destId="{C2C1BDC0-F948-4950-96A9-3E325A285E06}" srcOrd="3" destOrd="0" presId="urn:microsoft.com/office/officeart/2005/8/layout/gear1"/>
    <dgm:cxn modelId="{8C66DBDF-29EA-405A-AB3B-6D42F36E5DFD}" type="presParOf" srcId="{572ADECB-0585-4642-B143-C27D2EB0F222}" destId="{20796CA6-3595-417A-A1CB-7C40CC2B4D1C}" srcOrd="4" destOrd="0" presId="urn:microsoft.com/office/officeart/2005/8/layout/gear1"/>
    <dgm:cxn modelId="{EB3DC415-3110-4297-9D30-8CFA5C56A0BC}" type="presParOf" srcId="{572ADECB-0585-4642-B143-C27D2EB0F222}" destId="{794F184E-DB2C-4738-9A2A-DF55B5623AB3}" srcOrd="5" destOrd="0" presId="urn:microsoft.com/office/officeart/2005/8/layout/gear1"/>
    <dgm:cxn modelId="{D95EC544-5C92-41ED-8724-C73AE19B4F6B}" type="presParOf" srcId="{572ADECB-0585-4642-B143-C27D2EB0F222}" destId="{BD1CA0B6-3400-4B30-9D86-6B4BF167D46D}" srcOrd="6" destOrd="0" presId="urn:microsoft.com/office/officeart/2005/8/layout/gear1"/>
    <dgm:cxn modelId="{B9E3EE4C-BEC2-4DBB-9A0D-3012E6E1DE56}" type="presParOf" srcId="{572ADECB-0585-4642-B143-C27D2EB0F222}" destId="{F1F62A84-4F84-41CB-A4ED-AFF208D9C6A3}" srcOrd="7" destOrd="0" presId="urn:microsoft.com/office/officeart/2005/8/layout/gear1"/>
    <dgm:cxn modelId="{129056A6-0E5B-4F34-8758-0A780B0C82A0}" type="presParOf" srcId="{572ADECB-0585-4642-B143-C27D2EB0F222}" destId="{6D705BDC-ACC7-4308-B996-B644FAB52029}" srcOrd="8" destOrd="0" presId="urn:microsoft.com/office/officeart/2005/8/layout/gear1"/>
    <dgm:cxn modelId="{01CB3F6F-3C66-4ED4-8710-0279112B07A8}" type="presParOf" srcId="{572ADECB-0585-4642-B143-C27D2EB0F222}" destId="{31BD0348-CE05-481C-A6D9-7EB9CD939487}" srcOrd="9" destOrd="0" presId="urn:microsoft.com/office/officeart/2005/8/layout/gear1"/>
    <dgm:cxn modelId="{B026880B-35C6-41CE-BA65-F75BF7E9ECC0}" type="presParOf" srcId="{572ADECB-0585-4642-B143-C27D2EB0F222}" destId="{79CFB75A-F782-419E-97A5-FC51457FCD96}" srcOrd="10" destOrd="0" presId="urn:microsoft.com/office/officeart/2005/8/layout/gear1"/>
    <dgm:cxn modelId="{66BECD6B-D56C-4EDA-9923-A5128783EB18}" type="presParOf" srcId="{572ADECB-0585-4642-B143-C27D2EB0F222}" destId="{D4605C06-19CD-4D37-A3EF-B66B07F35826}" srcOrd="11" destOrd="0" presId="urn:microsoft.com/office/officeart/2005/8/layout/gear1"/>
    <dgm:cxn modelId="{C207A40A-F7C4-4A26-8F21-83701576A656}" type="presParOf" srcId="{572ADECB-0585-4642-B143-C27D2EB0F222}" destId="{4EC6D68A-CDCB-40A3-B539-53B44F91EDBA}"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8AE0C-21F1-41E5-B6A6-B3C3CCD1618E}">
      <dsp:nvSpPr>
        <dsp:cNvPr id="0" name=""/>
        <dsp:cNvSpPr/>
      </dsp:nvSpPr>
      <dsp:spPr>
        <a:xfrm>
          <a:off x="2497018" y="2879622"/>
          <a:ext cx="4156603" cy="3017520"/>
        </a:xfrm>
        <a:prstGeom prst="gear9">
          <a:avLst/>
        </a:prstGeom>
        <a:solidFill>
          <a:schemeClr val="accent6">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Improve population health</a:t>
          </a:r>
        </a:p>
      </dsp:txBody>
      <dsp:txXfrm>
        <a:off x="3247546" y="3586462"/>
        <a:ext cx="2655547" cy="1551067"/>
      </dsp:txXfrm>
    </dsp:sp>
    <dsp:sp modelId="{C2C1BDC0-F948-4950-96A9-3E325A285E06}">
      <dsp:nvSpPr>
        <dsp:cNvPr id="0" name=""/>
        <dsp:cNvSpPr/>
      </dsp:nvSpPr>
      <dsp:spPr>
        <a:xfrm>
          <a:off x="520179" y="1959948"/>
          <a:ext cx="3776025" cy="2607444"/>
        </a:xfrm>
        <a:prstGeom prst="gear6">
          <a:avLst/>
        </a:prstGeom>
        <a:solidFill>
          <a:schemeClr val="accent2">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Fair financing</a:t>
          </a:r>
        </a:p>
      </dsp:txBody>
      <dsp:txXfrm>
        <a:off x="1346477" y="2620347"/>
        <a:ext cx="2123429" cy="1286646"/>
      </dsp:txXfrm>
    </dsp:sp>
    <dsp:sp modelId="{BD1CA0B6-3400-4B30-9D86-6B4BF167D46D}">
      <dsp:nvSpPr>
        <dsp:cNvPr id="0" name=""/>
        <dsp:cNvSpPr/>
      </dsp:nvSpPr>
      <dsp:spPr>
        <a:xfrm rot="20944193">
          <a:off x="2199361" y="94343"/>
          <a:ext cx="4333019" cy="3266270"/>
        </a:xfrm>
        <a:prstGeom prst="gear6">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Responsiveness </a:t>
          </a:r>
        </a:p>
      </dsp:txBody>
      <dsp:txXfrm rot="-20700000">
        <a:off x="3212991" y="747460"/>
        <a:ext cx="2305759" cy="1960036"/>
      </dsp:txXfrm>
    </dsp:sp>
    <dsp:sp modelId="{79CFB75A-F782-419E-97A5-FC51457FCD96}">
      <dsp:nvSpPr>
        <dsp:cNvPr id="0" name=""/>
        <dsp:cNvSpPr/>
      </dsp:nvSpPr>
      <dsp:spPr>
        <a:xfrm rot="1063807">
          <a:off x="3436836" y="2049131"/>
          <a:ext cx="3862425" cy="3862425"/>
        </a:xfrm>
        <a:prstGeom prst="circularArrow">
          <a:avLst>
            <a:gd name="adj1" fmla="val 4687"/>
            <a:gd name="adj2" fmla="val 299029"/>
            <a:gd name="adj3" fmla="val 2540301"/>
            <a:gd name="adj4" fmla="val 15810231"/>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4605C06-19CD-4D37-A3EF-B66B07F35826}">
      <dsp:nvSpPr>
        <dsp:cNvPr id="0" name=""/>
        <dsp:cNvSpPr/>
      </dsp:nvSpPr>
      <dsp:spPr>
        <a:xfrm rot="20967896">
          <a:off x="378371" y="1340060"/>
          <a:ext cx="2806293" cy="2806293"/>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EC6D68A-CDCB-40A3-B539-53B44F91EDBA}">
      <dsp:nvSpPr>
        <dsp:cNvPr id="0" name=""/>
        <dsp:cNvSpPr/>
      </dsp:nvSpPr>
      <dsp:spPr>
        <a:xfrm>
          <a:off x="2029105" y="-282557"/>
          <a:ext cx="3025749" cy="3025749"/>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85C218-18A1-B949-9C54-98E016E35B70}" type="datetimeFigureOut">
              <a:rPr lang="en-PK" smtClean="0"/>
              <a:t>03/06/2023</a:t>
            </a:fld>
            <a:endParaRPr lang="en-P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5C8A30-AA43-E54B-9624-7AF3348B7120}" type="slidenum">
              <a:rPr lang="en-PK" smtClean="0"/>
              <a:t>‹#›</a:t>
            </a:fld>
            <a:endParaRPr lang="en-PK"/>
          </a:p>
        </p:txBody>
      </p:sp>
    </p:spTree>
    <p:extLst>
      <p:ext uri="{BB962C8B-B14F-4D97-AF65-F5344CB8AC3E}">
        <p14:creationId xmlns:p14="http://schemas.microsoft.com/office/powerpoint/2010/main" val="1681369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K" dirty="0"/>
              <a:t>Key: c</a:t>
            </a:r>
          </a:p>
        </p:txBody>
      </p:sp>
      <p:sp>
        <p:nvSpPr>
          <p:cNvPr id="4" name="Slide Number Placeholder 3"/>
          <p:cNvSpPr>
            <a:spLocks noGrp="1"/>
          </p:cNvSpPr>
          <p:nvPr>
            <p:ph type="sldNum" sz="quarter" idx="5"/>
          </p:nvPr>
        </p:nvSpPr>
        <p:spPr/>
        <p:txBody>
          <a:bodyPr/>
          <a:lstStyle/>
          <a:p>
            <a:fld id="{9C5C8A30-AA43-E54B-9624-7AF3348B7120}" type="slidenum">
              <a:rPr lang="en-PK" smtClean="0"/>
              <a:t>41</a:t>
            </a:fld>
            <a:endParaRPr lang="en-PK"/>
          </a:p>
        </p:txBody>
      </p:sp>
    </p:spTree>
    <p:extLst>
      <p:ext uri="{BB962C8B-B14F-4D97-AF65-F5344CB8AC3E}">
        <p14:creationId xmlns:p14="http://schemas.microsoft.com/office/powerpoint/2010/main" val="2799374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GB"/>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8F1B343-481A-3D4E-B911-2226788F40C7}" type="datetime1">
              <a:rPr lang="en-US" smtClean="0"/>
              <a:t>6/3/23</a:t>
            </a:fld>
            <a:endParaRPr lang="en-PK"/>
          </a:p>
        </p:txBody>
      </p:sp>
      <p:sp>
        <p:nvSpPr>
          <p:cNvPr id="5" name="Footer Placeholder 4"/>
          <p:cNvSpPr>
            <a:spLocks noGrp="1"/>
          </p:cNvSpPr>
          <p:nvPr>
            <p:ph type="ftr" sz="quarter" idx="11"/>
          </p:nvPr>
        </p:nvSpPr>
        <p:spPr/>
        <p:txBody>
          <a:bodyPr/>
          <a:lstStyle/>
          <a:p>
            <a:endParaRPr lang="en-PK"/>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CCDF6F7-4108-7749-A122-8F395C3D6955}" type="slidenum">
              <a:rPr lang="en-PK" smtClean="0"/>
              <a:t>‹#›</a:t>
            </a:fld>
            <a:endParaRPr lang="en-PK"/>
          </a:p>
        </p:txBody>
      </p:sp>
    </p:spTree>
    <p:extLst>
      <p:ext uri="{BB962C8B-B14F-4D97-AF65-F5344CB8AC3E}">
        <p14:creationId xmlns:p14="http://schemas.microsoft.com/office/powerpoint/2010/main" val="1874816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02EDF6E-3F35-074C-B767-ECA4280CACF5}" type="datetime1">
              <a:rPr lang="en-US" smtClean="0"/>
              <a:t>6/3/23</a:t>
            </a:fld>
            <a:endParaRPr lang="en-PK"/>
          </a:p>
        </p:txBody>
      </p:sp>
      <p:sp>
        <p:nvSpPr>
          <p:cNvPr id="5" name="Footer Placeholder 4"/>
          <p:cNvSpPr>
            <a:spLocks noGrp="1"/>
          </p:cNvSpPr>
          <p:nvPr>
            <p:ph type="ftr" sz="quarter" idx="11"/>
          </p:nvPr>
        </p:nvSpPr>
        <p:spPr/>
        <p:txBody>
          <a:bodyPr/>
          <a:lstStyle/>
          <a:p>
            <a:endParaRPr lang="en-PK"/>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CCDF6F7-4108-7749-A122-8F395C3D6955}" type="slidenum">
              <a:rPr lang="en-PK" smtClean="0"/>
              <a:t>‹#›</a:t>
            </a:fld>
            <a:endParaRPr lang="en-PK"/>
          </a:p>
        </p:txBody>
      </p:sp>
    </p:spTree>
    <p:extLst>
      <p:ext uri="{BB962C8B-B14F-4D97-AF65-F5344CB8AC3E}">
        <p14:creationId xmlns:p14="http://schemas.microsoft.com/office/powerpoint/2010/main" val="154204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217D5DE-DD44-B64C-A9B7-91C03574E657}" type="datetime1">
              <a:rPr lang="en-US" smtClean="0"/>
              <a:t>6/3/23</a:t>
            </a:fld>
            <a:endParaRPr lang="en-PK"/>
          </a:p>
        </p:txBody>
      </p:sp>
      <p:sp>
        <p:nvSpPr>
          <p:cNvPr id="5" name="Footer Placeholder 4"/>
          <p:cNvSpPr>
            <a:spLocks noGrp="1"/>
          </p:cNvSpPr>
          <p:nvPr>
            <p:ph type="ftr" sz="quarter" idx="11"/>
          </p:nvPr>
        </p:nvSpPr>
        <p:spPr/>
        <p:txBody>
          <a:bodyPr/>
          <a:lstStyle/>
          <a:p>
            <a:endParaRPr lang="en-PK"/>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CCDF6F7-4108-7749-A122-8F395C3D6955}" type="slidenum">
              <a:rPr lang="en-PK" smtClean="0"/>
              <a:t>‹#›</a:t>
            </a:fld>
            <a:endParaRPr lang="en-PK"/>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5256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GB"/>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E55F9D9A-D2FF-0B42-AC15-B297C7BD59C1}" type="datetime1">
              <a:rPr lang="en-US" smtClean="0"/>
              <a:t>6/3/23</a:t>
            </a:fld>
            <a:endParaRPr lang="en-PK"/>
          </a:p>
        </p:txBody>
      </p:sp>
      <p:sp>
        <p:nvSpPr>
          <p:cNvPr id="6" name="Footer Placeholder 5"/>
          <p:cNvSpPr>
            <a:spLocks noGrp="1"/>
          </p:cNvSpPr>
          <p:nvPr>
            <p:ph type="ftr" sz="quarter" idx="11"/>
          </p:nvPr>
        </p:nvSpPr>
        <p:spPr/>
        <p:txBody>
          <a:bodyPr/>
          <a:lstStyle/>
          <a:p>
            <a:endParaRPr lang="en-PK"/>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CCDF6F7-4108-7749-A122-8F395C3D6955}" type="slidenum">
              <a:rPr lang="en-PK" smtClean="0"/>
              <a:t>‹#›</a:t>
            </a:fld>
            <a:endParaRPr lang="en-PK"/>
          </a:p>
        </p:txBody>
      </p:sp>
    </p:spTree>
    <p:extLst>
      <p:ext uri="{BB962C8B-B14F-4D97-AF65-F5344CB8AC3E}">
        <p14:creationId xmlns:p14="http://schemas.microsoft.com/office/powerpoint/2010/main" val="1900823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3913693A-FCD7-F747-8923-5F8E4AF33C81}" type="datetime1">
              <a:rPr lang="en-US" smtClean="0"/>
              <a:t>6/3/23</a:t>
            </a:fld>
            <a:endParaRPr lang="en-PK"/>
          </a:p>
        </p:txBody>
      </p:sp>
      <p:sp>
        <p:nvSpPr>
          <p:cNvPr id="6" name="Footer Placeholder 5"/>
          <p:cNvSpPr>
            <a:spLocks noGrp="1"/>
          </p:cNvSpPr>
          <p:nvPr>
            <p:ph type="ftr" sz="quarter" idx="11"/>
          </p:nvPr>
        </p:nvSpPr>
        <p:spPr/>
        <p:txBody>
          <a:bodyPr/>
          <a:lstStyle/>
          <a:p>
            <a:endParaRPr lang="en-PK"/>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CCDF6F7-4108-7749-A122-8F395C3D6955}" type="slidenum">
              <a:rPr lang="en-PK" smtClean="0"/>
              <a:t>‹#›</a:t>
            </a:fld>
            <a:endParaRPr lang="en-PK"/>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711922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C1383D0F-2BF1-E042-B8FF-219D129661B7}" type="datetime1">
              <a:rPr lang="en-US" smtClean="0"/>
              <a:t>6/3/23</a:t>
            </a:fld>
            <a:endParaRPr lang="en-PK"/>
          </a:p>
        </p:txBody>
      </p:sp>
      <p:sp>
        <p:nvSpPr>
          <p:cNvPr id="6" name="Footer Placeholder 5"/>
          <p:cNvSpPr>
            <a:spLocks noGrp="1"/>
          </p:cNvSpPr>
          <p:nvPr>
            <p:ph type="ftr" sz="quarter" idx="11"/>
          </p:nvPr>
        </p:nvSpPr>
        <p:spPr/>
        <p:txBody>
          <a:bodyPr/>
          <a:lstStyle/>
          <a:p>
            <a:endParaRPr lang="en-PK"/>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CCDF6F7-4108-7749-A122-8F395C3D6955}" type="slidenum">
              <a:rPr lang="en-PK" smtClean="0"/>
              <a:t>‹#›</a:t>
            </a:fld>
            <a:endParaRPr lang="en-PK"/>
          </a:p>
        </p:txBody>
      </p:sp>
    </p:spTree>
    <p:extLst>
      <p:ext uri="{BB962C8B-B14F-4D97-AF65-F5344CB8AC3E}">
        <p14:creationId xmlns:p14="http://schemas.microsoft.com/office/powerpoint/2010/main" val="13923955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93564DC-52A6-8D42-8E88-4A2041F80160}" type="datetime1">
              <a:rPr lang="en-US" smtClean="0"/>
              <a:t>6/3/23</a:t>
            </a:fld>
            <a:endParaRPr lang="en-PK"/>
          </a:p>
        </p:txBody>
      </p:sp>
      <p:sp>
        <p:nvSpPr>
          <p:cNvPr id="5" name="Footer Placeholder 4"/>
          <p:cNvSpPr>
            <a:spLocks noGrp="1"/>
          </p:cNvSpPr>
          <p:nvPr>
            <p:ph type="ftr" sz="quarter" idx="11"/>
          </p:nvPr>
        </p:nvSpPr>
        <p:spPr/>
        <p:txBody>
          <a:bodyPr/>
          <a:lstStyle/>
          <a:p>
            <a:endParaRPr lang="en-PK"/>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CCDF6F7-4108-7749-A122-8F395C3D6955}" type="slidenum">
              <a:rPr lang="en-PK" smtClean="0"/>
              <a:t>‹#›</a:t>
            </a:fld>
            <a:endParaRPr lang="en-PK"/>
          </a:p>
        </p:txBody>
      </p:sp>
    </p:spTree>
    <p:extLst>
      <p:ext uri="{BB962C8B-B14F-4D97-AF65-F5344CB8AC3E}">
        <p14:creationId xmlns:p14="http://schemas.microsoft.com/office/powerpoint/2010/main" val="4199352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A866367-EA72-5441-95CB-0B5E6401F514}" type="datetime1">
              <a:rPr lang="en-US" smtClean="0"/>
              <a:t>6/3/23</a:t>
            </a:fld>
            <a:endParaRPr lang="en-PK"/>
          </a:p>
        </p:txBody>
      </p:sp>
      <p:sp>
        <p:nvSpPr>
          <p:cNvPr id="5" name="Footer Placeholder 4"/>
          <p:cNvSpPr>
            <a:spLocks noGrp="1"/>
          </p:cNvSpPr>
          <p:nvPr>
            <p:ph type="ftr" sz="quarter" idx="11"/>
          </p:nvPr>
        </p:nvSpPr>
        <p:spPr/>
        <p:txBody>
          <a:bodyPr/>
          <a:lstStyle/>
          <a:p>
            <a:endParaRPr lang="en-PK"/>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CCDF6F7-4108-7749-A122-8F395C3D6955}" type="slidenum">
              <a:rPr lang="en-PK" smtClean="0"/>
              <a:t>‹#›</a:t>
            </a:fld>
            <a:endParaRPr lang="en-PK"/>
          </a:p>
        </p:txBody>
      </p:sp>
    </p:spTree>
    <p:extLst>
      <p:ext uri="{BB962C8B-B14F-4D97-AF65-F5344CB8AC3E}">
        <p14:creationId xmlns:p14="http://schemas.microsoft.com/office/powerpoint/2010/main" val="2711580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13708DB-0702-4649-9AC9-C439D2D907F4}" type="datetime1">
              <a:rPr lang="en-US" smtClean="0"/>
              <a:t>6/3/23</a:t>
            </a:fld>
            <a:endParaRPr lang="en-PK"/>
          </a:p>
        </p:txBody>
      </p:sp>
      <p:sp>
        <p:nvSpPr>
          <p:cNvPr id="5" name="Footer Placeholder 4"/>
          <p:cNvSpPr>
            <a:spLocks noGrp="1"/>
          </p:cNvSpPr>
          <p:nvPr>
            <p:ph type="ftr" sz="quarter" idx="11"/>
          </p:nvPr>
        </p:nvSpPr>
        <p:spPr/>
        <p:txBody>
          <a:bodyPr/>
          <a:lstStyle/>
          <a:p>
            <a:endParaRPr lang="en-PK"/>
          </a:p>
        </p:txBody>
      </p:sp>
      <p:sp>
        <p:nvSpPr>
          <p:cNvPr id="6" name="Slide Number Placeholder 5"/>
          <p:cNvSpPr>
            <a:spLocks noGrp="1"/>
          </p:cNvSpPr>
          <p:nvPr>
            <p:ph type="sldNum" sz="quarter" idx="12"/>
          </p:nvPr>
        </p:nvSpPr>
        <p:spPr/>
        <p:txBody>
          <a:bodyPr/>
          <a:lstStyle/>
          <a:p>
            <a:fld id="{BCCDF6F7-4108-7749-A122-8F395C3D6955}" type="slidenum">
              <a:rPr lang="en-PK" smtClean="0"/>
              <a:t>‹#›</a:t>
            </a:fld>
            <a:endParaRPr lang="en-PK"/>
          </a:p>
        </p:txBody>
      </p:sp>
    </p:spTree>
    <p:extLst>
      <p:ext uri="{BB962C8B-B14F-4D97-AF65-F5344CB8AC3E}">
        <p14:creationId xmlns:p14="http://schemas.microsoft.com/office/powerpoint/2010/main" val="4138551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GB"/>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2CF7BBB-53C4-4A4A-B60B-35452A77A8DC}" type="datetime1">
              <a:rPr lang="en-US" smtClean="0"/>
              <a:t>6/3/23</a:t>
            </a:fld>
            <a:endParaRPr lang="en-PK"/>
          </a:p>
        </p:txBody>
      </p:sp>
      <p:sp>
        <p:nvSpPr>
          <p:cNvPr id="5" name="Footer Placeholder 4"/>
          <p:cNvSpPr>
            <a:spLocks noGrp="1"/>
          </p:cNvSpPr>
          <p:nvPr>
            <p:ph type="ftr" sz="quarter" idx="11"/>
          </p:nvPr>
        </p:nvSpPr>
        <p:spPr/>
        <p:txBody>
          <a:bodyPr/>
          <a:lstStyle/>
          <a:p>
            <a:endParaRPr lang="en-PK"/>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CCDF6F7-4108-7749-A122-8F395C3D6955}" type="slidenum">
              <a:rPr lang="en-PK" smtClean="0"/>
              <a:t>‹#›</a:t>
            </a:fld>
            <a:endParaRPr lang="en-PK"/>
          </a:p>
        </p:txBody>
      </p:sp>
    </p:spTree>
    <p:extLst>
      <p:ext uri="{BB962C8B-B14F-4D97-AF65-F5344CB8AC3E}">
        <p14:creationId xmlns:p14="http://schemas.microsoft.com/office/powerpoint/2010/main" val="1189884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7EC143B-828B-2343-9C59-5C1659BDB5AF}" type="datetime1">
              <a:rPr lang="en-US" smtClean="0"/>
              <a:t>6/3/23</a:t>
            </a:fld>
            <a:endParaRPr lang="en-PK"/>
          </a:p>
        </p:txBody>
      </p:sp>
      <p:sp>
        <p:nvSpPr>
          <p:cNvPr id="5" name="Footer Placeholder 4"/>
          <p:cNvSpPr>
            <a:spLocks noGrp="1"/>
          </p:cNvSpPr>
          <p:nvPr>
            <p:ph type="ftr" sz="quarter" idx="11"/>
          </p:nvPr>
        </p:nvSpPr>
        <p:spPr/>
        <p:txBody>
          <a:bodyPr/>
          <a:lstStyle/>
          <a:p>
            <a:endParaRPr lang="en-PK"/>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CCDF6F7-4108-7749-A122-8F395C3D6955}" type="slidenum">
              <a:rPr lang="en-PK" smtClean="0"/>
              <a:t>‹#›</a:t>
            </a:fld>
            <a:endParaRPr lang="en-PK"/>
          </a:p>
        </p:txBody>
      </p:sp>
    </p:spTree>
    <p:extLst>
      <p:ext uri="{BB962C8B-B14F-4D97-AF65-F5344CB8AC3E}">
        <p14:creationId xmlns:p14="http://schemas.microsoft.com/office/powerpoint/2010/main" val="1476554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C2F439E-9CE5-D44F-A8A7-3BB232658DD0}" type="datetime1">
              <a:rPr lang="en-US" smtClean="0"/>
              <a:t>6/3/23</a:t>
            </a:fld>
            <a:endParaRPr lang="en-PK"/>
          </a:p>
        </p:txBody>
      </p:sp>
      <p:sp>
        <p:nvSpPr>
          <p:cNvPr id="6" name="Footer Placeholder 5"/>
          <p:cNvSpPr>
            <a:spLocks noGrp="1"/>
          </p:cNvSpPr>
          <p:nvPr>
            <p:ph type="ftr" sz="quarter" idx="11"/>
          </p:nvPr>
        </p:nvSpPr>
        <p:spPr/>
        <p:txBody>
          <a:bodyPr/>
          <a:lstStyle/>
          <a:p>
            <a:endParaRPr lang="en-PK"/>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CCDF6F7-4108-7749-A122-8F395C3D6955}" type="slidenum">
              <a:rPr lang="en-PK" smtClean="0"/>
              <a:t>‹#›</a:t>
            </a:fld>
            <a:endParaRPr lang="en-PK"/>
          </a:p>
        </p:txBody>
      </p:sp>
    </p:spTree>
    <p:extLst>
      <p:ext uri="{BB962C8B-B14F-4D97-AF65-F5344CB8AC3E}">
        <p14:creationId xmlns:p14="http://schemas.microsoft.com/office/powerpoint/2010/main" val="1771409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028EED46-9565-C844-82B6-EB39793DA583}" type="datetime1">
              <a:rPr lang="en-US" smtClean="0"/>
              <a:t>6/3/23</a:t>
            </a:fld>
            <a:endParaRPr lang="en-PK"/>
          </a:p>
        </p:txBody>
      </p:sp>
      <p:sp>
        <p:nvSpPr>
          <p:cNvPr id="8" name="Footer Placeholder 7"/>
          <p:cNvSpPr>
            <a:spLocks noGrp="1"/>
          </p:cNvSpPr>
          <p:nvPr>
            <p:ph type="ftr" sz="quarter" idx="11"/>
          </p:nvPr>
        </p:nvSpPr>
        <p:spPr/>
        <p:txBody>
          <a:bodyPr/>
          <a:lstStyle/>
          <a:p>
            <a:endParaRPr lang="en-PK"/>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CCDF6F7-4108-7749-A122-8F395C3D6955}" type="slidenum">
              <a:rPr lang="en-PK" smtClean="0"/>
              <a:t>‹#›</a:t>
            </a:fld>
            <a:endParaRPr lang="en-PK"/>
          </a:p>
        </p:txBody>
      </p:sp>
    </p:spTree>
    <p:extLst>
      <p:ext uri="{BB962C8B-B14F-4D97-AF65-F5344CB8AC3E}">
        <p14:creationId xmlns:p14="http://schemas.microsoft.com/office/powerpoint/2010/main" val="3650650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DF187A85-44F2-F04E-BECA-8479BEB1F357}" type="datetime1">
              <a:rPr lang="en-US" smtClean="0"/>
              <a:t>6/3/23</a:t>
            </a:fld>
            <a:endParaRPr lang="en-PK"/>
          </a:p>
        </p:txBody>
      </p:sp>
      <p:sp>
        <p:nvSpPr>
          <p:cNvPr id="4" name="Footer Placeholder 3"/>
          <p:cNvSpPr>
            <a:spLocks noGrp="1"/>
          </p:cNvSpPr>
          <p:nvPr>
            <p:ph type="ftr" sz="quarter" idx="11"/>
          </p:nvPr>
        </p:nvSpPr>
        <p:spPr/>
        <p:txBody>
          <a:bodyPr/>
          <a:lstStyle/>
          <a:p>
            <a:endParaRPr lang="en-PK"/>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CCDF6F7-4108-7749-A122-8F395C3D6955}" type="slidenum">
              <a:rPr lang="en-PK" smtClean="0"/>
              <a:t>‹#›</a:t>
            </a:fld>
            <a:endParaRPr lang="en-PK"/>
          </a:p>
        </p:txBody>
      </p:sp>
    </p:spTree>
    <p:extLst>
      <p:ext uri="{BB962C8B-B14F-4D97-AF65-F5344CB8AC3E}">
        <p14:creationId xmlns:p14="http://schemas.microsoft.com/office/powerpoint/2010/main" val="1745458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8A0353-1382-6644-8585-4AA896D18EDF}" type="datetime1">
              <a:rPr lang="en-US" smtClean="0"/>
              <a:t>6/3/23</a:t>
            </a:fld>
            <a:endParaRPr lang="en-PK"/>
          </a:p>
        </p:txBody>
      </p:sp>
      <p:sp>
        <p:nvSpPr>
          <p:cNvPr id="3" name="Footer Placeholder 2"/>
          <p:cNvSpPr>
            <a:spLocks noGrp="1"/>
          </p:cNvSpPr>
          <p:nvPr>
            <p:ph type="ftr" sz="quarter" idx="11"/>
          </p:nvPr>
        </p:nvSpPr>
        <p:spPr/>
        <p:txBody>
          <a:bodyPr/>
          <a:lstStyle/>
          <a:p>
            <a:endParaRPr lang="en-PK"/>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CCDF6F7-4108-7749-A122-8F395C3D6955}" type="slidenum">
              <a:rPr lang="en-PK" smtClean="0"/>
              <a:t>‹#›</a:t>
            </a:fld>
            <a:endParaRPr lang="en-PK"/>
          </a:p>
        </p:txBody>
      </p:sp>
    </p:spTree>
    <p:extLst>
      <p:ext uri="{BB962C8B-B14F-4D97-AF65-F5344CB8AC3E}">
        <p14:creationId xmlns:p14="http://schemas.microsoft.com/office/powerpoint/2010/main" val="4083377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GB"/>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B856C2D-575B-274F-B46A-63CF6B355097}" type="datetime1">
              <a:rPr lang="en-US" smtClean="0"/>
              <a:t>6/3/23</a:t>
            </a:fld>
            <a:endParaRPr lang="en-PK"/>
          </a:p>
        </p:txBody>
      </p:sp>
      <p:sp>
        <p:nvSpPr>
          <p:cNvPr id="6" name="Footer Placeholder 5"/>
          <p:cNvSpPr>
            <a:spLocks noGrp="1"/>
          </p:cNvSpPr>
          <p:nvPr>
            <p:ph type="ftr" sz="quarter" idx="11"/>
          </p:nvPr>
        </p:nvSpPr>
        <p:spPr/>
        <p:txBody>
          <a:bodyPr/>
          <a:lstStyle/>
          <a:p>
            <a:endParaRPr lang="en-PK"/>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CCDF6F7-4108-7749-A122-8F395C3D6955}" type="slidenum">
              <a:rPr lang="en-PK" smtClean="0"/>
              <a:t>‹#›</a:t>
            </a:fld>
            <a:endParaRPr lang="en-PK"/>
          </a:p>
        </p:txBody>
      </p:sp>
    </p:spTree>
    <p:extLst>
      <p:ext uri="{BB962C8B-B14F-4D97-AF65-F5344CB8AC3E}">
        <p14:creationId xmlns:p14="http://schemas.microsoft.com/office/powerpoint/2010/main" val="1401345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F50041-403A-1747-B57F-CF8DE1AC1080}" type="datetime1">
              <a:rPr lang="en-US" smtClean="0"/>
              <a:t>6/3/23</a:t>
            </a:fld>
            <a:endParaRPr lang="en-PK"/>
          </a:p>
        </p:txBody>
      </p:sp>
      <p:sp>
        <p:nvSpPr>
          <p:cNvPr id="6" name="Footer Placeholder 5"/>
          <p:cNvSpPr>
            <a:spLocks noGrp="1"/>
          </p:cNvSpPr>
          <p:nvPr>
            <p:ph type="ftr" sz="quarter" idx="11"/>
          </p:nvPr>
        </p:nvSpPr>
        <p:spPr/>
        <p:txBody>
          <a:bodyPr/>
          <a:lstStyle/>
          <a:p>
            <a:endParaRPr lang="en-PK"/>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CCDF6F7-4108-7749-A122-8F395C3D6955}" type="slidenum">
              <a:rPr lang="en-PK" smtClean="0"/>
              <a:t>‹#›</a:t>
            </a:fld>
            <a:endParaRPr lang="en-PK"/>
          </a:p>
        </p:txBody>
      </p:sp>
    </p:spTree>
    <p:extLst>
      <p:ext uri="{BB962C8B-B14F-4D97-AF65-F5344CB8AC3E}">
        <p14:creationId xmlns:p14="http://schemas.microsoft.com/office/powerpoint/2010/main" val="1141096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9AE5B58-5A9D-BC48-8864-E781BAE2862D}" type="datetime1">
              <a:rPr lang="en-US" smtClean="0"/>
              <a:t>6/3/23</a:t>
            </a:fld>
            <a:endParaRPr lang="en-PK"/>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PK"/>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CCDF6F7-4108-7749-A122-8F395C3D6955}" type="slidenum">
              <a:rPr lang="en-PK" smtClean="0"/>
              <a:t>‹#›</a:t>
            </a:fld>
            <a:endParaRPr lang="en-PK"/>
          </a:p>
        </p:txBody>
      </p:sp>
    </p:spTree>
    <p:extLst>
      <p:ext uri="{BB962C8B-B14F-4D97-AF65-F5344CB8AC3E}">
        <p14:creationId xmlns:p14="http://schemas.microsoft.com/office/powerpoint/2010/main" val="2609951127"/>
      </p:ext>
    </p:extLst>
  </p:cSld>
  <p:clrMap bg1="lt1" tx1="dk1" bg2="lt2" tx2="dk2" accent1="accent1" accent2="accent2" accent3="accent3" accent4="accent4" accent5="accent5" accent6="accent6" hlink="hlink" folHlink="folHlink"/>
  <p:sldLayoutIdLst>
    <p:sldLayoutId id="2147484170" r:id="rId1"/>
    <p:sldLayoutId id="2147484171" r:id="rId2"/>
    <p:sldLayoutId id="2147484172" r:id="rId3"/>
    <p:sldLayoutId id="2147484173" r:id="rId4"/>
    <p:sldLayoutId id="2147484174" r:id="rId5"/>
    <p:sldLayoutId id="2147484175" r:id="rId6"/>
    <p:sldLayoutId id="2147484176" r:id="rId7"/>
    <p:sldLayoutId id="2147484177" r:id="rId8"/>
    <p:sldLayoutId id="2147484178" r:id="rId9"/>
    <p:sldLayoutId id="2147484179" r:id="rId10"/>
    <p:sldLayoutId id="2147484180" r:id="rId11"/>
    <p:sldLayoutId id="2147484181" r:id="rId12"/>
    <p:sldLayoutId id="2147484182" r:id="rId13"/>
    <p:sldLayoutId id="2147484183" r:id="rId14"/>
    <p:sldLayoutId id="2147484184" r:id="rId15"/>
    <p:sldLayoutId id="2147484185" r:id="rId16"/>
    <p:sldLayoutId id="2147484186" r:id="rId17"/>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a:extLst>
              <a:ext uri="{FF2B5EF4-FFF2-40B4-BE49-F238E27FC236}">
                <a16:creationId xmlns:a16="http://schemas.microsoft.com/office/drawing/2014/main" id="{49949023-0EBF-7D75-5364-4D6C0A1842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239" y="103238"/>
            <a:ext cx="12088761" cy="66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25308E26-37AD-90C7-F202-415CC1FEFDD6}"/>
              </a:ext>
            </a:extLst>
          </p:cNvPr>
          <p:cNvSpPr>
            <a:spLocks noGrp="1"/>
          </p:cNvSpPr>
          <p:nvPr>
            <p:ph type="sldNum" sz="quarter" idx="12"/>
          </p:nvPr>
        </p:nvSpPr>
        <p:spPr/>
        <p:txBody>
          <a:bodyPr/>
          <a:lstStyle/>
          <a:p>
            <a:fld id="{BCCDF6F7-4108-7749-A122-8F395C3D6955}" type="slidenum">
              <a:rPr lang="en-PK" smtClean="0"/>
              <a:t>1</a:t>
            </a:fld>
            <a:endParaRPr lang="en-PK"/>
          </a:p>
        </p:txBody>
      </p:sp>
    </p:spTree>
    <p:extLst>
      <p:ext uri="{BB962C8B-B14F-4D97-AF65-F5344CB8AC3E}">
        <p14:creationId xmlns:p14="http://schemas.microsoft.com/office/powerpoint/2010/main" val="3766901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15148-F39E-DC0A-AD64-423885BC8D19}"/>
              </a:ext>
            </a:extLst>
          </p:cNvPr>
          <p:cNvSpPr>
            <a:spLocks noGrp="1"/>
          </p:cNvSpPr>
          <p:nvPr>
            <p:ph type="title"/>
          </p:nvPr>
        </p:nvSpPr>
        <p:spPr>
          <a:xfrm>
            <a:off x="2592925" y="624110"/>
            <a:ext cx="8911687" cy="695024"/>
          </a:xfrm>
        </p:spPr>
        <p:txBody>
          <a:bodyPr/>
          <a:lstStyle/>
          <a:p>
            <a:r>
              <a:rPr lang="en-US" b="1" dirty="0"/>
              <a:t>Health Systems Building Blocks</a:t>
            </a:r>
            <a:endParaRPr lang="en-PK" dirty="0"/>
          </a:p>
        </p:txBody>
      </p:sp>
      <p:pic>
        <p:nvPicPr>
          <p:cNvPr id="4" name="Picture 7">
            <a:extLst>
              <a:ext uri="{FF2B5EF4-FFF2-40B4-BE49-F238E27FC236}">
                <a16:creationId xmlns:a16="http://schemas.microsoft.com/office/drawing/2014/main" id="{97948782-8BA5-A898-BF5A-F29E5D688EFE}"/>
              </a:ext>
            </a:extLst>
          </p:cNvPr>
          <p:cNvPicPr>
            <a:picLocks noGrp="1" noChangeAspect="1" noChangeArrowheads="1"/>
          </p:cNvPicPr>
          <p:nvPr>
            <p:ph idx="1"/>
          </p:nvPr>
        </p:nvPicPr>
        <p:blipFill>
          <a:blip r:embed="rId2" cstate="print"/>
          <a:srcRect/>
          <a:stretch>
            <a:fillRect/>
          </a:stretch>
        </p:blipFill>
        <p:spPr bwMode="auto">
          <a:xfrm>
            <a:off x="1124262" y="1484026"/>
            <a:ext cx="10380350" cy="4749864"/>
          </a:xfrm>
          <a:prstGeom prst="rect">
            <a:avLst/>
          </a:prstGeom>
          <a:noFill/>
          <a:ln w="9525">
            <a:noFill/>
            <a:miter lim="800000"/>
            <a:headEnd/>
            <a:tailEnd/>
          </a:ln>
        </p:spPr>
      </p:pic>
      <p:sp>
        <p:nvSpPr>
          <p:cNvPr id="5" name="TextBox 4">
            <a:extLst>
              <a:ext uri="{FF2B5EF4-FFF2-40B4-BE49-F238E27FC236}">
                <a16:creationId xmlns:a16="http://schemas.microsoft.com/office/drawing/2014/main" id="{BDE2A04F-28EF-D9B6-4E6B-FD6500020B2E}"/>
              </a:ext>
            </a:extLst>
          </p:cNvPr>
          <p:cNvSpPr txBox="1"/>
          <p:nvPr/>
        </p:nvSpPr>
        <p:spPr>
          <a:xfrm>
            <a:off x="9758597" y="6233890"/>
            <a:ext cx="1746015" cy="369332"/>
          </a:xfrm>
          <a:prstGeom prst="rect">
            <a:avLst/>
          </a:prstGeom>
          <a:noFill/>
        </p:spPr>
        <p:txBody>
          <a:bodyPr wrap="square">
            <a:spAutoFit/>
          </a:bodyPr>
          <a:lstStyle/>
          <a:p>
            <a:r>
              <a:rPr lang="en-US" sz="1800" b="1" dirty="0">
                <a:solidFill>
                  <a:schemeClr val="tx1">
                    <a:lumMod val="85000"/>
                    <a:lumOff val="15000"/>
                  </a:schemeClr>
                </a:solidFill>
              </a:rPr>
              <a:t>WHO, 2007</a:t>
            </a:r>
          </a:p>
        </p:txBody>
      </p:sp>
      <p:sp>
        <p:nvSpPr>
          <p:cNvPr id="3" name="Oval 2">
            <a:extLst>
              <a:ext uri="{FF2B5EF4-FFF2-40B4-BE49-F238E27FC236}">
                <a16:creationId xmlns:a16="http://schemas.microsoft.com/office/drawing/2014/main" id="{BDC98CB0-66A9-C59F-767E-DCF0C466B84B}"/>
              </a:ext>
            </a:extLst>
          </p:cNvPr>
          <p:cNvSpPr/>
          <p:nvPr/>
        </p:nvSpPr>
        <p:spPr>
          <a:xfrm>
            <a:off x="10057967" y="313348"/>
            <a:ext cx="1704542" cy="7254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Core Content</a:t>
            </a:r>
          </a:p>
        </p:txBody>
      </p:sp>
      <p:sp>
        <p:nvSpPr>
          <p:cNvPr id="6" name="Slide Number Placeholder 5">
            <a:extLst>
              <a:ext uri="{FF2B5EF4-FFF2-40B4-BE49-F238E27FC236}">
                <a16:creationId xmlns:a16="http://schemas.microsoft.com/office/drawing/2014/main" id="{E074C5F4-3CFA-DE42-8518-0FF090B9EE71}"/>
              </a:ext>
            </a:extLst>
          </p:cNvPr>
          <p:cNvSpPr>
            <a:spLocks noGrp="1"/>
          </p:cNvSpPr>
          <p:nvPr>
            <p:ph type="sldNum" sz="quarter" idx="12"/>
          </p:nvPr>
        </p:nvSpPr>
        <p:spPr/>
        <p:txBody>
          <a:bodyPr/>
          <a:lstStyle/>
          <a:p>
            <a:fld id="{BCCDF6F7-4108-7749-A122-8F395C3D6955}" type="slidenum">
              <a:rPr lang="en-PK" smtClean="0"/>
              <a:t>10</a:t>
            </a:fld>
            <a:endParaRPr lang="en-PK"/>
          </a:p>
        </p:txBody>
      </p:sp>
    </p:spTree>
    <p:extLst>
      <p:ext uri="{BB962C8B-B14F-4D97-AF65-F5344CB8AC3E}">
        <p14:creationId xmlns:p14="http://schemas.microsoft.com/office/powerpoint/2010/main" val="3726400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D6E64-5A61-6202-CBCC-70CAD4049B2F}"/>
              </a:ext>
            </a:extLst>
          </p:cNvPr>
          <p:cNvSpPr>
            <a:spLocks noGrp="1"/>
          </p:cNvSpPr>
          <p:nvPr>
            <p:ph type="title"/>
          </p:nvPr>
        </p:nvSpPr>
        <p:spPr>
          <a:xfrm>
            <a:off x="2592926" y="624110"/>
            <a:ext cx="7188383" cy="904653"/>
          </a:xfrm>
        </p:spPr>
        <p:txBody>
          <a:bodyPr/>
          <a:lstStyle/>
          <a:p>
            <a:pPr algn="ctr"/>
            <a:r>
              <a:rPr lang="en-US" b="1" dirty="0"/>
              <a:t>WHO Health System Framework</a:t>
            </a:r>
            <a:endParaRPr lang="en-PK" dirty="0"/>
          </a:p>
        </p:txBody>
      </p:sp>
      <p:pic>
        <p:nvPicPr>
          <p:cNvPr id="4" name="Picture 87">
            <a:extLst>
              <a:ext uri="{FF2B5EF4-FFF2-40B4-BE49-F238E27FC236}">
                <a16:creationId xmlns:a16="http://schemas.microsoft.com/office/drawing/2014/main" id="{33B52CC2-B706-435C-54C5-3CA6F3C19575}"/>
              </a:ext>
            </a:extLst>
          </p:cNvPr>
          <p:cNvPicPr>
            <a:picLocks noGrp="1" noChangeAspect="1" noChangeArrowheads="1"/>
          </p:cNvPicPr>
          <p:nvPr>
            <p:ph idx="1"/>
          </p:nvPr>
        </p:nvPicPr>
        <p:blipFill>
          <a:blip r:embed="rId2"/>
          <a:srcRect/>
          <a:stretch>
            <a:fillRect/>
          </a:stretch>
        </p:blipFill>
        <p:spPr bwMode="auto">
          <a:xfrm>
            <a:off x="1486438" y="1528763"/>
            <a:ext cx="10018174" cy="4705127"/>
          </a:xfrm>
          <a:prstGeom prst="rect">
            <a:avLst/>
          </a:prstGeom>
          <a:noFill/>
          <a:ln w="9525">
            <a:noFill/>
            <a:miter lim="800000"/>
            <a:headEnd/>
            <a:tailEnd/>
          </a:ln>
        </p:spPr>
      </p:pic>
      <p:sp>
        <p:nvSpPr>
          <p:cNvPr id="6" name="TextBox 5">
            <a:extLst>
              <a:ext uri="{FF2B5EF4-FFF2-40B4-BE49-F238E27FC236}">
                <a16:creationId xmlns:a16="http://schemas.microsoft.com/office/drawing/2014/main" id="{4A54C1FE-DA00-CA43-917A-3B8D8B453323}"/>
              </a:ext>
            </a:extLst>
          </p:cNvPr>
          <p:cNvSpPr txBox="1"/>
          <p:nvPr/>
        </p:nvSpPr>
        <p:spPr>
          <a:xfrm>
            <a:off x="6096000" y="5864558"/>
            <a:ext cx="5559027" cy="738664"/>
          </a:xfrm>
          <a:prstGeom prst="rect">
            <a:avLst/>
          </a:prstGeom>
          <a:noFill/>
        </p:spPr>
        <p:txBody>
          <a:bodyPr wrap="square">
            <a:spAutoFit/>
          </a:bodyPr>
          <a:lstStyle/>
          <a:p>
            <a:r>
              <a:rPr lang="en-US" sz="1400" b="0" dirty="0">
                <a:latin typeface="Arial" charset="0"/>
              </a:rPr>
              <a:t>Source:  World Health Organization.  Everybody’s Business:  Strengthening health systems to improve health outcomes—WHO’s Framework for Action.  Geneva:  WHO, 2007, page 3.</a:t>
            </a:r>
          </a:p>
        </p:txBody>
      </p:sp>
      <p:sp>
        <p:nvSpPr>
          <p:cNvPr id="3" name="Oval 2">
            <a:extLst>
              <a:ext uri="{FF2B5EF4-FFF2-40B4-BE49-F238E27FC236}">
                <a16:creationId xmlns:a16="http://schemas.microsoft.com/office/drawing/2014/main" id="{17159FE0-2918-2DD5-99FB-D28D97E53607}"/>
              </a:ext>
            </a:extLst>
          </p:cNvPr>
          <p:cNvSpPr/>
          <p:nvPr/>
        </p:nvSpPr>
        <p:spPr>
          <a:xfrm>
            <a:off x="10141528" y="145473"/>
            <a:ext cx="1776702" cy="7254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Core Content</a:t>
            </a:r>
          </a:p>
        </p:txBody>
      </p:sp>
      <p:sp>
        <p:nvSpPr>
          <p:cNvPr id="5" name="Slide Number Placeholder 4">
            <a:extLst>
              <a:ext uri="{FF2B5EF4-FFF2-40B4-BE49-F238E27FC236}">
                <a16:creationId xmlns:a16="http://schemas.microsoft.com/office/drawing/2014/main" id="{DCEF6687-01FC-9206-B63B-2DBA8421535D}"/>
              </a:ext>
            </a:extLst>
          </p:cNvPr>
          <p:cNvSpPr>
            <a:spLocks noGrp="1"/>
          </p:cNvSpPr>
          <p:nvPr>
            <p:ph type="sldNum" sz="quarter" idx="12"/>
          </p:nvPr>
        </p:nvSpPr>
        <p:spPr/>
        <p:txBody>
          <a:bodyPr/>
          <a:lstStyle/>
          <a:p>
            <a:fld id="{BCCDF6F7-4108-7749-A122-8F395C3D6955}" type="slidenum">
              <a:rPr lang="en-PK" smtClean="0"/>
              <a:t>11</a:t>
            </a:fld>
            <a:endParaRPr lang="en-PK"/>
          </a:p>
        </p:txBody>
      </p:sp>
    </p:spTree>
    <p:extLst>
      <p:ext uri="{BB962C8B-B14F-4D97-AF65-F5344CB8AC3E}">
        <p14:creationId xmlns:p14="http://schemas.microsoft.com/office/powerpoint/2010/main" val="2023185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22BED-5AAE-3823-67AF-D8D323CADC10}"/>
              </a:ext>
            </a:extLst>
          </p:cNvPr>
          <p:cNvSpPr>
            <a:spLocks noGrp="1"/>
          </p:cNvSpPr>
          <p:nvPr>
            <p:ph type="title"/>
          </p:nvPr>
        </p:nvSpPr>
        <p:spPr>
          <a:xfrm>
            <a:off x="2036618" y="870961"/>
            <a:ext cx="9467994" cy="886034"/>
          </a:xfrm>
        </p:spPr>
        <p:txBody>
          <a:bodyPr/>
          <a:lstStyle/>
          <a:p>
            <a:pPr algn="ctr"/>
            <a:r>
              <a:rPr lang="en-US" altLang="en-US" b="1" dirty="0"/>
              <a:t>System Approach-KIELMANN’s MODEL </a:t>
            </a:r>
            <a:endParaRPr lang="en-PK" b="1" dirty="0"/>
          </a:p>
        </p:txBody>
      </p:sp>
      <p:sp>
        <p:nvSpPr>
          <p:cNvPr id="3" name="Content Placeholder 2">
            <a:extLst>
              <a:ext uri="{FF2B5EF4-FFF2-40B4-BE49-F238E27FC236}">
                <a16:creationId xmlns:a16="http://schemas.microsoft.com/office/drawing/2014/main" id="{A58A10C9-B2BA-E793-8FDA-C6E0078524F8}"/>
              </a:ext>
            </a:extLst>
          </p:cNvPr>
          <p:cNvSpPr>
            <a:spLocks noGrp="1"/>
          </p:cNvSpPr>
          <p:nvPr>
            <p:ph idx="1"/>
          </p:nvPr>
        </p:nvSpPr>
        <p:spPr>
          <a:xfrm>
            <a:off x="1869743" y="1756995"/>
            <a:ext cx="9634869" cy="4602862"/>
          </a:xfrm>
        </p:spPr>
        <p:txBody>
          <a:bodyPr>
            <a:normAutofit/>
          </a:bodyPr>
          <a:lstStyle/>
          <a:p>
            <a:pPr eaLnBrk="1" hangingPunct="1">
              <a:lnSpc>
                <a:spcPct val="90000"/>
              </a:lnSpc>
            </a:pPr>
            <a:r>
              <a:rPr lang="en-US" altLang="en-US" sz="2800" dirty="0">
                <a:solidFill>
                  <a:schemeClr val="tx1"/>
                </a:solidFill>
              </a:rPr>
              <a:t>Illustrates 3 important elements of a district health system</a:t>
            </a:r>
          </a:p>
          <a:p>
            <a:pPr eaLnBrk="1" hangingPunct="1">
              <a:lnSpc>
                <a:spcPct val="90000"/>
              </a:lnSpc>
            </a:pPr>
            <a:r>
              <a:rPr lang="en-US" altLang="en-US" sz="2800" dirty="0">
                <a:solidFill>
                  <a:schemeClr val="tx1"/>
                </a:solidFill>
              </a:rPr>
              <a:t>Highly interdependent</a:t>
            </a:r>
          </a:p>
          <a:p>
            <a:pPr eaLnBrk="1" hangingPunct="1">
              <a:lnSpc>
                <a:spcPct val="90000"/>
              </a:lnSpc>
            </a:pPr>
            <a:r>
              <a:rPr lang="en-US" altLang="en-US" sz="2800" dirty="0">
                <a:solidFill>
                  <a:schemeClr val="tx1"/>
                </a:solidFill>
              </a:rPr>
              <a:t>3 concentric circles</a:t>
            </a:r>
          </a:p>
          <a:p>
            <a:pPr eaLnBrk="1" hangingPunct="1">
              <a:lnSpc>
                <a:spcPct val="90000"/>
              </a:lnSpc>
              <a:buFont typeface="Wingdings" panose="05000000000000000000" pitchFamily="2" charset="2"/>
              <a:buNone/>
            </a:pPr>
            <a:r>
              <a:rPr lang="en-US" altLang="en-US" sz="2800" dirty="0">
                <a:solidFill>
                  <a:schemeClr val="tx1"/>
                </a:solidFill>
              </a:rPr>
              <a:t>   Outer -the environment</a:t>
            </a:r>
          </a:p>
          <a:p>
            <a:pPr eaLnBrk="1" hangingPunct="1">
              <a:lnSpc>
                <a:spcPct val="90000"/>
              </a:lnSpc>
              <a:buFont typeface="Wingdings" panose="05000000000000000000" pitchFamily="2" charset="2"/>
              <a:buNone/>
            </a:pPr>
            <a:r>
              <a:rPr lang="en-US" altLang="en-US" sz="2800" dirty="0">
                <a:solidFill>
                  <a:schemeClr val="tx1"/>
                </a:solidFill>
              </a:rPr>
              <a:t>   Inner - Community</a:t>
            </a:r>
          </a:p>
          <a:p>
            <a:pPr eaLnBrk="1" hangingPunct="1">
              <a:lnSpc>
                <a:spcPct val="90000"/>
              </a:lnSpc>
              <a:buFont typeface="Wingdings" panose="05000000000000000000" pitchFamily="2" charset="2"/>
              <a:buNone/>
            </a:pPr>
            <a:r>
              <a:rPr lang="en-US" altLang="en-US" sz="2800" dirty="0">
                <a:solidFill>
                  <a:schemeClr val="tx1"/>
                </a:solidFill>
              </a:rPr>
              <a:t>   Interspersed - the health care delivery  system (HCDS)</a:t>
            </a:r>
          </a:p>
          <a:p>
            <a:pPr eaLnBrk="1" hangingPunct="1">
              <a:lnSpc>
                <a:spcPct val="90000"/>
              </a:lnSpc>
            </a:pPr>
            <a:r>
              <a:rPr lang="en-US" altLang="en-US" sz="2800" dirty="0">
                <a:solidFill>
                  <a:schemeClr val="tx1"/>
                </a:solidFill>
              </a:rPr>
              <a:t>A close fit between the 3 elements</a:t>
            </a:r>
          </a:p>
          <a:p>
            <a:pPr marL="0" indent="0">
              <a:buNone/>
            </a:pPr>
            <a:endParaRPr lang="en-PK" dirty="0"/>
          </a:p>
        </p:txBody>
      </p:sp>
      <p:sp>
        <p:nvSpPr>
          <p:cNvPr id="4" name="Oval 3">
            <a:extLst>
              <a:ext uri="{FF2B5EF4-FFF2-40B4-BE49-F238E27FC236}">
                <a16:creationId xmlns:a16="http://schemas.microsoft.com/office/drawing/2014/main" id="{4366B41E-C4A5-E2A3-4BB8-FCEB40C8603E}"/>
              </a:ext>
            </a:extLst>
          </p:cNvPr>
          <p:cNvSpPr/>
          <p:nvPr/>
        </p:nvSpPr>
        <p:spPr>
          <a:xfrm>
            <a:off x="10141528" y="145473"/>
            <a:ext cx="1776702" cy="7254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Core Content</a:t>
            </a:r>
          </a:p>
        </p:txBody>
      </p:sp>
      <p:sp>
        <p:nvSpPr>
          <p:cNvPr id="5" name="Slide Number Placeholder 4">
            <a:extLst>
              <a:ext uri="{FF2B5EF4-FFF2-40B4-BE49-F238E27FC236}">
                <a16:creationId xmlns:a16="http://schemas.microsoft.com/office/drawing/2014/main" id="{BC7A0FFC-52DC-7076-8484-7807C466B950}"/>
              </a:ext>
            </a:extLst>
          </p:cNvPr>
          <p:cNvSpPr>
            <a:spLocks noGrp="1"/>
          </p:cNvSpPr>
          <p:nvPr>
            <p:ph type="sldNum" sz="quarter" idx="12"/>
          </p:nvPr>
        </p:nvSpPr>
        <p:spPr/>
        <p:txBody>
          <a:bodyPr/>
          <a:lstStyle/>
          <a:p>
            <a:fld id="{BCCDF6F7-4108-7749-A122-8F395C3D6955}" type="slidenum">
              <a:rPr lang="en-PK" smtClean="0"/>
              <a:t>12</a:t>
            </a:fld>
            <a:endParaRPr lang="en-PK"/>
          </a:p>
        </p:txBody>
      </p:sp>
    </p:spTree>
    <p:extLst>
      <p:ext uri="{BB962C8B-B14F-4D97-AF65-F5344CB8AC3E}">
        <p14:creationId xmlns:p14="http://schemas.microsoft.com/office/powerpoint/2010/main" val="534009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A5535-DAB1-6715-BD71-F8656E1F46C8}"/>
              </a:ext>
            </a:extLst>
          </p:cNvPr>
          <p:cNvSpPr>
            <a:spLocks noGrp="1"/>
          </p:cNvSpPr>
          <p:nvPr>
            <p:ph type="title"/>
          </p:nvPr>
        </p:nvSpPr>
        <p:spPr>
          <a:xfrm>
            <a:off x="2592925" y="624110"/>
            <a:ext cx="8911687" cy="747490"/>
          </a:xfrm>
        </p:spPr>
        <p:txBody>
          <a:bodyPr/>
          <a:lstStyle/>
          <a:p>
            <a:pPr algn="ctr"/>
            <a:r>
              <a:rPr lang="en-US" altLang="en-US" b="1" dirty="0" err="1"/>
              <a:t>Kielmann’s</a:t>
            </a:r>
            <a:r>
              <a:rPr lang="en-US" altLang="en-US" b="1" dirty="0"/>
              <a:t> Model</a:t>
            </a:r>
            <a:endParaRPr lang="en-PK" b="1" dirty="0"/>
          </a:p>
        </p:txBody>
      </p:sp>
      <p:pic>
        <p:nvPicPr>
          <p:cNvPr id="4" name="Picture 4">
            <a:extLst>
              <a:ext uri="{FF2B5EF4-FFF2-40B4-BE49-F238E27FC236}">
                <a16:creationId xmlns:a16="http://schemas.microsoft.com/office/drawing/2014/main" id="{BBF53EA3-0BC7-7A2B-AF99-0F04A12E708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10588"/>
          <a:stretch>
            <a:fillRect/>
          </a:stretch>
        </p:blipFill>
        <p:spPr>
          <a:xfrm>
            <a:off x="1828800" y="1471613"/>
            <a:ext cx="9429750" cy="5086350"/>
          </a:xfrm>
          <a:noFill/>
        </p:spPr>
      </p:pic>
      <p:sp>
        <p:nvSpPr>
          <p:cNvPr id="5" name="Oval 4">
            <a:extLst>
              <a:ext uri="{FF2B5EF4-FFF2-40B4-BE49-F238E27FC236}">
                <a16:creationId xmlns:a16="http://schemas.microsoft.com/office/drawing/2014/main" id="{486F29AD-3E35-FB86-1E63-5980C532374B}"/>
              </a:ext>
            </a:extLst>
          </p:cNvPr>
          <p:cNvSpPr/>
          <p:nvPr/>
        </p:nvSpPr>
        <p:spPr>
          <a:xfrm>
            <a:off x="9855778" y="333375"/>
            <a:ext cx="1776702" cy="7254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Core Content</a:t>
            </a:r>
          </a:p>
        </p:txBody>
      </p:sp>
      <p:sp>
        <p:nvSpPr>
          <p:cNvPr id="3" name="Slide Number Placeholder 2">
            <a:extLst>
              <a:ext uri="{FF2B5EF4-FFF2-40B4-BE49-F238E27FC236}">
                <a16:creationId xmlns:a16="http://schemas.microsoft.com/office/drawing/2014/main" id="{7F663B50-80D0-9700-9BA6-9DF24BCDE2AE}"/>
              </a:ext>
            </a:extLst>
          </p:cNvPr>
          <p:cNvSpPr>
            <a:spLocks noGrp="1"/>
          </p:cNvSpPr>
          <p:nvPr>
            <p:ph type="sldNum" sz="quarter" idx="12"/>
          </p:nvPr>
        </p:nvSpPr>
        <p:spPr/>
        <p:txBody>
          <a:bodyPr/>
          <a:lstStyle/>
          <a:p>
            <a:fld id="{BCCDF6F7-4108-7749-A122-8F395C3D6955}" type="slidenum">
              <a:rPr lang="en-PK" smtClean="0"/>
              <a:t>13</a:t>
            </a:fld>
            <a:endParaRPr lang="en-PK"/>
          </a:p>
        </p:txBody>
      </p:sp>
    </p:spTree>
    <p:extLst>
      <p:ext uri="{BB962C8B-B14F-4D97-AF65-F5344CB8AC3E}">
        <p14:creationId xmlns:p14="http://schemas.microsoft.com/office/powerpoint/2010/main" val="674539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649E-7FE5-C4D8-B49D-B251BE51AA43}"/>
              </a:ext>
            </a:extLst>
          </p:cNvPr>
          <p:cNvSpPr>
            <a:spLocks noGrp="1"/>
          </p:cNvSpPr>
          <p:nvPr>
            <p:ph type="title"/>
          </p:nvPr>
        </p:nvSpPr>
        <p:spPr>
          <a:xfrm>
            <a:off x="2592926" y="624111"/>
            <a:ext cx="7752078" cy="725488"/>
          </a:xfrm>
        </p:spPr>
        <p:txBody>
          <a:bodyPr/>
          <a:lstStyle/>
          <a:p>
            <a:pPr algn="ctr"/>
            <a:r>
              <a:rPr lang="en-US" b="1" dirty="0"/>
              <a:t>Health System Models</a:t>
            </a:r>
            <a:endParaRPr lang="en-PK" b="1" dirty="0"/>
          </a:p>
        </p:txBody>
      </p:sp>
      <p:sp>
        <p:nvSpPr>
          <p:cNvPr id="3" name="Content Placeholder 2">
            <a:extLst>
              <a:ext uri="{FF2B5EF4-FFF2-40B4-BE49-F238E27FC236}">
                <a16:creationId xmlns:a16="http://schemas.microsoft.com/office/drawing/2014/main" id="{90606BA5-254F-A4B0-43B7-787955D80825}"/>
              </a:ext>
            </a:extLst>
          </p:cNvPr>
          <p:cNvSpPr>
            <a:spLocks noGrp="1"/>
          </p:cNvSpPr>
          <p:nvPr>
            <p:ph idx="1"/>
          </p:nvPr>
        </p:nvSpPr>
        <p:spPr>
          <a:xfrm>
            <a:off x="1514901" y="1468582"/>
            <a:ext cx="9989711" cy="4765308"/>
          </a:xfrm>
        </p:spPr>
        <p:txBody>
          <a:bodyPr>
            <a:normAutofit/>
          </a:bodyPr>
          <a:lstStyle/>
          <a:p>
            <a:r>
              <a:rPr lang="en-US" sz="2200" dirty="0">
                <a:solidFill>
                  <a:schemeClr val="tx1"/>
                </a:solidFill>
              </a:rPr>
              <a:t>There are about 200 countries on our planet, and each country devises its own set of arrangements for meeting the three basic goals of a health care system: </a:t>
            </a:r>
          </a:p>
          <a:p>
            <a:pPr marL="0" indent="0">
              <a:buNone/>
            </a:pPr>
            <a:r>
              <a:rPr lang="en-US" sz="2200" dirty="0">
                <a:solidFill>
                  <a:schemeClr val="tx1"/>
                </a:solidFill>
              </a:rPr>
              <a:t>           1. Keeping people healthy </a:t>
            </a:r>
          </a:p>
          <a:p>
            <a:pPr marL="0" indent="0">
              <a:buNone/>
            </a:pPr>
            <a:r>
              <a:rPr lang="en-US" sz="2200" dirty="0">
                <a:solidFill>
                  <a:schemeClr val="tx1"/>
                </a:solidFill>
              </a:rPr>
              <a:t>           2. Treating the sick</a:t>
            </a:r>
          </a:p>
          <a:p>
            <a:pPr marL="0" indent="0">
              <a:buNone/>
            </a:pPr>
            <a:r>
              <a:rPr lang="en-US" sz="2200" dirty="0">
                <a:solidFill>
                  <a:schemeClr val="tx1"/>
                </a:solidFill>
              </a:rPr>
              <a:t>           3. Protecting families against financial ruin from medical  bills.</a:t>
            </a:r>
          </a:p>
          <a:p>
            <a:r>
              <a:rPr lang="en-US" sz="2200" dirty="0">
                <a:solidFill>
                  <a:schemeClr val="tx1"/>
                </a:solidFill>
              </a:rPr>
              <a:t>But we don't have to study 200 different systems to get a picture of how other countries manage health care. </a:t>
            </a:r>
          </a:p>
          <a:p>
            <a:r>
              <a:rPr lang="en-US" sz="2200" dirty="0">
                <a:solidFill>
                  <a:schemeClr val="tx1"/>
                </a:solidFill>
              </a:rPr>
              <a:t>For all the local variations, health care systems tend to follow general patterns. There are four basic systems:</a:t>
            </a:r>
          </a:p>
          <a:p>
            <a:pPr marL="0" indent="0">
              <a:buNone/>
            </a:pPr>
            <a:endParaRPr lang="en-PK" dirty="0"/>
          </a:p>
        </p:txBody>
      </p:sp>
      <p:sp>
        <p:nvSpPr>
          <p:cNvPr id="4" name="Oval 3">
            <a:extLst>
              <a:ext uri="{FF2B5EF4-FFF2-40B4-BE49-F238E27FC236}">
                <a16:creationId xmlns:a16="http://schemas.microsoft.com/office/drawing/2014/main" id="{D1F69F05-5039-8D23-BE5B-B6A532EBC360}"/>
              </a:ext>
            </a:extLst>
          </p:cNvPr>
          <p:cNvSpPr/>
          <p:nvPr/>
        </p:nvSpPr>
        <p:spPr>
          <a:xfrm>
            <a:off x="9727910" y="405781"/>
            <a:ext cx="1776702" cy="7254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Core Content</a:t>
            </a:r>
          </a:p>
        </p:txBody>
      </p:sp>
      <p:sp>
        <p:nvSpPr>
          <p:cNvPr id="5" name="Slide Number Placeholder 4">
            <a:extLst>
              <a:ext uri="{FF2B5EF4-FFF2-40B4-BE49-F238E27FC236}">
                <a16:creationId xmlns:a16="http://schemas.microsoft.com/office/drawing/2014/main" id="{2A22A2EB-F63B-B049-3BAD-2AD10CC71135}"/>
              </a:ext>
            </a:extLst>
          </p:cNvPr>
          <p:cNvSpPr>
            <a:spLocks noGrp="1"/>
          </p:cNvSpPr>
          <p:nvPr>
            <p:ph type="sldNum" sz="quarter" idx="12"/>
          </p:nvPr>
        </p:nvSpPr>
        <p:spPr/>
        <p:txBody>
          <a:bodyPr/>
          <a:lstStyle/>
          <a:p>
            <a:fld id="{BCCDF6F7-4108-7749-A122-8F395C3D6955}" type="slidenum">
              <a:rPr lang="en-PK" smtClean="0"/>
              <a:t>14</a:t>
            </a:fld>
            <a:endParaRPr lang="en-PK"/>
          </a:p>
        </p:txBody>
      </p:sp>
    </p:spTree>
    <p:extLst>
      <p:ext uri="{BB962C8B-B14F-4D97-AF65-F5344CB8AC3E}">
        <p14:creationId xmlns:p14="http://schemas.microsoft.com/office/powerpoint/2010/main" val="1547546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F8117-151A-1ED6-0663-CF04288A1265}"/>
              </a:ext>
            </a:extLst>
          </p:cNvPr>
          <p:cNvSpPr>
            <a:spLocks noGrp="1"/>
          </p:cNvSpPr>
          <p:nvPr>
            <p:ph type="title"/>
          </p:nvPr>
        </p:nvSpPr>
        <p:spPr>
          <a:xfrm>
            <a:off x="2149447" y="946777"/>
            <a:ext cx="8911687" cy="1280890"/>
          </a:xfrm>
        </p:spPr>
        <p:txBody>
          <a:bodyPr/>
          <a:lstStyle/>
          <a:p>
            <a:pPr algn="ctr"/>
            <a:r>
              <a:rPr lang="en-US" b="1" dirty="0"/>
              <a:t>Health System Models</a:t>
            </a:r>
            <a:endParaRPr lang="en-PK" dirty="0"/>
          </a:p>
        </p:txBody>
      </p:sp>
      <p:sp>
        <p:nvSpPr>
          <p:cNvPr id="3" name="Content Placeholder 2">
            <a:extLst>
              <a:ext uri="{FF2B5EF4-FFF2-40B4-BE49-F238E27FC236}">
                <a16:creationId xmlns:a16="http://schemas.microsoft.com/office/drawing/2014/main" id="{0423A3F5-1724-257A-205C-F59962098061}"/>
              </a:ext>
            </a:extLst>
          </p:cNvPr>
          <p:cNvSpPr>
            <a:spLocks noGrp="1"/>
          </p:cNvSpPr>
          <p:nvPr>
            <p:ph idx="1"/>
          </p:nvPr>
        </p:nvSpPr>
        <p:spPr>
          <a:xfrm>
            <a:off x="1470443" y="2227667"/>
            <a:ext cx="9798642" cy="4006222"/>
          </a:xfrm>
        </p:spPr>
        <p:txBody>
          <a:bodyPr>
            <a:normAutofit/>
          </a:bodyPr>
          <a:lstStyle/>
          <a:p>
            <a:pPr marL="0" indent="0">
              <a:buNone/>
            </a:pPr>
            <a:r>
              <a:rPr lang="en-US" sz="2800" dirty="0">
                <a:solidFill>
                  <a:schemeClr val="tx1"/>
                </a:solidFill>
              </a:rPr>
              <a:t>1. The Beveridge Model</a:t>
            </a:r>
          </a:p>
          <a:p>
            <a:pPr marL="0" indent="0">
              <a:buNone/>
            </a:pPr>
            <a:r>
              <a:rPr lang="en-US" sz="2800" dirty="0">
                <a:solidFill>
                  <a:schemeClr val="tx1"/>
                </a:solidFill>
              </a:rPr>
              <a:t>2. The Bismarck Model</a:t>
            </a:r>
          </a:p>
          <a:p>
            <a:pPr marL="0" indent="0">
              <a:buNone/>
            </a:pPr>
            <a:r>
              <a:rPr lang="en-US" sz="2800" dirty="0">
                <a:solidFill>
                  <a:schemeClr val="tx1"/>
                </a:solidFill>
              </a:rPr>
              <a:t>3. The National Health Insurance Model</a:t>
            </a:r>
          </a:p>
          <a:p>
            <a:pPr marL="0" indent="0">
              <a:buNone/>
            </a:pPr>
            <a:r>
              <a:rPr lang="en-US" sz="2800" dirty="0">
                <a:solidFill>
                  <a:schemeClr val="tx1"/>
                </a:solidFill>
              </a:rPr>
              <a:t>4. The Out of Pocket Model</a:t>
            </a:r>
            <a:endParaRPr lang="en-PK" sz="2800" dirty="0">
              <a:solidFill>
                <a:schemeClr val="tx1"/>
              </a:solidFill>
            </a:endParaRPr>
          </a:p>
        </p:txBody>
      </p:sp>
      <p:sp>
        <p:nvSpPr>
          <p:cNvPr id="4" name="Oval 3">
            <a:extLst>
              <a:ext uri="{FF2B5EF4-FFF2-40B4-BE49-F238E27FC236}">
                <a16:creationId xmlns:a16="http://schemas.microsoft.com/office/drawing/2014/main" id="{856B93B9-CECB-E263-B502-0501F61F91C6}"/>
              </a:ext>
            </a:extLst>
          </p:cNvPr>
          <p:cNvSpPr/>
          <p:nvPr/>
        </p:nvSpPr>
        <p:spPr>
          <a:xfrm>
            <a:off x="9919856" y="408710"/>
            <a:ext cx="1776702" cy="7254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Core Content</a:t>
            </a:r>
          </a:p>
        </p:txBody>
      </p:sp>
      <p:sp>
        <p:nvSpPr>
          <p:cNvPr id="5" name="Slide Number Placeholder 4">
            <a:extLst>
              <a:ext uri="{FF2B5EF4-FFF2-40B4-BE49-F238E27FC236}">
                <a16:creationId xmlns:a16="http://schemas.microsoft.com/office/drawing/2014/main" id="{3A63CBB8-8241-D196-CE34-38256A02D750}"/>
              </a:ext>
            </a:extLst>
          </p:cNvPr>
          <p:cNvSpPr>
            <a:spLocks noGrp="1"/>
          </p:cNvSpPr>
          <p:nvPr>
            <p:ph type="sldNum" sz="quarter" idx="12"/>
          </p:nvPr>
        </p:nvSpPr>
        <p:spPr/>
        <p:txBody>
          <a:bodyPr/>
          <a:lstStyle/>
          <a:p>
            <a:fld id="{BCCDF6F7-4108-7749-A122-8F395C3D6955}" type="slidenum">
              <a:rPr lang="en-PK" smtClean="0"/>
              <a:t>15</a:t>
            </a:fld>
            <a:endParaRPr lang="en-PK"/>
          </a:p>
        </p:txBody>
      </p:sp>
    </p:spTree>
    <p:extLst>
      <p:ext uri="{BB962C8B-B14F-4D97-AF65-F5344CB8AC3E}">
        <p14:creationId xmlns:p14="http://schemas.microsoft.com/office/powerpoint/2010/main" val="1900178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38765-31F8-F0BE-D7EA-44BEC2BA717E}"/>
              </a:ext>
            </a:extLst>
          </p:cNvPr>
          <p:cNvSpPr>
            <a:spLocks noGrp="1"/>
          </p:cNvSpPr>
          <p:nvPr>
            <p:ph type="title"/>
          </p:nvPr>
        </p:nvSpPr>
        <p:spPr>
          <a:xfrm>
            <a:off x="2592926" y="624110"/>
            <a:ext cx="7861260" cy="863496"/>
          </a:xfrm>
        </p:spPr>
        <p:txBody>
          <a:bodyPr/>
          <a:lstStyle/>
          <a:p>
            <a:pPr algn="ctr"/>
            <a:r>
              <a:rPr lang="en-US" b="1" dirty="0"/>
              <a:t>The Beveridge Model</a:t>
            </a:r>
            <a:endParaRPr lang="en-PK" b="1" dirty="0"/>
          </a:p>
        </p:txBody>
      </p:sp>
      <p:sp>
        <p:nvSpPr>
          <p:cNvPr id="3" name="Content Placeholder 2">
            <a:extLst>
              <a:ext uri="{FF2B5EF4-FFF2-40B4-BE49-F238E27FC236}">
                <a16:creationId xmlns:a16="http://schemas.microsoft.com/office/drawing/2014/main" id="{1613E0BE-732F-72FF-A380-05C5EA2DC1B0}"/>
              </a:ext>
            </a:extLst>
          </p:cNvPr>
          <p:cNvSpPr>
            <a:spLocks noGrp="1"/>
          </p:cNvSpPr>
          <p:nvPr>
            <p:ph idx="1"/>
          </p:nvPr>
        </p:nvSpPr>
        <p:spPr>
          <a:xfrm>
            <a:off x="914400" y="1487606"/>
            <a:ext cx="10590212" cy="4746284"/>
          </a:xfrm>
        </p:spPr>
        <p:txBody>
          <a:bodyPr>
            <a:normAutofit/>
          </a:bodyPr>
          <a:lstStyle/>
          <a:p>
            <a:r>
              <a:rPr lang="en-US" sz="2800" dirty="0">
                <a:solidFill>
                  <a:schemeClr val="tx1"/>
                </a:solidFill>
              </a:rPr>
              <a:t>Named after William Beveridge, a social reformer who designed Britain's National Health Service </a:t>
            </a:r>
          </a:p>
          <a:p>
            <a:r>
              <a:rPr lang="en-US" sz="2800" dirty="0">
                <a:solidFill>
                  <a:schemeClr val="tx1"/>
                </a:solidFill>
              </a:rPr>
              <a:t>In this system, health care is provided and financed by the government through tax payments</a:t>
            </a:r>
          </a:p>
          <a:p>
            <a:r>
              <a:rPr lang="en-US" sz="2800" dirty="0">
                <a:solidFill>
                  <a:schemeClr val="tx1"/>
                </a:solidFill>
              </a:rPr>
              <a:t>Many, but not all, hospitals and clinics are owned by the government; some doctors are government employees, but there are also private doctors who collect their fees from the government</a:t>
            </a:r>
          </a:p>
        </p:txBody>
      </p:sp>
      <p:sp>
        <p:nvSpPr>
          <p:cNvPr id="4" name="Oval 3">
            <a:extLst>
              <a:ext uri="{FF2B5EF4-FFF2-40B4-BE49-F238E27FC236}">
                <a16:creationId xmlns:a16="http://schemas.microsoft.com/office/drawing/2014/main" id="{F3DA5537-5D37-789A-CA7B-4EE235017483}"/>
              </a:ext>
            </a:extLst>
          </p:cNvPr>
          <p:cNvSpPr/>
          <p:nvPr/>
        </p:nvSpPr>
        <p:spPr>
          <a:xfrm>
            <a:off x="9947564" y="330370"/>
            <a:ext cx="1776702" cy="7254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Core Content</a:t>
            </a:r>
          </a:p>
        </p:txBody>
      </p:sp>
      <p:sp>
        <p:nvSpPr>
          <p:cNvPr id="5" name="Slide Number Placeholder 4">
            <a:extLst>
              <a:ext uri="{FF2B5EF4-FFF2-40B4-BE49-F238E27FC236}">
                <a16:creationId xmlns:a16="http://schemas.microsoft.com/office/drawing/2014/main" id="{8876008A-09E7-590F-AF4A-115558A0C958}"/>
              </a:ext>
            </a:extLst>
          </p:cNvPr>
          <p:cNvSpPr>
            <a:spLocks noGrp="1"/>
          </p:cNvSpPr>
          <p:nvPr>
            <p:ph type="sldNum" sz="quarter" idx="12"/>
          </p:nvPr>
        </p:nvSpPr>
        <p:spPr/>
        <p:txBody>
          <a:bodyPr/>
          <a:lstStyle/>
          <a:p>
            <a:fld id="{BCCDF6F7-4108-7749-A122-8F395C3D6955}" type="slidenum">
              <a:rPr lang="en-PK" smtClean="0"/>
              <a:t>16</a:t>
            </a:fld>
            <a:endParaRPr lang="en-PK"/>
          </a:p>
        </p:txBody>
      </p:sp>
    </p:spTree>
    <p:extLst>
      <p:ext uri="{BB962C8B-B14F-4D97-AF65-F5344CB8AC3E}">
        <p14:creationId xmlns:p14="http://schemas.microsoft.com/office/powerpoint/2010/main" val="1785000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3CD8C-7AED-86A0-6914-A3B152777E95}"/>
              </a:ext>
            </a:extLst>
          </p:cNvPr>
          <p:cNvSpPr>
            <a:spLocks noGrp="1"/>
          </p:cNvSpPr>
          <p:nvPr>
            <p:ph type="title"/>
          </p:nvPr>
        </p:nvSpPr>
        <p:spPr>
          <a:xfrm>
            <a:off x="2592925" y="624110"/>
            <a:ext cx="7096985" cy="918087"/>
          </a:xfrm>
        </p:spPr>
        <p:txBody>
          <a:bodyPr/>
          <a:lstStyle/>
          <a:p>
            <a:pPr algn="ctr"/>
            <a:r>
              <a:rPr lang="en-US" b="1" dirty="0"/>
              <a:t>The Beveridge Model</a:t>
            </a:r>
            <a:endParaRPr lang="en-PK" b="1" dirty="0"/>
          </a:p>
        </p:txBody>
      </p:sp>
      <p:sp>
        <p:nvSpPr>
          <p:cNvPr id="3" name="Content Placeholder 2">
            <a:extLst>
              <a:ext uri="{FF2B5EF4-FFF2-40B4-BE49-F238E27FC236}">
                <a16:creationId xmlns:a16="http://schemas.microsoft.com/office/drawing/2014/main" id="{0A427F9D-DE06-D9B3-601D-4F1AC91ACC95}"/>
              </a:ext>
            </a:extLst>
          </p:cNvPr>
          <p:cNvSpPr>
            <a:spLocks noGrp="1"/>
          </p:cNvSpPr>
          <p:nvPr>
            <p:ph idx="1"/>
          </p:nvPr>
        </p:nvSpPr>
        <p:spPr>
          <a:xfrm>
            <a:off x="1323833" y="1705970"/>
            <a:ext cx="10180779" cy="4205252"/>
          </a:xfrm>
        </p:spPr>
        <p:txBody>
          <a:bodyPr>
            <a:normAutofit/>
          </a:bodyPr>
          <a:lstStyle/>
          <a:p>
            <a:r>
              <a:rPr lang="en-US" sz="2800" dirty="0">
                <a:solidFill>
                  <a:schemeClr val="tx1"/>
                </a:solidFill>
              </a:rPr>
              <a:t>These systems tend to have low costs per capita, because the government, as the sole payer, controls what doctors can do and what they can charge</a:t>
            </a:r>
          </a:p>
          <a:p>
            <a:r>
              <a:rPr lang="en-US" sz="2800" dirty="0">
                <a:solidFill>
                  <a:schemeClr val="tx1"/>
                </a:solidFill>
              </a:rPr>
              <a:t>Countries using the Beveridge plan or variations on it include its birthplace Great Britain, Spain, most of Scandinavia and New Zealand</a:t>
            </a:r>
          </a:p>
          <a:p>
            <a:r>
              <a:rPr lang="en-US" sz="2800" dirty="0">
                <a:solidFill>
                  <a:schemeClr val="tx1"/>
                </a:solidFill>
              </a:rPr>
              <a:t>Cuba represents the extreme application of the Beveridge approach; it is probably the world's purest example of total government control</a:t>
            </a:r>
          </a:p>
          <a:p>
            <a:pPr marL="0" indent="0">
              <a:buNone/>
            </a:pPr>
            <a:endParaRPr lang="en-PK" dirty="0"/>
          </a:p>
        </p:txBody>
      </p:sp>
      <p:sp>
        <p:nvSpPr>
          <p:cNvPr id="4" name="Oval 3">
            <a:extLst>
              <a:ext uri="{FF2B5EF4-FFF2-40B4-BE49-F238E27FC236}">
                <a16:creationId xmlns:a16="http://schemas.microsoft.com/office/drawing/2014/main" id="{422380EE-FCBC-F88E-FEB6-5BD05106AB50}"/>
              </a:ext>
            </a:extLst>
          </p:cNvPr>
          <p:cNvSpPr/>
          <p:nvPr/>
        </p:nvSpPr>
        <p:spPr>
          <a:xfrm>
            <a:off x="9975274" y="357665"/>
            <a:ext cx="1776702" cy="7254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Core Content</a:t>
            </a:r>
          </a:p>
        </p:txBody>
      </p:sp>
      <p:sp>
        <p:nvSpPr>
          <p:cNvPr id="5" name="Slide Number Placeholder 4">
            <a:extLst>
              <a:ext uri="{FF2B5EF4-FFF2-40B4-BE49-F238E27FC236}">
                <a16:creationId xmlns:a16="http://schemas.microsoft.com/office/drawing/2014/main" id="{5773B976-907A-9A9D-2BDB-8534374D8555}"/>
              </a:ext>
            </a:extLst>
          </p:cNvPr>
          <p:cNvSpPr>
            <a:spLocks noGrp="1"/>
          </p:cNvSpPr>
          <p:nvPr>
            <p:ph type="sldNum" sz="quarter" idx="12"/>
          </p:nvPr>
        </p:nvSpPr>
        <p:spPr/>
        <p:txBody>
          <a:bodyPr/>
          <a:lstStyle/>
          <a:p>
            <a:fld id="{BCCDF6F7-4108-7749-A122-8F395C3D6955}" type="slidenum">
              <a:rPr lang="en-PK" smtClean="0"/>
              <a:t>17</a:t>
            </a:fld>
            <a:endParaRPr lang="en-PK"/>
          </a:p>
        </p:txBody>
      </p:sp>
    </p:spTree>
    <p:extLst>
      <p:ext uri="{BB962C8B-B14F-4D97-AF65-F5344CB8AC3E}">
        <p14:creationId xmlns:p14="http://schemas.microsoft.com/office/powerpoint/2010/main" val="2378024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B4307-FAD3-2A57-A69E-2FDC5D5F757D}"/>
              </a:ext>
            </a:extLst>
          </p:cNvPr>
          <p:cNvSpPr>
            <a:spLocks noGrp="1"/>
          </p:cNvSpPr>
          <p:nvPr>
            <p:ph type="title"/>
          </p:nvPr>
        </p:nvSpPr>
        <p:spPr>
          <a:xfrm>
            <a:off x="2592926" y="624110"/>
            <a:ext cx="7288054" cy="904439"/>
          </a:xfrm>
        </p:spPr>
        <p:txBody>
          <a:bodyPr/>
          <a:lstStyle/>
          <a:p>
            <a:pPr algn="ctr"/>
            <a:r>
              <a:rPr lang="en-US" b="1" dirty="0"/>
              <a:t>The Bismarck Model</a:t>
            </a:r>
            <a:endParaRPr lang="en-PK" b="1" dirty="0"/>
          </a:p>
        </p:txBody>
      </p:sp>
      <p:sp>
        <p:nvSpPr>
          <p:cNvPr id="3" name="Content Placeholder 2">
            <a:extLst>
              <a:ext uri="{FF2B5EF4-FFF2-40B4-BE49-F238E27FC236}">
                <a16:creationId xmlns:a16="http://schemas.microsoft.com/office/drawing/2014/main" id="{0CB05DE7-6193-D2AC-559A-EAE7AA3E6577}"/>
              </a:ext>
            </a:extLst>
          </p:cNvPr>
          <p:cNvSpPr>
            <a:spLocks noGrp="1"/>
          </p:cNvSpPr>
          <p:nvPr>
            <p:ph idx="1"/>
          </p:nvPr>
        </p:nvSpPr>
        <p:spPr>
          <a:xfrm>
            <a:off x="982639" y="1528549"/>
            <a:ext cx="10521973" cy="4705341"/>
          </a:xfrm>
        </p:spPr>
        <p:txBody>
          <a:bodyPr>
            <a:normAutofit/>
          </a:bodyPr>
          <a:lstStyle/>
          <a:p>
            <a:r>
              <a:rPr lang="en-US" sz="2800" dirty="0">
                <a:solidFill>
                  <a:schemeClr val="tx1"/>
                </a:solidFill>
              </a:rPr>
              <a:t>Named for the Prussian Chancellor Otto von Bismarck, who invented the welfare state as part of the unification of Germany in the 19th century. </a:t>
            </a:r>
          </a:p>
          <a:p>
            <a:r>
              <a:rPr lang="en-US" sz="2800" dirty="0">
                <a:solidFill>
                  <a:schemeClr val="tx1"/>
                </a:solidFill>
              </a:rPr>
              <a:t>Despite its European heritage, this system of providing health care would look fairly familiar to Americans. </a:t>
            </a:r>
          </a:p>
          <a:p>
            <a:r>
              <a:rPr lang="en-US" sz="2800" dirty="0">
                <a:solidFill>
                  <a:schemeClr val="tx1"/>
                </a:solidFill>
              </a:rPr>
              <a:t>It uses an insurance system -- the insurers are called "sickness funds" -- usually financed jointly by employers and employees through payroll deduction.</a:t>
            </a:r>
          </a:p>
        </p:txBody>
      </p:sp>
      <p:sp>
        <p:nvSpPr>
          <p:cNvPr id="4" name="Oval 3">
            <a:extLst>
              <a:ext uri="{FF2B5EF4-FFF2-40B4-BE49-F238E27FC236}">
                <a16:creationId xmlns:a16="http://schemas.microsoft.com/office/drawing/2014/main" id="{12F2EF81-EB48-7437-97CB-CB7B008E7F2A}"/>
              </a:ext>
            </a:extLst>
          </p:cNvPr>
          <p:cNvSpPr/>
          <p:nvPr/>
        </p:nvSpPr>
        <p:spPr>
          <a:xfrm>
            <a:off x="9804445" y="350842"/>
            <a:ext cx="1776702" cy="7254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Core Content</a:t>
            </a:r>
          </a:p>
        </p:txBody>
      </p:sp>
      <p:sp>
        <p:nvSpPr>
          <p:cNvPr id="5" name="Slide Number Placeholder 4">
            <a:extLst>
              <a:ext uri="{FF2B5EF4-FFF2-40B4-BE49-F238E27FC236}">
                <a16:creationId xmlns:a16="http://schemas.microsoft.com/office/drawing/2014/main" id="{31E5B794-A4B0-6744-AE5C-1B7B986D220E}"/>
              </a:ext>
            </a:extLst>
          </p:cNvPr>
          <p:cNvSpPr>
            <a:spLocks noGrp="1"/>
          </p:cNvSpPr>
          <p:nvPr>
            <p:ph type="sldNum" sz="quarter" idx="12"/>
          </p:nvPr>
        </p:nvSpPr>
        <p:spPr/>
        <p:txBody>
          <a:bodyPr/>
          <a:lstStyle/>
          <a:p>
            <a:fld id="{BCCDF6F7-4108-7749-A122-8F395C3D6955}" type="slidenum">
              <a:rPr lang="en-PK" smtClean="0"/>
              <a:t>18</a:t>
            </a:fld>
            <a:endParaRPr lang="en-PK"/>
          </a:p>
        </p:txBody>
      </p:sp>
    </p:spTree>
    <p:extLst>
      <p:ext uri="{BB962C8B-B14F-4D97-AF65-F5344CB8AC3E}">
        <p14:creationId xmlns:p14="http://schemas.microsoft.com/office/powerpoint/2010/main" val="1119090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67C3B-23D3-ED26-6264-E930087DA957}"/>
              </a:ext>
            </a:extLst>
          </p:cNvPr>
          <p:cNvSpPr>
            <a:spLocks noGrp="1"/>
          </p:cNvSpPr>
          <p:nvPr>
            <p:ph type="title"/>
          </p:nvPr>
        </p:nvSpPr>
        <p:spPr>
          <a:xfrm>
            <a:off x="2592926" y="624110"/>
            <a:ext cx="7991948" cy="844472"/>
          </a:xfrm>
        </p:spPr>
        <p:txBody>
          <a:bodyPr/>
          <a:lstStyle/>
          <a:p>
            <a:pPr algn="ctr"/>
            <a:r>
              <a:rPr lang="en-US" b="1" dirty="0"/>
              <a:t>The Bismarck Model</a:t>
            </a:r>
            <a:endParaRPr lang="en-PK" b="1" dirty="0"/>
          </a:p>
        </p:txBody>
      </p:sp>
      <p:sp>
        <p:nvSpPr>
          <p:cNvPr id="3" name="Content Placeholder 2">
            <a:extLst>
              <a:ext uri="{FF2B5EF4-FFF2-40B4-BE49-F238E27FC236}">
                <a16:creationId xmlns:a16="http://schemas.microsoft.com/office/drawing/2014/main" id="{86787C01-7555-1208-0014-36635F546F4A}"/>
              </a:ext>
            </a:extLst>
          </p:cNvPr>
          <p:cNvSpPr>
            <a:spLocks noGrp="1"/>
          </p:cNvSpPr>
          <p:nvPr>
            <p:ph idx="1"/>
          </p:nvPr>
        </p:nvSpPr>
        <p:spPr>
          <a:xfrm>
            <a:off x="941696" y="1583140"/>
            <a:ext cx="10562916" cy="4328082"/>
          </a:xfrm>
        </p:spPr>
        <p:txBody>
          <a:bodyPr/>
          <a:lstStyle/>
          <a:p>
            <a:r>
              <a:rPr lang="en-US" sz="2800" dirty="0">
                <a:solidFill>
                  <a:schemeClr val="tx1"/>
                </a:solidFill>
              </a:rPr>
              <a:t>Unlike the U.S. insurance industry, though, Bismarck-type health insurance plans have to cover everybody, and they don't make a profit</a:t>
            </a:r>
          </a:p>
          <a:p>
            <a:r>
              <a:rPr lang="en-US" sz="2800" dirty="0">
                <a:solidFill>
                  <a:schemeClr val="tx1"/>
                </a:solidFill>
              </a:rPr>
              <a:t>Doctors and hospitals tend to be private in Bismarck countries; Japan has more private hospitals than the U.S.</a:t>
            </a:r>
          </a:p>
          <a:p>
            <a:r>
              <a:rPr lang="en-US" sz="2800" dirty="0">
                <a:solidFill>
                  <a:schemeClr val="tx1"/>
                </a:solidFill>
              </a:rPr>
              <a:t>The Bismarck model is found in Germany, France, Belgium, Netherlands, Japan, Switzerland, and, to a degree, in Latin America</a:t>
            </a:r>
          </a:p>
          <a:p>
            <a:pPr marL="0" indent="0">
              <a:buNone/>
            </a:pPr>
            <a:endParaRPr lang="en-US" sz="2800" dirty="0">
              <a:solidFill>
                <a:schemeClr val="tx1"/>
              </a:solidFill>
            </a:endParaRPr>
          </a:p>
          <a:p>
            <a:endParaRPr lang="en-PK" dirty="0"/>
          </a:p>
        </p:txBody>
      </p:sp>
      <p:sp>
        <p:nvSpPr>
          <p:cNvPr id="4" name="Oval 3">
            <a:extLst>
              <a:ext uri="{FF2B5EF4-FFF2-40B4-BE49-F238E27FC236}">
                <a16:creationId xmlns:a16="http://schemas.microsoft.com/office/drawing/2014/main" id="{B03A808A-CD58-F4BE-9B9E-AE7C29031B40}"/>
              </a:ext>
            </a:extLst>
          </p:cNvPr>
          <p:cNvSpPr/>
          <p:nvPr/>
        </p:nvSpPr>
        <p:spPr>
          <a:xfrm>
            <a:off x="9961418" y="456595"/>
            <a:ext cx="1776702" cy="7254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Core Content</a:t>
            </a:r>
          </a:p>
        </p:txBody>
      </p:sp>
      <p:sp>
        <p:nvSpPr>
          <p:cNvPr id="5" name="Slide Number Placeholder 4">
            <a:extLst>
              <a:ext uri="{FF2B5EF4-FFF2-40B4-BE49-F238E27FC236}">
                <a16:creationId xmlns:a16="http://schemas.microsoft.com/office/drawing/2014/main" id="{A7A66E43-4576-0FBC-98E5-83F8599EEAA6}"/>
              </a:ext>
            </a:extLst>
          </p:cNvPr>
          <p:cNvSpPr>
            <a:spLocks noGrp="1"/>
          </p:cNvSpPr>
          <p:nvPr>
            <p:ph type="sldNum" sz="quarter" idx="12"/>
          </p:nvPr>
        </p:nvSpPr>
        <p:spPr/>
        <p:txBody>
          <a:bodyPr/>
          <a:lstStyle/>
          <a:p>
            <a:fld id="{BCCDF6F7-4108-7749-A122-8F395C3D6955}" type="slidenum">
              <a:rPr lang="en-PK" smtClean="0"/>
              <a:t>19</a:t>
            </a:fld>
            <a:endParaRPr lang="en-PK"/>
          </a:p>
        </p:txBody>
      </p:sp>
    </p:spTree>
    <p:extLst>
      <p:ext uri="{BB962C8B-B14F-4D97-AF65-F5344CB8AC3E}">
        <p14:creationId xmlns:p14="http://schemas.microsoft.com/office/powerpoint/2010/main" val="3442675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4320E-065B-9934-1784-5B3D5AC82EF7}"/>
              </a:ext>
            </a:extLst>
          </p:cNvPr>
          <p:cNvSpPr>
            <a:spLocks noGrp="1"/>
          </p:cNvSpPr>
          <p:nvPr>
            <p:ph type="ctrTitle"/>
          </p:nvPr>
        </p:nvSpPr>
        <p:spPr>
          <a:xfrm>
            <a:off x="1524000" y="648929"/>
            <a:ext cx="9851922" cy="3141406"/>
          </a:xfrm>
        </p:spPr>
        <p:txBody>
          <a:bodyPr>
            <a:normAutofit/>
          </a:bodyPr>
          <a:lstStyle/>
          <a:p>
            <a:pPr algn="ctr"/>
            <a:r>
              <a:rPr lang="en-US" sz="4000" dirty="0">
                <a:solidFill>
                  <a:srgbClr val="C00000"/>
                </a:solidFill>
              </a:rPr>
              <a:t>MODULE-III,ENDOCRINOLOGY MODULE</a:t>
            </a:r>
            <a:br>
              <a:rPr lang="en-US" dirty="0">
                <a:solidFill>
                  <a:srgbClr val="C00000"/>
                </a:solidFill>
              </a:rPr>
            </a:br>
            <a:r>
              <a:rPr lang="en-US" dirty="0">
                <a:solidFill>
                  <a:srgbClr val="C00000"/>
                </a:solidFill>
              </a:rPr>
              <a:t>                                     </a:t>
            </a:r>
            <a:r>
              <a:rPr lang="en-US" sz="4400" baseline="30000" dirty="0">
                <a:solidFill>
                  <a:srgbClr val="C00000"/>
                </a:solidFill>
              </a:rPr>
              <a:t>4th Year MBBS</a:t>
            </a:r>
            <a:br>
              <a:rPr lang="en-US" dirty="0">
                <a:solidFill>
                  <a:srgbClr val="C00000"/>
                </a:solidFill>
              </a:rPr>
            </a:br>
            <a:r>
              <a:rPr lang="en-US" dirty="0">
                <a:solidFill>
                  <a:srgbClr val="C00000"/>
                </a:solidFill>
              </a:rPr>
              <a:t> </a:t>
            </a:r>
            <a:r>
              <a:rPr lang="en-US" sz="4000" dirty="0"/>
              <a:t>HEALTH CARE DELIVERY SYSTEM-1</a:t>
            </a:r>
            <a:endParaRPr lang="en-PK" sz="4000" dirty="0"/>
          </a:p>
        </p:txBody>
      </p:sp>
      <p:sp>
        <p:nvSpPr>
          <p:cNvPr id="3" name="Subtitle 2">
            <a:extLst>
              <a:ext uri="{FF2B5EF4-FFF2-40B4-BE49-F238E27FC236}">
                <a16:creationId xmlns:a16="http://schemas.microsoft.com/office/drawing/2014/main" id="{FAF5CE03-FEEC-6B7E-41C5-A3E07990A60E}"/>
              </a:ext>
            </a:extLst>
          </p:cNvPr>
          <p:cNvSpPr>
            <a:spLocks noGrp="1"/>
          </p:cNvSpPr>
          <p:nvPr>
            <p:ph type="subTitle" idx="1"/>
          </p:nvPr>
        </p:nvSpPr>
        <p:spPr>
          <a:xfrm>
            <a:off x="6371303" y="5014452"/>
            <a:ext cx="5004619" cy="1194619"/>
          </a:xfrm>
        </p:spPr>
        <p:txBody>
          <a:bodyPr>
            <a:normAutofit/>
          </a:bodyPr>
          <a:lstStyle/>
          <a:p>
            <a:pPr eaLnBrk="1" fontAlgn="auto" hangingPunct="1">
              <a:spcAft>
                <a:spcPts val="0"/>
              </a:spcAft>
              <a:defRPr/>
            </a:pPr>
            <a:r>
              <a:rPr lang="en-US" dirty="0">
                <a:solidFill>
                  <a:schemeClr val="tx1"/>
                </a:solidFill>
              </a:rPr>
              <a:t>Dr. Gul Mehar (Assistant Professor)</a:t>
            </a:r>
          </a:p>
          <a:p>
            <a:pPr eaLnBrk="1" fontAlgn="auto" hangingPunct="1">
              <a:spcAft>
                <a:spcPts val="0"/>
              </a:spcAft>
              <a:defRPr/>
            </a:pPr>
            <a:r>
              <a:rPr lang="en-US" dirty="0">
                <a:solidFill>
                  <a:schemeClr val="tx1"/>
                </a:solidFill>
              </a:rPr>
              <a:t>Dr. Imran Younus (Assistant Professor)</a:t>
            </a:r>
          </a:p>
          <a:p>
            <a:endParaRPr lang="en-PK" dirty="0"/>
          </a:p>
        </p:txBody>
      </p:sp>
      <p:sp>
        <p:nvSpPr>
          <p:cNvPr id="4" name="Slide Number Placeholder 3">
            <a:extLst>
              <a:ext uri="{FF2B5EF4-FFF2-40B4-BE49-F238E27FC236}">
                <a16:creationId xmlns:a16="http://schemas.microsoft.com/office/drawing/2014/main" id="{5F65C064-6995-F9E7-A824-C88137D0DA3C}"/>
              </a:ext>
            </a:extLst>
          </p:cNvPr>
          <p:cNvSpPr>
            <a:spLocks noGrp="1"/>
          </p:cNvSpPr>
          <p:nvPr>
            <p:ph type="sldNum" sz="quarter" idx="12"/>
          </p:nvPr>
        </p:nvSpPr>
        <p:spPr/>
        <p:txBody>
          <a:bodyPr/>
          <a:lstStyle/>
          <a:p>
            <a:fld id="{BCCDF6F7-4108-7749-A122-8F395C3D6955}" type="slidenum">
              <a:rPr lang="en-PK" smtClean="0"/>
              <a:t>2</a:t>
            </a:fld>
            <a:endParaRPr lang="en-PK"/>
          </a:p>
        </p:txBody>
      </p:sp>
    </p:spTree>
    <p:extLst>
      <p:ext uri="{BB962C8B-B14F-4D97-AF65-F5344CB8AC3E}">
        <p14:creationId xmlns:p14="http://schemas.microsoft.com/office/powerpoint/2010/main" val="3692644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64AB9-7D94-AF9D-29E7-100AE7B79A83}"/>
              </a:ext>
            </a:extLst>
          </p:cNvPr>
          <p:cNvSpPr>
            <a:spLocks noGrp="1"/>
          </p:cNvSpPr>
          <p:nvPr>
            <p:ph type="title"/>
          </p:nvPr>
        </p:nvSpPr>
        <p:spPr>
          <a:xfrm>
            <a:off x="2033517" y="624110"/>
            <a:ext cx="7915701" cy="1280890"/>
          </a:xfrm>
        </p:spPr>
        <p:txBody>
          <a:bodyPr/>
          <a:lstStyle/>
          <a:p>
            <a:pPr algn="ctr"/>
            <a:r>
              <a:rPr lang="en-US" b="1" dirty="0"/>
              <a:t>The National Health Insurance Model</a:t>
            </a:r>
            <a:endParaRPr lang="en-PK" b="1" dirty="0"/>
          </a:p>
        </p:txBody>
      </p:sp>
      <p:sp>
        <p:nvSpPr>
          <p:cNvPr id="3" name="Content Placeholder 2">
            <a:extLst>
              <a:ext uri="{FF2B5EF4-FFF2-40B4-BE49-F238E27FC236}">
                <a16:creationId xmlns:a16="http://schemas.microsoft.com/office/drawing/2014/main" id="{0A499A8C-9EA4-9660-BC77-ED08D4AF6654}"/>
              </a:ext>
            </a:extLst>
          </p:cNvPr>
          <p:cNvSpPr>
            <a:spLocks noGrp="1"/>
          </p:cNvSpPr>
          <p:nvPr>
            <p:ph idx="1"/>
          </p:nvPr>
        </p:nvSpPr>
        <p:spPr>
          <a:xfrm>
            <a:off x="600501" y="1905000"/>
            <a:ext cx="10904111" cy="4440382"/>
          </a:xfrm>
        </p:spPr>
        <p:txBody>
          <a:bodyPr>
            <a:normAutofit/>
          </a:bodyPr>
          <a:lstStyle/>
          <a:p>
            <a:r>
              <a:rPr lang="en-US" sz="2800" dirty="0">
                <a:solidFill>
                  <a:schemeClr val="tx1"/>
                </a:solidFill>
              </a:rPr>
              <a:t>This system has elements of both Beveridge and Bismarck </a:t>
            </a:r>
          </a:p>
          <a:p>
            <a:r>
              <a:rPr lang="en-US" sz="2800" dirty="0">
                <a:solidFill>
                  <a:schemeClr val="tx1"/>
                </a:solidFill>
              </a:rPr>
              <a:t>It uses private-sector providers, but payment comes from a government-run insurance program that every citizen pays into</a:t>
            </a:r>
          </a:p>
          <a:p>
            <a:r>
              <a:rPr lang="en-US" sz="2800" dirty="0">
                <a:solidFill>
                  <a:schemeClr val="tx1"/>
                </a:solidFill>
              </a:rPr>
              <a:t>There's no need for marketing, no financial motive to deny claims and no profit </a:t>
            </a:r>
          </a:p>
          <a:p>
            <a:r>
              <a:rPr lang="en-US" sz="2800" dirty="0">
                <a:solidFill>
                  <a:schemeClr val="tx1"/>
                </a:solidFill>
              </a:rPr>
              <a:t>These universal insurance programs tend to be cheaper and much simpler administratively than American-style for-profit insurance</a:t>
            </a:r>
          </a:p>
          <a:p>
            <a:pPr marL="0" indent="0">
              <a:buNone/>
            </a:pPr>
            <a:endParaRPr lang="en-PK" dirty="0"/>
          </a:p>
        </p:txBody>
      </p:sp>
      <p:sp>
        <p:nvSpPr>
          <p:cNvPr id="4" name="Oval 3">
            <a:extLst>
              <a:ext uri="{FF2B5EF4-FFF2-40B4-BE49-F238E27FC236}">
                <a16:creationId xmlns:a16="http://schemas.microsoft.com/office/drawing/2014/main" id="{CCB0F9D1-4F63-3FE5-001B-01B3F38ADB37}"/>
              </a:ext>
            </a:extLst>
          </p:cNvPr>
          <p:cNvSpPr/>
          <p:nvPr/>
        </p:nvSpPr>
        <p:spPr>
          <a:xfrm>
            <a:off x="10158483" y="261366"/>
            <a:ext cx="1776702" cy="7254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Core Content</a:t>
            </a:r>
          </a:p>
        </p:txBody>
      </p:sp>
      <p:sp>
        <p:nvSpPr>
          <p:cNvPr id="5" name="Slide Number Placeholder 4">
            <a:extLst>
              <a:ext uri="{FF2B5EF4-FFF2-40B4-BE49-F238E27FC236}">
                <a16:creationId xmlns:a16="http://schemas.microsoft.com/office/drawing/2014/main" id="{3354F0A7-2F6A-6834-89BA-70F1B61931D0}"/>
              </a:ext>
            </a:extLst>
          </p:cNvPr>
          <p:cNvSpPr>
            <a:spLocks noGrp="1"/>
          </p:cNvSpPr>
          <p:nvPr>
            <p:ph type="sldNum" sz="quarter" idx="12"/>
          </p:nvPr>
        </p:nvSpPr>
        <p:spPr/>
        <p:txBody>
          <a:bodyPr/>
          <a:lstStyle/>
          <a:p>
            <a:fld id="{BCCDF6F7-4108-7749-A122-8F395C3D6955}" type="slidenum">
              <a:rPr lang="en-PK" smtClean="0"/>
              <a:t>20</a:t>
            </a:fld>
            <a:endParaRPr lang="en-PK"/>
          </a:p>
        </p:txBody>
      </p:sp>
    </p:spTree>
    <p:extLst>
      <p:ext uri="{BB962C8B-B14F-4D97-AF65-F5344CB8AC3E}">
        <p14:creationId xmlns:p14="http://schemas.microsoft.com/office/powerpoint/2010/main" val="3654819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59644-800C-9F9F-4735-F40F61E887F0}"/>
              </a:ext>
            </a:extLst>
          </p:cNvPr>
          <p:cNvSpPr>
            <a:spLocks noGrp="1"/>
          </p:cNvSpPr>
          <p:nvPr>
            <p:ph type="title"/>
          </p:nvPr>
        </p:nvSpPr>
        <p:spPr>
          <a:xfrm>
            <a:off x="2183643" y="624110"/>
            <a:ext cx="7683688" cy="1280890"/>
          </a:xfrm>
        </p:spPr>
        <p:txBody>
          <a:bodyPr>
            <a:normAutofit/>
          </a:bodyPr>
          <a:lstStyle/>
          <a:p>
            <a:pPr algn="ctr"/>
            <a:r>
              <a:rPr lang="en-US" b="1" dirty="0"/>
              <a:t>The National Health Insurance Model</a:t>
            </a:r>
            <a:endParaRPr lang="en-PK" b="1" dirty="0"/>
          </a:p>
        </p:txBody>
      </p:sp>
      <p:sp>
        <p:nvSpPr>
          <p:cNvPr id="3" name="Content Placeholder 2">
            <a:extLst>
              <a:ext uri="{FF2B5EF4-FFF2-40B4-BE49-F238E27FC236}">
                <a16:creationId xmlns:a16="http://schemas.microsoft.com/office/drawing/2014/main" id="{75ED8CA3-62FD-A59B-F454-C0DA05B136F0}"/>
              </a:ext>
            </a:extLst>
          </p:cNvPr>
          <p:cNvSpPr>
            <a:spLocks noGrp="1"/>
          </p:cNvSpPr>
          <p:nvPr>
            <p:ph idx="1"/>
          </p:nvPr>
        </p:nvSpPr>
        <p:spPr>
          <a:xfrm>
            <a:off x="1119116" y="1905000"/>
            <a:ext cx="10385496" cy="4328890"/>
          </a:xfrm>
        </p:spPr>
        <p:txBody>
          <a:bodyPr>
            <a:normAutofit lnSpcReduction="10000"/>
          </a:bodyPr>
          <a:lstStyle/>
          <a:p>
            <a:r>
              <a:rPr lang="en-US" sz="2400" dirty="0">
                <a:solidFill>
                  <a:schemeClr val="tx1"/>
                </a:solidFill>
              </a:rPr>
              <a:t>The single payer tends to have considerable market power to negotiate for lower prices; Canada's system, for example, has negotiated such low prices from pharmaceutical companies that Americans have spurned their own drug stores to buy pills north of the border. </a:t>
            </a:r>
          </a:p>
          <a:p>
            <a:r>
              <a:rPr lang="en-US" sz="2400" dirty="0">
                <a:solidFill>
                  <a:schemeClr val="tx1"/>
                </a:solidFill>
              </a:rPr>
              <a:t>National Health Insurance plans also control costs by limiting the medical services they will pay for, or by making patients wait to be treated.</a:t>
            </a:r>
          </a:p>
          <a:p>
            <a:r>
              <a:rPr lang="en-US" sz="2400" dirty="0">
                <a:solidFill>
                  <a:schemeClr val="tx1"/>
                </a:solidFill>
              </a:rPr>
              <a:t>The classic NHI system is found in Canada, but some newly industrialized countries -- Taiwan and South Korea, for example -- have also adopted the NHI model</a:t>
            </a:r>
          </a:p>
          <a:p>
            <a:pPr marL="0" indent="0">
              <a:buNone/>
            </a:pPr>
            <a:endParaRPr lang="en-PK" dirty="0"/>
          </a:p>
        </p:txBody>
      </p:sp>
      <p:sp>
        <p:nvSpPr>
          <p:cNvPr id="4" name="Oval 3">
            <a:extLst>
              <a:ext uri="{FF2B5EF4-FFF2-40B4-BE49-F238E27FC236}">
                <a16:creationId xmlns:a16="http://schemas.microsoft.com/office/drawing/2014/main" id="{410D47C3-F5B8-41AC-BAA1-70A5A435BFCC}"/>
              </a:ext>
            </a:extLst>
          </p:cNvPr>
          <p:cNvSpPr/>
          <p:nvPr/>
        </p:nvSpPr>
        <p:spPr>
          <a:xfrm>
            <a:off x="10008357" y="422564"/>
            <a:ext cx="1776702" cy="7254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Core Content</a:t>
            </a:r>
          </a:p>
        </p:txBody>
      </p:sp>
      <p:sp>
        <p:nvSpPr>
          <p:cNvPr id="5" name="Slide Number Placeholder 4">
            <a:extLst>
              <a:ext uri="{FF2B5EF4-FFF2-40B4-BE49-F238E27FC236}">
                <a16:creationId xmlns:a16="http://schemas.microsoft.com/office/drawing/2014/main" id="{93A6A440-CABA-6B5C-7412-F93D99B522DB}"/>
              </a:ext>
            </a:extLst>
          </p:cNvPr>
          <p:cNvSpPr>
            <a:spLocks noGrp="1"/>
          </p:cNvSpPr>
          <p:nvPr>
            <p:ph type="sldNum" sz="quarter" idx="12"/>
          </p:nvPr>
        </p:nvSpPr>
        <p:spPr/>
        <p:txBody>
          <a:bodyPr/>
          <a:lstStyle/>
          <a:p>
            <a:fld id="{BCCDF6F7-4108-7749-A122-8F395C3D6955}" type="slidenum">
              <a:rPr lang="en-PK" smtClean="0"/>
              <a:t>21</a:t>
            </a:fld>
            <a:endParaRPr lang="en-PK"/>
          </a:p>
        </p:txBody>
      </p:sp>
    </p:spTree>
    <p:extLst>
      <p:ext uri="{BB962C8B-B14F-4D97-AF65-F5344CB8AC3E}">
        <p14:creationId xmlns:p14="http://schemas.microsoft.com/office/powerpoint/2010/main" val="1030742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B6C31-F1E1-0120-1CB7-37D6310AEB4D}"/>
              </a:ext>
            </a:extLst>
          </p:cNvPr>
          <p:cNvSpPr>
            <a:spLocks noGrp="1"/>
          </p:cNvSpPr>
          <p:nvPr>
            <p:ph type="title"/>
          </p:nvPr>
        </p:nvSpPr>
        <p:spPr>
          <a:xfrm>
            <a:off x="2592925" y="624110"/>
            <a:ext cx="7659439" cy="1038435"/>
          </a:xfrm>
        </p:spPr>
        <p:txBody>
          <a:bodyPr/>
          <a:lstStyle/>
          <a:p>
            <a:pPr algn="ctr"/>
            <a:r>
              <a:rPr lang="en-US" b="1" dirty="0"/>
              <a:t>The Out-Of-Pocket Model</a:t>
            </a:r>
            <a:endParaRPr lang="en-PK" b="1" dirty="0"/>
          </a:p>
        </p:txBody>
      </p:sp>
      <p:sp>
        <p:nvSpPr>
          <p:cNvPr id="3" name="Content Placeholder 2">
            <a:extLst>
              <a:ext uri="{FF2B5EF4-FFF2-40B4-BE49-F238E27FC236}">
                <a16:creationId xmlns:a16="http://schemas.microsoft.com/office/drawing/2014/main" id="{583AE7E6-D4A0-9632-DB28-94E7F0CD95C2}"/>
              </a:ext>
            </a:extLst>
          </p:cNvPr>
          <p:cNvSpPr>
            <a:spLocks noGrp="1"/>
          </p:cNvSpPr>
          <p:nvPr>
            <p:ph idx="1"/>
          </p:nvPr>
        </p:nvSpPr>
        <p:spPr>
          <a:xfrm>
            <a:off x="1205345" y="1662545"/>
            <a:ext cx="10299267" cy="4799945"/>
          </a:xfrm>
        </p:spPr>
        <p:txBody>
          <a:bodyPr>
            <a:normAutofit lnSpcReduction="10000"/>
          </a:bodyPr>
          <a:lstStyle/>
          <a:p>
            <a:r>
              <a:rPr lang="en-US" sz="2600" dirty="0">
                <a:solidFill>
                  <a:schemeClr val="tx1"/>
                </a:solidFill>
              </a:rPr>
              <a:t>Only the developed, industrialized countries -- perhaps 40 of the world's 200 countries -- have established health care systems. </a:t>
            </a:r>
          </a:p>
          <a:p>
            <a:r>
              <a:rPr lang="en-US" sz="2600" dirty="0">
                <a:solidFill>
                  <a:schemeClr val="tx1"/>
                </a:solidFill>
              </a:rPr>
              <a:t>Most of the nations on the planet are too poor and too disorganized to provide any kind of mass medical care. The basic rule in such countries is that the rich get medical care; the poor stay sick or die.</a:t>
            </a:r>
          </a:p>
          <a:p>
            <a:r>
              <a:rPr lang="en-US" sz="2600" dirty="0">
                <a:solidFill>
                  <a:schemeClr val="tx1"/>
                </a:solidFill>
              </a:rPr>
              <a:t>In rural regions of Africa, India, China and South America, hundreds of millions of people go their whole lives without ever seeing a doctor. They may have access, though, to a village healer using home-brewed remedies that may or not be effective against disease.</a:t>
            </a:r>
          </a:p>
          <a:p>
            <a:pPr marL="0" indent="0">
              <a:buNone/>
            </a:pPr>
            <a:endParaRPr lang="en-PK" dirty="0"/>
          </a:p>
        </p:txBody>
      </p:sp>
      <p:sp>
        <p:nvSpPr>
          <p:cNvPr id="4" name="Oval 3">
            <a:extLst>
              <a:ext uri="{FF2B5EF4-FFF2-40B4-BE49-F238E27FC236}">
                <a16:creationId xmlns:a16="http://schemas.microsoft.com/office/drawing/2014/main" id="{EFE1ABF0-C6D6-B7C8-3409-7C0C248390BB}"/>
              </a:ext>
            </a:extLst>
          </p:cNvPr>
          <p:cNvSpPr/>
          <p:nvPr/>
        </p:nvSpPr>
        <p:spPr>
          <a:xfrm>
            <a:off x="10044546" y="395510"/>
            <a:ext cx="1776702" cy="7254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Core Content</a:t>
            </a:r>
          </a:p>
        </p:txBody>
      </p:sp>
      <p:sp>
        <p:nvSpPr>
          <p:cNvPr id="5" name="Slide Number Placeholder 4">
            <a:extLst>
              <a:ext uri="{FF2B5EF4-FFF2-40B4-BE49-F238E27FC236}">
                <a16:creationId xmlns:a16="http://schemas.microsoft.com/office/drawing/2014/main" id="{79BCF143-FE6F-B124-9DBA-E4F292126344}"/>
              </a:ext>
            </a:extLst>
          </p:cNvPr>
          <p:cNvSpPr>
            <a:spLocks noGrp="1"/>
          </p:cNvSpPr>
          <p:nvPr>
            <p:ph type="sldNum" sz="quarter" idx="12"/>
          </p:nvPr>
        </p:nvSpPr>
        <p:spPr/>
        <p:txBody>
          <a:bodyPr/>
          <a:lstStyle/>
          <a:p>
            <a:fld id="{BCCDF6F7-4108-7749-A122-8F395C3D6955}" type="slidenum">
              <a:rPr lang="en-PK" smtClean="0"/>
              <a:t>22</a:t>
            </a:fld>
            <a:endParaRPr lang="en-PK"/>
          </a:p>
        </p:txBody>
      </p:sp>
    </p:spTree>
    <p:extLst>
      <p:ext uri="{BB962C8B-B14F-4D97-AF65-F5344CB8AC3E}">
        <p14:creationId xmlns:p14="http://schemas.microsoft.com/office/powerpoint/2010/main" val="1461723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39959-94E3-D20C-B6DE-A6AFF130226C}"/>
              </a:ext>
            </a:extLst>
          </p:cNvPr>
          <p:cNvSpPr>
            <a:spLocks noGrp="1"/>
          </p:cNvSpPr>
          <p:nvPr>
            <p:ph type="title"/>
          </p:nvPr>
        </p:nvSpPr>
        <p:spPr>
          <a:xfrm>
            <a:off x="2592926" y="624110"/>
            <a:ext cx="7784130" cy="969163"/>
          </a:xfrm>
        </p:spPr>
        <p:txBody>
          <a:bodyPr/>
          <a:lstStyle/>
          <a:p>
            <a:pPr algn="ctr"/>
            <a:r>
              <a:rPr lang="en-US" b="1" dirty="0"/>
              <a:t>The Out-Of-Pocket Model</a:t>
            </a:r>
            <a:endParaRPr lang="en-PK" dirty="0"/>
          </a:p>
        </p:txBody>
      </p:sp>
      <p:sp>
        <p:nvSpPr>
          <p:cNvPr id="3" name="Content Placeholder 2">
            <a:extLst>
              <a:ext uri="{FF2B5EF4-FFF2-40B4-BE49-F238E27FC236}">
                <a16:creationId xmlns:a16="http://schemas.microsoft.com/office/drawing/2014/main" id="{FF1AADC2-9244-093B-AC13-FF1B782705BE}"/>
              </a:ext>
            </a:extLst>
          </p:cNvPr>
          <p:cNvSpPr>
            <a:spLocks noGrp="1"/>
          </p:cNvSpPr>
          <p:nvPr>
            <p:ph idx="1"/>
          </p:nvPr>
        </p:nvSpPr>
        <p:spPr>
          <a:xfrm>
            <a:off x="886691" y="1482437"/>
            <a:ext cx="10617921" cy="4751454"/>
          </a:xfrm>
        </p:spPr>
        <p:txBody>
          <a:bodyPr>
            <a:noAutofit/>
          </a:bodyPr>
          <a:lstStyle/>
          <a:p>
            <a:r>
              <a:rPr lang="en-US" sz="2800" dirty="0">
                <a:solidFill>
                  <a:schemeClr val="tx1"/>
                </a:solidFill>
              </a:rPr>
              <a:t>In the poor world, patients can sometimes scratch together enough money to pay a doctor bill; otherwise, they pay in potatoes or goat's milk or child care or whatever else they may have to give. If they have nothing, they don't get medical care</a:t>
            </a:r>
          </a:p>
          <a:p>
            <a:r>
              <a:rPr lang="en-US" sz="2800" dirty="0">
                <a:solidFill>
                  <a:schemeClr val="tx1"/>
                </a:solidFill>
              </a:rPr>
              <a:t> For the 15 percent of the population who have no health insurance, they can have access to a doctor, if they can pay the bill out-of-pocket at the time of treatment or if they are sick enough to be admitted to the emergency ward at the public hospital</a:t>
            </a:r>
            <a:endParaRPr lang="en-PK" sz="2800" dirty="0">
              <a:solidFill>
                <a:schemeClr val="tx1"/>
              </a:solidFill>
            </a:endParaRPr>
          </a:p>
        </p:txBody>
      </p:sp>
      <p:sp>
        <p:nvSpPr>
          <p:cNvPr id="4" name="Oval 3">
            <a:extLst>
              <a:ext uri="{FF2B5EF4-FFF2-40B4-BE49-F238E27FC236}">
                <a16:creationId xmlns:a16="http://schemas.microsoft.com/office/drawing/2014/main" id="{E498482E-F94F-8C5E-4C32-AEBF521AE3EC}"/>
              </a:ext>
            </a:extLst>
          </p:cNvPr>
          <p:cNvSpPr/>
          <p:nvPr/>
        </p:nvSpPr>
        <p:spPr>
          <a:xfrm>
            <a:off x="10008357" y="422564"/>
            <a:ext cx="1776702" cy="7254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Core Content</a:t>
            </a:r>
          </a:p>
        </p:txBody>
      </p:sp>
      <p:sp>
        <p:nvSpPr>
          <p:cNvPr id="5" name="Slide Number Placeholder 4">
            <a:extLst>
              <a:ext uri="{FF2B5EF4-FFF2-40B4-BE49-F238E27FC236}">
                <a16:creationId xmlns:a16="http://schemas.microsoft.com/office/drawing/2014/main" id="{7CBFC00E-6906-2DEC-1BBC-E77E1FBF7105}"/>
              </a:ext>
            </a:extLst>
          </p:cNvPr>
          <p:cNvSpPr>
            <a:spLocks noGrp="1"/>
          </p:cNvSpPr>
          <p:nvPr>
            <p:ph type="sldNum" sz="quarter" idx="12"/>
          </p:nvPr>
        </p:nvSpPr>
        <p:spPr/>
        <p:txBody>
          <a:bodyPr/>
          <a:lstStyle/>
          <a:p>
            <a:fld id="{BCCDF6F7-4108-7749-A122-8F395C3D6955}" type="slidenum">
              <a:rPr lang="en-PK" smtClean="0"/>
              <a:t>23</a:t>
            </a:fld>
            <a:endParaRPr lang="en-PK"/>
          </a:p>
        </p:txBody>
      </p:sp>
    </p:spTree>
    <p:extLst>
      <p:ext uri="{BB962C8B-B14F-4D97-AF65-F5344CB8AC3E}">
        <p14:creationId xmlns:p14="http://schemas.microsoft.com/office/powerpoint/2010/main" val="4181479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2630A1-0902-8252-E4F6-84AA888FDC0A}"/>
              </a:ext>
            </a:extLst>
          </p:cNvPr>
          <p:cNvPicPr>
            <a:picLocks noChangeAspect="1"/>
          </p:cNvPicPr>
          <p:nvPr/>
        </p:nvPicPr>
        <p:blipFill>
          <a:blip r:embed="rId2"/>
          <a:stretch>
            <a:fillRect/>
          </a:stretch>
        </p:blipFill>
        <p:spPr>
          <a:xfrm>
            <a:off x="1908312" y="437322"/>
            <a:ext cx="9700591" cy="6069495"/>
          </a:xfrm>
          <a:prstGeom prst="rect">
            <a:avLst/>
          </a:prstGeom>
        </p:spPr>
      </p:pic>
      <p:sp>
        <p:nvSpPr>
          <p:cNvPr id="2" name="Oval 1">
            <a:extLst>
              <a:ext uri="{FF2B5EF4-FFF2-40B4-BE49-F238E27FC236}">
                <a16:creationId xmlns:a16="http://schemas.microsoft.com/office/drawing/2014/main" id="{655FCE5E-2B9F-B921-6BB5-9B176CFCBD93}"/>
              </a:ext>
            </a:extLst>
          </p:cNvPr>
          <p:cNvSpPr/>
          <p:nvPr/>
        </p:nvSpPr>
        <p:spPr>
          <a:xfrm>
            <a:off x="10141528" y="145473"/>
            <a:ext cx="1776702" cy="7254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Core Content</a:t>
            </a:r>
          </a:p>
        </p:txBody>
      </p:sp>
      <p:sp>
        <p:nvSpPr>
          <p:cNvPr id="4" name="Slide Number Placeholder 3">
            <a:extLst>
              <a:ext uri="{FF2B5EF4-FFF2-40B4-BE49-F238E27FC236}">
                <a16:creationId xmlns:a16="http://schemas.microsoft.com/office/drawing/2014/main" id="{A78E1E8A-4EF0-5E8B-9986-3E54C993393E}"/>
              </a:ext>
            </a:extLst>
          </p:cNvPr>
          <p:cNvSpPr>
            <a:spLocks noGrp="1"/>
          </p:cNvSpPr>
          <p:nvPr>
            <p:ph type="sldNum" sz="quarter" idx="12"/>
          </p:nvPr>
        </p:nvSpPr>
        <p:spPr/>
        <p:txBody>
          <a:bodyPr/>
          <a:lstStyle/>
          <a:p>
            <a:fld id="{BCCDF6F7-4108-7749-A122-8F395C3D6955}" type="slidenum">
              <a:rPr lang="en-PK" smtClean="0"/>
              <a:t>24</a:t>
            </a:fld>
            <a:endParaRPr lang="en-PK"/>
          </a:p>
        </p:txBody>
      </p:sp>
    </p:spTree>
    <p:extLst>
      <p:ext uri="{BB962C8B-B14F-4D97-AF65-F5344CB8AC3E}">
        <p14:creationId xmlns:p14="http://schemas.microsoft.com/office/powerpoint/2010/main" val="3820453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D83DD-7B28-653C-4952-8421BF936077}"/>
              </a:ext>
            </a:extLst>
          </p:cNvPr>
          <p:cNvSpPr>
            <a:spLocks noGrp="1"/>
          </p:cNvSpPr>
          <p:nvPr>
            <p:ph type="title"/>
          </p:nvPr>
        </p:nvSpPr>
        <p:spPr>
          <a:xfrm>
            <a:off x="2299856" y="1148126"/>
            <a:ext cx="9201044" cy="1048277"/>
          </a:xfrm>
        </p:spPr>
        <p:txBody>
          <a:bodyPr>
            <a:normAutofit fontScale="90000"/>
          </a:bodyPr>
          <a:lstStyle/>
          <a:p>
            <a:pPr algn="ctr"/>
            <a:r>
              <a:rPr lang="en-PK" b="1" dirty="0"/>
              <a:t>Components of Health Care Delivery System</a:t>
            </a:r>
          </a:p>
        </p:txBody>
      </p:sp>
      <p:sp>
        <p:nvSpPr>
          <p:cNvPr id="3" name="Content Placeholder 2">
            <a:extLst>
              <a:ext uri="{FF2B5EF4-FFF2-40B4-BE49-F238E27FC236}">
                <a16:creationId xmlns:a16="http://schemas.microsoft.com/office/drawing/2014/main" id="{5AC85A02-1A5F-F75E-0C07-E0487A666B24}"/>
              </a:ext>
            </a:extLst>
          </p:cNvPr>
          <p:cNvSpPr>
            <a:spLocks noGrp="1"/>
          </p:cNvSpPr>
          <p:nvPr>
            <p:ph idx="1"/>
          </p:nvPr>
        </p:nvSpPr>
        <p:spPr>
          <a:xfrm>
            <a:off x="614363" y="1943100"/>
            <a:ext cx="10886537" cy="3740054"/>
          </a:xfrm>
        </p:spPr>
        <p:txBody>
          <a:bodyPr/>
          <a:lstStyle/>
          <a:p>
            <a:pPr eaLnBrk="1" hangingPunct="1"/>
            <a:r>
              <a:rPr lang="en-US" altLang="en-US" sz="2800" dirty="0">
                <a:solidFill>
                  <a:schemeClr val="tx1"/>
                </a:solidFill>
              </a:rPr>
              <a:t>Service inputs</a:t>
            </a:r>
          </a:p>
          <a:p>
            <a:pPr eaLnBrk="1" hangingPunct="1"/>
            <a:r>
              <a:rPr lang="en-US" altLang="en-US" sz="2800" dirty="0">
                <a:solidFill>
                  <a:schemeClr val="tx1"/>
                </a:solidFill>
              </a:rPr>
              <a:t>Input distribution</a:t>
            </a:r>
          </a:p>
          <a:p>
            <a:pPr eaLnBrk="1" hangingPunct="1"/>
            <a:r>
              <a:rPr lang="en-US" altLang="en-US" sz="2800" dirty="0">
                <a:solidFill>
                  <a:schemeClr val="tx1"/>
                </a:solidFill>
              </a:rPr>
              <a:t>Service outputs</a:t>
            </a:r>
          </a:p>
          <a:p>
            <a:pPr eaLnBrk="1" hangingPunct="1"/>
            <a:r>
              <a:rPr lang="en-US" altLang="en-US" sz="2800" dirty="0">
                <a:solidFill>
                  <a:schemeClr val="tx1"/>
                </a:solidFill>
              </a:rPr>
              <a:t>Management  </a:t>
            </a:r>
          </a:p>
          <a:p>
            <a:pPr eaLnBrk="1" hangingPunct="1"/>
            <a:r>
              <a:rPr lang="en-US" altLang="en-US" sz="2800" dirty="0">
                <a:solidFill>
                  <a:schemeClr val="tx1"/>
                </a:solidFill>
              </a:rPr>
              <a:t>Organization</a:t>
            </a:r>
          </a:p>
          <a:p>
            <a:endParaRPr lang="en-PK" dirty="0"/>
          </a:p>
        </p:txBody>
      </p:sp>
      <p:sp>
        <p:nvSpPr>
          <p:cNvPr id="4" name="Oval 3">
            <a:extLst>
              <a:ext uri="{FF2B5EF4-FFF2-40B4-BE49-F238E27FC236}">
                <a16:creationId xmlns:a16="http://schemas.microsoft.com/office/drawing/2014/main" id="{8F36D073-2B83-38F1-540B-D4F97ECC1A04}"/>
              </a:ext>
            </a:extLst>
          </p:cNvPr>
          <p:cNvSpPr/>
          <p:nvPr/>
        </p:nvSpPr>
        <p:spPr>
          <a:xfrm>
            <a:off x="10002982" y="379872"/>
            <a:ext cx="1776702" cy="7254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Core Content</a:t>
            </a:r>
          </a:p>
        </p:txBody>
      </p:sp>
      <p:pic>
        <p:nvPicPr>
          <p:cNvPr id="8" name="Picture 7">
            <a:extLst>
              <a:ext uri="{FF2B5EF4-FFF2-40B4-BE49-F238E27FC236}">
                <a16:creationId xmlns:a16="http://schemas.microsoft.com/office/drawing/2014/main" id="{6E895322-E2AA-2905-4272-4A526D330225}"/>
              </a:ext>
            </a:extLst>
          </p:cNvPr>
          <p:cNvPicPr>
            <a:picLocks noChangeAspect="1"/>
          </p:cNvPicPr>
          <p:nvPr/>
        </p:nvPicPr>
        <p:blipFill>
          <a:blip r:embed="rId2"/>
          <a:stretch>
            <a:fillRect/>
          </a:stretch>
        </p:blipFill>
        <p:spPr>
          <a:xfrm>
            <a:off x="4672013" y="2196403"/>
            <a:ext cx="6905624" cy="4281725"/>
          </a:xfrm>
          <a:prstGeom prst="rect">
            <a:avLst/>
          </a:prstGeom>
        </p:spPr>
      </p:pic>
      <p:sp>
        <p:nvSpPr>
          <p:cNvPr id="5" name="Slide Number Placeholder 4">
            <a:extLst>
              <a:ext uri="{FF2B5EF4-FFF2-40B4-BE49-F238E27FC236}">
                <a16:creationId xmlns:a16="http://schemas.microsoft.com/office/drawing/2014/main" id="{85B07FFD-C00B-9946-06C1-09EB59059039}"/>
              </a:ext>
            </a:extLst>
          </p:cNvPr>
          <p:cNvSpPr>
            <a:spLocks noGrp="1"/>
          </p:cNvSpPr>
          <p:nvPr>
            <p:ph type="sldNum" sz="quarter" idx="12"/>
          </p:nvPr>
        </p:nvSpPr>
        <p:spPr/>
        <p:txBody>
          <a:bodyPr/>
          <a:lstStyle/>
          <a:p>
            <a:fld id="{BCCDF6F7-4108-7749-A122-8F395C3D6955}" type="slidenum">
              <a:rPr lang="en-PK" smtClean="0"/>
              <a:t>25</a:t>
            </a:fld>
            <a:endParaRPr lang="en-PK"/>
          </a:p>
        </p:txBody>
      </p:sp>
    </p:spTree>
    <p:extLst>
      <p:ext uri="{BB962C8B-B14F-4D97-AF65-F5344CB8AC3E}">
        <p14:creationId xmlns:p14="http://schemas.microsoft.com/office/powerpoint/2010/main" val="1561753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338B4-CC8A-70C4-569F-731026C30A1A}"/>
              </a:ext>
            </a:extLst>
          </p:cNvPr>
          <p:cNvSpPr>
            <a:spLocks noGrp="1"/>
          </p:cNvSpPr>
          <p:nvPr>
            <p:ph type="title"/>
          </p:nvPr>
        </p:nvSpPr>
        <p:spPr>
          <a:xfrm>
            <a:off x="2592926" y="387928"/>
            <a:ext cx="7534748" cy="1316182"/>
          </a:xfrm>
        </p:spPr>
        <p:txBody>
          <a:bodyPr>
            <a:normAutofit/>
          </a:bodyPr>
          <a:lstStyle/>
          <a:p>
            <a:pPr algn="ctr"/>
            <a:r>
              <a:rPr lang="en-PK" b="1" dirty="0"/>
              <a:t>Components of Health Care Delivery System</a:t>
            </a:r>
          </a:p>
        </p:txBody>
      </p:sp>
      <p:sp>
        <p:nvSpPr>
          <p:cNvPr id="3" name="Content Placeholder 2">
            <a:extLst>
              <a:ext uri="{FF2B5EF4-FFF2-40B4-BE49-F238E27FC236}">
                <a16:creationId xmlns:a16="http://schemas.microsoft.com/office/drawing/2014/main" id="{2628021E-6F44-5622-B0D2-C93B57CEDC86}"/>
              </a:ext>
            </a:extLst>
          </p:cNvPr>
          <p:cNvSpPr>
            <a:spLocks noGrp="1"/>
          </p:cNvSpPr>
          <p:nvPr>
            <p:ph idx="1"/>
          </p:nvPr>
        </p:nvSpPr>
        <p:spPr>
          <a:xfrm>
            <a:off x="1011382" y="1828800"/>
            <a:ext cx="10493230" cy="4326339"/>
          </a:xfrm>
        </p:spPr>
        <p:txBody>
          <a:bodyPr>
            <a:normAutofit/>
          </a:bodyPr>
          <a:lstStyle/>
          <a:p>
            <a:pPr marL="0" indent="0" algn="ctr" eaLnBrk="1" hangingPunct="1">
              <a:buNone/>
            </a:pPr>
            <a:r>
              <a:rPr lang="en-US" altLang="en-US" sz="3200" b="1" dirty="0">
                <a:solidFill>
                  <a:srgbClr val="C00000"/>
                </a:solidFill>
              </a:rPr>
              <a:t>Service Input</a:t>
            </a:r>
          </a:p>
          <a:p>
            <a:pPr marL="0" indent="0" eaLnBrk="1" hangingPunct="1">
              <a:buNone/>
            </a:pPr>
            <a:r>
              <a:rPr lang="en-US" altLang="en-US" sz="2800" b="1" dirty="0">
                <a:solidFill>
                  <a:schemeClr val="tx1"/>
                </a:solidFill>
              </a:rPr>
              <a:t>The THREE M’s</a:t>
            </a:r>
          </a:p>
          <a:p>
            <a:pPr marL="609600" indent="-609600" eaLnBrk="1" hangingPunct="1">
              <a:buFont typeface="Wingdings" panose="05000000000000000000" pitchFamily="2" charset="2"/>
              <a:buAutoNum type="arabicPeriod"/>
            </a:pPr>
            <a:r>
              <a:rPr lang="en-US" altLang="en-US" sz="2800" dirty="0">
                <a:solidFill>
                  <a:schemeClr val="tx1"/>
                </a:solidFill>
              </a:rPr>
              <a:t>Material: building, equipment, drugs</a:t>
            </a:r>
          </a:p>
          <a:p>
            <a:pPr marL="609600" indent="-609600" eaLnBrk="1" hangingPunct="1">
              <a:buFont typeface="Wingdings" panose="05000000000000000000" pitchFamily="2" charset="2"/>
              <a:buAutoNum type="arabicPeriod"/>
            </a:pPr>
            <a:r>
              <a:rPr lang="en-US" altLang="en-US" sz="2800" dirty="0">
                <a:solidFill>
                  <a:schemeClr val="tx1"/>
                </a:solidFill>
              </a:rPr>
              <a:t>Manpower: trained staff- professional &amp; administrative</a:t>
            </a:r>
          </a:p>
          <a:p>
            <a:pPr marL="609600" indent="-609600" eaLnBrk="1" hangingPunct="1">
              <a:buFont typeface="Wingdings" panose="05000000000000000000" pitchFamily="2" charset="2"/>
              <a:buAutoNum type="arabicPeriod"/>
            </a:pPr>
            <a:r>
              <a:rPr lang="en-US" altLang="en-US" sz="2800" dirty="0">
                <a:solidFill>
                  <a:schemeClr val="tx1"/>
                </a:solidFill>
              </a:rPr>
              <a:t>Money: financial resources to establish (capital expenses) and run  (ongoing expenses) the services.</a:t>
            </a:r>
          </a:p>
          <a:p>
            <a:endParaRPr lang="en-PK" dirty="0"/>
          </a:p>
        </p:txBody>
      </p:sp>
      <p:sp>
        <p:nvSpPr>
          <p:cNvPr id="4" name="Oval 3">
            <a:extLst>
              <a:ext uri="{FF2B5EF4-FFF2-40B4-BE49-F238E27FC236}">
                <a16:creationId xmlns:a16="http://schemas.microsoft.com/office/drawing/2014/main" id="{D685FAC2-AC7C-D1CC-38FF-8BB32CE49E4B}"/>
              </a:ext>
            </a:extLst>
          </p:cNvPr>
          <p:cNvSpPr/>
          <p:nvPr/>
        </p:nvSpPr>
        <p:spPr>
          <a:xfrm>
            <a:off x="9933710" y="387927"/>
            <a:ext cx="1776702" cy="7254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Core Content</a:t>
            </a:r>
          </a:p>
        </p:txBody>
      </p:sp>
      <p:sp>
        <p:nvSpPr>
          <p:cNvPr id="5" name="Slide Number Placeholder 4">
            <a:extLst>
              <a:ext uri="{FF2B5EF4-FFF2-40B4-BE49-F238E27FC236}">
                <a16:creationId xmlns:a16="http://schemas.microsoft.com/office/drawing/2014/main" id="{03E2CBDB-2C9D-DD16-E879-576530F6AF5C}"/>
              </a:ext>
            </a:extLst>
          </p:cNvPr>
          <p:cNvSpPr>
            <a:spLocks noGrp="1"/>
          </p:cNvSpPr>
          <p:nvPr>
            <p:ph type="sldNum" sz="quarter" idx="12"/>
          </p:nvPr>
        </p:nvSpPr>
        <p:spPr/>
        <p:txBody>
          <a:bodyPr/>
          <a:lstStyle/>
          <a:p>
            <a:fld id="{BCCDF6F7-4108-7749-A122-8F395C3D6955}" type="slidenum">
              <a:rPr lang="en-PK" smtClean="0"/>
              <a:t>26</a:t>
            </a:fld>
            <a:endParaRPr lang="en-PK"/>
          </a:p>
        </p:txBody>
      </p:sp>
    </p:spTree>
    <p:extLst>
      <p:ext uri="{BB962C8B-B14F-4D97-AF65-F5344CB8AC3E}">
        <p14:creationId xmlns:p14="http://schemas.microsoft.com/office/powerpoint/2010/main" val="36188478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3AD9F-C368-CCE2-3D28-F82FAD2CD577}"/>
              </a:ext>
            </a:extLst>
          </p:cNvPr>
          <p:cNvSpPr>
            <a:spLocks noGrp="1"/>
          </p:cNvSpPr>
          <p:nvPr>
            <p:ph type="title"/>
          </p:nvPr>
        </p:nvSpPr>
        <p:spPr>
          <a:xfrm>
            <a:off x="2493818" y="387927"/>
            <a:ext cx="6954982" cy="1517073"/>
          </a:xfrm>
        </p:spPr>
        <p:txBody>
          <a:bodyPr>
            <a:normAutofit/>
          </a:bodyPr>
          <a:lstStyle/>
          <a:p>
            <a:pPr algn="ctr"/>
            <a:r>
              <a:rPr lang="en-PK" sz="3200" b="1" dirty="0"/>
              <a:t>Components of Health Care Delivery System</a:t>
            </a:r>
          </a:p>
        </p:txBody>
      </p:sp>
      <p:sp>
        <p:nvSpPr>
          <p:cNvPr id="3" name="Content Placeholder 2">
            <a:extLst>
              <a:ext uri="{FF2B5EF4-FFF2-40B4-BE49-F238E27FC236}">
                <a16:creationId xmlns:a16="http://schemas.microsoft.com/office/drawing/2014/main" id="{13F994F6-5F50-C232-DF9A-562C395D42FE}"/>
              </a:ext>
            </a:extLst>
          </p:cNvPr>
          <p:cNvSpPr>
            <a:spLocks noGrp="1"/>
          </p:cNvSpPr>
          <p:nvPr>
            <p:ph idx="1"/>
          </p:nvPr>
        </p:nvSpPr>
        <p:spPr>
          <a:xfrm>
            <a:off x="1638300" y="1774210"/>
            <a:ext cx="8915400" cy="4449169"/>
          </a:xfrm>
        </p:spPr>
        <p:txBody>
          <a:bodyPr>
            <a:normAutofit/>
          </a:bodyPr>
          <a:lstStyle/>
          <a:p>
            <a:pPr marL="0" indent="0" algn="ctr" eaLnBrk="1" hangingPunct="1">
              <a:buNone/>
            </a:pPr>
            <a:r>
              <a:rPr lang="en-US" altLang="en-US" sz="3200" b="1" dirty="0">
                <a:solidFill>
                  <a:srgbClr val="C00000"/>
                </a:solidFill>
              </a:rPr>
              <a:t>Service Distribution</a:t>
            </a:r>
            <a:endParaRPr lang="en-US" altLang="en-US" sz="3200" dirty="0">
              <a:solidFill>
                <a:srgbClr val="C00000"/>
              </a:solidFill>
            </a:endParaRPr>
          </a:p>
          <a:p>
            <a:pPr eaLnBrk="1" hangingPunct="1"/>
            <a:r>
              <a:rPr lang="en-US" altLang="en-US" sz="2800" dirty="0">
                <a:solidFill>
                  <a:schemeClr val="tx1"/>
                </a:solidFill>
              </a:rPr>
              <a:t>Accessibility – geographic, economic and social point of view</a:t>
            </a:r>
          </a:p>
          <a:p>
            <a:pPr eaLnBrk="1" hangingPunct="1"/>
            <a:r>
              <a:rPr lang="en-US" altLang="en-US" sz="2800" dirty="0">
                <a:solidFill>
                  <a:schemeClr val="tx1"/>
                </a:solidFill>
              </a:rPr>
              <a:t>Availability – function, minimally required infrastructure &amp; resources</a:t>
            </a:r>
          </a:p>
          <a:p>
            <a:pPr eaLnBrk="1" hangingPunct="1"/>
            <a:r>
              <a:rPr lang="en-US" altLang="en-US" sz="2800" dirty="0">
                <a:solidFill>
                  <a:schemeClr val="tx1"/>
                </a:solidFill>
              </a:rPr>
              <a:t>Affordability – </a:t>
            </a:r>
          </a:p>
          <a:p>
            <a:pPr eaLnBrk="1" hangingPunct="1"/>
            <a:r>
              <a:rPr lang="en-US" altLang="en-US" sz="2800" dirty="0">
                <a:solidFill>
                  <a:schemeClr val="tx1"/>
                </a:solidFill>
              </a:rPr>
              <a:t>Adhere to standards of quality – be functional , to exert the desired effect</a:t>
            </a:r>
            <a:endParaRPr lang="en-PK" sz="2800" dirty="0">
              <a:solidFill>
                <a:schemeClr val="tx1"/>
              </a:solidFill>
            </a:endParaRPr>
          </a:p>
        </p:txBody>
      </p:sp>
      <p:sp>
        <p:nvSpPr>
          <p:cNvPr id="4" name="Oval 3">
            <a:extLst>
              <a:ext uri="{FF2B5EF4-FFF2-40B4-BE49-F238E27FC236}">
                <a16:creationId xmlns:a16="http://schemas.microsoft.com/office/drawing/2014/main" id="{BF3C9529-509F-9C70-1E22-189A072E71A8}"/>
              </a:ext>
            </a:extLst>
          </p:cNvPr>
          <p:cNvSpPr/>
          <p:nvPr/>
        </p:nvSpPr>
        <p:spPr>
          <a:xfrm>
            <a:off x="9933710" y="387927"/>
            <a:ext cx="1776702" cy="7254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Core Content</a:t>
            </a:r>
          </a:p>
        </p:txBody>
      </p:sp>
      <p:sp>
        <p:nvSpPr>
          <p:cNvPr id="5" name="Slide Number Placeholder 4">
            <a:extLst>
              <a:ext uri="{FF2B5EF4-FFF2-40B4-BE49-F238E27FC236}">
                <a16:creationId xmlns:a16="http://schemas.microsoft.com/office/drawing/2014/main" id="{FEAED525-7571-5CCB-2410-D90F7D081ECD}"/>
              </a:ext>
            </a:extLst>
          </p:cNvPr>
          <p:cNvSpPr>
            <a:spLocks noGrp="1"/>
          </p:cNvSpPr>
          <p:nvPr>
            <p:ph type="sldNum" sz="quarter" idx="12"/>
          </p:nvPr>
        </p:nvSpPr>
        <p:spPr/>
        <p:txBody>
          <a:bodyPr/>
          <a:lstStyle/>
          <a:p>
            <a:fld id="{BCCDF6F7-4108-7749-A122-8F395C3D6955}" type="slidenum">
              <a:rPr lang="en-PK" smtClean="0"/>
              <a:t>27</a:t>
            </a:fld>
            <a:endParaRPr lang="en-PK"/>
          </a:p>
        </p:txBody>
      </p:sp>
    </p:spTree>
    <p:extLst>
      <p:ext uri="{BB962C8B-B14F-4D97-AF65-F5344CB8AC3E}">
        <p14:creationId xmlns:p14="http://schemas.microsoft.com/office/powerpoint/2010/main" val="1605379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13713-763F-6CCF-90F7-5C2B2A756EBE}"/>
              </a:ext>
            </a:extLst>
          </p:cNvPr>
          <p:cNvSpPr>
            <a:spLocks noGrp="1"/>
          </p:cNvSpPr>
          <p:nvPr>
            <p:ph type="title"/>
          </p:nvPr>
        </p:nvSpPr>
        <p:spPr>
          <a:xfrm>
            <a:off x="2589212" y="459311"/>
            <a:ext cx="7344498" cy="1137477"/>
          </a:xfrm>
        </p:spPr>
        <p:txBody>
          <a:bodyPr>
            <a:normAutofit fontScale="90000"/>
          </a:bodyPr>
          <a:lstStyle/>
          <a:p>
            <a:pPr algn="ctr"/>
            <a:r>
              <a:rPr lang="en-PK" b="1" dirty="0"/>
              <a:t>Components of Health Care Delivery System</a:t>
            </a:r>
            <a:endParaRPr lang="en-PK" dirty="0"/>
          </a:p>
        </p:txBody>
      </p:sp>
      <p:sp>
        <p:nvSpPr>
          <p:cNvPr id="3" name="Content Placeholder 2">
            <a:extLst>
              <a:ext uri="{FF2B5EF4-FFF2-40B4-BE49-F238E27FC236}">
                <a16:creationId xmlns:a16="http://schemas.microsoft.com/office/drawing/2014/main" id="{4A419C74-466C-6BDE-2D92-7FB4AA1074E0}"/>
              </a:ext>
            </a:extLst>
          </p:cNvPr>
          <p:cNvSpPr>
            <a:spLocks noGrp="1"/>
          </p:cNvSpPr>
          <p:nvPr>
            <p:ph idx="1"/>
          </p:nvPr>
        </p:nvSpPr>
        <p:spPr>
          <a:xfrm>
            <a:off x="1433015" y="1774209"/>
            <a:ext cx="10071597" cy="4695863"/>
          </a:xfrm>
        </p:spPr>
        <p:txBody>
          <a:bodyPr>
            <a:normAutofit fontScale="92500" lnSpcReduction="10000"/>
          </a:bodyPr>
          <a:lstStyle/>
          <a:p>
            <a:pPr marL="0" indent="0" algn="ctr" eaLnBrk="1" hangingPunct="1">
              <a:buNone/>
            </a:pPr>
            <a:r>
              <a:rPr lang="en-US" altLang="en-US" sz="3200" b="1" dirty="0">
                <a:solidFill>
                  <a:srgbClr val="C00000"/>
                </a:solidFill>
              </a:rPr>
              <a:t>Service Outputs</a:t>
            </a:r>
            <a:endParaRPr lang="en-US" altLang="en-US" sz="2400" dirty="0"/>
          </a:p>
          <a:p>
            <a:pPr eaLnBrk="1" hangingPunct="1"/>
            <a:r>
              <a:rPr lang="en-US" altLang="en-US" sz="2800" dirty="0">
                <a:solidFill>
                  <a:schemeClr val="tx1"/>
                </a:solidFill>
              </a:rPr>
              <a:t>Refers to the </a:t>
            </a:r>
            <a:r>
              <a:rPr lang="en-US" altLang="en-US" sz="2800" b="1" dirty="0">
                <a:solidFill>
                  <a:schemeClr val="tx1"/>
                </a:solidFill>
              </a:rPr>
              <a:t>No. frequency and quality of activities </a:t>
            </a:r>
            <a:r>
              <a:rPr lang="en-US" altLang="en-US" sz="2800" dirty="0">
                <a:solidFill>
                  <a:schemeClr val="tx1"/>
                </a:solidFill>
              </a:rPr>
              <a:t>necessary to implement a given service program (service or administrative)</a:t>
            </a:r>
            <a:r>
              <a:rPr lang="en-US" altLang="en-US" sz="2800" dirty="0" err="1">
                <a:solidFill>
                  <a:schemeClr val="tx1"/>
                </a:solidFill>
              </a:rPr>
              <a:t>e.g</a:t>
            </a:r>
            <a:r>
              <a:rPr lang="en-US" altLang="en-US" sz="2800" dirty="0">
                <a:solidFill>
                  <a:schemeClr val="tx1"/>
                </a:solidFill>
              </a:rPr>
              <a:t>, </a:t>
            </a:r>
          </a:p>
          <a:p>
            <a:pPr marL="0" indent="0" eaLnBrk="1" hangingPunct="1">
              <a:buNone/>
            </a:pPr>
            <a:r>
              <a:rPr lang="en-US" altLang="en-US" sz="2800" dirty="0">
                <a:solidFill>
                  <a:schemeClr val="tx1"/>
                </a:solidFill>
              </a:rPr>
              <a:t>                      No. of pregnant women seen</a:t>
            </a:r>
          </a:p>
          <a:p>
            <a:pPr marL="0" indent="0" eaLnBrk="1" hangingPunct="1">
              <a:buNone/>
            </a:pPr>
            <a:r>
              <a:rPr lang="en-US" altLang="en-US" sz="2800" dirty="0">
                <a:solidFill>
                  <a:schemeClr val="tx1"/>
                </a:solidFill>
              </a:rPr>
              <a:t>                      No. of prenatal visits per woman</a:t>
            </a:r>
          </a:p>
          <a:p>
            <a:pPr marL="0" indent="0" eaLnBrk="1" hangingPunct="1">
              <a:buNone/>
            </a:pPr>
            <a:r>
              <a:rPr lang="en-US" altLang="en-US" sz="2800" dirty="0">
                <a:solidFill>
                  <a:schemeClr val="tx1"/>
                </a:solidFill>
              </a:rPr>
              <a:t>                      No. of tetanus immunizations given</a:t>
            </a:r>
          </a:p>
          <a:p>
            <a:pPr marL="0" indent="0" eaLnBrk="1" hangingPunct="1">
              <a:buNone/>
            </a:pPr>
            <a:r>
              <a:rPr lang="en-US" altLang="en-US" sz="2800" dirty="0">
                <a:solidFill>
                  <a:schemeClr val="tx1"/>
                </a:solidFill>
              </a:rPr>
              <a:t>                      No. of health education talks given </a:t>
            </a:r>
          </a:p>
          <a:p>
            <a:pPr marL="0" indent="0" eaLnBrk="1" hangingPunct="1">
              <a:buNone/>
            </a:pPr>
            <a:r>
              <a:rPr lang="en-US" altLang="en-US" sz="2800" dirty="0">
                <a:solidFill>
                  <a:schemeClr val="tx1"/>
                </a:solidFill>
              </a:rPr>
              <a:t>                      No. of packs of ORS distributed</a:t>
            </a:r>
          </a:p>
          <a:p>
            <a:r>
              <a:rPr lang="en-US" altLang="en-US" sz="2800" dirty="0">
                <a:solidFill>
                  <a:schemeClr val="tx1"/>
                </a:solidFill>
              </a:rPr>
              <a:t>Represents essential milestones towards the goal.</a:t>
            </a:r>
          </a:p>
          <a:p>
            <a:pPr marL="0" indent="0" eaLnBrk="1" hangingPunct="1">
              <a:buNone/>
            </a:pPr>
            <a:endParaRPr lang="en-US" altLang="en-US" sz="2800" dirty="0"/>
          </a:p>
          <a:p>
            <a:pPr marL="0" indent="0">
              <a:buNone/>
            </a:pPr>
            <a:endParaRPr lang="en-PK" dirty="0"/>
          </a:p>
        </p:txBody>
      </p:sp>
      <p:sp>
        <p:nvSpPr>
          <p:cNvPr id="4" name="Oval 3">
            <a:extLst>
              <a:ext uri="{FF2B5EF4-FFF2-40B4-BE49-F238E27FC236}">
                <a16:creationId xmlns:a16="http://schemas.microsoft.com/office/drawing/2014/main" id="{CD6B0513-2DED-4A99-75D9-D6ADED153DE5}"/>
              </a:ext>
            </a:extLst>
          </p:cNvPr>
          <p:cNvSpPr/>
          <p:nvPr/>
        </p:nvSpPr>
        <p:spPr>
          <a:xfrm>
            <a:off x="9933710" y="387927"/>
            <a:ext cx="1776702" cy="7254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Core Content</a:t>
            </a:r>
          </a:p>
        </p:txBody>
      </p:sp>
      <p:sp>
        <p:nvSpPr>
          <p:cNvPr id="5" name="Slide Number Placeholder 4">
            <a:extLst>
              <a:ext uri="{FF2B5EF4-FFF2-40B4-BE49-F238E27FC236}">
                <a16:creationId xmlns:a16="http://schemas.microsoft.com/office/drawing/2014/main" id="{87F83985-52F8-22B7-0593-182594C3D868}"/>
              </a:ext>
            </a:extLst>
          </p:cNvPr>
          <p:cNvSpPr>
            <a:spLocks noGrp="1"/>
          </p:cNvSpPr>
          <p:nvPr>
            <p:ph type="sldNum" sz="quarter" idx="12"/>
          </p:nvPr>
        </p:nvSpPr>
        <p:spPr/>
        <p:txBody>
          <a:bodyPr/>
          <a:lstStyle/>
          <a:p>
            <a:fld id="{BCCDF6F7-4108-7749-A122-8F395C3D6955}" type="slidenum">
              <a:rPr lang="en-PK" smtClean="0"/>
              <a:t>28</a:t>
            </a:fld>
            <a:endParaRPr lang="en-PK"/>
          </a:p>
        </p:txBody>
      </p:sp>
    </p:spTree>
    <p:extLst>
      <p:ext uri="{BB962C8B-B14F-4D97-AF65-F5344CB8AC3E}">
        <p14:creationId xmlns:p14="http://schemas.microsoft.com/office/powerpoint/2010/main" val="18149420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DDE8C-15E5-60E0-1DFF-49051639C988}"/>
              </a:ext>
            </a:extLst>
          </p:cNvPr>
          <p:cNvSpPr>
            <a:spLocks noGrp="1"/>
          </p:cNvSpPr>
          <p:nvPr>
            <p:ph type="title"/>
          </p:nvPr>
        </p:nvSpPr>
        <p:spPr>
          <a:xfrm>
            <a:off x="3261815" y="434619"/>
            <a:ext cx="6523630" cy="958222"/>
          </a:xfrm>
        </p:spPr>
        <p:txBody>
          <a:bodyPr>
            <a:normAutofit fontScale="90000"/>
          </a:bodyPr>
          <a:lstStyle/>
          <a:p>
            <a:pPr algn="ctr"/>
            <a:r>
              <a:rPr lang="en-PK" b="1" dirty="0"/>
              <a:t>Components of Health Care Delivery System</a:t>
            </a:r>
          </a:p>
        </p:txBody>
      </p:sp>
      <p:sp>
        <p:nvSpPr>
          <p:cNvPr id="3" name="Content Placeholder 2">
            <a:extLst>
              <a:ext uri="{FF2B5EF4-FFF2-40B4-BE49-F238E27FC236}">
                <a16:creationId xmlns:a16="http://schemas.microsoft.com/office/drawing/2014/main" id="{8964449B-377F-0FEF-D244-B8C1AEAC5B25}"/>
              </a:ext>
            </a:extLst>
          </p:cNvPr>
          <p:cNvSpPr>
            <a:spLocks noGrp="1"/>
          </p:cNvSpPr>
          <p:nvPr>
            <p:ph idx="1"/>
          </p:nvPr>
        </p:nvSpPr>
        <p:spPr>
          <a:xfrm>
            <a:off x="1160060" y="1864369"/>
            <a:ext cx="10344552" cy="4605704"/>
          </a:xfrm>
        </p:spPr>
        <p:txBody>
          <a:bodyPr>
            <a:normAutofit/>
          </a:bodyPr>
          <a:lstStyle/>
          <a:p>
            <a:pPr marL="0" indent="0" algn="ctr" eaLnBrk="1" hangingPunct="1">
              <a:lnSpc>
                <a:spcPct val="90000"/>
              </a:lnSpc>
              <a:buNone/>
            </a:pPr>
            <a:r>
              <a:rPr lang="en-US" altLang="en-US" sz="3000" b="1" dirty="0">
                <a:solidFill>
                  <a:srgbClr val="C00000"/>
                </a:solidFill>
              </a:rPr>
              <a:t>Management &amp; Organization</a:t>
            </a:r>
            <a:endParaRPr lang="en-US" altLang="en-US" sz="3000" dirty="0">
              <a:solidFill>
                <a:srgbClr val="C00000"/>
              </a:solidFill>
            </a:endParaRPr>
          </a:p>
          <a:p>
            <a:pPr eaLnBrk="1" hangingPunct="1">
              <a:lnSpc>
                <a:spcPct val="90000"/>
              </a:lnSpc>
            </a:pPr>
            <a:r>
              <a:rPr lang="en-US" altLang="en-US" sz="2800" dirty="0">
                <a:solidFill>
                  <a:schemeClr val="tx1"/>
                </a:solidFill>
              </a:rPr>
              <a:t>Responsible for ensuring both integrity &amp; functionality of the entire HCDS.</a:t>
            </a:r>
          </a:p>
          <a:p>
            <a:pPr eaLnBrk="1" hangingPunct="1">
              <a:lnSpc>
                <a:spcPct val="90000"/>
              </a:lnSpc>
            </a:pPr>
            <a:r>
              <a:rPr lang="en-US" altLang="en-US" sz="2800" dirty="0">
                <a:solidFill>
                  <a:schemeClr val="tx1"/>
                </a:solidFill>
              </a:rPr>
              <a:t>All management areas have to be covered by an appropriate Management plan</a:t>
            </a:r>
          </a:p>
          <a:p>
            <a:pPr eaLnBrk="1" hangingPunct="1">
              <a:lnSpc>
                <a:spcPct val="90000"/>
              </a:lnSpc>
            </a:pPr>
            <a:r>
              <a:rPr lang="en-US" altLang="en-US" sz="2800" dirty="0">
                <a:solidFill>
                  <a:schemeClr val="tx1"/>
                </a:solidFill>
              </a:rPr>
              <a:t>Is essential for translating service inputs into desired service outputs</a:t>
            </a:r>
          </a:p>
          <a:p>
            <a:pPr eaLnBrk="1" hangingPunct="1">
              <a:lnSpc>
                <a:spcPct val="90000"/>
              </a:lnSpc>
            </a:pPr>
            <a:r>
              <a:rPr lang="en-US" altLang="en-US" sz="2800" dirty="0">
                <a:solidFill>
                  <a:schemeClr val="tx1"/>
                </a:solidFill>
              </a:rPr>
              <a:t>Serves as a ‘lubricant’</a:t>
            </a:r>
          </a:p>
          <a:p>
            <a:pPr marL="0" indent="0">
              <a:buNone/>
            </a:pPr>
            <a:endParaRPr lang="en-PK" dirty="0"/>
          </a:p>
        </p:txBody>
      </p:sp>
      <p:sp>
        <p:nvSpPr>
          <p:cNvPr id="4" name="Oval 3">
            <a:extLst>
              <a:ext uri="{FF2B5EF4-FFF2-40B4-BE49-F238E27FC236}">
                <a16:creationId xmlns:a16="http://schemas.microsoft.com/office/drawing/2014/main" id="{85158D58-60D7-3B6A-E0FD-2B4CA0E29687}"/>
              </a:ext>
            </a:extLst>
          </p:cNvPr>
          <p:cNvSpPr/>
          <p:nvPr/>
        </p:nvSpPr>
        <p:spPr>
          <a:xfrm>
            <a:off x="9933710" y="387927"/>
            <a:ext cx="1776702" cy="7254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Core Content</a:t>
            </a:r>
          </a:p>
        </p:txBody>
      </p:sp>
      <p:sp>
        <p:nvSpPr>
          <p:cNvPr id="5" name="Slide Number Placeholder 4">
            <a:extLst>
              <a:ext uri="{FF2B5EF4-FFF2-40B4-BE49-F238E27FC236}">
                <a16:creationId xmlns:a16="http://schemas.microsoft.com/office/drawing/2014/main" id="{DBFCFA1A-B574-0A43-828C-BE33B769168A}"/>
              </a:ext>
            </a:extLst>
          </p:cNvPr>
          <p:cNvSpPr>
            <a:spLocks noGrp="1"/>
          </p:cNvSpPr>
          <p:nvPr>
            <p:ph type="sldNum" sz="quarter" idx="12"/>
          </p:nvPr>
        </p:nvSpPr>
        <p:spPr/>
        <p:txBody>
          <a:bodyPr/>
          <a:lstStyle/>
          <a:p>
            <a:fld id="{BCCDF6F7-4108-7749-A122-8F395C3D6955}" type="slidenum">
              <a:rPr lang="en-PK" smtClean="0"/>
              <a:t>29</a:t>
            </a:fld>
            <a:endParaRPr lang="en-PK"/>
          </a:p>
        </p:txBody>
      </p:sp>
    </p:spTree>
    <p:extLst>
      <p:ext uri="{BB962C8B-B14F-4D97-AF65-F5344CB8AC3E}">
        <p14:creationId xmlns:p14="http://schemas.microsoft.com/office/powerpoint/2010/main" val="3812920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25B9265C-D115-8144-C12D-CE11380DE52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8575" y="926588"/>
            <a:ext cx="93345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0AE345E3-130A-C06E-7DB9-7EBAC0B15ADB}"/>
              </a:ext>
            </a:extLst>
          </p:cNvPr>
          <p:cNvSpPr txBox="1">
            <a:spLocks/>
          </p:cNvSpPr>
          <p:nvPr/>
        </p:nvSpPr>
        <p:spPr bwMode="auto">
          <a:xfrm>
            <a:off x="4089401" y="1014694"/>
            <a:ext cx="4384675" cy="3968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77"/>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77"/>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77"/>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77"/>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9pPr>
          </a:lstStyle>
          <a:p>
            <a:pPr algn="ctr" eaLnBrk="1" hangingPunct="1">
              <a:lnSpc>
                <a:spcPct val="90000"/>
              </a:lnSpc>
              <a:spcBef>
                <a:spcPct val="0"/>
              </a:spcBef>
              <a:buClrTx/>
              <a:buSzTx/>
              <a:buFontTx/>
              <a:buNone/>
            </a:pPr>
            <a:r>
              <a:rPr lang="en-US" altLang="en-US" sz="2100" b="1" dirty="0">
                <a:latin typeface="Tahoma" panose="020B0604030504040204" pitchFamily="34" charset="0"/>
              </a:rPr>
              <a:t>Vision &amp; Mission of RMU </a:t>
            </a:r>
          </a:p>
        </p:txBody>
      </p:sp>
      <p:sp>
        <p:nvSpPr>
          <p:cNvPr id="4" name="Text Box 2">
            <a:extLst>
              <a:ext uri="{FF2B5EF4-FFF2-40B4-BE49-F238E27FC236}">
                <a16:creationId xmlns:a16="http://schemas.microsoft.com/office/drawing/2014/main" id="{CAEF7CFA-8E0C-7DF6-1F38-C0254B3D839E}"/>
              </a:ext>
            </a:extLst>
          </p:cNvPr>
          <p:cNvSpPr txBox="1">
            <a:spLocks noChangeArrowheads="1"/>
          </p:cNvSpPr>
          <p:nvPr/>
        </p:nvSpPr>
        <p:spPr bwMode="auto">
          <a:xfrm>
            <a:off x="1300163" y="2328864"/>
            <a:ext cx="5929312" cy="3236912"/>
          </a:xfrm>
          <a:prstGeom prst="rect">
            <a:avLst/>
          </a:prstGeom>
          <a:solidFill>
            <a:srgbClr val="4F81BD"/>
          </a:solidFill>
          <a:ln w="38100">
            <a:solidFill>
              <a:srgbClr val="F2F2F2"/>
            </a:solidFill>
            <a:miter lim="800000"/>
            <a:headEnd/>
            <a:tailEnd/>
          </a:ln>
          <a:effectLst>
            <a:outerShdw dist="28398" dir="3806097" algn="ctr" rotWithShape="0">
              <a:srgbClr val="243F60">
                <a:alpha val="50000"/>
              </a:srgbClr>
            </a:outerShdw>
          </a:effectLst>
        </p:spPr>
        <p:txBody>
          <a:bodyPr lIns="68580" tIns="34290" rIns="68580" bIns="34290"/>
          <a:lstStyle>
            <a:lvl1pPr marL="385763" indent="-385763" defTabSz="685800">
              <a:defRPr>
                <a:solidFill>
                  <a:schemeClr val="tx1"/>
                </a:solidFill>
                <a:latin typeface="Tahoma" panose="020B0604030504040204" pitchFamily="34" charset="0"/>
              </a:defRPr>
            </a:lvl1pPr>
            <a:lvl2pPr marL="742950" indent="-285750" defTabSz="685800">
              <a:defRPr>
                <a:solidFill>
                  <a:schemeClr val="tx1"/>
                </a:solidFill>
                <a:latin typeface="Tahoma" panose="020B0604030504040204" pitchFamily="34" charset="0"/>
              </a:defRPr>
            </a:lvl2pPr>
            <a:lvl3pPr marL="1143000" indent="-228600" defTabSz="685800">
              <a:defRPr>
                <a:solidFill>
                  <a:schemeClr val="tx1"/>
                </a:solidFill>
                <a:latin typeface="Tahoma" panose="020B0604030504040204" pitchFamily="34" charset="0"/>
              </a:defRPr>
            </a:lvl3pPr>
            <a:lvl4pPr marL="1600200" indent="-228600" defTabSz="685800">
              <a:defRPr>
                <a:solidFill>
                  <a:schemeClr val="tx1"/>
                </a:solidFill>
                <a:latin typeface="Tahoma" panose="020B0604030504040204" pitchFamily="34" charset="0"/>
              </a:defRPr>
            </a:lvl4pPr>
            <a:lvl5pPr marL="2057400" indent="-228600" defTabSz="685800">
              <a:defRPr>
                <a:solidFill>
                  <a:schemeClr val="tx1"/>
                </a:solidFill>
                <a:latin typeface="Tahoma" panose="020B0604030504040204" pitchFamily="34" charset="0"/>
              </a:defRPr>
            </a:lvl5pPr>
            <a:lvl6pPr marL="2514600" indent="-228600" defTabSz="685800" eaLnBrk="0" fontAlgn="base" hangingPunct="0">
              <a:spcBef>
                <a:spcPct val="0"/>
              </a:spcBef>
              <a:spcAft>
                <a:spcPct val="0"/>
              </a:spcAft>
              <a:defRPr>
                <a:solidFill>
                  <a:schemeClr val="tx1"/>
                </a:solidFill>
                <a:latin typeface="Tahoma" panose="020B0604030504040204" pitchFamily="34" charset="0"/>
              </a:defRPr>
            </a:lvl6pPr>
            <a:lvl7pPr marL="2971800" indent="-228600" defTabSz="685800" eaLnBrk="0" fontAlgn="base" hangingPunct="0">
              <a:spcBef>
                <a:spcPct val="0"/>
              </a:spcBef>
              <a:spcAft>
                <a:spcPct val="0"/>
              </a:spcAft>
              <a:defRPr>
                <a:solidFill>
                  <a:schemeClr val="tx1"/>
                </a:solidFill>
                <a:latin typeface="Tahoma" panose="020B0604030504040204" pitchFamily="34" charset="0"/>
              </a:defRPr>
            </a:lvl7pPr>
            <a:lvl8pPr marL="3429000" indent="-228600" defTabSz="685800" eaLnBrk="0" fontAlgn="base" hangingPunct="0">
              <a:spcBef>
                <a:spcPct val="0"/>
              </a:spcBef>
              <a:spcAft>
                <a:spcPct val="0"/>
              </a:spcAft>
              <a:defRPr>
                <a:solidFill>
                  <a:schemeClr val="tx1"/>
                </a:solidFill>
                <a:latin typeface="Tahoma" panose="020B0604030504040204" pitchFamily="34" charset="0"/>
              </a:defRPr>
            </a:lvl8pPr>
            <a:lvl9pPr marL="3886200" indent="-228600" defTabSz="685800" eaLnBrk="0" fontAlgn="base" hangingPunct="0">
              <a:spcBef>
                <a:spcPct val="0"/>
              </a:spcBef>
              <a:spcAft>
                <a:spcPct val="0"/>
              </a:spcAft>
              <a:defRPr>
                <a:solidFill>
                  <a:schemeClr val="tx1"/>
                </a:solidFill>
                <a:latin typeface="Tahoma" panose="020B0604030504040204" pitchFamily="34" charset="0"/>
              </a:defRPr>
            </a:lvl9pPr>
          </a:lstStyle>
          <a:p>
            <a:pPr eaLnBrk="1" fontAlgn="auto" hangingPunct="1">
              <a:spcBef>
                <a:spcPts val="0"/>
              </a:spcBef>
              <a:spcAft>
                <a:spcPts val="750"/>
              </a:spcAft>
              <a:buClr>
                <a:srgbClr val="FFFFFF"/>
              </a:buClr>
              <a:buFont typeface="Tahoma" panose="020B0604030504040204" pitchFamily="34" charset="0"/>
              <a:buAutoNum type="arabicPeriod"/>
              <a:defRPr/>
            </a:pPr>
            <a:r>
              <a:rPr lang="en-PK" altLang="en-PK" sz="2400" dirty="0">
                <a:solidFill>
                  <a:srgbClr val="FFFFFF"/>
                </a:solidFill>
                <a:latin typeface="Calibri" panose="020F0502020204030204" pitchFamily="34" charset="0"/>
              </a:rPr>
              <a:t>To impart evidence based research oriented medical education</a:t>
            </a:r>
          </a:p>
          <a:p>
            <a:pPr eaLnBrk="1" fontAlgn="auto" hangingPunct="1">
              <a:spcBef>
                <a:spcPts val="0"/>
              </a:spcBef>
              <a:spcAft>
                <a:spcPts val="0"/>
              </a:spcAft>
              <a:buClr>
                <a:srgbClr val="FFFFFF"/>
              </a:buClr>
              <a:buFont typeface="Tahoma" panose="020B0604030504040204" pitchFamily="34" charset="0"/>
              <a:buAutoNum type="arabicPeriod"/>
              <a:defRPr/>
            </a:pPr>
            <a:r>
              <a:rPr lang="en-PK" altLang="en-PK" sz="2400" dirty="0">
                <a:solidFill>
                  <a:srgbClr val="FFFFFF"/>
                </a:solidFill>
                <a:latin typeface="Calibri" panose="020F0502020204030204" pitchFamily="34" charset="0"/>
              </a:rPr>
              <a:t>To provide best possible patient care</a:t>
            </a:r>
          </a:p>
          <a:p>
            <a:pPr eaLnBrk="1" fontAlgn="auto" hangingPunct="1">
              <a:spcBef>
                <a:spcPts val="0"/>
              </a:spcBef>
              <a:spcAft>
                <a:spcPts val="0"/>
              </a:spcAft>
              <a:buClr>
                <a:srgbClr val="FFFFFF"/>
              </a:buClr>
              <a:buFont typeface="Tahoma" panose="020B0604030504040204" pitchFamily="34" charset="0"/>
              <a:buAutoNum type="arabicPeriod"/>
              <a:defRPr/>
            </a:pPr>
            <a:r>
              <a:rPr lang="en-PK" altLang="en-PK" sz="2400" dirty="0">
                <a:solidFill>
                  <a:srgbClr val="FFFFFF"/>
                </a:solidFill>
                <a:latin typeface="Calibri" panose="020F0502020204030204" pitchFamily="34" charset="0"/>
              </a:rPr>
              <a:t>To inculcate the values of mutual respect and ethical practice of medicine</a:t>
            </a:r>
          </a:p>
          <a:p>
            <a:pPr marL="0" indent="0" eaLnBrk="1" fontAlgn="auto" hangingPunct="1">
              <a:spcBef>
                <a:spcPts val="0"/>
              </a:spcBef>
              <a:spcAft>
                <a:spcPts val="0"/>
              </a:spcAft>
              <a:defRPr/>
            </a:pPr>
            <a:endParaRPr lang="en-PK" altLang="en-PK" sz="2100" dirty="0">
              <a:latin typeface="Arial" panose="020B0604020202020204" pitchFamily="34" charset="0"/>
            </a:endParaRPr>
          </a:p>
        </p:txBody>
      </p:sp>
      <p:pic>
        <p:nvPicPr>
          <p:cNvPr id="5" name="Diagram 1">
            <a:extLst>
              <a:ext uri="{FF2B5EF4-FFF2-40B4-BE49-F238E27FC236}">
                <a16:creationId xmlns:a16="http://schemas.microsoft.com/office/drawing/2014/main" id="{63EC96AF-9ADD-0123-4C8A-AA8713861793}"/>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0625" y="1730376"/>
            <a:ext cx="3501448"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99ED7A9C-C1E5-6C3F-BE52-3C68EB419E76}"/>
              </a:ext>
            </a:extLst>
          </p:cNvPr>
          <p:cNvSpPr>
            <a:spLocks noGrp="1"/>
          </p:cNvSpPr>
          <p:nvPr>
            <p:ph type="sldNum" sz="quarter" idx="12"/>
          </p:nvPr>
        </p:nvSpPr>
        <p:spPr/>
        <p:txBody>
          <a:bodyPr/>
          <a:lstStyle/>
          <a:p>
            <a:fld id="{BCCDF6F7-4108-7749-A122-8F395C3D6955}" type="slidenum">
              <a:rPr lang="en-PK" smtClean="0"/>
              <a:t>3</a:t>
            </a:fld>
            <a:endParaRPr lang="en-PK"/>
          </a:p>
        </p:txBody>
      </p:sp>
    </p:spTree>
    <p:extLst>
      <p:ext uri="{BB962C8B-B14F-4D97-AF65-F5344CB8AC3E}">
        <p14:creationId xmlns:p14="http://schemas.microsoft.com/office/powerpoint/2010/main" val="10753083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7E5C8-869F-C8B0-2F2F-9CEFEBF0D46E}"/>
              </a:ext>
            </a:extLst>
          </p:cNvPr>
          <p:cNvSpPr>
            <a:spLocks noGrp="1"/>
          </p:cNvSpPr>
          <p:nvPr>
            <p:ph type="title"/>
          </p:nvPr>
        </p:nvSpPr>
        <p:spPr>
          <a:xfrm>
            <a:off x="2592925" y="946778"/>
            <a:ext cx="7978093" cy="958222"/>
          </a:xfrm>
        </p:spPr>
        <p:txBody>
          <a:bodyPr/>
          <a:lstStyle/>
          <a:p>
            <a:pPr algn="ctr"/>
            <a:r>
              <a:rPr lang="en-US" b="1" dirty="0"/>
              <a:t> Functions of Health System</a:t>
            </a:r>
            <a:endParaRPr lang="en-PK" dirty="0"/>
          </a:p>
        </p:txBody>
      </p:sp>
      <p:sp>
        <p:nvSpPr>
          <p:cNvPr id="3" name="Content Placeholder 2">
            <a:extLst>
              <a:ext uri="{FF2B5EF4-FFF2-40B4-BE49-F238E27FC236}">
                <a16:creationId xmlns:a16="http://schemas.microsoft.com/office/drawing/2014/main" id="{68862748-D1CB-C4D2-C05D-C05E2E39F261}"/>
              </a:ext>
            </a:extLst>
          </p:cNvPr>
          <p:cNvSpPr>
            <a:spLocks noGrp="1"/>
          </p:cNvSpPr>
          <p:nvPr>
            <p:ph idx="1"/>
          </p:nvPr>
        </p:nvSpPr>
        <p:spPr>
          <a:xfrm>
            <a:off x="1579418" y="2133600"/>
            <a:ext cx="9925194" cy="3777622"/>
          </a:xfrm>
        </p:spPr>
        <p:txBody>
          <a:bodyPr/>
          <a:lstStyle/>
          <a:p>
            <a:r>
              <a:rPr lang="en-US" sz="2800" dirty="0">
                <a:solidFill>
                  <a:schemeClr val="tx1"/>
                </a:solidFill>
              </a:rPr>
              <a:t>Stewardship</a:t>
            </a:r>
          </a:p>
          <a:p>
            <a:r>
              <a:rPr lang="en-US" sz="2800" dirty="0">
                <a:solidFill>
                  <a:schemeClr val="tx1"/>
                </a:solidFill>
              </a:rPr>
              <a:t>Financing</a:t>
            </a:r>
          </a:p>
          <a:p>
            <a:r>
              <a:rPr lang="en-US" sz="2800" dirty="0">
                <a:solidFill>
                  <a:schemeClr val="tx1"/>
                </a:solidFill>
              </a:rPr>
              <a:t>Creating resources (Human and physical)</a:t>
            </a:r>
          </a:p>
          <a:p>
            <a:r>
              <a:rPr lang="en-US" sz="2800" dirty="0">
                <a:solidFill>
                  <a:schemeClr val="tx1"/>
                </a:solidFill>
              </a:rPr>
              <a:t>Delivering Services</a:t>
            </a:r>
          </a:p>
          <a:p>
            <a:endParaRPr lang="en-PK" dirty="0"/>
          </a:p>
        </p:txBody>
      </p:sp>
      <p:sp>
        <p:nvSpPr>
          <p:cNvPr id="4" name="Oval 3">
            <a:extLst>
              <a:ext uri="{FF2B5EF4-FFF2-40B4-BE49-F238E27FC236}">
                <a16:creationId xmlns:a16="http://schemas.microsoft.com/office/drawing/2014/main" id="{6D17DC64-EECE-81ED-06AF-A2F3AC41158E}"/>
              </a:ext>
            </a:extLst>
          </p:cNvPr>
          <p:cNvSpPr/>
          <p:nvPr/>
        </p:nvSpPr>
        <p:spPr>
          <a:xfrm>
            <a:off x="9989128" y="355434"/>
            <a:ext cx="1776702" cy="7254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Core Content</a:t>
            </a:r>
          </a:p>
        </p:txBody>
      </p:sp>
      <p:sp>
        <p:nvSpPr>
          <p:cNvPr id="5" name="Slide Number Placeholder 4">
            <a:extLst>
              <a:ext uri="{FF2B5EF4-FFF2-40B4-BE49-F238E27FC236}">
                <a16:creationId xmlns:a16="http://schemas.microsoft.com/office/drawing/2014/main" id="{23DC7E0A-C6D2-DC06-9122-0B0966463F25}"/>
              </a:ext>
            </a:extLst>
          </p:cNvPr>
          <p:cNvSpPr>
            <a:spLocks noGrp="1"/>
          </p:cNvSpPr>
          <p:nvPr>
            <p:ph type="sldNum" sz="quarter" idx="12"/>
          </p:nvPr>
        </p:nvSpPr>
        <p:spPr/>
        <p:txBody>
          <a:bodyPr/>
          <a:lstStyle/>
          <a:p>
            <a:fld id="{BCCDF6F7-4108-7749-A122-8F395C3D6955}" type="slidenum">
              <a:rPr lang="en-PK" smtClean="0"/>
              <a:t>30</a:t>
            </a:fld>
            <a:endParaRPr lang="en-PK"/>
          </a:p>
        </p:txBody>
      </p:sp>
    </p:spTree>
    <p:extLst>
      <p:ext uri="{BB962C8B-B14F-4D97-AF65-F5344CB8AC3E}">
        <p14:creationId xmlns:p14="http://schemas.microsoft.com/office/powerpoint/2010/main" val="2561086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36336-F61E-48B2-65CC-AE6EB0ED2231}"/>
              </a:ext>
            </a:extLst>
          </p:cNvPr>
          <p:cNvSpPr>
            <a:spLocks noGrp="1"/>
          </p:cNvSpPr>
          <p:nvPr>
            <p:ph type="title"/>
          </p:nvPr>
        </p:nvSpPr>
        <p:spPr>
          <a:xfrm>
            <a:off x="2592926" y="624110"/>
            <a:ext cx="7797984" cy="761778"/>
          </a:xfrm>
        </p:spPr>
        <p:txBody>
          <a:bodyPr/>
          <a:lstStyle/>
          <a:p>
            <a:pPr algn="ctr"/>
            <a:r>
              <a:rPr lang="en-US" b="1" dirty="0"/>
              <a:t>Functions of Health System</a:t>
            </a:r>
            <a:endParaRPr lang="en-PK" dirty="0"/>
          </a:p>
        </p:txBody>
      </p:sp>
      <p:pic>
        <p:nvPicPr>
          <p:cNvPr id="4" name="Picture 2">
            <a:extLst>
              <a:ext uri="{FF2B5EF4-FFF2-40B4-BE49-F238E27FC236}">
                <a16:creationId xmlns:a16="http://schemas.microsoft.com/office/drawing/2014/main" id="{D3F5D753-0A51-93AF-3DA7-F367E8810EBA}"/>
              </a:ext>
            </a:extLst>
          </p:cNvPr>
          <p:cNvPicPr>
            <a:picLocks noGrp="1" noChangeAspect="1" noChangeArrowheads="1"/>
          </p:cNvPicPr>
          <p:nvPr>
            <p:ph idx="1"/>
          </p:nvPr>
        </p:nvPicPr>
        <p:blipFill>
          <a:blip r:embed="rId2"/>
          <a:srcRect/>
          <a:stretch>
            <a:fillRect/>
          </a:stretch>
        </p:blipFill>
        <p:spPr bwMode="auto">
          <a:xfrm>
            <a:off x="1311579" y="1600201"/>
            <a:ext cx="9799766" cy="4828307"/>
          </a:xfrm>
          <a:prstGeom prst="rect">
            <a:avLst/>
          </a:prstGeom>
          <a:noFill/>
          <a:ln w="9525">
            <a:noFill/>
            <a:miter lim="800000"/>
            <a:headEnd/>
            <a:tailEnd/>
          </a:ln>
        </p:spPr>
      </p:pic>
      <p:sp>
        <p:nvSpPr>
          <p:cNvPr id="3" name="Oval 2">
            <a:extLst>
              <a:ext uri="{FF2B5EF4-FFF2-40B4-BE49-F238E27FC236}">
                <a16:creationId xmlns:a16="http://schemas.microsoft.com/office/drawing/2014/main" id="{5BE73413-8D87-55C4-12BC-B236AF10C603}"/>
              </a:ext>
            </a:extLst>
          </p:cNvPr>
          <p:cNvSpPr/>
          <p:nvPr/>
        </p:nvSpPr>
        <p:spPr>
          <a:xfrm>
            <a:off x="10098736" y="279511"/>
            <a:ext cx="1776702" cy="7254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Core Content</a:t>
            </a:r>
          </a:p>
        </p:txBody>
      </p:sp>
      <p:sp>
        <p:nvSpPr>
          <p:cNvPr id="5" name="Slide Number Placeholder 4">
            <a:extLst>
              <a:ext uri="{FF2B5EF4-FFF2-40B4-BE49-F238E27FC236}">
                <a16:creationId xmlns:a16="http://schemas.microsoft.com/office/drawing/2014/main" id="{F4252C84-D621-8B4B-AD7B-93252215BD24}"/>
              </a:ext>
            </a:extLst>
          </p:cNvPr>
          <p:cNvSpPr>
            <a:spLocks noGrp="1"/>
          </p:cNvSpPr>
          <p:nvPr>
            <p:ph type="sldNum" sz="quarter" idx="12"/>
          </p:nvPr>
        </p:nvSpPr>
        <p:spPr/>
        <p:txBody>
          <a:bodyPr/>
          <a:lstStyle/>
          <a:p>
            <a:fld id="{BCCDF6F7-4108-7749-A122-8F395C3D6955}" type="slidenum">
              <a:rPr lang="en-PK" smtClean="0"/>
              <a:t>31</a:t>
            </a:fld>
            <a:endParaRPr lang="en-PK"/>
          </a:p>
        </p:txBody>
      </p:sp>
    </p:spTree>
    <p:extLst>
      <p:ext uri="{BB962C8B-B14F-4D97-AF65-F5344CB8AC3E}">
        <p14:creationId xmlns:p14="http://schemas.microsoft.com/office/powerpoint/2010/main" val="30956662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3442C-32DD-378C-05DF-820EDC1CFEDB}"/>
              </a:ext>
            </a:extLst>
          </p:cNvPr>
          <p:cNvSpPr>
            <a:spLocks noGrp="1"/>
          </p:cNvSpPr>
          <p:nvPr>
            <p:ph type="title"/>
          </p:nvPr>
        </p:nvSpPr>
        <p:spPr>
          <a:xfrm>
            <a:off x="2592925" y="624110"/>
            <a:ext cx="8911687" cy="818928"/>
          </a:xfrm>
        </p:spPr>
        <p:txBody>
          <a:bodyPr/>
          <a:lstStyle/>
          <a:p>
            <a:pPr algn="ctr"/>
            <a:r>
              <a:rPr lang="en-US" b="1" dirty="0">
                <a:latin typeface="+mj-lt"/>
              </a:rPr>
              <a:t>Objectives</a:t>
            </a:r>
            <a:endParaRPr lang="en-PK" b="1" dirty="0"/>
          </a:p>
        </p:txBody>
      </p:sp>
      <p:sp>
        <p:nvSpPr>
          <p:cNvPr id="3" name="Content Placeholder 2">
            <a:extLst>
              <a:ext uri="{FF2B5EF4-FFF2-40B4-BE49-F238E27FC236}">
                <a16:creationId xmlns:a16="http://schemas.microsoft.com/office/drawing/2014/main" id="{83EE0829-6BCC-829C-A40F-BE30BB70A433}"/>
              </a:ext>
            </a:extLst>
          </p:cNvPr>
          <p:cNvSpPr>
            <a:spLocks noGrp="1"/>
          </p:cNvSpPr>
          <p:nvPr>
            <p:ph idx="1"/>
          </p:nvPr>
        </p:nvSpPr>
        <p:spPr>
          <a:xfrm>
            <a:off x="1638300" y="1443038"/>
            <a:ext cx="8915400" cy="4914900"/>
          </a:xfrm>
        </p:spPr>
        <p:txBody>
          <a:bodyPr>
            <a:normAutofit/>
          </a:bodyPr>
          <a:lstStyle/>
          <a:p>
            <a:pPr marL="0" indent="0">
              <a:buNone/>
            </a:pPr>
            <a:r>
              <a:rPr lang="en-US" sz="2800" dirty="0">
                <a:solidFill>
                  <a:schemeClr val="tx1"/>
                </a:solidFill>
              </a:rPr>
              <a:t>Health systems have three fundamental objectives</a:t>
            </a:r>
          </a:p>
          <a:p>
            <a:endParaRPr lang="en-US" sz="2800" dirty="0">
              <a:solidFill>
                <a:schemeClr val="tx1"/>
              </a:solidFill>
            </a:endParaRPr>
          </a:p>
          <a:p>
            <a:pPr marL="914400" lvl="1" indent="-514350">
              <a:buFont typeface="+mj-lt"/>
              <a:buAutoNum type="arabicPeriod"/>
            </a:pPr>
            <a:r>
              <a:rPr lang="en-US" sz="2800" b="1" dirty="0">
                <a:solidFill>
                  <a:schemeClr val="tx1"/>
                </a:solidFill>
              </a:rPr>
              <a:t>Improving the health </a:t>
            </a:r>
            <a:r>
              <a:rPr lang="en-US" sz="2800" dirty="0">
                <a:solidFill>
                  <a:schemeClr val="tx1"/>
                </a:solidFill>
              </a:rPr>
              <a:t>of the population they serve</a:t>
            </a:r>
            <a:endParaRPr lang="en-US" sz="2800" b="1" dirty="0">
              <a:solidFill>
                <a:schemeClr val="tx1"/>
              </a:solidFill>
            </a:endParaRPr>
          </a:p>
          <a:p>
            <a:pPr marL="914400" lvl="1" indent="-514350">
              <a:buFont typeface="+mj-lt"/>
              <a:buAutoNum type="arabicPeriod"/>
            </a:pPr>
            <a:r>
              <a:rPr lang="en-US" sz="2800" b="1" dirty="0">
                <a:solidFill>
                  <a:schemeClr val="tx1"/>
                </a:solidFill>
              </a:rPr>
              <a:t>Responding </a:t>
            </a:r>
            <a:r>
              <a:rPr lang="en-US" sz="2800" dirty="0">
                <a:solidFill>
                  <a:schemeClr val="tx1"/>
                </a:solidFill>
              </a:rPr>
              <a:t>to people’s expectations</a:t>
            </a:r>
          </a:p>
          <a:p>
            <a:pPr marL="914400" lvl="1" indent="-514350">
              <a:buFont typeface="+mj-lt"/>
              <a:buAutoNum type="arabicPeriod"/>
            </a:pPr>
            <a:r>
              <a:rPr lang="en-US" sz="2800" dirty="0">
                <a:solidFill>
                  <a:schemeClr val="tx1"/>
                </a:solidFill>
              </a:rPr>
              <a:t>Providing </a:t>
            </a:r>
            <a:r>
              <a:rPr lang="en-US" sz="2800" b="1" dirty="0">
                <a:solidFill>
                  <a:schemeClr val="tx1"/>
                </a:solidFill>
              </a:rPr>
              <a:t>financial protection </a:t>
            </a:r>
            <a:r>
              <a:rPr lang="en-US" sz="2800" dirty="0">
                <a:solidFill>
                  <a:schemeClr val="tx1"/>
                </a:solidFill>
              </a:rPr>
              <a:t>against the costs of ill-health</a:t>
            </a:r>
          </a:p>
          <a:p>
            <a:pPr marL="0" indent="0">
              <a:buNone/>
            </a:pPr>
            <a:endParaRPr lang="en-PK" dirty="0"/>
          </a:p>
        </p:txBody>
      </p:sp>
      <p:sp>
        <p:nvSpPr>
          <p:cNvPr id="4" name="Oval 3">
            <a:extLst>
              <a:ext uri="{FF2B5EF4-FFF2-40B4-BE49-F238E27FC236}">
                <a16:creationId xmlns:a16="http://schemas.microsoft.com/office/drawing/2014/main" id="{AFD82A23-D6C9-9ABC-F09B-7E5410EF0C1B}"/>
              </a:ext>
            </a:extLst>
          </p:cNvPr>
          <p:cNvSpPr/>
          <p:nvPr/>
        </p:nvSpPr>
        <p:spPr>
          <a:xfrm>
            <a:off x="9989128" y="261366"/>
            <a:ext cx="1776702" cy="7254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Core Content</a:t>
            </a:r>
          </a:p>
        </p:txBody>
      </p:sp>
      <p:sp>
        <p:nvSpPr>
          <p:cNvPr id="5" name="Slide Number Placeholder 4">
            <a:extLst>
              <a:ext uri="{FF2B5EF4-FFF2-40B4-BE49-F238E27FC236}">
                <a16:creationId xmlns:a16="http://schemas.microsoft.com/office/drawing/2014/main" id="{660493E0-8319-5BD1-2ABC-63CDF1815B7E}"/>
              </a:ext>
            </a:extLst>
          </p:cNvPr>
          <p:cNvSpPr>
            <a:spLocks noGrp="1"/>
          </p:cNvSpPr>
          <p:nvPr>
            <p:ph type="sldNum" sz="quarter" idx="12"/>
          </p:nvPr>
        </p:nvSpPr>
        <p:spPr/>
        <p:txBody>
          <a:bodyPr/>
          <a:lstStyle/>
          <a:p>
            <a:fld id="{BCCDF6F7-4108-7749-A122-8F395C3D6955}" type="slidenum">
              <a:rPr lang="en-PK" smtClean="0"/>
              <a:t>32</a:t>
            </a:fld>
            <a:endParaRPr lang="en-PK"/>
          </a:p>
        </p:txBody>
      </p:sp>
    </p:spTree>
    <p:extLst>
      <p:ext uri="{BB962C8B-B14F-4D97-AF65-F5344CB8AC3E}">
        <p14:creationId xmlns:p14="http://schemas.microsoft.com/office/powerpoint/2010/main" val="36852017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a:extLst>
              <a:ext uri="{FF2B5EF4-FFF2-40B4-BE49-F238E27FC236}">
                <a16:creationId xmlns:a16="http://schemas.microsoft.com/office/drawing/2014/main" id="{4F4D38FE-BC48-A6C7-6A80-B76721783D59}"/>
              </a:ext>
            </a:extLst>
          </p:cNvPr>
          <p:cNvGraphicFramePr>
            <a:graphicFrameLocks/>
          </p:cNvGraphicFramePr>
          <p:nvPr>
            <p:extLst>
              <p:ext uri="{D42A27DB-BD31-4B8C-83A1-F6EECF244321}">
                <p14:modId xmlns:p14="http://schemas.microsoft.com/office/powerpoint/2010/main" val="1535607182"/>
              </p:ext>
            </p:extLst>
          </p:nvPr>
        </p:nvGraphicFramePr>
        <p:xfrm>
          <a:off x="3557587" y="685800"/>
          <a:ext cx="7173801"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76871506-1B04-9890-C31D-EEC6DD9E6850}"/>
              </a:ext>
            </a:extLst>
          </p:cNvPr>
          <p:cNvSpPr/>
          <p:nvPr/>
        </p:nvSpPr>
        <p:spPr>
          <a:xfrm>
            <a:off x="1460611" y="1404937"/>
            <a:ext cx="2568463" cy="1371600"/>
          </a:xfrm>
          <a:prstGeom prst="rect">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Effective Health Systems</a:t>
            </a:r>
          </a:p>
        </p:txBody>
      </p:sp>
      <p:sp>
        <p:nvSpPr>
          <p:cNvPr id="4" name="Oval 3">
            <a:extLst>
              <a:ext uri="{FF2B5EF4-FFF2-40B4-BE49-F238E27FC236}">
                <a16:creationId xmlns:a16="http://schemas.microsoft.com/office/drawing/2014/main" id="{2CDA2776-370E-1236-60A1-99385E8172A7}"/>
              </a:ext>
            </a:extLst>
          </p:cNvPr>
          <p:cNvSpPr/>
          <p:nvPr/>
        </p:nvSpPr>
        <p:spPr>
          <a:xfrm>
            <a:off x="10086110" y="323056"/>
            <a:ext cx="1776702" cy="7254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Core Content</a:t>
            </a:r>
          </a:p>
        </p:txBody>
      </p:sp>
      <p:sp>
        <p:nvSpPr>
          <p:cNvPr id="5" name="Slide Number Placeholder 4">
            <a:extLst>
              <a:ext uri="{FF2B5EF4-FFF2-40B4-BE49-F238E27FC236}">
                <a16:creationId xmlns:a16="http://schemas.microsoft.com/office/drawing/2014/main" id="{F8BE7F7B-C646-2AD5-9E4F-3B82B92D8823}"/>
              </a:ext>
            </a:extLst>
          </p:cNvPr>
          <p:cNvSpPr>
            <a:spLocks noGrp="1"/>
          </p:cNvSpPr>
          <p:nvPr>
            <p:ph type="sldNum" sz="quarter" idx="12"/>
          </p:nvPr>
        </p:nvSpPr>
        <p:spPr/>
        <p:txBody>
          <a:bodyPr/>
          <a:lstStyle/>
          <a:p>
            <a:fld id="{BCCDF6F7-4108-7749-A122-8F395C3D6955}" type="slidenum">
              <a:rPr lang="en-PK" smtClean="0"/>
              <a:t>33</a:t>
            </a:fld>
            <a:endParaRPr lang="en-PK"/>
          </a:p>
        </p:txBody>
      </p:sp>
    </p:spTree>
    <p:extLst>
      <p:ext uri="{BB962C8B-B14F-4D97-AF65-F5344CB8AC3E}">
        <p14:creationId xmlns:p14="http://schemas.microsoft.com/office/powerpoint/2010/main" val="49507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3B737-6EE4-4D2E-82DC-CC2202AAC738}"/>
              </a:ext>
            </a:extLst>
          </p:cNvPr>
          <p:cNvSpPr>
            <a:spLocks noGrp="1"/>
          </p:cNvSpPr>
          <p:nvPr>
            <p:ph type="title"/>
          </p:nvPr>
        </p:nvSpPr>
        <p:spPr>
          <a:xfrm>
            <a:off x="2592925" y="624110"/>
            <a:ext cx="8911687" cy="858326"/>
          </a:xfrm>
        </p:spPr>
        <p:txBody>
          <a:bodyPr/>
          <a:lstStyle/>
          <a:p>
            <a:pPr algn="ctr"/>
            <a:r>
              <a:rPr lang="en-US" b="1" dirty="0"/>
              <a:t>Objectives of Health System </a:t>
            </a:r>
            <a:endParaRPr lang="en-PK" b="1" dirty="0"/>
          </a:p>
        </p:txBody>
      </p:sp>
      <p:sp>
        <p:nvSpPr>
          <p:cNvPr id="3" name="Content Placeholder 2">
            <a:extLst>
              <a:ext uri="{FF2B5EF4-FFF2-40B4-BE49-F238E27FC236}">
                <a16:creationId xmlns:a16="http://schemas.microsoft.com/office/drawing/2014/main" id="{65E7DBFD-0412-E57B-BC04-B872F6BC1AC3}"/>
              </a:ext>
            </a:extLst>
          </p:cNvPr>
          <p:cNvSpPr>
            <a:spLocks noGrp="1"/>
          </p:cNvSpPr>
          <p:nvPr>
            <p:ph idx="1"/>
          </p:nvPr>
        </p:nvSpPr>
        <p:spPr>
          <a:xfrm>
            <a:off x="1443038" y="1349599"/>
            <a:ext cx="10061574" cy="5009638"/>
          </a:xfrm>
        </p:spPr>
        <p:txBody>
          <a:bodyPr/>
          <a:lstStyle/>
          <a:p>
            <a:pPr marL="0" indent="0">
              <a:buNone/>
            </a:pPr>
            <a:r>
              <a:rPr lang="en-US" sz="2800" dirty="0">
                <a:solidFill>
                  <a:srgbClr val="C00000"/>
                </a:solidFill>
              </a:rPr>
              <a:t>1. Improving Health </a:t>
            </a:r>
            <a:r>
              <a:rPr lang="en-US" sz="2800" dirty="0">
                <a:solidFill>
                  <a:schemeClr val="tx1"/>
                </a:solidFill>
              </a:rPr>
              <a:t>: The foremost or ultimate Aim of Health System is to attain  the best attainable  level of health, as measured by </a:t>
            </a:r>
            <a:r>
              <a:rPr lang="en-US" sz="2800" b="1" dirty="0">
                <a:solidFill>
                  <a:srgbClr val="C00000"/>
                </a:solidFill>
              </a:rPr>
              <a:t>Health Indicators</a:t>
            </a:r>
          </a:p>
          <a:p>
            <a:endParaRPr lang="en-PK" dirty="0"/>
          </a:p>
        </p:txBody>
      </p:sp>
      <p:sp>
        <p:nvSpPr>
          <p:cNvPr id="4" name="Oval 3">
            <a:extLst>
              <a:ext uri="{FF2B5EF4-FFF2-40B4-BE49-F238E27FC236}">
                <a16:creationId xmlns:a16="http://schemas.microsoft.com/office/drawing/2014/main" id="{34DD2B0B-7EAF-FDA8-FA83-F2CC4C40AC8D}"/>
              </a:ext>
            </a:extLst>
          </p:cNvPr>
          <p:cNvSpPr/>
          <p:nvPr/>
        </p:nvSpPr>
        <p:spPr>
          <a:xfrm>
            <a:off x="10141528" y="145473"/>
            <a:ext cx="1776702" cy="7254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Core Content</a:t>
            </a:r>
          </a:p>
        </p:txBody>
      </p:sp>
      <p:pic>
        <p:nvPicPr>
          <p:cNvPr id="8" name="Picture 7">
            <a:extLst>
              <a:ext uri="{FF2B5EF4-FFF2-40B4-BE49-F238E27FC236}">
                <a16:creationId xmlns:a16="http://schemas.microsoft.com/office/drawing/2014/main" id="{6D668572-3767-D5C2-CB2D-E3D3FCFD908B}"/>
              </a:ext>
            </a:extLst>
          </p:cNvPr>
          <p:cNvPicPr>
            <a:picLocks noChangeAspect="1"/>
          </p:cNvPicPr>
          <p:nvPr/>
        </p:nvPicPr>
        <p:blipFill>
          <a:blip r:embed="rId2"/>
          <a:stretch>
            <a:fillRect/>
          </a:stretch>
        </p:blipFill>
        <p:spPr>
          <a:xfrm>
            <a:off x="1759527" y="2854036"/>
            <a:ext cx="9379527" cy="3505200"/>
          </a:xfrm>
          <a:prstGeom prst="rect">
            <a:avLst/>
          </a:prstGeom>
        </p:spPr>
      </p:pic>
      <p:sp>
        <p:nvSpPr>
          <p:cNvPr id="5" name="Slide Number Placeholder 4">
            <a:extLst>
              <a:ext uri="{FF2B5EF4-FFF2-40B4-BE49-F238E27FC236}">
                <a16:creationId xmlns:a16="http://schemas.microsoft.com/office/drawing/2014/main" id="{6EC1C17D-4074-0914-573F-6AFEC8DD809F}"/>
              </a:ext>
            </a:extLst>
          </p:cNvPr>
          <p:cNvSpPr>
            <a:spLocks noGrp="1"/>
          </p:cNvSpPr>
          <p:nvPr>
            <p:ph type="sldNum" sz="quarter" idx="12"/>
          </p:nvPr>
        </p:nvSpPr>
        <p:spPr/>
        <p:txBody>
          <a:bodyPr/>
          <a:lstStyle/>
          <a:p>
            <a:fld id="{BCCDF6F7-4108-7749-A122-8F395C3D6955}" type="slidenum">
              <a:rPr lang="en-PK" smtClean="0"/>
              <a:t>34</a:t>
            </a:fld>
            <a:endParaRPr lang="en-PK"/>
          </a:p>
        </p:txBody>
      </p:sp>
    </p:spTree>
    <p:extLst>
      <p:ext uri="{BB962C8B-B14F-4D97-AF65-F5344CB8AC3E}">
        <p14:creationId xmlns:p14="http://schemas.microsoft.com/office/powerpoint/2010/main" val="8359882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0E671-90B3-A905-FEB1-1F6602B4D34B}"/>
              </a:ext>
            </a:extLst>
          </p:cNvPr>
          <p:cNvSpPr>
            <a:spLocks noGrp="1"/>
          </p:cNvSpPr>
          <p:nvPr>
            <p:ph type="title"/>
          </p:nvPr>
        </p:nvSpPr>
        <p:spPr>
          <a:xfrm>
            <a:off x="2592925" y="624110"/>
            <a:ext cx="8911687" cy="886035"/>
          </a:xfrm>
        </p:spPr>
        <p:txBody>
          <a:bodyPr/>
          <a:lstStyle/>
          <a:p>
            <a:pPr algn="ctr"/>
            <a:r>
              <a:rPr lang="en-US" b="1" dirty="0"/>
              <a:t>Objectives of Health System </a:t>
            </a:r>
            <a:endParaRPr lang="en-PK" b="1" dirty="0"/>
          </a:p>
        </p:txBody>
      </p:sp>
      <p:sp>
        <p:nvSpPr>
          <p:cNvPr id="3" name="Content Placeholder 2">
            <a:extLst>
              <a:ext uri="{FF2B5EF4-FFF2-40B4-BE49-F238E27FC236}">
                <a16:creationId xmlns:a16="http://schemas.microsoft.com/office/drawing/2014/main" id="{CD050DFD-209C-F426-1A6F-7D9571215CD7}"/>
              </a:ext>
            </a:extLst>
          </p:cNvPr>
          <p:cNvSpPr>
            <a:spLocks noGrp="1"/>
          </p:cNvSpPr>
          <p:nvPr>
            <p:ph idx="1"/>
          </p:nvPr>
        </p:nvSpPr>
        <p:spPr>
          <a:xfrm>
            <a:off x="1648691" y="1510145"/>
            <a:ext cx="9855921" cy="4401077"/>
          </a:xfrm>
        </p:spPr>
        <p:txBody>
          <a:bodyPr/>
          <a:lstStyle/>
          <a:p>
            <a:pPr marL="0" indent="0">
              <a:buNone/>
            </a:pPr>
            <a:r>
              <a:rPr lang="en-US" sz="2800" dirty="0">
                <a:solidFill>
                  <a:srgbClr val="C00000"/>
                </a:solidFill>
              </a:rPr>
              <a:t>2. Fair financing</a:t>
            </a:r>
          </a:p>
          <a:p>
            <a:r>
              <a:rPr lang="en-US" sz="2400" dirty="0">
                <a:solidFill>
                  <a:schemeClr val="tx1"/>
                </a:solidFill>
              </a:rPr>
              <a:t>It is not about how much to spend</a:t>
            </a:r>
          </a:p>
          <a:p>
            <a:r>
              <a:rPr lang="en-US" sz="2400" dirty="0">
                <a:solidFill>
                  <a:schemeClr val="tx1"/>
                </a:solidFill>
              </a:rPr>
              <a:t>It is about the fairness</a:t>
            </a:r>
          </a:p>
          <a:p>
            <a:r>
              <a:rPr lang="en-US" sz="2400" dirty="0">
                <a:solidFill>
                  <a:schemeClr val="tx1"/>
                </a:solidFill>
              </a:rPr>
              <a:t>Minimize </a:t>
            </a:r>
            <a:r>
              <a:rPr lang="en-US" sz="2400" b="1" dirty="0">
                <a:solidFill>
                  <a:schemeClr val="tx1"/>
                </a:solidFill>
              </a:rPr>
              <a:t>unexpected expenses</a:t>
            </a:r>
          </a:p>
          <a:p>
            <a:r>
              <a:rPr lang="en-US" sz="2400" b="1" dirty="0">
                <a:solidFill>
                  <a:schemeClr val="tx1"/>
                </a:solidFill>
              </a:rPr>
              <a:t>Progressive payment</a:t>
            </a:r>
          </a:p>
          <a:p>
            <a:r>
              <a:rPr lang="en-US" sz="2400" b="1" dirty="0">
                <a:solidFill>
                  <a:schemeClr val="tx1"/>
                </a:solidFill>
              </a:rPr>
              <a:t>Risk pooling</a:t>
            </a:r>
          </a:p>
          <a:p>
            <a:pPr marL="0" indent="0">
              <a:buNone/>
            </a:pPr>
            <a:endParaRPr lang="en-PK" dirty="0"/>
          </a:p>
        </p:txBody>
      </p:sp>
      <p:pic>
        <p:nvPicPr>
          <p:cNvPr id="4" name="Picture 2" descr="F:\pictures\Pictures\equity.JPG">
            <a:extLst>
              <a:ext uri="{FF2B5EF4-FFF2-40B4-BE49-F238E27FC236}">
                <a16:creationId xmlns:a16="http://schemas.microsoft.com/office/drawing/2014/main" id="{6531321F-4CF1-D7E5-679A-791D771BA899}"/>
              </a:ext>
            </a:extLst>
          </p:cNvPr>
          <p:cNvPicPr>
            <a:picLocks noChangeAspect="1" noChangeArrowheads="1"/>
          </p:cNvPicPr>
          <p:nvPr/>
        </p:nvPicPr>
        <p:blipFill>
          <a:blip r:embed="rId2"/>
          <a:srcRect/>
          <a:stretch>
            <a:fillRect/>
          </a:stretch>
        </p:blipFill>
        <p:spPr bwMode="auto">
          <a:xfrm>
            <a:off x="7048768" y="3386125"/>
            <a:ext cx="4770992" cy="2971800"/>
          </a:xfrm>
          <a:prstGeom prst="rect">
            <a:avLst/>
          </a:prstGeom>
          <a:noFill/>
        </p:spPr>
      </p:pic>
      <p:sp>
        <p:nvSpPr>
          <p:cNvPr id="5" name="Oval 4">
            <a:extLst>
              <a:ext uri="{FF2B5EF4-FFF2-40B4-BE49-F238E27FC236}">
                <a16:creationId xmlns:a16="http://schemas.microsoft.com/office/drawing/2014/main" id="{2952A490-F669-4748-7C13-22601D7E06D2}"/>
              </a:ext>
            </a:extLst>
          </p:cNvPr>
          <p:cNvSpPr/>
          <p:nvPr/>
        </p:nvSpPr>
        <p:spPr>
          <a:xfrm>
            <a:off x="10141528" y="145473"/>
            <a:ext cx="1776702" cy="7254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Core Content</a:t>
            </a:r>
          </a:p>
        </p:txBody>
      </p:sp>
      <p:sp>
        <p:nvSpPr>
          <p:cNvPr id="6" name="Slide Number Placeholder 5">
            <a:extLst>
              <a:ext uri="{FF2B5EF4-FFF2-40B4-BE49-F238E27FC236}">
                <a16:creationId xmlns:a16="http://schemas.microsoft.com/office/drawing/2014/main" id="{5EA03166-A936-660E-B7C2-AF4F1140B6DD}"/>
              </a:ext>
            </a:extLst>
          </p:cNvPr>
          <p:cNvSpPr>
            <a:spLocks noGrp="1"/>
          </p:cNvSpPr>
          <p:nvPr>
            <p:ph type="sldNum" sz="quarter" idx="12"/>
          </p:nvPr>
        </p:nvSpPr>
        <p:spPr/>
        <p:txBody>
          <a:bodyPr/>
          <a:lstStyle/>
          <a:p>
            <a:fld id="{BCCDF6F7-4108-7749-A122-8F395C3D6955}" type="slidenum">
              <a:rPr lang="en-PK" smtClean="0"/>
              <a:t>35</a:t>
            </a:fld>
            <a:endParaRPr lang="en-PK"/>
          </a:p>
        </p:txBody>
      </p:sp>
    </p:spTree>
    <p:extLst>
      <p:ext uri="{BB962C8B-B14F-4D97-AF65-F5344CB8AC3E}">
        <p14:creationId xmlns:p14="http://schemas.microsoft.com/office/powerpoint/2010/main" val="1597522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50C05-8647-95E9-DC95-E4BDDD260522}"/>
              </a:ext>
            </a:extLst>
          </p:cNvPr>
          <p:cNvSpPr>
            <a:spLocks noGrp="1"/>
          </p:cNvSpPr>
          <p:nvPr>
            <p:ph type="title"/>
          </p:nvPr>
        </p:nvSpPr>
        <p:spPr>
          <a:xfrm>
            <a:off x="2592925" y="624110"/>
            <a:ext cx="8911687" cy="725488"/>
          </a:xfrm>
        </p:spPr>
        <p:txBody>
          <a:bodyPr/>
          <a:lstStyle/>
          <a:p>
            <a:pPr algn="ctr"/>
            <a:r>
              <a:rPr lang="en-US" b="1" dirty="0"/>
              <a:t>Objectives of Health System </a:t>
            </a:r>
            <a:endParaRPr lang="en-PK" b="1" dirty="0"/>
          </a:p>
        </p:txBody>
      </p:sp>
      <p:sp>
        <p:nvSpPr>
          <p:cNvPr id="3" name="Content Placeholder 2">
            <a:extLst>
              <a:ext uri="{FF2B5EF4-FFF2-40B4-BE49-F238E27FC236}">
                <a16:creationId xmlns:a16="http://schemas.microsoft.com/office/drawing/2014/main" id="{23F62299-7ECE-D9A5-35B7-E6A54564E077}"/>
              </a:ext>
            </a:extLst>
          </p:cNvPr>
          <p:cNvSpPr>
            <a:spLocks noGrp="1"/>
          </p:cNvSpPr>
          <p:nvPr>
            <p:ph idx="1"/>
          </p:nvPr>
        </p:nvSpPr>
        <p:spPr>
          <a:xfrm>
            <a:off x="1311579" y="1471613"/>
            <a:ext cx="10193033" cy="4762277"/>
          </a:xfrm>
        </p:spPr>
        <p:txBody>
          <a:bodyPr>
            <a:normAutofit fontScale="77500" lnSpcReduction="20000"/>
          </a:bodyPr>
          <a:lstStyle/>
          <a:p>
            <a:pPr marL="0" indent="0">
              <a:buNone/>
            </a:pPr>
            <a:r>
              <a:rPr lang="en-US" sz="3600" dirty="0">
                <a:solidFill>
                  <a:schemeClr val="accent1"/>
                </a:solidFill>
              </a:rPr>
              <a:t>3. Responsiveness to non-medical expectations</a:t>
            </a:r>
          </a:p>
          <a:p>
            <a:r>
              <a:rPr lang="en-US" sz="3000" dirty="0">
                <a:solidFill>
                  <a:schemeClr val="tx1"/>
                </a:solidFill>
              </a:rPr>
              <a:t>Respect for persons</a:t>
            </a:r>
          </a:p>
          <a:p>
            <a:pPr lvl="1"/>
            <a:r>
              <a:rPr lang="en-US" sz="3000" dirty="0">
                <a:solidFill>
                  <a:schemeClr val="tx1"/>
                </a:solidFill>
              </a:rPr>
              <a:t>Respect for dignity</a:t>
            </a:r>
          </a:p>
          <a:p>
            <a:pPr lvl="1"/>
            <a:r>
              <a:rPr lang="en-US" sz="3000" dirty="0">
                <a:solidFill>
                  <a:schemeClr val="tx1"/>
                </a:solidFill>
              </a:rPr>
              <a:t>Confidentiality</a:t>
            </a:r>
          </a:p>
          <a:p>
            <a:pPr lvl="1"/>
            <a:r>
              <a:rPr lang="en-US" sz="3000" dirty="0">
                <a:solidFill>
                  <a:schemeClr val="tx1"/>
                </a:solidFill>
              </a:rPr>
              <a:t>Autonomy</a:t>
            </a:r>
          </a:p>
          <a:p>
            <a:pPr lvl="1"/>
            <a:endParaRPr lang="en-US" sz="3000" dirty="0">
              <a:solidFill>
                <a:schemeClr val="tx1"/>
              </a:solidFill>
            </a:endParaRPr>
          </a:p>
          <a:p>
            <a:r>
              <a:rPr lang="en-US" sz="3000" dirty="0">
                <a:solidFill>
                  <a:schemeClr val="tx1"/>
                </a:solidFill>
              </a:rPr>
              <a:t>Client orientation</a:t>
            </a:r>
          </a:p>
          <a:p>
            <a:pPr lvl="1"/>
            <a:r>
              <a:rPr lang="en-US" sz="3000" dirty="0">
                <a:solidFill>
                  <a:schemeClr val="tx1"/>
                </a:solidFill>
              </a:rPr>
              <a:t>Prompt attention</a:t>
            </a:r>
          </a:p>
          <a:p>
            <a:pPr lvl="1"/>
            <a:r>
              <a:rPr lang="en-US" sz="3000" dirty="0">
                <a:solidFill>
                  <a:schemeClr val="tx1"/>
                </a:solidFill>
              </a:rPr>
              <a:t>Quality of amenities</a:t>
            </a:r>
          </a:p>
          <a:p>
            <a:pPr lvl="1"/>
            <a:r>
              <a:rPr lang="en-US" sz="3000" dirty="0">
                <a:solidFill>
                  <a:schemeClr val="tx1"/>
                </a:solidFill>
              </a:rPr>
              <a:t>Access to social support networks</a:t>
            </a:r>
          </a:p>
          <a:p>
            <a:pPr lvl="1"/>
            <a:r>
              <a:rPr lang="en-US" sz="3000" dirty="0">
                <a:solidFill>
                  <a:schemeClr val="tx1"/>
                </a:solidFill>
              </a:rPr>
              <a:t>Choice of provider</a:t>
            </a:r>
          </a:p>
          <a:p>
            <a:pPr marL="0" indent="0">
              <a:buNone/>
            </a:pPr>
            <a:endParaRPr lang="en-PK" dirty="0"/>
          </a:p>
        </p:txBody>
      </p:sp>
      <p:pic>
        <p:nvPicPr>
          <p:cNvPr id="4" name="Picture 2">
            <a:extLst>
              <a:ext uri="{FF2B5EF4-FFF2-40B4-BE49-F238E27FC236}">
                <a16:creationId xmlns:a16="http://schemas.microsoft.com/office/drawing/2014/main" id="{7FAB3B62-658F-A7E7-BB1A-AF1576F3C685}"/>
              </a:ext>
            </a:extLst>
          </p:cNvPr>
          <p:cNvPicPr>
            <a:picLocks noChangeAspect="1" noChangeArrowheads="1"/>
          </p:cNvPicPr>
          <p:nvPr/>
        </p:nvPicPr>
        <p:blipFill>
          <a:blip r:embed="rId2"/>
          <a:srcRect/>
          <a:stretch>
            <a:fillRect/>
          </a:stretch>
        </p:blipFill>
        <p:spPr bwMode="auto">
          <a:xfrm>
            <a:off x="9759950" y="2586037"/>
            <a:ext cx="1504950" cy="1685925"/>
          </a:xfrm>
          <a:prstGeom prst="rect">
            <a:avLst/>
          </a:prstGeom>
          <a:noFill/>
          <a:ln w="9525">
            <a:noFill/>
            <a:miter lim="800000"/>
            <a:headEnd/>
            <a:tailEnd/>
          </a:ln>
          <a:effectLst/>
        </p:spPr>
      </p:pic>
      <p:pic>
        <p:nvPicPr>
          <p:cNvPr id="5" name="Picture 3">
            <a:extLst>
              <a:ext uri="{FF2B5EF4-FFF2-40B4-BE49-F238E27FC236}">
                <a16:creationId xmlns:a16="http://schemas.microsoft.com/office/drawing/2014/main" id="{F9565FCF-633B-4E1D-CD20-40FF0977C0B7}"/>
              </a:ext>
            </a:extLst>
          </p:cNvPr>
          <p:cNvPicPr>
            <a:picLocks noChangeAspect="1" noChangeArrowheads="1"/>
          </p:cNvPicPr>
          <p:nvPr/>
        </p:nvPicPr>
        <p:blipFill>
          <a:blip r:embed="rId3"/>
          <a:srcRect/>
          <a:stretch>
            <a:fillRect/>
          </a:stretch>
        </p:blipFill>
        <p:spPr bwMode="auto">
          <a:xfrm>
            <a:off x="9245600" y="4586065"/>
            <a:ext cx="2219325" cy="1647825"/>
          </a:xfrm>
          <a:prstGeom prst="rect">
            <a:avLst/>
          </a:prstGeom>
          <a:noFill/>
          <a:ln w="9525">
            <a:noFill/>
            <a:miter lim="800000"/>
            <a:headEnd/>
            <a:tailEnd/>
          </a:ln>
          <a:effectLst/>
        </p:spPr>
      </p:pic>
      <p:sp>
        <p:nvSpPr>
          <p:cNvPr id="6" name="Oval 5">
            <a:extLst>
              <a:ext uri="{FF2B5EF4-FFF2-40B4-BE49-F238E27FC236}">
                <a16:creationId xmlns:a16="http://schemas.microsoft.com/office/drawing/2014/main" id="{FA1C9207-47C2-44FE-4051-737C32AD29D8}"/>
              </a:ext>
            </a:extLst>
          </p:cNvPr>
          <p:cNvSpPr/>
          <p:nvPr/>
        </p:nvSpPr>
        <p:spPr>
          <a:xfrm>
            <a:off x="10141528" y="145473"/>
            <a:ext cx="1776702" cy="7254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Core Content</a:t>
            </a:r>
          </a:p>
        </p:txBody>
      </p:sp>
      <p:sp>
        <p:nvSpPr>
          <p:cNvPr id="7" name="Slide Number Placeholder 6">
            <a:extLst>
              <a:ext uri="{FF2B5EF4-FFF2-40B4-BE49-F238E27FC236}">
                <a16:creationId xmlns:a16="http://schemas.microsoft.com/office/drawing/2014/main" id="{96E1A899-70F4-D2C4-5E80-C5B4A021A8F1}"/>
              </a:ext>
            </a:extLst>
          </p:cNvPr>
          <p:cNvSpPr>
            <a:spLocks noGrp="1"/>
          </p:cNvSpPr>
          <p:nvPr>
            <p:ph type="sldNum" sz="quarter" idx="12"/>
          </p:nvPr>
        </p:nvSpPr>
        <p:spPr/>
        <p:txBody>
          <a:bodyPr/>
          <a:lstStyle/>
          <a:p>
            <a:fld id="{BCCDF6F7-4108-7749-A122-8F395C3D6955}" type="slidenum">
              <a:rPr lang="en-PK" smtClean="0"/>
              <a:t>36</a:t>
            </a:fld>
            <a:endParaRPr lang="en-PK"/>
          </a:p>
        </p:txBody>
      </p:sp>
    </p:spTree>
    <p:extLst>
      <p:ext uri="{BB962C8B-B14F-4D97-AF65-F5344CB8AC3E}">
        <p14:creationId xmlns:p14="http://schemas.microsoft.com/office/powerpoint/2010/main" val="4634120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7ECF9-C221-724A-8686-2825FFA4E41A}"/>
              </a:ext>
            </a:extLst>
          </p:cNvPr>
          <p:cNvSpPr>
            <a:spLocks noGrp="1"/>
          </p:cNvSpPr>
          <p:nvPr>
            <p:ph type="title"/>
          </p:nvPr>
        </p:nvSpPr>
        <p:spPr>
          <a:xfrm>
            <a:off x="1871664" y="328614"/>
            <a:ext cx="8463828" cy="1200150"/>
          </a:xfrm>
        </p:spPr>
        <p:txBody>
          <a:bodyPr>
            <a:normAutofit/>
          </a:bodyPr>
          <a:lstStyle/>
          <a:p>
            <a:pPr algn="ctr"/>
            <a:r>
              <a:rPr lang="en-US" sz="3200" b="1" dirty="0"/>
              <a:t>Linking Functions and Objectives of Health System</a:t>
            </a:r>
            <a:endParaRPr lang="en-PK" sz="3200" b="1" dirty="0"/>
          </a:p>
        </p:txBody>
      </p:sp>
      <p:pic>
        <p:nvPicPr>
          <p:cNvPr id="4" name="Picture 2">
            <a:extLst>
              <a:ext uri="{FF2B5EF4-FFF2-40B4-BE49-F238E27FC236}">
                <a16:creationId xmlns:a16="http://schemas.microsoft.com/office/drawing/2014/main" id="{4F3B6426-0A74-8614-2745-204A27F3ADBF}"/>
              </a:ext>
            </a:extLst>
          </p:cNvPr>
          <p:cNvPicPr>
            <a:picLocks noGrp="1" noChangeAspect="1" noChangeArrowheads="1"/>
          </p:cNvPicPr>
          <p:nvPr>
            <p:ph idx="1"/>
          </p:nvPr>
        </p:nvPicPr>
        <p:blipFill>
          <a:blip r:embed="rId2"/>
          <a:srcRect/>
          <a:stretch>
            <a:fillRect/>
          </a:stretch>
        </p:blipFill>
        <p:spPr bwMode="auto">
          <a:xfrm>
            <a:off x="1533172" y="1528763"/>
            <a:ext cx="9971440" cy="5172075"/>
          </a:xfrm>
          <a:prstGeom prst="rect">
            <a:avLst/>
          </a:prstGeom>
          <a:noFill/>
          <a:ln w="9525">
            <a:noFill/>
            <a:miter lim="800000"/>
            <a:headEnd/>
            <a:tailEnd/>
          </a:ln>
          <a:effectLst/>
        </p:spPr>
      </p:pic>
      <p:sp>
        <p:nvSpPr>
          <p:cNvPr id="3" name="Oval 2">
            <a:extLst>
              <a:ext uri="{FF2B5EF4-FFF2-40B4-BE49-F238E27FC236}">
                <a16:creationId xmlns:a16="http://schemas.microsoft.com/office/drawing/2014/main" id="{8394ABF8-C71C-30F3-3D8F-E0D52ED49F74}"/>
              </a:ext>
            </a:extLst>
          </p:cNvPr>
          <p:cNvSpPr/>
          <p:nvPr/>
        </p:nvSpPr>
        <p:spPr>
          <a:xfrm>
            <a:off x="10141528" y="145473"/>
            <a:ext cx="1776702" cy="7254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Core Content</a:t>
            </a:r>
          </a:p>
        </p:txBody>
      </p:sp>
      <p:sp>
        <p:nvSpPr>
          <p:cNvPr id="5" name="Slide Number Placeholder 4">
            <a:extLst>
              <a:ext uri="{FF2B5EF4-FFF2-40B4-BE49-F238E27FC236}">
                <a16:creationId xmlns:a16="http://schemas.microsoft.com/office/drawing/2014/main" id="{8118DCF2-762E-6C0C-FEF2-4043C63142F8}"/>
              </a:ext>
            </a:extLst>
          </p:cNvPr>
          <p:cNvSpPr>
            <a:spLocks noGrp="1"/>
          </p:cNvSpPr>
          <p:nvPr>
            <p:ph type="sldNum" sz="quarter" idx="12"/>
          </p:nvPr>
        </p:nvSpPr>
        <p:spPr/>
        <p:txBody>
          <a:bodyPr/>
          <a:lstStyle/>
          <a:p>
            <a:fld id="{BCCDF6F7-4108-7749-A122-8F395C3D6955}" type="slidenum">
              <a:rPr lang="en-PK" smtClean="0"/>
              <a:t>37</a:t>
            </a:fld>
            <a:endParaRPr lang="en-PK"/>
          </a:p>
        </p:txBody>
      </p:sp>
    </p:spTree>
    <p:extLst>
      <p:ext uri="{BB962C8B-B14F-4D97-AF65-F5344CB8AC3E}">
        <p14:creationId xmlns:p14="http://schemas.microsoft.com/office/powerpoint/2010/main" val="36525295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5F9A2-06F4-14BB-2125-08852435E7C4}"/>
              </a:ext>
            </a:extLst>
          </p:cNvPr>
          <p:cNvSpPr>
            <a:spLocks noGrp="1"/>
          </p:cNvSpPr>
          <p:nvPr>
            <p:ph type="title"/>
          </p:nvPr>
        </p:nvSpPr>
        <p:spPr>
          <a:xfrm>
            <a:off x="2592925" y="624111"/>
            <a:ext cx="6966711" cy="918940"/>
          </a:xfrm>
        </p:spPr>
        <p:txBody>
          <a:bodyPr/>
          <a:lstStyle/>
          <a:p>
            <a:pPr algn="ctr"/>
            <a:r>
              <a:rPr lang="en-US" b="1" dirty="0"/>
              <a:t>Important Points </a:t>
            </a:r>
            <a:endParaRPr lang="en-PK" b="1" dirty="0"/>
          </a:p>
        </p:txBody>
      </p:sp>
      <p:sp>
        <p:nvSpPr>
          <p:cNvPr id="3" name="Content Placeholder 2">
            <a:extLst>
              <a:ext uri="{FF2B5EF4-FFF2-40B4-BE49-F238E27FC236}">
                <a16:creationId xmlns:a16="http://schemas.microsoft.com/office/drawing/2014/main" id="{7CE6C8DA-46D5-8453-E0F9-E1308F32BE40}"/>
              </a:ext>
            </a:extLst>
          </p:cNvPr>
          <p:cNvSpPr>
            <a:spLocks noGrp="1"/>
          </p:cNvSpPr>
          <p:nvPr>
            <p:ph idx="1"/>
          </p:nvPr>
        </p:nvSpPr>
        <p:spPr>
          <a:xfrm>
            <a:off x="1052945" y="1543050"/>
            <a:ext cx="10451667" cy="4368172"/>
          </a:xfrm>
        </p:spPr>
        <p:txBody>
          <a:bodyPr>
            <a:normAutofit lnSpcReduction="10000"/>
          </a:bodyPr>
          <a:lstStyle/>
          <a:p>
            <a:r>
              <a:rPr lang="en-US" sz="2400" dirty="0">
                <a:solidFill>
                  <a:schemeClr val="tx1"/>
                </a:solidFill>
              </a:rPr>
              <a:t>Health care systems are strongly influenced by the underlying norms and values prevailing in the respective societies </a:t>
            </a:r>
          </a:p>
          <a:p>
            <a:endParaRPr lang="en-US" sz="2400" dirty="0">
              <a:solidFill>
                <a:schemeClr val="tx1"/>
              </a:solidFill>
            </a:endParaRPr>
          </a:p>
          <a:p>
            <a:r>
              <a:rPr lang="en-US" sz="2400" dirty="0">
                <a:solidFill>
                  <a:schemeClr val="tx1"/>
                </a:solidFill>
              </a:rPr>
              <a:t>Healthcare systems are therefore different all over the world and are strongly influenced by each nation's unique history, traditions and political system </a:t>
            </a:r>
          </a:p>
          <a:p>
            <a:pPr>
              <a:buNone/>
            </a:pPr>
            <a:endParaRPr lang="en-US" sz="2400" dirty="0">
              <a:solidFill>
                <a:schemeClr val="tx1"/>
              </a:solidFill>
            </a:endParaRPr>
          </a:p>
          <a:p>
            <a:r>
              <a:rPr lang="en-US" sz="2400" dirty="0">
                <a:solidFill>
                  <a:schemeClr val="tx1"/>
                </a:solidFill>
              </a:rPr>
              <a:t>Views range from a predominantly social or collective good, from which all citizens belonging to that society should benefit to healthcare as a commodity that should be bought and sold on the open market</a:t>
            </a:r>
          </a:p>
          <a:p>
            <a:pPr marL="0" indent="0">
              <a:buNone/>
            </a:pPr>
            <a:endParaRPr lang="en-PK" dirty="0"/>
          </a:p>
        </p:txBody>
      </p:sp>
      <p:sp>
        <p:nvSpPr>
          <p:cNvPr id="4" name="Oval 3">
            <a:extLst>
              <a:ext uri="{FF2B5EF4-FFF2-40B4-BE49-F238E27FC236}">
                <a16:creationId xmlns:a16="http://schemas.microsoft.com/office/drawing/2014/main" id="{FD3A94D3-68D4-1380-56B0-228DE34A3F4D}"/>
              </a:ext>
            </a:extLst>
          </p:cNvPr>
          <p:cNvSpPr/>
          <p:nvPr/>
        </p:nvSpPr>
        <p:spPr>
          <a:xfrm>
            <a:off x="10016837" y="295232"/>
            <a:ext cx="1776702" cy="7254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Core Content</a:t>
            </a:r>
          </a:p>
        </p:txBody>
      </p:sp>
      <p:sp>
        <p:nvSpPr>
          <p:cNvPr id="5" name="Slide Number Placeholder 4">
            <a:extLst>
              <a:ext uri="{FF2B5EF4-FFF2-40B4-BE49-F238E27FC236}">
                <a16:creationId xmlns:a16="http://schemas.microsoft.com/office/drawing/2014/main" id="{A9E152A3-8736-90E3-94BF-8215961D945D}"/>
              </a:ext>
            </a:extLst>
          </p:cNvPr>
          <p:cNvSpPr>
            <a:spLocks noGrp="1"/>
          </p:cNvSpPr>
          <p:nvPr>
            <p:ph type="sldNum" sz="quarter" idx="12"/>
          </p:nvPr>
        </p:nvSpPr>
        <p:spPr/>
        <p:txBody>
          <a:bodyPr/>
          <a:lstStyle/>
          <a:p>
            <a:fld id="{BCCDF6F7-4108-7749-A122-8F395C3D6955}" type="slidenum">
              <a:rPr lang="en-PK" smtClean="0"/>
              <a:t>38</a:t>
            </a:fld>
            <a:endParaRPr lang="en-PK"/>
          </a:p>
        </p:txBody>
      </p:sp>
    </p:spTree>
    <p:extLst>
      <p:ext uri="{BB962C8B-B14F-4D97-AF65-F5344CB8AC3E}">
        <p14:creationId xmlns:p14="http://schemas.microsoft.com/office/powerpoint/2010/main" val="1996631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2AEA0-84F5-D814-39B4-F3FADB26C825}"/>
              </a:ext>
            </a:extLst>
          </p:cNvPr>
          <p:cNvSpPr>
            <a:spLocks noGrp="1"/>
          </p:cNvSpPr>
          <p:nvPr>
            <p:ph type="title"/>
          </p:nvPr>
        </p:nvSpPr>
        <p:spPr>
          <a:xfrm>
            <a:off x="4674393" y="413878"/>
            <a:ext cx="2843213" cy="918940"/>
          </a:xfrm>
        </p:spPr>
        <p:txBody>
          <a:bodyPr/>
          <a:lstStyle/>
          <a:p>
            <a:pPr algn="ctr"/>
            <a:r>
              <a:rPr lang="en-PK" b="1" dirty="0"/>
              <a:t>Ethics</a:t>
            </a:r>
          </a:p>
        </p:txBody>
      </p:sp>
      <p:sp>
        <p:nvSpPr>
          <p:cNvPr id="3" name="Content Placeholder 2">
            <a:extLst>
              <a:ext uri="{FF2B5EF4-FFF2-40B4-BE49-F238E27FC236}">
                <a16:creationId xmlns:a16="http://schemas.microsoft.com/office/drawing/2014/main" id="{CFCB8B1F-D370-2543-EE19-97A62AE16543}"/>
              </a:ext>
            </a:extLst>
          </p:cNvPr>
          <p:cNvSpPr>
            <a:spLocks noGrp="1"/>
          </p:cNvSpPr>
          <p:nvPr>
            <p:ph idx="1"/>
          </p:nvPr>
        </p:nvSpPr>
        <p:spPr>
          <a:xfrm>
            <a:off x="1630075" y="1186622"/>
            <a:ext cx="9832974" cy="4919440"/>
          </a:xfrm>
        </p:spPr>
        <p:txBody>
          <a:bodyPr>
            <a:noAutofit/>
          </a:bodyPr>
          <a:lstStyle/>
          <a:p>
            <a:r>
              <a:rPr lang="en-GB" sz="2400" b="0" i="0" dirty="0">
                <a:solidFill>
                  <a:schemeClr val="tx1"/>
                </a:solidFill>
                <a:effectLst/>
              </a:rPr>
              <a:t>Medical profession works within thin lines of professionalism and trust</a:t>
            </a:r>
          </a:p>
          <a:p>
            <a:r>
              <a:rPr lang="en-GB" sz="2400" b="0" i="0" dirty="0">
                <a:solidFill>
                  <a:schemeClr val="tx1"/>
                </a:solidFill>
                <a:effectLst/>
              </a:rPr>
              <a:t>Health ethics promotes the consideration of values in the prioritization and justification of actions by health professionals, researchers and policymakers that may impact the health and well-being of patients, families, and communities</a:t>
            </a:r>
          </a:p>
          <a:p>
            <a:pPr marL="0" indent="0">
              <a:buNone/>
            </a:pPr>
            <a:r>
              <a:rPr lang="en-GB" sz="2000" dirty="0">
                <a:solidFill>
                  <a:schemeClr val="accent1"/>
                </a:solidFill>
              </a:rPr>
              <a:t>Reference</a:t>
            </a:r>
          </a:p>
          <a:p>
            <a:r>
              <a:rPr lang="en-GB" b="0" i="0" dirty="0">
                <a:solidFill>
                  <a:schemeClr val="tx1"/>
                </a:solidFill>
                <a:effectLst/>
              </a:rPr>
              <a:t>Riaz S, Khan EA, </a:t>
            </a:r>
            <a:r>
              <a:rPr lang="en-GB" b="0" i="0" dirty="0" err="1">
                <a:solidFill>
                  <a:schemeClr val="tx1"/>
                </a:solidFill>
                <a:effectLst/>
              </a:rPr>
              <a:t>Jafar</a:t>
            </a:r>
            <a:r>
              <a:rPr lang="en-GB" b="0" i="0" dirty="0">
                <a:solidFill>
                  <a:schemeClr val="tx1"/>
                </a:solidFill>
                <a:effectLst/>
              </a:rPr>
              <a:t> T. Ethics In Health Care Settings: Practices Of Healthcare Professionals And Perceptions Of Patients Regarding Informed Consent, Confidentiality And Privacy At Two Tertiary Care Hospitals Of Islamabad, Pakistan. J </a:t>
            </a:r>
            <a:r>
              <a:rPr lang="en-GB" b="0" i="0" dirty="0" err="1">
                <a:solidFill>
                  <a:schemeClr val="tx1"/>
                </a:solidFill>
                <a:effectLst/>
              </a:rPr>
              <a:t>Ayub</a:t>
            </a:r>
            <a:r>
              <a:rPr lang="en-GB" b="0" i="0" dirty="0">
                <a:solidFill>
                  <a:schemeClr val="tx1"/>
                </a:solidFill>
                <a:effectLst/>
              </a:rPr>
              <a:t> Med Coll Abbottabad. 2017 Jul-Sep;29(3):472-476. PMID: 29076686</a:t>
            </a:r>
            <a:endParaRPr lang="en-PK" dirty="0">
              <a:solidFill>
                <a:schemeClr val="tx1"/>
              </a:solidFill>
            </a:endParaRPr>
          </a:p>
        </p:txBody>
      </p:sp>
      <p:sp>
        <p:nvSpPr>
          <p:cNvPr id="4" name="Oval 3">
            <a:extLst>
              <a:ext uri="{FF2B5EF4-FFF2-40B4-BE49-F238E27FC236}">
                <a16:creationId xmlns:a16="http://schemas.microsoft.com/office/drawing/2014/main" id="{8FC7BA34-319E-66FD-AB10-4AF6095EC8A5}"/>
              </a:ext>
            </a:extLst>
          </p:cNvPr>
          <p:cNvSpPr/>
          <p:nvPr/>
        </p:nvSpPr>
        <p:spPr>
          <a:xfrm>
            <a:off x="10203440" y="395510"/>
            <a:ext cx="1444625" cy="727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Ethics</a:t>
            </a:r>
          </a:p>
        </p:txBody>
      </p:sp>
      <p:pic>
        <p:nvPicPr>
          <p:cNvPr id="5" name="Content Placeholder 4">
            <a:extLst>
              <a:ext uri="{FF2B5EF4-FFF2-40B4-BE49-F238E27FC236}">
                <a16:creationId xmlns:a16="http://schemas.microsoft.com/office/drawing/2014/main" id="{0CAC50A8-E7B5-93CD-20B9-1B3D83BA5D5C}"/>
              </a:ext>
            </a:extLst>
          </p:cNvPr>
          <p:cNvPicPr>
            <a:picLocks noChangeAspect="1"/>
          </p:cNvPicPr>
          <p:nvPr/>
        </p:nvPicPr>
        <p:blipFill>
          <a:blip r:embed="rId2"/>
          <a:stretch>
            <a:fillRect/>
          </a:stretch>
        </p:blipFill>
        <p:spPr>
          <a:xfrm>
            <a:off x="8589818" y="5306292"/>
            <a:ext cx="3200544" cy="1253180"/>
          </a:xfrm>
          <a:prstGeom prst="rect">
            <a:avLst/>
          </a:prstGeom>
        </p:spPr>
      </p:pic>
      <p:sp>
        <p:nvSpPr>
          <p:cNvPr id="6" name="Slide Number Placeholder 5">
            <a:extLst>
              <a:ext uri="{FF2B5EF4-FFF2-40B4-BE49-F238E27FC236}">
                <a16:creationId xmlns:a16="http://schemas.microsoft.com/office/drawing/2014/main" id="{390F5A8E-F069-98A8-A29E-76A7CC7C30C2}"/>
              </a:ext>
            </a:extLst>
          </p:cNvPr>
          <p:cNvSpPr>
            <a:spLocks noGrp="1"/>
          </p:cNvSpPr>
          <p:nvPr>
            <p:ph type="sldNum" sz="quarter" idx="12"/>
          </p:nvPr>
        </p:nvSpPr>
        <p:spPr/>
        <p:txBody>
          <a:bodyPr/>
          <a:lstStyle/>
          <a:p>
            <a:fld id="{BCCDF6F7-4108-7749-A122-8F395C3D6955}" type="slidenum">
              <a:rPr lang="en-PK" smtClean="0"/>
              <a:t>39</a:t>
            </a:fld>
            <a:endParaRPr lang="en-PK"/>
          </a:p>
        </p:txBody>
      </p:sp>
    </p:spTree>
    <p:extLst>
      <p:ext uri="{BB962C8B-B14F-4D97-AF65-F5344CB8AC3E}">
        <p14:creationId xmlns:p14="http://schemas.microsoft.com/office/powerpoint/2010/main" val="309133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3D047CF-1558-FEB8-EAFF-948C6C1E06F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14588" y="342899"/>
            <a:ext cx="9444037" cy="62007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90E3315-49CD-5EF3-1793-EF26920033C9}"/>
              </a:ext>
            </a:extLst>
          </p:cNvPr>
          <p:cNvSpPr txBox="1"/>
          <p:nvPr/>
        </p:nvSpPr>
        <p:spPr>
          <a:xfrm>
            <a:off x="576263" y="1877110"/>
            <a:ext cx="1838325" cy="646331"/>
          </a:xfrm>
          <a:prstGeom prst="rect">
            <a:avLst/>
          </a:prstGeom>
          <a:noFill/>
        </p:spPr>
        <p:txBody>
          <a:bodyPr wrap="square">
            <a:spAutoFit/>
          </a:bodyPr>
          <a:lstStyle/>
          <a:p>
            <a:pPr>
              <a:lnSpc>
                <a:spcPct val="100000"/>
              </a:lnSpc>
              <a:spcBef>
                <a:spcPct val="0"/>
              </a:spcBef>
              <a:buClrTx/>
              <a:buSzTx/>
              <a:buFontTx/>
              <a:buNone/>
            </a:pPr>
            <a:r>
              <a:rPr lang="en-US" altLang="en-US" sz="1800" b="1" dirty="0">
                <a:solidFill>
                  <a:srgbClr val="0070C0"/>
                </a:solidFill>
              </a:rPr>
              <a:t>Professor</a:t>
            </a:r>
          </a:p>
          <a:p>
            <a:pPr>
              <a:lnSpc>
                <a:spcPct val="100000"/>
              </a:lnSpc>
              <a:spcBef>
                <a:spcPct val="0"/>
              </a:spcBef>
              <a:buClrTx/>
              <a:buSzTx/>
              <a:buFontTx/>
              <a:buNone/>
            </a:pPr>
            <a:r>
              <a:rPr lang="en-US" altLang="en-US" sz="1800" b="1" dirty="0">
                <a:solidFill>
                  <a:srgbClr val="0070C0"/>
                </a:solidFill>
              </a:rPr>
              <a:t>Umar’s Model</a:t>
            </a:r>
          </a:p>
        </p:txBody>
      </p:sp>
      <p:sp>
        <p:nvSpPr>
          <p:cNvPr id="3" name="Slide Number Placeholder 2">
            <a:extLst>
              <a:ext uri="{FF2B5EF4-FFF2-40B4-BE49-F238E27FC236}">
                <a16:creationId xmlns:a16="http://schemas.microsoft.com/office/drawing/2014/main" id="{A7E68F1A-7401-E179-EBAE-C333B2AC6BF7}"/>
              </a:ext>
            </a:extLst>
          </p:cNvPr>
          <p:cNvSpPr>
            <a:spLocks noGrp="1"/>
          </p:cNvSpPr>
          <p:nvPr>
            <p:ph type="sldNum" sz="quarter" idx="12"/>
          </p:nvPr>
        </p:nvSpPr>
        <p:spPr/>
        <p:txBody>
          <a:bodyPr/>
          <a:lstStyle/>
          <a:p>
            <a:fld id="{BCCDF6F7-4108-7749-A122-8F395C3D6955}" type="slidenum">
              <a:rPr lang="en-PK" smtClean="0"/>
              <a:t>4</a:t>
            </a:fld>
            <a:endParaRPr lang="en-PK"/>
          </a:p>
        </p:txBody>
      </p:sp>
    </p:spTree>
    <p:extLst>
      <p:ext uri="{BB962C8B-B14F-4D97-AF65-F5344CB8AC3E}">
        <p14:creationId xmlns:p14="http://schemas.microsoft.com/office/powerpoint/2010/main" val="39168350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E69D4-1E79-E176-31D6-943862F213C3}"/>
              </a:ext>
            </a:extLst>
          </p:cNvPr>
          <p:cNvSpPr>
            <a:spLocks noGrp="1"/>
          </p:cNvSpPr>
          <p:nvPr>
            <p:ph type="title"/>
          </p:nvPr>
        </p:nvSpPr>
        <p:spPr>
          <a:xfrm>
            <a:off x="2571080" y="441547"/>
            <a:ext cx="7049839" cy="528797"/>
          </a:xfrm>
        </p:spPr>
        <p:txBody>
          <a:bodyPr>
            <a:normAutofit fontScale="90000"/>
          </a:bodyPr>
          <a:lstStyle/>
          <a:p>
            <a:pPr algn="ctr"/>
            <a:r>
              <a:rPr lang="en-PK" sz="3200" b="1" dirty="0"/>
              <a:t>Relevant Research</a:t>
            </a:r>
          </a:p>
        </p:txBody>
      </p:sp>
      <p:sp>
        <p:nvSpPr>
          <p:cNvPr id="4" name="Slide Number Placeholder 3">
            <a:extLst>
              <a:ext uri="{FF2B5EF4-FFF2-40B4-BE49-F238E27FC236}">
                <a16:creationId xmlns:a16="http://schemas.microsoft.com/office/drawing/2014/main" id="{0C4C810D-5F5B-947F-02EE-369BCB188ACE}"/>
              </a:ext>
            </a:extLst>
          </p:cNvPr>
          <p:cNvSpPr>
            <a:spLocks noGrp="1"/>
          </p:cNvSpPr>
          <p:nvPr>
            <p:ph type="sldNum" sz="quarter" idx="12"/>
          </p:nvPr>
        </p:nvSpPr>
        <p:spPr/>
        <p:txBody>
          <a:bodyPr/>
          <a:lstStyle/>
          <a:p>
            <a:fld id="{BCCDF6F7-4108-7749-A122-8F395C3D6955}" type="slidenum">
              <a:rPr lang="en-PK" smtClean="0"/>
              <a:t>40</a:t>
            </a:fld>
            <a:endParaRPr lang="en-PK"/>
          </a:p>
        </p:txBody>
      </p:sp>
      <p:pic>
        <p:nvPicPr>
          <p:cNvPr id="10" name="Content Placeholder 9">
            <a:extLst>
              <a:ext uri="{FF2B5EF4-FFF2-40B4-BE49-F238E27FC236}">
                <a16:creationId xmlns:a16="http://schemas.microsoft.com/office/drawing/2014/main" id="{4B745309-47C1-229E-D65C-4CF5CD2F9C64}"/>
              </a:ext>
            </a:extLst>
          </p:cNvPr>
          <p:cNvPicPr>
            <a:picLocks noGrp="1" noChangeAspect="1"/>
          </p:cNvPicPr>
          <p:nvPr>
            <p:ph idx="1"/>
          </p:nvPr>
        </p:nvPicPr>
        <p:blipFill>
          <a:blip r:embed="rId2"/>
          <a:stretch>
            <a:fillRect/>
          </a:stretch>
        </p:blipFill>
        <p:spPr>
          <a:xfrm>
            <a:off x="2095500" y="1018147"/>
            <a:ext cx="9347200" cy="5398306"/>
          </a:xfrm>
        </p:spPr>
      </p:pic>
    </p:spTree>
    <p:extLst>
      <p:ext uri="{BB962C8B-B14F-4D97-AF65-F5344CB8AC3E}">
        <p14:creationId xmlns:p14="http://schemas.microsoft.com/office/powerpoint/2010/main" val="41860701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C4D73-BA0D-B101-FA82-2350716E4ED8}"/>
              </a:ext>
            </a:extLst>
          </p:cNvPr>
          <p:cNvSpPr>
            <a:spLocks noGrp="1"/>
          </p:cNvSpPr>
          <p:nvPr>
            <p:ph type="title"/>
          </p:nvPr>
        </p:nvSpPr>
        <p:spPr>
          <a:xfrm>
            <a:off x="3472070" y="624110"/>
            <a:ext cx="5547240" cy="900113"/>
          </a:xfrm>
        </p:spPr>
        <p:txBody>
          <a:bodyPr/>
          <a:lstStyle/>
          <a:p>
            <a:pPr algn="ctr"/>
            <a:r>
              <a:rPr lang="en-US" b="1" dirty="0">
                <a:solidFill>
                  <a:schemeClr val="tx2">
                    <a:lumMod val="50000"/>
                  </a:schemeClr>
                </a:solidFill>
              </a:rPr>
              <a:t>MCQ</a:t>
            </a:r>
            <a:endParaRPr lang="en-PK" b="1" dirty="0"/>
          </a:p>
        </p:txBody>
      </p:sp>
      <p:sp>
        <p:nvSpPr>
          <p:cNvPr id="3" name="Content Placeholder 2">
            <a:extLst>
              <a:ext uri="{FF2B5EF4-FFF2-40B4-BE49-F238E27FC236}">
                <a16:creationId xmlns:a16="http://schemas.microsoft.com/office/drawing/2014/main" id="{2E9045D1-76FD-C1CF-FDD5-CEB8C4F3D1FB}"/>
              </a:ext>
            </a:extLst>
          </p:cNvPr>
          <p:cNvSpPr>
            <a:spLocks noGrp="1"/>
          </p:cNvSpPr>
          <p:nvPr>
            <p:ph idx="1"/>
          </p:nvPr>
        </p:nvSpPr>
        <p:spPr>
          <a:xfrm>
            <a:off x="1311579" y="1671638"/>
            <a:ext cx="10193033" cy="4239584"/>
          </a:xfrm>
        </p:spPr>
        <p:txBody>
          <a:bodyPr/>
          <a:lstStyle/>
          <a:p>
            <a:pPr marL="0" indent="0">
              <a:buNone/>
            </a:pPr>
            <a:r>
              <a:rPr lang="en-GB" sz="2400" i="0" dirty="0">
                <a:solidFill>
                  <a:schemeClr val="tx1"/>
                </a:solidFill>
                <a:effectLst/>
              </a:rPr>
              <a:t>In Taiwan, insurance companies are privately owned but payments come from a government program to which all citizens contribute. What type of health care model is this?</a:t>
            </a:r>
          </a:p>
          <a:p>
            <a:pPr marL="0" indent="0">
              <a:buNone/>
            </a:pPr>
            <a:r>
              <a:rPr lang="en-US" sz="2400" dirty="0">
                <a:solidFill>
                  <a:schemeClr val="tx1"/>
                </a:solidFill>
              </a:rPr>
              <a:t>a. The Beveridge Model</a:t>
            </a:r>
          </a:p>
          <a:p>
            <a:pPr marL="0" indent="0">
              <a:buNone/>
            </a:pPr>
            <a:r>
              <a:rPr lang="en-US" sz="2400" dirty="0">
                <a:solidFill>
                  <a:schemeClr val="tx1"/>
                </a:solidFill>
              </a:rPr>
              <a:t>b. The Bismarck Model</a:t>
            </a:r>
          </a:p>
          <a:p>
            <a:pPr marL="0" indent="0">
              <a:buNone/>
            </a:pPr>
            <a:r>
              <a:rPr lang="en-US" sz="2400" dirty="0">
                <a:solidFill>
                  <a:schemeClr val="tx1"/>
                </a:solidFill>
              </a:rPr>
              <a:t>c. The National Health Insurance Model</a:t>
            </a:r>
          </a:p>
          <a:p>
            <a:pPr marL="0" indent="0">
              <a:buNone/>
            </a:pPr>
            <a:r>
              <a:rPr lang="en-US" sz="2400" dirty="0">
                <a:solidFill>
                  <a:schemeClr val="tx1"/>
                </a:solidFill>
              </a:rPr>
              <a:t>d. The Out of Pocket Model</a:t>
            </a:r>
          </a:p>
          <a:p>
            <a:pPr marL="0" indent="0">
              <a:buNone/>
            </a:pPr>
            <a:r>
              <a:rPr lang="en-US" sz="2400" dirty="0">
                <a:solidFill>
                  <a:schemeClr val="tx1"/>
                </a:solidFill>
              </a:rPr>
              <a:t>e. </a:t>
            </a:r>
            <a:r>
              <a:rPr lang="en-US" sz="2400" dirty="0" err="1">
                <a:solidFill>
                  <a:schemeClr val="tx1"/>
                </a:solidFill>
              </a:rPr>
              <a:t>Keilmann’s</a:t>
            </a:r>
            <a:r>
              <a:rPr lang="en-US" sz="2400" dirty="0">
                <a:solidFill>
                  <a:schemeClr val="tx1"/>
                </a:solidFill>
              </a:rPr>
              <a:t> Model</a:t>
            </a:r>
            <a:endParaRPr lang="en-PK" sz="2400" dirty="0">
              <a:solidFill>
                <a:schemeClr val="tx1"/>
              </a:solidFill>
            </a:endParaRPr>
          </a:p>
          <a:p>
            <a:pPr marL="0" indent="0">
              <a:buNone/>
            </a:pPr>
            <a:endParaRPr lang="en-PK" dirty="0"/>
          </a:p>
        </p:txBody>
      </p:sp>
      <p:sp>
        <p:nvSpPr>
          <p:cNvPr id="4" name="Oval 3">
            <a:extLst>
              <a:ext uri="{FF2B5EF4-FFF2-40B4-BE49-F238E27FC236}">
                <a16:creationId xmlns:a16="http://schemas.microsoft.com/office/drawing/2014/main" id="{B4058AB9-7EE2-D92A-DA29-02B77F9DC752}"/>
              </a:ext>
            </a:extLst>
          </p:cNvPr>
          <p:cNvSpPr/>
          <p:nvPr/>
        </p:nvSpPr>
        <p:spPr>
          <a:xfrm>
            <a:off x="9483435" y="174053"/>
            <a:ext cx="2389909" cy="9001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End of Lecture Assessment</a:t>
            </a:r>
          </a:p>
        </p:txBody>
      </p:sp>
      <p:sp>
        <p:nvSpPr>
          <p:cNvPr id="5" name="Slide Number Placeholder 4">
            <a:extLst>
              <a:ext uri="{FF2B5EF4-FFF2-40B4-BE49-F238E27FC236}">
                <a16:creationId xmlns:a16="http://schemas.microsoft.com/office/drawing/2014/main" id="{0084CD8F-188C-3CF0-4354-405BCDA1622E}"/>
              </a:ext>
            </a:extLst>
          </p:cNvPr>
          <p:cNvSpPr>
            <a:spLocks noGrp="1"/>
          </p:cNvSpPr>
          <p:nvPr>
            <p:ph type="sldNum" sz="quarter" idx="12"/>
          </p:nvPr>
        </p:nvSpPr>
        <p:spPr/>
        <p:txBody>
          <a:bodyPr/>
          <a:lstStyle/>
          <a:p>
            <a:fld id="{BCCDF6F7-4108-7749-A122-8F395C3D6955}" type="slidenum">
              <a:rPr lang="en-PK" smtClean="0"/>
              <a:t>41</a:t>
            </a:fld>
            <a:endParaRPr lang="en-PK"/>
          </a:p>
        </p:txBody>
      </p:sp>
    </p:spTree>
    <p:extLst>
      <p:ext uri="{BB962C8B-B14F-4D97-AF65-F5344CB8AC3E}">
        <p14:creationId xmlns:p14="http://schemas.microsoft.com/office/powerpoint/2010/main" val="349358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5843D-1A5F-1DD6-2BA6-970AE32AD2DF}"/>
              </a:ext>
            </a:extLst>
          </p:cNvPr>
          <p:cNvSpPr>
            <a:spLocks noGrp="1"/>
          </p:cNvSpPr>
          <p:nvPr>
            <p:ph type="title"/>
          </p:nvPr>
        </p:nvSpPr>
        <p:spPr>
          <a:xfrm>
            <a:off x="2592925" y="624110"/>
            <a:ext cx="8108413" cy="804640"/>
          </a:xfrm>
        </p:spPr>
        <p:txBody>
          <a:bodyPr/>
          <a:lstStyle/>
          <a:p>
            <a:pPr algn="ctr"/>
            <a:r>
              <a:rPr lang="en-US" altLang="en-PK" sz="3600" dirty="0">
                <a:solidFill>
                  <a:schemeClr val="tx1"/>
                </a:solidFill>
                <a:latin typeface="Arial" panose="020B0604020202020204" pitchFamily="34" charset="0"/>
                <a:cs typeface="Arial" panose="020B0604020202020204" pitchFamily="34" charset="0"/>
              </a:rPr>
              <a:t>Suggested Readings &amp; Sources</a:t>
            </a:r>
            <a:endParaRPr lang="en-PK" dirty="0"/>
          </a:p>
        </p:txBody>
      </p:sp>
      <p:sp>
        <p:nvSpPr>
          <p:cNvPr id="3" name="Content Placeholder 2">
            <a:extLst>
              <a:ext uri="{FF2B5EF4-FFF2-40B4-BE49-F238E27FC236}">
                <a16:creationId xmlns:a16="http://schemas.microsoft.com/office/drawing/2014/main" id="{7E9016E4-AA88-3F6A-F1BC-549DB40614DD}"/>
              </a:ext>
            </a:extLst>
          </p:cNvPr>
          <p:cNvSpPr>
            <a:spLocks noGrp="1"/>
          </p:cNvSpPr>
          <p:nvPr>
            <p:ph idx="1"/>
          </p:nvPr>
        </p:nvSpPr>
        <p:spPr>
          <a:xfrm>
            <a:off x="1157288" y="1585913"/>
            <a:ext cx="10347324" cy="4325309"/>
          </a:xfrm>
        </p:spPr>
        <p:txBody>
          <a:bodyPr/>
          <a:lstStyle/>
          <a:p>
            <a:r>
              <a:rPr lang="en-US" sz="2000" dirty="0">
                <a:solidFill>
                  <a:schemeClr val="tx1"/>
                </a:solidFill>
              </a:rPr>
              <a:t>The World Health Organization’s (WHO’s) </a:t>
            </a:r>
            <a:r>
              <a:rPr lang="en-US" sz="2000" i="1" dirty="0">
                <a:solidFill>
                  <a:schemeClr val="tx1"/>
                </a:solidFill>
              </a:rPr>
              <a:t>World Health Report 2000 (WHO 2000)</a:t>
            </a:r>
          </a:p>
          <a:p>
            <a:pPr lvl="1"/>
            <a:r>
              <a:rPr lang="en-US" sz="2000" i="1" dirty="0">
                <a:solidFill>
                  <a:schemeClr val="tx1"/>
                </a:solidFill>
              </a:rPr>
              <a:t>Chapter 1: </a:t>
            </a:r>
            <a:r>
              <a:rPr lang="en-US" sz="2000" dirty="0">
                <a:solidFill>
                  <a:schemeClr val="tx1"/>
                </a:solidFill>
              </a:rPr>
              <a:t>why do health systems matter Pg 3-17</a:t>
            </a:r>
          </a:p>
          <a:p>
            <a:pPr lvl="1"/>
            <a:endParaRPr lang="en-US" sz="2000" dirty="0">
              <a:solidFill>
                <a:schemeClr val="tx1"/>
              </a:solidFill>
            </a:endParaRPr>
          </a:p>
          <a:p>
            <a:pPr lvl="0"/>
            <a:r>
              <a:rPr lang="en-US" sz="2000" dirty="0">
                <a:solidFill>
                  <a:schemeClr val="tx1"/>
                </a:solidFill>
              </a:rPr>
              <a:t>Page 14-25 of the report WHO (2007) Everybody’s business: Strengthening health systems to improve health outcomes. WHO’s framework for action</a:t>
            </a:r>
          </a:p>
          <a:p>
            <a:endParaRPr lang="en-US" sz="2000" dirty="0">
              <a:solidFill>
                <a:schemeClr val="tx1"/>
              </a:solidFill>
            </a:endParaRPr>
          </a:p>
          <a:p>
            <a:r>
              <a:rPr lang="en-US" sz="2000" dirty="0">
                <a:solidFill>
                  <a:schemeClr val="tx1"/>
                </a:solidFill>
              </a:rPr>
              <a:t>Nishtar S et al. (2013). Pakistan’s health system: performance and prospects after the 18th Constitutional Amendment. </a:t>
            </a:r>
            <a:r>
              <a:rPr lang="en-US" sz="2000" i="1" dirty="0">
                <a:solidFill>
                  <a:schemeClr val="tx1"/>
                </a:solidFill>
              </a:rPr>
              <a:t>Lancet, Health Transition Series in Pakistan (1).</a:t>
            </a:r>
            <a:endParaRPr lang="en-US" sz="2000" dirty="0">
              <a:solidFill>
                <a:schemeClr val="tx1"/>
              </a:solidFill>
            </a:endParaRPr>
          </a:p>
          <a:p>
            <a:endParaRPr lang="en-PK" dirty="0"/>
          </a:p>
        </p:txBody>
      </p:sp>
      <p:pic>
        <p:nvPicPr>
          <p:cNvPr id="4" name="Picture 2">
            <a:extLst>
              <a:ext uri="{FF2B5EF4-FFF2-40B4-BE49-F238E27FC236}">
                <a16:creationId xmlns:a16="http://schemas.microsoft.com/office/drawing/2014/main" id="{5A965AAA-2709-D61B-5691-EFF53EC73DDD}"/>
              </a:ext>
            </a:extLst>
          </p:cNvPr>
          <p:cNvPicPr>
            <a:picLocks noChangeAspect="1" noChangeArrowheads="1"/>
          </p:cNvPicPr>
          <p:nvPr/>
        </p:nvPicPr>
        <p:blipFill>
          <a:blip r:embed="rId2"/>
          <a:srcRect/>
          <a:stretch>
            <a:fillRect/>
          </a:stretch>
        </p:blipFill>
        <p:spPr bwMode="auto">
          <a:xfrm>
            <a:off x="9858059" y="4856921"/>
            <a:ext cx="1936376" cy="1828800"/>
          </a:xfrm>
          <a:prstGeom prst="rect">
            <a:avLst/>
          </a:prstGeom>
          <a:noFill/>
          <a:ln w="9525">
            <a:noFill/>
            <a:miter lim="800000"/>
            <a:headEnd/>
            <a:tailEnd/>
          </a:ln>
          <a:effectLst/>
        </p:spPr>
      </p:pic>
      <p:sp>
        <p:nvSpPr>
          <p:cNvPr id="5" name="Slide Number Placeholder 4">
            <a:extLst>
              <a:ext uri="{FF2B5EF4-FFF2-40B4-BE49-F238E27FC236}">
                <a16:creationId xmlns:a16="http://schemas.microsoft.com/office/drawing/2014/main" id="{B7094DB4-6E41-E741-2600-35276C88F04D}"/>
              </a:ext>
            </a:extLst>
          </p:cNvPr>
          <p:cNvSpPr>
            <a:spLocks noGrp="1"/>
          </p:cNvSpPr>
          <p:nvPr>
            <p:ph type="sldNum" sz="quarter" idx="12"/>
          </p:nvPr>
        </p:nvSpPr>
        <p:spPr/>
        <p:txBody>
          <a:bodyPr/>
          <a:lstStyle/>
          <a:p>
            <a:fld id="{BCCDF6F7-4108-7749-A122-8F395C3D6955}" type="slidenum">
              <a:rPr lang="en-PK" smtClean="0"/>
              <a:t>42</a:t>
            </a:fld>
            <a:endParaRPr lang="en-PK"/>
          </a:p>
        </p:txBody>
      </p:sp>
    </p:spTree>
    <p:extLst>
      <p:ext uri="{BB962C8B-B14F-4D97-AF65-F5344CB8AC3E}">
        <p14:creationId xmlns:p14="http://schemas.microsoft.com/office/powerpoint/2010/main" val="14463266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5">
            <a:extLst>
              <a:ext uri="{FF2B5EF4-FFF2-40B4-BE49-F238E27FC236}">
                <a16:creationId xmlns:a16="http://schemas.microsoft.com/office/drawing/2014/main" id="{F79671CB-0377-1BAC-DB28-5107E6B17F85}"/>
              </a:ext>
            </a:extLst>
          </p:cNvPr>
          <p:cNvSpPr/>
          <p:nvPr/>
        </p:nvSpPr>
        <p:spPr>
          <a:xfrm>
            <a:off x="1688045" y="974361"/>
            <a:ext cx="9299745" cy="5321508"/>
          </a:xfrm>
          <a:prstGeom prst="rect">
            <a:avLst/>
          </a:prstGeom>
          <a:blipFill>
            <a:blip r:embed="rId2" cstate="print"/>
            <a:stretch>
              <a:fillRect/>
            </a:stretch>
          </a:blipFill>
        </p:spPr>
        <p:txBody>
          <a:bodyPr wrap="square" lIns="0" tIns="0" rIns="0" bIns="0" rtlCol="0"/>
          <a:lstStyle/>
          <a:p>
            <a:endParaRPr/>
          </a:p>
        </p:txBody>
      </p:sp>
      <p:sp>
        <p:nvSpPr>
          <p:cNvPr id="3" name="Slide Number Placeholder 2">
            <a:extLst>
              <a:ext uri="{FF2B5EF4-FFF2-40B4-BE49-F238E27FC236}">
                <a16:creationId xmlns:a16="http://schemas.microsoft.com/office/drawing/2014/main" id="{2878B908-2FDB-27D5-7669-95CFBF5F01A5}"/>
              </a:ext>
            </a:extLst>
          </p:cNvPr>
          <p:cNvSpPr>
            <a:spLocks noGrp="1"/>
          </p:cNvSpPr>
          <p:nvPr>
            <p:ph type="sldNum" sz="quarter" idx="12"/>
          </p:nvPr>
        </p:nvSpPr>
        <p:spPr/>
        <p:txBody>
          <a:bodyPr/>
          <a:lstStyle/>
          <a:p>
            <a:fld id="{BCCDF6F7-4108-7749-A122-8F395C3D6955}" type="slidenum">
              <a:rPr lang="en-PK" smtClean="0"/>
              <a:t>43</a:t>
            </a:fld>
            <a:endParaRPr lang="en-PK"/>
          </a:p>
        </p:txBody>
      </p:sp>
    </p:spTree>
    <p:extLst>
      <p:ext uri="{BB962C8B-B14F-4D97-AF65-F5344CB8AC3E}">
        <p14:creationId xmlns:p14="http://schemas.microsoft.com/office/powerpoint/2010/main" val="2141062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7AACA-4E7B-C71D-4B95-23ADBF8917C3}"/>
              </a:ext>
            </a:extLst>
          </p:cNvPr>
          <p:cNvSpPr>
            <a:spLocks noGrp="1"/>
          </p:cNvSpPr>
          <p:nvPr>
            <p:ph type="title"/>
          </p:nvPr>
        </p:nvSpPr>
        <p:spPr>
          <a:xfrm>
            <a:off x="2937163" y="624110"/>
            <a:ext cx="7064087" cy="1280890"/>
          </a:xfrm>
        </p:spPr>
        <p:txBody>
          <a:bodyPr>
            <a:normAutofit/>
          </a:bodyPr>
          <a:lstStyle/>
          <a:p>
            <a:pPr algn="ctr"/>
            <a:r>
              <a:rPr lang="en-ZA" sz="4000" dirty="0">
                <a:latin typeface="Arial" panose="020B0604020202020204" pitchFamily="34" charset="0"/>
                <a:cs typeface="Arial" panose="020B0604020202020204" pitchFamily="34" charset="0"/>
              </a:rPr>
              <a:t>Sequence Of Lecture</a:t>
            </a:r>
            <a:endParaRPr lang="en-PK" sz="4000" dirty="0"/>
          </a:p>
        </p:txBody>
      </p:sp>
      <p:sp>
        <p:nvSpPr>
          <p:cNvPr id="3" name="Content Placeholder 2">
            <a:extLst>
              <a:ext uri="{FF2B5EF4-FFF2-40B4-BE49-F238E27FC236}">
                <a16:creationId xmlns:a16="http://schemas.microsoft.com/office/drawing/2014/main" id="{3202E99E-FCE4-0CCD-06B7-C44C5805302E}"/>
              </a:ext>
            </a:extLst>
          </p:cNvPr>
          <p:cNvSpPr>
            <a:spLocks noGrp="1"/>
          </p:cNvSpPr>
          <p:nvPr>
            <p:ph sz="quarter" idx="13"/>
          </p:nvPr>
        </p:nvSpPr>
        <p:spPr>
          <a:xfrm>
            <a:off x="1205345" y="1738746"/>
            <a:ext cx="10072568" cy="4182083"/>
          </a:xfrm>
        </p:spPr>
        <p:txBody>
          <a:bodyPr/>
          <a:lstStyle/>
          <a:p>
            <a:pPr marL="0" indent="0" eaLnBrk="1" hangingPunct="1">
              <a:buFont typeface="Arial" panose="020B0604020202020204" pitchFamily="34" charset="0"/>
              <a:buNone/>
            </a:pPr>
            <a:r>
              <a:rPr lang="en-ZA" altLang="en-PK" sz="2800" dirty="0">
                <a:solidFill>
                  <a:schemeClr val="tx1"/>
                </a:solidFill>
                <a:latin typeface="Arial" panose="020B0604020202020204" pitchFamily="34" charset="0"/>
                <a:cs typeface="Arial" panose="020B0604020202020204" pitchFamily="34" charset="0"/>
              </a:rPr>
              <a:t>                   </a:t>
            </a:r>
          </a:p>
          <a:p>
            <a:pPr marL="0" indent="0" eaLnBrk="1" hangingPunct="1">
              <a:buFont typeface="Arial" panose="020B0604020202020204" pitchFamily="34" charset="0"/>
              <a:buNone/>
            </a:pPr>
            <a:r>
              <a:rPr lang="en-ZA" altLang="en-PK" sz="2800" dirty="0">
                <a:solidFill>
                  <a:schemeClr val="tx1"/>
                </a:solidFill>
                <a:latin typeface="Arial" panose="020B0604020202020204" pitchFamily="34" charset="0"/>
                <a:cs typeface="Arial" panose="020B0604020202020204" pitchFamily="34" charset="0"/>
              </a:rPr>
              <a:t>1. Core Concepts	                                       32 slides</a:t>
            </a:r>
          </a:p>
          <a:p>
            <a:pPr marL="0" indent="0" eaLnBrk="1" hangingPunct="1">
              <a:buFont typeface="Arial" panose="020B0604020202020204" pitchFamily="34" charset="0"/>
              <a:buNone/>
            </a:pPr>
            <a:r>
              <a:rPr lang="en-ZA" altLang="en-PK" sz="2800" dirty="0">
                <a:solidFill>
                  <a:schemeClr val="tx1"/>
                </a:solidFill>
                <a:latin typeface="Arial" panose="020B0604020202020204" pitchFamily="34" charset="0"/>
                <a:cs typeface="Arial" panose="020B0604020202020204" pitchFamily="34" charset="0"/>
              </a:rPr>
              <a:t>2. Ethics</a:t>
            </a:r>
            <a:r>
              <a:rPr lang="en-US" altLang="en-PK" sz="2800" dirty="0">
                <a:solidFill>
                  <a:schemeClr val="tx1"/>
                </a:solidFill>
                <a:latin typeface="Arial" panose="020B0604020202020204" pitchFamily="34" charset="0"/>
                <a:cs typeface="Arial" panose="020B0604020202020204" pitchFamily="34" charset="0"/>
              </a:rPr>
              <a:t>                                                          1 slide</a:t>
            </a:r>
          </a:p>
          <a:p>
            <a:pPr marL="0" indent="0" eaLnBrk="1" hangingPunct="1">
              <a:buFont typeface="Arial" panose="020B0604020202020204" pitchFamily="34" charset="0"/>
              <a:buNone/>
            </a:pPr>
            <a:r>
              <a:rPr lang="en-US" altLang="en-PK" sz="2800" dirty="0">
                <a:solidFill>
                  <a:schemeClr val="tx1"/>
                </a:solidFill>
                <a:latin typeface="Arial" panose="020B0604020202020204" pitchFamily="34" charset="0"/>
                <a:cs typeface="Arial" panose="020B0604020202020204" pitchFamily="34" charset="0"/>
              </a:rPr>
              <a:t>3. Relevant  Research                                     1 slide</a:t>
            </a:r>
            <a:endParaRPr lang="en-ZA" altLang="en-PK" sz="2800" dirty="0">
              <a:solidFill>
                <a:schemeClr val="tx1"/>
              </a:solidFill>
              <a:latin typeface="Arial" panose="020B0604020202020204" pitchFamily="34" charset="0"/>
              <a:cs typeface="Arial" panose="020B0604020202020204" pitchFamily="34" charset="0"/>
            </a:endParaRPr>
          </a:p>
          <a:p>
            <a:pPr marL="0" indent="0" eaLnBrk="1" hangingPunct="1">
              <a:buClr>
                <a:srgbClr val="B13F9A"/>
              </a:buClr>
              <a:buFont typeface="Arial" panose="020B0604020202020204" pitchFamily="34" charset="0"/>
              <a:buNone/>
            </a:pPr>
            <a:r>
              <a:rPr lang="en-ZA" altLang="en-PK" sz="2800" dirty="0">
                <a:solidFill>
                  <a:schemeClr val="tx1"/>
                </a:solidFill>
                <a:latin typeface="Arial" panose="020B0604020202020204" pitchFamily="34" charset="0"/>
                <a:cs typeface="Arial" panose="020B0604020202020204" pitchFamily="34" charset="0"/>
              </a:rPr>
              <a:t>4. EOLA(End Of Lecture Assessment)            1 slide</a:t>
            </a:r>
          </a:p>
          <a:p>
            <a:pPr marL="0" indent="0" eaLnBrk="1" hangingPunct="1">
              <a:buFont typeface="Arial" panose="020B0604020202020204" pitchFamily="34" charset="0"/>
              <a:buNone/>
            </a:pPr>
            <a:r>
              <a:rPr lang="en-US" altLang="en-PK" sz="2800" dirty="0">
                <a:solidFill>
                  <a:schemeClr val="tx1"/>
                </a:solidFill>
                <a:latin typeface="Arial" panose="020B0604020202020204" pitchFamily="34" charset="0"/>
                <a:cs typeface="Arial" panose="020B0604020202020204" pitchFamily="34" charset="0"/>
              </a:rPr>
              <a:t>5. Suggested Readings &amp; Sources                  1slide</a:t>
            </a:r>
            <a:endParaRPr lang="en-ZA" altLang="en-PK" sz="2800" dirty="0">
              <a:solidFill>
                <a:schemeClr val="tx1"/>
              </a:solidFill>
              <a:latin typeface="Arial" panose="020B0604020202020204" pitchFamily="34" charset="0"/>
              <a:cs typeface="Arial" panose="020B0604020202020204" pitchFamily="34" charset="0"/>
            </a:endParaRPr>
          </a:p>
          <a:p>
            <a:pPr marL="0" indent="0">
              <a:buNone/>
            </a:pPr>
            <a:endParaRPr lang="en-PK" dirty="0"/>
          </a:p>
        </p:txBody>
      </p:sp>
      <p:sp>
        <p:nvSpPr>
          <p:cNvPr id="4" name="Slide Number Placeholder 3">
            <a:extLst>
              <a:ext uri="{FF2B5EF4-FFF2-40B4-BE49-F238E27FC236}">
                <a16:creationId xmlns:a16="http://schemas.microsoft.com/office/drawing/2014/main" id="{C77FFD99-EDF8-6D95-3B8E-684BA0CFB757}"/>
              </a:ext>
            </a:extLst>
          </p:cNvPr>
          <p:cNvSpPr>
            <a:spLocks noGrp="1"/>
          </p:cNvSpPr>
          <p:nvPr>
            <p:ph type="sldNum" sz="quarter" idx="12"/>
          </p:nvPr>
        </p:nvSpPr>
        <p:spPr/>
        <p:txBody>
          <a:bodyPr/>
          <a:lstStyle/>
          <a:p>
            <a:fld id="{BCCDF6F7-4108-7749-A122-8F395C3D6955}" type="slidenum">
              <a:rPr lang="en-PK" smtClean="0"/>
              <a:t>5</a:t>
            </a:fld>
            <a:endParaRPr lang="en-PK"/>
          </a:p>
        </p:txBody>
      </p:sp>
    </p:spTree>
    <p:extLst>
      <p:ext uri="{BB962C8B-B14F-4D97-AF65-F5344CB8AC3E}">
        <p14:creationId xmlns:p14="http://schemas.microsoft.com/office/powerpoint/2010/main" val="241045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6B064-32E9-EC51-9478-A3B587302425}"/>
              </a:ext>
            </a:extLst>
          </p:cNvPr>
          <p:cNvSpPr>
            <a:spLocks noGrp="1"/>
          </p:cNvSpPr>
          <p:nvPr>
            <p:ph type="title"/>
          </p:nvPr>
        </p:nvSpPr>
        <p:spPr>
          <a:xfrm>
            <a:off x="2592924" y="624110"/>
            <a:ext cx="8065551" cy="790353"/>
          </a:xfrm>
        </p:spPr>
        <p:txBody>
          <a:bodyPr>
            <a:normAutofit/>
          </a:bodyPr>
          <a:lstStyle/>
          <a:p>
            <a:r>
              <a:rPr lang="en-US" sz="3600" b="1" dirty="0">
                <a:cs typeface="Arial" panose="020B0604020202020204" pitchFamily="34" charset="0"/>
              </a:rPr>
              <a:t>Learning Objectives Of Lecture</a:t>
            </a:r>
            <a:endParaRPr lang="en-PK" b="1" dirty="0">
              <a:cs typeface="Arial" panose="020B0604020202020204" pitchFamily="34" charset="0"/>
            </a:endParaRPr>
          </a:p>
        </p:txBody>
      </p:sp>
      <p:sp>
        <p:nvSpPr>
          <p:cNvPr id="3" name="Content Placeholder 2">
            <a:extLst>
              <a:ext uri="{FF2B5EF4-FFF2-40B4-BE49-F238E27FC236}">
                <a16:creationId xmlns:a16="http://schemas.microsoft.com/office/drawing/2014/main" id="{C82D88C9-7D29-BF44-20A9-FD9A88AFD1C0}"/>
              </a:ext>
            </a:extLst>
          </p:cNvPr>
          <p:cNvSpPr>
            <a:spLocks noGrp="1"/>
          </p:cNvSpPr>
          <p:nvPr>
            <p:ph sz="quarter" idx="13"/>
          </p:nvPr>
        </p:nvSpPr>
        <p:spPr>
          <a:xfrm>
            <a:off x="913774" y="1543050"/>
            <a:ext cx="10363826" cy="4248149"/>
          </a:xfrm>
        </p:spPr>
        <p:txBody>
          <a:bodyPr/>
          <a:lstStyle/>
          <a:p>
            <a:pPr marL="0" indent="0">
              <a:buNone/>
            </a:pPr>
            <a:r>
              <a:rPr lang="en-US" dirty="0"/>
              <a:t> </a:t>
            </a:r>
            <a:r>
              <a:rPr lang="en-US" sz="2800" dirty="0">
                <a:solidFill>
                  <a:schemeClr val="tx1"/>
                </a:solidFill>
              </a:rPr>
              <a:t>At the end of the lecture, students should be able to</a:t>
            </a:r>
          </a:p>
          <a:p>
            <a:pPr marL="457200" indent="-457200">
              <a:buAutoNum type="arabicPeriod"/>
            </a:pPr>
            <a:r>
              <a:rPr lang="en-PK" sz="2800" dirty="0">
                <a:solidFill>
                  <a:schemeClr val="tx1"/>
                </a:solidFill>
              </a:rPr>
              <a:t>Define Health System</a:t>
            </a:r>
          </a:p>
          <a:p>
            <a:pPr marL="457200" indent="-457200">
              <a:buAutoNum type="arabicPeriod"/>
            </a:pPr>
            <a:r>
              <a:rPr lang="en-PK" sz="2800" dirty="0">
                <a:solidFill>
                  <a:schemeClr val="tx1"/>
                </a:solidFill>
              </a:rPr>
              <a:t>Enlist Health System Models</a:t>
            </a:r>
          </a:p>
          <a:p>
            <a:pPr marL="457200" indent="-457200">
              <a:buAutoNum type="arabicPeriod"/>
            </a:pPr>
            <a:r>
              <a:rPr lang="en-PK" sz="2800" dirty="0">
                <a:solidFill>
                  <a:schemeClr val="tx1"/>
                </a:solidFill>
              </a:rPr>
              <a:t>Comprehend components of Health Care Delivery System</a:t>
            </a:r>
          </a:p>
          <a:p>
            <a:pPr marL="457200" indent="-457200">
              <a:buAutoNum type="arabicPeriod"/>
            </a:pPr>
            <a:r>
              <a:rPr lang="en-PK" sz="2800" dirty="0">
                <a:solidFill>
                  <a:schemeClr val="tx1"/>
                </a:solidFill>
              </a:rPr>
              <a:t>Illustrate the functions and objectives of Health System</a:t>
            </a:r>
          </a:p>
        </p:txBody>
      </p:sp>
      <p:sp>
        <p:nvSpPr>
          <p:cNvPr id="4" name="Slide Number Placeholder 3">
            <a:extLst>
              <a:ext uri="{FF2B5EF4-FFF2-40B4-BE49-F238E27FC236}">
                <a16:creationId xmlns:a16="http://schemas.microsoft.com/office/drawing/2014/main" id="{AD42414C-FF4F-6AED-35C1-443A71DF609F}"/>
              </a:ext>
            </a:extLst>
          </p:cNvPr>
          <p:cNvSpPr>
            <a:spLocks noGrp="1"/>
          </p:cNvSpPr>
          <p:nvPr>
            <p:ph type="sldNum" sz="quarter" idx="12"/>
          </p:nvPr>
        </p:nvSpPr>
        <p:spPr/>
        <p:txBody>
          <a:bodyPr/>
          <a:lstStyle/>
          <a:p>
            <a:fld id="{BCCDF6F7-4108-7749-A122-8F395C3D6955}" type="slidenum">
              <a:rPr lang="en-PK" smtClean="0"/>
              <a:t>6</a:t>
            </a:fld>
            <a:endParaRPr lang="en-PK"/>
          </a:p>
        </p:txBody>
      </p:sp>
    </p:spTree>
    <p:extLst>
      <p:ext uri="{BB962C8B-B14F-4D97-AF65-F5344CB8AC3E}">
        <p14:creationId xmlns:p14="http://schemas.microsoft.com/office/powerpoint/2010/main" val="2867432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FA79B-522A-07C5-B488-9198B5896144}"/>
              </a:ext>
            </a:extLst>
          </p:cNvPr>
          <p:cNvSpPr>
            <a:spLocks noGrp="1"/>
          </p:cNvSpPr>
          <p:nvPr>
            <p:ph type="title"/>
          </p:nvPr>
        </p:nvSpPr>
        <p:spPr>
          <a:xfrm>
            <a:off x="4400550" y="624110"/>
            <a:ext cx="3571875" cy="833215"/>
          </a:xfrm>
        </p:spPr>
        <p:txBody>
          <a:bodyPr/>
          <a:lstStyle/>
          <a:p>
            <a:r>
              <a:rPr lang="en-PK" b="1" dirty="0"/>
              <a:t>Health System</a:t>
            </a:r>
          </a:p>
        </p:txBody>
      </p:sp>
      <p:sp>
        <p:nvSpPr>
          <p:cNvPr id="3" name="Content Placeholder 2">
            <a:extLst>
              <a:ext uri="{FF2B5EF4-FFF2-40B4-BE49-F238E27FC236}">
                <a16:creationId xmlns:a16="http://schemas.microsoft.com/office/drawing/2014/main" id="{ADE68DC3-9968-98EB-DE5E-11F5E783C0BC}"/>
              </a:ext>
            </a:extLst>
          </p:cNvPr>
          <p:cNvSpPr>
            <a:spLocks noGrp="1"/>
          </p:cNvSpPr>
          <p:nvPr>
            <p:ph idx="1"/>
          </p:nvPr>
        </p:nvSpPr>
        <p:spPr>
          <a:xfrm>
            <a:off x="1614488" y="1657350"/>
            <a:ext cx="9890124" cy="4253872"/>
          </a:xfrm>
        </p:spPr>
        <p:txBody>
          <a:bodyPr/>
          <a:lstStyle/>
          <a:p>
            <a:r>
              <a:rPr lang="en-US" sz="2800" dirty="0">
                <a:solidFill>
                  <a:schemeClr val="tx1"/>
                </a:solidFill>
              </a:rPr>
              <a:t>A health system consists of all organizations, people and actions whose </a:t>
            </a:r>
            <a:r>
              <a:rPr lang="en-US" sz="2800" i="1" dirty="0">
                <a:solidFill>
                  <a:schemeClr val="tx1"/>
                </a:solidFill>
              </a:rPr>
              <a:t>primary</a:t>
            </a:r>
            <a:r>
              <a:rPr lang="en-US" sz="2800" dirty="0">
                <a:solidFill>
                  <a:schemeClr val="tx1"/>
                </a:solidFill>
              </a:rPr>
              <a:t> intent is to promote, restore or maintain health (WHO 2007). </a:t>
            </a:r>
          </a:p>
          <a:p>
            <a:r>
              <a:rPr lang="en-US" sz="2800" dirty="0">
                <a:solidFill>
                  <a:schemeClr val="tx1"/>
                </a:solidFill>
              </a:rPr>
              <a:t>This includes efforts to influence determinants of health as well as more direct health-improving activities. (WHO, 2007)</a:t>
            </a:r>
          </a:p>
          <a:p>
            <a:pPr marL="0" indent="0">
              <a:buNone/>
            </a:pPr>
            <a:endParaRPr lang="en-US" sz="2800" dirty="0">
              <a:solidFill>
                <a:schemeClr val="tx1"/>
              </a:solidFill>
            </a:endParaRPr>
          </a:p>
          <a:p>
            <a:pPr marL="0" indent="0">
              <a:buNone/>
            </a:pPr>
            <a:endParaRPr lang="en-PK" dirty="0"/>
          </a:p>
        </p:txBody>
      </p:sp>
      <p:sp>
        <p:nvSpPr>
          <p:cNvPr id="4" name="Oval 3">
            <a:extLst>
              <a:ext uri="{FF2B5EF4-FFF2-40B4-BE49-F238E27FC236}">
                <a16:creationId xmlns:a16="http://schemas.microsoft.com/office/drawing/2014/main" id="{06CE3BE4-9D23-2429-3738-AD9A7A91E70A}"/>
              </a:ext>
            </a:extLst>
          </p:cNvPr>
          <p:cNvSpPr/>
          <p:nvPr/>
        </p:nvSpPr>
        <p:spPr>
          <a:xfrm>
            <a:off x="10127674" y="358092"/>
            <a:ext cx="1682110" cy="7254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Core Content</a:t>
            </a:r>
          </a:p>
        </p:txBody>
      </p:sp>
      <p:pic>
        <p:nvPicPr>
          <p:cNvPr id="6" name="Picture 5">
            <a:extLst>
              <a:ext uri="{FF2B5EF4-FFF2-40B4-BE49-F238E27FC236}">
                <a16:creationId xmlns:a16="http://schemas.microsoft.com/office/drawing/2014/main" id="{F0571F56-E38D-3C92-22E6-6F344D7B208C}"/>
              </a:ext>
            </a:extLst>
          </p:cNvPr>
          <p:cNvPicPr>
            <a:picLocks noChangeAspect="1"/>
          </p:cNvPicPr>
          <p:nvPr/>
        </p:nvPicPr>
        <p:blipFill>
          <a:blip r:embed="rId2"/>
          <a:stretch>
            <a:fillRect/>
          </a:stretch>
        </p:blipFill>
        <p:spPr>
          <a:xfrm>
            <a:off x="6802582" y="4197927"/>
            <a:ext cx="4702029" cy="2164196"/>
          </a:xfrm>
          <a:prstGeom prst="rect">
            <a:avLst/>
          </a:prstGeom>
        </p:spPr>
      </p:pic>
      <p:sp>
        <p:nvSpPr>
          <p:cNvPr id="5" name="Slide Number Placeholder 4">
            <a:extLst>
              <a:ext uri="{FF2B5EF4-FFF2-40B4-BE49-F238E27FC236}">
                <a16:creationId xmlns:a16="http://schemas.microsoft.com/office/drawing/2014/main" id="{3920E725-B7DD-3C85-51B5-740E75CBC39A}"/>
              </a:ext>
            </a:extLst>
          </p:cNvPr>
          <p:cNvSpPr>
            <a:spLocks noGrp="1"/>
          </p:cNvSpPr>
          <p:nvPr>
            <p:ph type="sldNum" sz="quarter" idx="12"/>
          </p:nvPr>
        </p:nvSpPr>
        <p:spPr/>
        <p:txBody>
          <a:bodyPr/>
          <a:lstStyle/>
          <a:p>
            <a:fld id="{BCCDF6F7-4108-7749-A122-8F395C3D6955}" type="slidenum">
              <a:rPr lang="en-PK" smtClean="0"/>
              <a:t>7</a:t>
            </a:fld>
            <a:endParaRPr lang="en-PK"/>
          </a:p>
        </p:txBody>
      </p:sp>
    </p:spTree>
    <p:extLst>
      <p:ext uri="{BB962C8B-B14F-4D97-AF65-F5344CB8AC3E}">
        <p14:creationId xmlns:p14="http://schemas.microsoft.com/office/powerpoint/2010/main" val="3736209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5631B-CD55-B7F1-0DF0-B19765D7870E}"/>
              </a:ext>
            </a:extLst>
          </p:cNvPr>
          <p:cNvSpPr>
            <a:spLocks noGrp="1"/>
          </p:cNvSpPr>
          <p:nvPr>
            <p:ph type="title"/>
          </p:nvPr>
        </p:nvSpPr>
        <p:spPr>
          <a:xfrm>
            <a:off x="2589212" y="536068"/>
            <a:ext cx="8255184" cy="958222"/>
          </a:xfrm>
        </p:spPr>
        <p:txBody>
          <a:bodyPr/>
          <a:lstStyle/>
          <a:p>
            <a:pPr algn="ctr"/>
            <a:r>
              <a:rPr lang="en-PK" b="1" dirty="0"/>
              <a:t>Health Care System</a:t>
            </a:r>
          </a:p>
        </p:txBody>
      </p:sp>
      <p:sp>
        <p:nvSpPr>
          <p:cNvPr id="3" name="Content Placeholder 2">
            <a:extLst>
              <a:ext uri="{FF2B5EF4-FFF2-40B4-BE49-F238E27FC236}">
                <a16:creationId xmlns:a16="http://schemas.microsoft.com/office/drawing/2014/main" id="{32E9FDF9-B146-E95F-FA35-CF22CCEEFC4D}"/>
              </a:ext>
            </a:extLst>
          </p:cNvPr>
          <p:cNvSpPr>
            <a:spLocks noGrp="1"/>
          </p:cNvSpPr>
          <p:nvPr>
            <p:ph idx="1"/>
          </p:nvPr>
        </p:nvSpPr>
        <p:spPr>
          <a:xfrm>
            <a:off x="1528763" y="1672266"/>
            <a:ext cx="9975849" cy="4006222"/>
          </a:xfrm>
        </p:spPr>
        <p:txBody>
          <a:bodyPr>
            <a:normAutofit/>
          </a:bodyPr>
          <a:lstStyle/>
          <a:p>
            <a:pPr marL="0" indent="0">
              <a:buNone/>
            </a:pPr>
            <a:r>
              <a:rPr lang="en-PK" sz="2800" dirty="0">
                <a:solidFill>
                  <a:schemeClr val="tx1"/>
                </a:solidFill>
              </a:rPr>
              <a:t>It implies the organization of the people, institution and resources to deliver health care services to meet the health needs of the target population </a:t>
            </a:r>
          </a:p>
        </p:txBody>
      </p:sp>
      <p:sp>
        <p:nvSpPr>
          <p:cNvPr id="4" name="Oval 3">
            <a:extLst>
              <a:ext uri="{FF2B5EF4-FFF2-40B4-BE49-F238E27FC236}">
                <a16:creationId xmlns:a16="http://schemas.microsoft.com/office/drawing/2014/main" id="{84573E64-2074-EBC4-4EBE-A41C428A9EEF}"/>
              </a:ext>
            </a:extLst>
          </p:cNvPr>
          <p:cNvSpPr/>
          <p:nvPr/>
        </p:nvSpPr>
        <p:spPr>
          <a:xfrm>
            <a:off x="10127674" y="358092"/>
            <a:ext cx="1682110" cy="7254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Core Content</a:t>
            </a:r>
          </a:p>
        </p:txBody>
      </p:sp>
      <p:pic>
        <p:nvPicPr>
          <p:cNvPr id="6" name="Picture 5">
            <a:extLst>
              <a:ext uri="{FF2B5EF4-FFF2-40B4-BE49-F238E27FC236}">
                <a16:creationId xmlns:a16="http://schemas.microsoft.com/office/drawing/2014/main" id="{0FF50940-60DB-E066-ABE9-C1EA66F5D538}"/>
              </a:ext>
            </a:extLst>
          </p:cNvPr>
          <p:cNvPicPr>
            <a:picLocks noChangeAspect="1"/>
          </p:cNvPicPr>
          <p:nvPr/>
        </p:nvPicPr>
        <p:blipFill>
          <a:blip r:embed="rId2"/>
          <a:stretch>
            <a:fillRect/>
          </a:stretch>
        </p:blipFill>
        <p:spPr>
          <a:xfrm>
            <a:off x="6677890" y="3782290"/>
            <a:ext cx="4590119" cy="2812473"/>
          </a:xfrm>
          <a:prstGeom prst="rect">
            <a:avLst/>
          </a:prstGeom>
        </p:spPr>
      </p:pic>
      <p:sp>
        <p:nvSpPr>
          <p:cNvPr id="5" name="Slide Number Placeholder 4">
            <a:extLst>
              <a:ext uri="{FF2B5EF4-FFF2-40B4-BE49-F238E27FC236}">
                <a16:creationId xmlns:a16="http://schemas.microsoft.com/office/drawing/2014/main" id="{3DBB8211-C998-7BCD-FA1F-02121B3109EA}"/>
              </a:ext>
            </a:extLst>
          </p:cNvPr>
          <p:cNvSpPr>
            <a:spLocks noGrp="1"/>
          </p:cNvSpPr>
          <p:nvPr>
            <p:ph type="sldNum" sz="quarter" idx="12"/>
          </p:nvPr>
        </p:nvSpPr>
        <p:spPr/>
        <p:txBody>
          <a:bodyPr/>
          <a:lstStyle/>
          <a:p>
            <a:fld id="{BCCDF6F7-4108-7749-A122-8F395C3D6955}" type="slidenum">
              <a:rPr lang="en-PK" smtClean="0"/>
              <a:t>8</a:t>
            </a:fld>
            <a:endParaRPr lang="en-PK"/>
          </a:p>
        </p:txBody>
      </p:sp>
    </p:spTree>
    <p:extLst>
      <p:ext uri="{BB962C8B-B14F-4D97-AF65-F5344CB8AC3E}">
        <p14:creationId xmlns:p14="http://schemas.microsoft.com/office/powerpoint/2010/main" val="1869372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E85DF-8A4A-DBE0-D251-DC0DA6549B75}"/>
              </a:ext>
            </a:extLst>
          </p:cNvPr>
          <p:cNvSpPr>
            <a:spLocks noGrp="1"/>
          </p:cNvSpPr>
          <p:nvPr>
            <p:ph type="title"/>
          </p:nvPr>
        </p:nvSpPr>
        <p:spPr>
          <a:xfrm>
            <a:off x="2592926" y="624110"/>
            <a:ext cx="7437766" cy="918940"/>
          </a:xfrm>
        </p:spPr>
        <p:txBody>
          <a:bodyPr/>
          <a:lstStyle/>
          <a:p>
            <a:pPr algn="ctr"/>
            <a:r>
              <a:rPr lang="en-US" b="1" dirty="0"/>
              <a:t>Health Systems are Complex</a:t>
            </a:r>
            <a:endParaRPr lang="en-PK" dirty="0"/>
          </a:p>
        </p:txBody>
      </p:sp>
      <p:sp>
        <p:nvSpPr>
          <p:cNvPr id="3" name="Content Placeholder 2">
            <a:extLst>
              <a:ext uri="{FF2B5EF4-FFF2-40B4-BE49-F238E27FC236}">
                <a16:creationId xmlns:a16="http://schemas.microsoft.com/office/drawing/2014/main" id="{041A779B-2D80-77DC-54D9-B2C30C7B55A8}"/>
              </a:ext>
            </a:extLst>
          </p:cNvPr>
          <p:cNvSpPr>
            <a:spLocks noGrp="1"/>
          </p:cNvSpPr>
          <p:nvPr>
            <p:ph idx="1"/>
          </p:nvPr>
        </p:nvSpPr>
        <p:spPr>
          <a:xfrm>
            <a:off x="1042988" y="1543051"/>
            <a:ext cx="8301037" cy="4368172"/>
          </a:xfrm>
        </p:spPr>
        <p:txBody>
          <a:bodyPr>
            <a:normAutofit/>
          </a:bodyPr>
          <a:lstStyle/>
          <a:p>
            <a:r>
              <a:rPr lang="en-US" sz="2800" dirty="0">
                <a:solidFill>
                  <a:schemeClr val="tx1"/>
                </a:solidFill>
              </a:rPr>
              <a:t>Mistaken to think that the public sector service delivery system is “the health system”</a:t>
            </a:r>
          </a:p>
          <a:p>
            <a:pPr lvl="1"/>
            <a:r>
              <a:rPr lang="en-US" sz="2800" dirty="0">
                <a:solidFill>
                  <a:schemeClr val="tx1"/>
                </a:solidFill>
              </a:rPr>
              <a:t>Public sector is never the whole “health system”</a:t>
            </a:r>
          </a:p>
          <a:p>
            <a:r>
              <a:rPr lang="en-US" sz="2800" dirty="0">
                <a:solidFill>
                  <a:schemeClr val="tx1"/>
                </a:solidFill>
              </a:rPr>
              <a:t>It leaves out </a:t>
            </a:r>
          </a:p>
          <a:p>
            <a:pPr lvl="1"/>
            <a:r>
              <a:rPr lang="en-US" sz="2800" dirty="0">
                <a:solidFill>
                  <a:schemeClr val="tx1"/>
                </a:solidFill>
              </a:rPr>
              <a:t>households</a:t>
            </a:r>
          </a:p>
          <a:p>
            <a:pPr lvl="1"/>
            <a:r>
              <a:rPr lang="en-US" sz="2800" dirty="0">
                <a:solidFill>
                  <a:schemeClr val="tx1"/>
                </a:solidFill>
              </a:rPr>
              <a:t>Private finance, Private supply chain</a:t>
            </a:r>
          </a:p>
          <a:p>
            <a:pPr lvl="1"/>
            <a:r>
              <a:rPr lang="en-US" sz="2800" dirty="0">
                <a:solidFill>
                  <a:schemeClr val="tx1"/>
                </a:solidFill>
              </a:rPr>
              <a:t>Private workforce training</a:t>
            </a:r>
          </a:p>
          <a:p>
            <a:endParaRPr lang="en-PK" dirty="0"/>
          </a:p>
        </p:txBody>
      </p:sp>
      <p:pic>
        <p:nvPicPr>
          <p:cNvPr id="4" name="Picture 3">
            <a:extLst>
              <a:ext uri="{FF2B5EF4-FFF2-40B4-BE49-F238E27FC236}">
                <a16:creationId xmlns:a16="http://schemas.microsoft.com/office/drawing/2014/main" id="{216B73E0-DAD4-BEA4-5D7A-39F5A4DAD1CE}"/>
              </a:ext>
            </a:extLst>
          </p:cNvPr>
          <p:cNvPicPr>
            <a:picLocks noChangeAspect="1" noChangeArrowheads="1"/>
          </p:cNvPicPr>
          <p:nvPr/>
        </p:nvPicPr>
        <p:blipFill>
          <a:blip r:embed="rId2"/>
          <a:srcRect/>
          <a:stretch>
            <a:fillRect/>
          </a:stretch>
        </p:blipFill>
        <p:spPr bwMode="auto">
          <a:xfrm rot="21200441">
            <a:off x="8598895" y="3267051"/>
            <a:ext cx="3003725" cy="2802127"/>
          </a:xfrm>
          <a:prstGeom prst="rect">
            <a:avLst/>
          </a:prstGeom>
          <a:noFill/>
          <a:ln w="9525">
            <a:noFill/>
            <a:miter lim="800000"/>
            <a:headEnd/>
            <a:tailEnd/>
          </a:ln>
          <a:effectLst/>
        </p:spPr>
      </p:pic>
      <p:sp>
        <p:nvSpPr>
          <p:cNvPr id="5" name="Oval 4">
            <a:extLst>
              <a:ext uri="{FF2B5EF4-FFF2-40B4-BE49-F238E27FC236}">
                <a16:creationId xmlns:a16="http://schemas.microsoft.com/office/drawing/2014/main" id="{495B8AFC-6AEC-DC4C-1338-A48F4C797509}"/>
              </a:ext>
            </a:extLst>
          </p:cNvPr>
          <p:cNvSpPr/>
          <p:nvPr/>
        </p:nvSpPr>
        <p:spPr>
          <a:xfrm>
            <a:off x="10127674" y="358092"/>
            <a:ext cx="1682110" cy="7254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Core Content</a:t>
            </a:r>
          </a:p>
        </p:txBody>
      </p:sp>
      <p:sp>
        <p:nvSpPr>
          <p:cNvPr id="6" name="Slide Number Placeholder 5">
            <a:extLst>
              <a:ext uri="{FF2B5EF4-FFF2-40B4-BE49-F238E27FC236}">
                <a16:creationId xmlns:a16="http://schemas.microsoft.com/office/drawing/2014/main" id="{71A50009-B91E-67BB-A0A5-A716F5F5CADE}"/>
              </a:ext>
            </a:extLst>
          </p:cNvPr>
          <p:cNvSpPr>
            <a:spLocks noGrp="1"/>
          </p:cNvSpPr>
          <p:nvPr>
            <p:ph type="sldNum" sz="quarter" idx="12"/>
          </p:nvPr>
        </p:nvSpPr>
        <p:spPr/>
        <p:txBody>
          <a:bodyPr/>
          <a:lstStyle/>
          <a:p>
            <a:fld id="{BCCDF6F7-4108-7749-A122-8F395C3D6955}" type="slidenum">
              <a:rPr lang="en-PK" smtClean="0"/>
              <a:t>9</a:t>
            </a:fld>
            <a:endParaRPr lang="en-PK"/>
          </a:p>
        </p:txBody>
      </p:sp>
    </p:spTree>
    <p:extLst>
      <p:ext uri="{BB962C8B-B14F-4D97-AF65-F5344CB8AC3E}">
        <p14:creationId xmlns:p14="http://schemas.microsoft.com/office/powerpoint/2010/main" val="100376512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{5F1D1933-0B98-EB42-A16E-7B19BD5E3961}tf10001069</Template>
  <TotalTime>478</TotalTime>
  <Words>1988</Words>
  <Application>Microsoft Macintosh PowerPoint</Application>
  <PresentationFormat>Widescreen</PresentationFormat>
  <Paragraphs>267</Paragraphs>
  <Slides>43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Century Gothic</vt:lpstr>
      <vt:lpstr>Tahoma</vt:lpstr>
      <vt:lpstr>Wingdings</vt:lpstr>
      <vt:lpstr>Wingdings 3</vt:lpstr>
      <vt:lpstr>Wisp</vt:lpstr>
      <vt:lpstr>PowerPoint Presentation</vt:lpstr>
      <vt:lpstr>MODULE-III,ENDOCRINOLOGY MODULE                                      4th Year MBBS  HEALTH CARE DELIVERY SYSTEM-1</vt:lpstr>
      <vt:lpstr>PowerPoint Presentation</vt:lpstr>
      <vt:lpstr>PowerPoint Presentation</vt:lpstr>
      <vt:lpstr>Sequence Of Lecture</vt:lpstr>
      <vt:lpstr>Learning Objectives Of Lecture</vt:lpstr>
      <vt:lpstr>Health System</vt:lpstr>
      <vt:lpstr>Health Care System</vt:lpstr>
      <vt:lpstr>Health Systems are Complex</vt:lpstr>
      <vt:lpstr>Health Systems Building Blocks</vt:lpstr>
      <vt:lpstr>WHO Health System Framework</vt:lpstr>
      <vt:lpstr>System Approach-KIELMANN’s MODEL </vt:lpstr>
      <vt:lpstr>Kielmann’s Model</vt:lpstr>
      <vt:lpstr>Health System Models</vt:lpstr>
      <vt:lpstr>Health System Models</vt:lpstr>
      <vt:lpstr>The Beveridge Model</vt:lpstr>
      <vt:lpstr>The Beveridge Model</vt:lpstr>
      <vt:lpstr>The Bismarck Model</vt:lpstr>
      <vt:lpstr>The Bismarck Model</vt:lpstr>
      <vt:lpstr>The National Health Insurance Model</vt:lpstr>
      <vt:lpstr>The National Health Insurance Model</vt:lpstr>
      <vt:lpstr>The Out-Of-Pocket Model</vt:lpstr>
      <vt:lpstr>The Out-Of-Pocket Model</vt:lpstr>
      <vt:lpstr>PowerPoint Presentation</vt:lpstr>
      <vt:lpstr>Components of Health Care Delivery System</vt:lpstr>
      <vt:lpstr>Components of Health Care Delivery System</vt:lpstr>
      <vt:lpstr>Components of Health Care Delivery System</vt:lpstr>
      <vt:lpstr>Components of Health Care Delivery System</vt:lpstr>
      <vt:lpstr>Components of Health Care Delivery System</vt:lpstr>
      <vt:lpstr> Functions of Health System</vt:lpstr>
      <vt:lpstr>Functions of Health System</vt:lpstr>
      <vt:lpstr>Objectives</vt:lpstr>
      <vt:lpstr>PowerPoint Presentation</vt:lpstr>
      <vt:lpstr>Objectives of Health System </vt:lpstr>
      <vt:lpstr>Objectives of Health System </vt:lpstr>
      <vt:lpstr>Objectives of Health System </vt:lpstr>
      <vt:lpstr>Linking Functions and Objectives of Health System</vt:lpstr>
      <vt:lpstr>Important Points </vt:lpstr>
      <vt:lpstr>Ethics</vt:lpstr>
      <vt:lpstr>Relevant Research</vt:lpstr>
      <vt:lpstr>MCQ</vt:lpstr>
      <vt:lpstr>Suggested Readings &amp; 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38</cp:revision>
  <dcterms:created xsi:type="dcterms:W3CDTF">2023-05-24T17:57:07Z</dcterms:created>
  <dcterms:modified xsi:type="dcterms:W3CDTF">2023-06-03T06:08:05Z</dcterms:modified>
</cp:coreProperties>
</file>