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5" r:id="rId1"/>
    <p:sldMasterId id="2147483737" r:id="rId2"/>
  </p:sldMasterIdLst>
  <p:notesMasterIdLst>
    <p:notesMasterId r:id="rId27"/>
  </p:notesMasterIdLst>
  <p:sldIdLst>
    <p:sldId id="318" r:id="rId3"/>
    <p:sldId id="317" r:id="rId4"/>
    <p:sldId id="297" r:id="rId5"/>
    <p:sldId id="296" r:id="rId6"/>
    <p:sldId id="511" r:id="rId7"/>
    <p:sldId id="625" r:id="rId8"/>
    <p:sldId id="595" r:id="rId9"/>
    <p:sldId id="626" r:id="rId10"/>
    <p:sldId id="627" r:id="rId11"/>
    <p:sldId id="628" r:id="rId12"/>
    <p:sldId id="629" r:id="rId13"/>
    <p:sldId id="617" r:id="rId14"/>
    <p:sldId id="630" r:id="rId15"/>
    <p:sldId id="606" r:id="rId16"/>
    <p:sldId id="631" r:id="rId17"/>
    <p:sldId id="594" r:id="rId18"/>
    <p:sldId id="588" r:id="rId19"/>
    <p:sldId id="612" r:id="rId20"/>
    <p:sldId id="613" r:id="rId21"/>
    <p:sldId id="584" r:id="rId22"/>
    <p:sldId id="611" r:id="rId23"/>
    <p:sldId id="314" r:id="rId24"/>
    <p:sldId id="562" r:id="rId25"/>
    <p:sldId id="27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364" autoAdjust="0"/>
  </p:normalViewPr>
  <p:slideViewPr>
    <p:cSldViewPr>
      <p:cViewPr varScale="1">
        <p:scale>
          <a:sx n="80" d="100"/>
          <a:sy n="80" d="100"/>
        </p:scale>
        <p:origin x="1526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2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80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CEBA05-2F10-437E-89B2-54F4D9FAF478}" type="doc">
      <dgm:prSet loTypeId="urn:microsoft.com/office/officeart/2005/8/layout/gear1#1" loCatId="cycle" qsTypeId="urn:microsoft.com/office/officeart/2005/8/quickstyle/3d5" qsCatId="3D" csTypeId="urn:microsoft.com/office/officeart/2005/8/colors/colorful4" csCatId="colorful" phldr="1"/>
      <dgm:spPr/>
    </dgm:pt>
    <dgm:pt modelId="{DACAB5BA-B8B4-4D66-8B11-1D02259E020B}">
      <dgm:prSet phldrT="[Text]"/>
      <dgm:spPr/>
      <dgm:t>
        <a:bodyPr/>
        <a:lstStyle/>
        <a:p>
          <a:pPr algn="ctr"/>
          <a:r>
            <a:rPr lang="en-US" b="1">
              <a:latin typeface="Arial Black" pitchFamily="34" charset="0"/>
            </a:rPr>
            <a:t>Wisdom</a:t>
          </a:r>
        </a:p>
      </dgm:t>
    </dgm:pt>
    <dgm:pt modelId="{D76093C5-B96B-4182-8418-CFDB341D2418}" type="parTrans" cxnId="{0F63D9BC-9028-4C84-92D9-B4BDAB4F1E91}">
      <dgm:prSet/>
      <dgm:spPr/>
      <dgm:t>
        <a:bodyPr/>
        <a:lstStyle/>
        <a:p>
          <a:pPr algn="ctr"/>
          <a:endParaRPr lang="en-US"/>
        </a:p>
      </dgm:t>
    </dgm:pt>
    <dgm:pt modelId="{23718C41-0A1F-40BF-86BE-8A5476EC271E}" type="sibTrans" cxnId="{0F63D9BC-9028-4C84-92D9-B4BDAB4F1E91}">
      <dgm:prSet/>
      <dgm:spPr/>
      <dgm:t>
        <a:bodyPr/>
        <a:lstStyle/>
        <a:p>
          <a:pPr algn="ctr"/>
          <a:endParaRPr lang="en-US"/>
        </a:p>
      </dgm:t>
    </dgm:pt>
    <dgm:pt modelId="{663C1E13-76F9-4B70-A2F2-CA23180743CE}">
      <dgm:prSet phldrT="[Text]"/>
      <dgm:spPr/>
      <dgm:t>
        <a:bodyPr/>
        <a:lstStyle/>
        <a:p>
          <a:pPr algn="ctr"/>
          <a:r>
            <a:rPr lang="en-US" dirty="0">
              <a:latin typeface="Arial Black" pitchFamily="34" charset="0"/>
            </a:rPr>
            <a:t>Truth</a:t>
          </a:r>
          <a:r>
            <a:rPr lang="en-US" dirty="0"/>
            <a:t> </a:t>
          </a:r>
        </a:p>
      </dgm:t>
    </dgm:pt>
    <dgm:pt modelId="{637C3D51-3F4B-4277-8185-724806355FF8}" type="parTrans" cxnId="{32FAE72D-29B2-4404-A917-2C4136EE3C4F}">
      <dgm:prSet/>
      <dgm:spPr/>
      <dgm:t>
        <a:bodyPr/>
        <a:lstStyle/>
        <a:p>
          <a:pPr algn="ctr"/>
          <a:endParaRPr lang="en-US"/>
        </a:p>
      </dgm:t>
    </dgm:pt>
    <dgm:pt modelId="{188C389E-9423-41DE-9C5E-D4A7E95C7E62}" type="sibTrans" cxnId="{32FAE72D-29B2-4404-A917-2C4136EE3C4F}">
      <dgm:prSet/>
      <dgm:spPr/>
      <dgm:t>
        <a:bodyPr/>
        <a:lstStyle/>
        <a:p>
          <a:pPr algn="ctr"/>
          <a:endParaRPr lang="en-US"/>
        </a:p>
      </dgm:t>
    </dgm:pt>
    <dgm:pt modelId="{399ACE2F-90C5-48B1-9E65-700A32562848}">
      <dgm:prSet phldrT="[Text]"/>
      <dgm:spPr/>
      <dgm:t>
        <a:bodyPr/>
        <a:lstStyle/>
        <a:p>
          <a:pPr algn="ctr"/>
          <a:r>
            <a:rPr lang="en-US" b="1">
              <a:latin typeface="Arial Black" pitchFamily="34" charset="0"/>
            </a:rPr>
            <a:t>Servic</a:t>
          </a:r>
          <a:r>
            <a:rPr lang="en-US">
              <a:latin typeface="Arial Black" pitchFamily="34" charset="0"/>
            </a:rPr>
            <a:t>e</a:t>
          </a:r>
          <a:r>
            <a:rPr lang="en-US"/>
            <a:t> </a:t>
          </a:r>
        </a:p>
      </dgm:t>
    </dgm:pt>
    <dgm:pt modelId="{1911F9CB-1EEA-4FFD-A302-90DCBC7D11BE}" type="parTrans" cxnId="{7C4913C1-9DC8-4658-A4FC-A894F8F82CF0}">
      <dgm:prSet/>
      <dgm:spPr/>
      <dgm:t>
        <a:bodyPr/>
        <a:lstStyle/>
        <a:p>
          <a:pPr algn="ctr"/>
          <a:endParaRPr lang="en-US"/>
        </a:p>
      </dgm:t>
    </dgm:pt>
    <dgm:pt modelId="{DA82EADB-2721-42A0-95EA-F9B5521A38A6}" type="sibTrans" cxnId="{7C4913C1-9DC8-4658-A4FC-A894F8F82CF0}">
      <dgm:prSet/>
      <dgm:spPr/>
      <dgm:t>
        <a:bodyPr/>
        <a:lstStyle/>
        <a:p>
          <a:pPr algn="ctr"/>
          <a:endParaRPr lang="en-US"/>
        </a:p>
      </dgm:t>
    </dgm:pt>
    <dgm:pt modelId="{5ED88519-AC6C-4AA3-B76D-812B93A167E4}" type="pres">
      <dgm:prSet presAssocID="{F9CEBA05-2F10-437E-89B2-54F4D9FAF47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7622A90-D0D8-4EA3-BC0D-D537801AF2B1}" type="pres">
      <dgm:prSet presAssocID="{DACAB5BA-B8B4-4D66-8B11-1D02259E020B}" presName="gear1" presStyleLbl="node1" presStyleIdx="0" presStyleCnt="3" custLinFactNeighborX="-220" custLinFactNeighborY="-220">
        <dgm:presLayoutVars>
          <dgm:chMax val="1"/>
          <dgm:bulletEnabled val="1"/>
        </dgm:presLayoutVars>
      </dgm:prSet>
      <dgm:spPr/>
    </dgm:pt>
    <dgm:pt modelId="{B6B6B41B-120B-4968-AB6A-FC6E7C8EF3C0}" type="pres">
      <dgm:prSet presAssocID="{DACAB5BA-B8B4-4D66-8B11-1D02259E020B}" presName="gear1srcNode" presStyleLbl="node1" presStyleIdx="0" presStyleCnt="3"/>
      <dgm:spPr/>
    </dgm:pt>
    <dgm:pt modelId="{8BC64EA7-2794-42B6-96C9-F39A52CB985A}" type="pres">
      <dgm:prSet presAssocID="{DACAB5BA-B8B4-4D66-8B11-1D02259E020B}" presName="gear1dstNode" presStyleLbl="node1" presStyleIdx="0" presStyleCnt="3"/>
      <dgm:spPr/>
    </dgm:pt>
    <dgm:pt modelId="{93300324-D62F-4E58-B882-734182BDB462}" type="pres">
      <dgm:prSet presAssocID="{663C1E13-76F9-4B70-A2F2-CA23180743CE}" presName="gear2" presStyleLbl="node1" presStyleIdx="1" presStyleCnt="3" custLinFactNeighborX="-2197" custLinFactNeighborY="-4465">
        <dgm:presLayoutVars>
          <dgm:chMax val="1"/>
          <dgm:bulletEnabled val="1"/>
        </dgm:presLayoutVars>
      </dgm:prSet>
      <dgm:spPr/>
    </dgm:pt>
    <dgm:pt modelId="{B9330EE9-43E4-4FD4-8144-E92B1DD0FCDF}" type="pres">
      <dgm:prSet presAssocID="{663C1E13-76F9-4B70-A2F2-CA23180743CE}" presName="gear2srcNode" presStyleLbl="node1" presStyleIdx="1" presStyleCnt="3"/>
      <dgm:spPr/>
    </dgm:pt>
    <dgm:pt modelId="{4822A78E-EAEC-401F-941A-3A84E13E2357}" type="pres">
      <dgm:prSet presAssocID="{663C1E13-76F9-4B70-A2F2-CA23180743CE}" presName="gear2dstNode" presStyleLbl="node1" presStyleIdx="1" presStyleCnt="3"/>
      <dgm:spPr/>
    </dgm:pt>
    <dgm:pt modelId="{59EDF28D-6C67-49D0-B5A1-DE5C3CBA2292}" type="pres">
      <dgm:prSet presAssocID="{399ACE2F-90C5-48B1-9E65-700A32562848}" presName="gear3" presStyleLbl="node1" presStyleIdx="2" presStyleCnt="3"/>
      <dgm:spPr/>
    </dgm:pt>
    <dgm:pt modelId="{23DC08E4-3725-4448-BFFF-1CCEA2F2987E}" type="pres">
      <dgm:prSet presAssocID="{399ACE2F-90C5-48B1-9E65-700A32562848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7D3EFDB4-E5D1-439A-86D8-1FCF80D959BA}" type="pres">
      <dgm:prSet presAssocID="{399ACE2F-90C5-48B1-9E65-700A32562848}" presName="gear3srcNode" presStyleLbl="node1" presStyleIdx="2" presStyleCnt="3"/>
      <dgm:spPr/>
    </dgm:pt>
    <dgm:pt modelId="{9815588C-16D0-4475-B64C-847FC87C8C32}" type="pres">
      <dgm:prSet presAssocID="{399ACE2F-90C5-48B1-9E65-700A32562848}" presName="gear3dstNode" presStyleLbl="node1" presStyleIdx="2" presStyleCnt="3"/>
      <dgm:spPr/>
    </dgm:pt>
    <dgm:pt modelId="{398423B3-DD54-4226-99D7-017EFC1488DF}" type="pres">
      <dgm:prSet presAssocID="{23718C41-0A1F-40BF-86BE-8A5476EC271E}" presName="connector1" presStyleLbl="sibTrans2D1" presStyleIdx="0" presStyleCnt="3"/>
      <dgm:spPr/>
    </dgm:pt>
    <dgm:pt modelId="{6DF3A3A0-5919-4E69-80DD-61760D6340A0}" type="pres">
      <dgm:prSet presAssocID="{188C389E-9423-41DE-9C5E-D4A7E95C7E62}" presName="connector2" presStyleLbl="sibTrans2D1" presStyleIdx="1" presStyleCnt="3"/>
      <dgm:spPr/>
    </dgm:pt>
    <dgm:pt modelId="{A09CEA93-9338-4361-A5E6-CF85B6019F5A}" type="pres">
      <dgm:prSet presAssocID="{DA82EADB-2721-42A0-95EA-F9B5521A38A6}" presName="connector3" presStyleLbl="sibTrans2D1" presStyleIdx="2" presStyleCnt="3"/>
      <dgm:spPr/>
    </dgm:pt>
  </dgm:ptLst>
  <dgm:cxnLst>
    <dgm:cxn modelId="{BCD04705-36DD-4DD8-975E-17A8A8823C24}" type="presOf" srcId="{399ACE2F-90C5-48B1-9E65-700A32562848}" destId="{9815588C-16D0-4475-B64C-847FC87C8C32}" srcOrd="3" destOrd="0" presId="urn:microsoft.com/office/officeart/2005/8/layout/gear1#1"/>
    <dgm:cxn modelId="{B329D811-2DC0-428C-93F9-EC295334CB59}" type="presOf" srcId="{663C1E13-76F9-4B70-A2F2-CA23180743CE}" destId="{4822A78E-EAEC-401F-941A-3A84E13E2357}" srcOrd="2" destOrd="0" presId="urn:microsoft.com/office/officeart/2005/8/layout/gear1#1"/>
    <dgm:cxn modelId="{2A55751B-D612-4B51-AEC3-36D2858B3260}" type="presOf" srcId="{DA82EADB-2721-42A0-95EA-F9B5521A38A6}" destId="{A09CEA93-9338-4361-A5E6-CF85B6019F5A}" srcOrd="0" destOrd="0" presId="urn:microsoft.com/office/officeart/2005/8/layout/gear1#1"/>
    <dgm:cxn modelId="{DFCB2425-075A-4C6C-929E-F6097E5A1C9D}" type="presOf" srcId="{663C1E13-76F9-4B70-A2F2-CA23180743CE}" destId="{B9330EE9-43E4-4FD4-8144-E92B1DD0FCDF}" srcOrd="1" destOrd="0" presId="urn:microsoft.com/office/officeart/2005/8/layout/gear1#1"/>
    <dgm:cxn modelId="{3BCD072C-25C9-4250-8652-87FBCF0DABA6}" type="presOf" srcId="{399ACE2F-90C5-48B1-9E65-700A32562848}" destId="{7D3EFDB4-E5D1-439A-86D8-1FCF80D959BA}" srcOrd="2" destOrd="0" presId="urn:microsoft.com/office/officeart/2005/8/layout/gear1#1"/>
    <dgm:cxn modelId="{32FAE72D-29B2-4404-A917-2C4136EE3C4F}" srcId="{F9CEBA05-2F10-437E-89B2-54F4D9FAF478}" destId="{663C1E13-76F9-4B70-A2F2-CA23180743CE}" srcOrd="1" destOrd="0" parTransId="{637C3D51-3F4B-4277-8185-724806355FF8}" sibTransId="{188C389E-9423-41DE-9C5E-D4A7E95C7E62}"/>
    <dgm:cxn modelId="{27D5C237-BD22-44BF-9950-F9F1FA679CDF}" type="presOf" srcId="{DACAB5BA-B8B4-4D66-8B11-1D02259E020B}" destId="{B6B6B41B-120B-4968-AB6A-FC6E7C8EF3C0}" srcOrd="1" destOrd="0" presId="urn:microsoft.com/office/officeart/2005/8/layout/gear1#1"/>
    <dgm:cxn modelId="{B964FB53-399D-4617-9215-CDB272640224}" type="presOf" srcId="{DACAB5BA-B8B4-4D66-8B11-1D02259E020B}" destId="{8BC64EA7-2794-42B6-96C9-F39A52CB985A}" srcOrd="2" destOrd="0" presId="urn:microsoft.com/office/officeart/2005/8/layout/gear1#1"/>
    <dgm:cxn modelId="{3110AE78-D6EA-4A38-86A7-AC99150FD766}" type="presOf" srcId="{188C389E-9423-41DE-9C5E-D4A7E95C7E62}" destId="{6DF3A3A0-5919-4E69-80DD-61760D6340A0}" srcOrd="0" destOrd="0" presId="urn:microsoft.com/office/officeart/2005/8/layout/gear1#1"/>
    <dgm:cxn modelId="{7D746359-E4F7-44A1-8BA0-EBB9D3BEF975}" type="presOf" srcId="{DACAB5BA-B8B4-4D66-8B11-1D02259E020B}" destId="{87622A90-D0D8-4EA3-BC0D-D537801AF2B1}" srcOrd="0" destOrd="0" presId="urn:microsoft.com/office/officeart/2005/8/layout/gear1#1"/>
    <dgm:cxn modelId="{94829459-B61C-404A-9C90-E05469EA5CE2}" type="presOf" srcId="{23718C41-0A1F-40BF-86BE-8A5476EC271E}" destId="{398423B3-DD54-4226-99D7-017EFC1488DF}" srcOrd="0" destOrd="0" presId="urn:microsoft.com/office/officeart/2005/8/layout/gear1#1"/>
    <dgm:cxn modelId="{3478D7B4-2DD6-40FE-BD2F-3917309833F2}" type="presOf" srcId="{F9CEBA05-2F10-437E-89B2-54F4D9FAF478}" destId="{5ED88519-AC6C-4AA3-B76D-812B93A167E4}" srcOrd="0" destOrd="0" presId="urn:microsoft.com/office/officeart/2005/8/layout/gear1#1"/>
    <dgm:cxn modelId="{0F63D9BC-9028-4C84-92D9-B4BDAB4F1E91}" srcId="{F9CEBA05-2F10-437E-89B2-54F4D9FAF478}" destId="{DACAB5BA-B8B4-4D66-8B11-1D02259E020B}" srcOrd="0" destOrd="0" parTransId="{D76093C5-B96B-4182-8418-CFDB341D2418}" sibTransId="{23718C41-0A1F-40BF-86BE-8A5476EC271E}"/>
    <dgm:cxn modelId="{7C4913C1-9DC8-4658-A4FC-A894F8F82CF0}" srcId="{F9CEBA05-2F10-437E-89B2-54F4D9FAF478}" destId="{399ACE2F-90C5-48B1-9E65-700A32562848}" srcOrd="2" destOrd="0" parTransId="{1911F9CB-1EEA-4FFD-A302-90DCBC7D11BE}" sibTransId="{DA82EADB-2721-42A0-95EA-F9B5521A38A6}"/>
    <dgm:cxn modelId="{E2FB4CD3-3C8A-4FB6-A753-257CB4D01EB0}" type="presOf" srcId="{663C1E13-76F9-4B70-A2F2-CA23180743CE}" destId="{93300324-D62F-4E58-B882-734182BDB462}" srcOrd="0" destOrd="0" presId="urn:microsoft.com/office/officeart/2005/8/layout/gear1#1"/>
    <dgm:cxn modelId="{78EC88D6-53DA-4707-A7D4-048F9BCC3A61}" type="presOf" srcId="{399ACE2F-90C5-48B1-9E65-700A32562848}" destId="{59EDF28D-6C67-49D0-B5A1-DE5C3CBA2292}" srcOrd="0" destOrd="0" presId="urn:microsoft.com/office/officeart/2005/8/layout/gear1#1"/>
    <dgm:cxn modelId="{9B2D6BF4-A0B8-4492-A59C-6D2D11F48737}" type="presOf" srcId="{399ACE2F-90C5-48B1-9E65-700A32562848}" destId="{23DC08E4-3725-4448-BFFF-1CCEA2F2987E}" srcOrd="1" destOrd="0" presId="urn:microsoft.com/office/officeart/2005/8/layout/gear1#1"/>
    <dgm:cxn modelId="{97DE9217-CF77-49C2-B978-A30F014886D7}" type="presParOf" srcId="{5ED88519-AC6C-4AA3-B76D-812B93A167E4}" destId="{87622A90-D0D8-4EA3-BC0D-D537801AF2B1}" srcOrd="0" destOrd="0" presId="urn:microsoft.com/office/officeart/2005/8/layout/gear1#1"/>
    <dgm:cxn modelId="{C5CD7F30-6D45-4736-B9F0-4F4BBE0D07F9}" type="presParOf" srcId="{5ED88519-AC6C-4AA3-B76D-812B93A167E4}" destId="{B6B6B41B-120B-4968-AB6A-FC6E7C8EF3C0}" srcOrd="1" destOrd="0" presId="urn:microsoft.com/office/officeart/2005/8/layout/gear1#1"/>
    <dgm:cxn modelId="{6FC4BF47-CD4C-4970-BEA7-200A2F834F47}" type="presParOf" srcId="{5ED88519-AC6C-4AA3-B76D-812B93A167E4}" destId="{8BC64EA7-2794-42B6-96C9-F39A52CB985A}" srcOrd="2" destOrd="0" presId="urn:microsoft.com/office/officeart/2005/8/layout/gear1#1"/>
    <dgm:cxn modelId="{454D4536-798D-411A-8205-327FC6B608D6}" type="presParOf" srcId="{5ED88519-AC6C-4AA3-B76D-812B93A167E4}" destId="{93300324-D62F-4E58-B882-734182BDB462}" srcOrd="3" destOrd="0" presId="urn:microsoft.com/office/officeart/2005/8/layout/gear1#1"/>
    <dgm:cxn modelId="{93CFAD20-517D-4683-A063-CE048BC54429}" type="presParOf" srcId="{5ED88519-AC6C-4AA3-B76D-812B93A167E4}" destId="{B9330EE9-43E4-4FD4-8144-E92B1DD0FCDF}" srcOrd="4" destOrd="0" presId="urn:microsoft.com/office/officeart/2005/8/layout/gear1#1"/>
    <dgm:cxn modelId="{9047844E-5652-48B9-80E2-79089FBE630F}" type="presParOf" srcId="{5ED88519-AC6C-4AA3-B76D-812B93A167E4}" destId="{4822A78E-EAEC-401F-941A-3A84E13E2357}" srcOrd="5" destOrd="0" presId="urn:microsoft.com/office/officeart/2005/8/layout/gear1#1"/>
    <dgm:cxn modelId="{7503660B-C8BD-4A6E-9FC7-BC0BC4EDC9DA}" type="presParOf" srcId="{5ED88519-AC6C-4AA3-B76D-812B93A167E4}" destId="{59EDF28D-6C67-49D0-B5A1-DE5C3CBA2292}" srcOrd="6" destOrd="0" presId="urn:microsoft.com/office/officeart/2005/8/layout/gear1#1"/>
    <dgm:cxn modelId="{B5A766CE-302E-4E31-878F-3E0A34FD895B}" type="presParOf" srcId="{5ED88519-AC6C-4AA3-B76D-812B93A167E4}" destId="{23DC08E4-3725-4448-BFFF-1CCEA2F2987E}" srcOrd="7" destOrd="0" presId="urn:microsoft.com/office/officeart/2005/8/layout/gear1#1"/>
    <dgm:cxn modelId="{F0BC6F87-1060-4E66-A9B4-2374F32F25AF}" type="presParOf" srcId="{5ED88519-AC6C-4AA3-B76D-812B93A167E4}" destId="{7D3EFDB4-E5D1-439A-86D8-1FCF80D959BA}" srcOrd="8" destOrd="0" presId="urn:microsoft.com/office/officeart/2005/8/layout/gear1#1"/>
    <dgm:cxn modelId="{07DE065A-EC92-4C19-A543-1977EF598B36}" type="presParOf" srcId="{5ED88519-AC6C-4AA3-B76D-812B93A167E4}" destId="{9815588C-16D0-4475-B64C-847FC87C8C32}" srcOrd="9" destOrd="0" presId="urn:microsoft.com/office/officeart/2005/8/layout/gear1#1"/>
    <dgm:cxn modelId="{F9C97360-1013-4730-A7B7-5737EDF9F81E}" type="presParOf" srcId="{5ED88519-AC6C-4AA3-B76D-812B93A167E4}" destId="{398423B3-DD54-4226-99D7-017EFC1488DF}" srcOrd="10" destOrd="0" presId="urn:microsoft.com/office/officeart/2005/8/layout/gear1#1"/>
    <dgm:cxn modelId="{92E44D6A-76E9-4865-9D0E-3F3B1BC520E7}" type="presParOf" srcId="{5ED88519-AC6C-4AA3-B76D-812B93A167E4}" destId="{6DF3A3A0-5919-4E69-80DD-61760D6340A0}" srcOrd="11" destOrd="0" presId="urn:microsoft.com/office/officeart/2005/8/layout/gear1#1"/>
    <dgm:cxn modelId="{8F556FC8-E143-4D8F-86C6-B91C6832F4D9}" type="presParOf" srcId="{5ED88519-AC6C-4AA3-B76D-812B93A167E4}" destId="{A09CEA93-9338-4361-A5E6-CF85B6019F5A}" srcOrd="12" destOrd="0" presId="urn:microsoft.com/office/officeart/2005/8/layout/gear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622A90-D0D8-4EA3-BC0D-D537801AF2B1}">
      <dsp:nvSpPr>
        <dsp:cNvPr id="0" name=""/>
        <dsp:cNvSpPr/>
      </dsp:nvSpPr>
      <dsp:spPr>
        <a:xfrm>
          <a:off x="1467355" y="2008233"/>
          <a:ext cx="1798270" cy="1798270"/>
        </a:xfrm>
        <a:prstGeom prst="gear9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Arial Black" pitchFamily="34" charset="0"/>
            </a:rPr>
            <a:t>Wisdom</a:t>
          </a:r>
        </a:p>
      </dsp:txBody>
      <dsp:txXfrm>
        <a:off x="1828887" y="2429469"/>
        <a:ext cx="1075206" cy="924348"/>
      </dsp:txXfrm>
    </dsp:sp>
    <dsp:sp modelId="{93300324-D62F-4E58-B882-734182BDB462}">
      <dsp:nvSpPr>
        <dsp:cNvPr id="0" name=""/>
        <dsp:cNvSpPr/>
      </dsp:nvSpPr>
      <dsp:spPr>
        <a:xfrm>
          <a:off x="396312" y="1528749"/>
          <a:ext cx="1307832" cy="1307832"/>
        </a:xfrm>
        <a:prstGeom prst="gear6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 Black" pitchFamily="34" charset="0"/>
            </a:rPr>
            <a:t>Truth</a:t>
          </a:r>
          <a:r>
            <a:rPr lang="en-US" sz="1200" kern="1200" dirty="0"/>
            <a:t> </a:t>
          </a:r>
        </a:p>
      </dsp:txBody>
      <dsp:txXfrm>
        <a:off x="725563" y="1859990"/>
        <a:ext cx="649330" cy="645350"/>
      </dsp:txXfrm>
    </dsp:sp>
    <dsp:sp modelId="{59EDF28D-6C67-49D0-B5A1-DE5C3CBA2292}">
      <dsp:nvSpPr>
        <dsp:cNvPr id="0" name=""/>
        <dsp:cNvSpPr/>
      </dsp:nvSpPr>
      <dsp:spPr>
        <a:xfrm rot="20700000">
          <a:off x="1157565" y="684873"/>
          <a:ext cx="1281409" cy="1281409"/>
        </a:xfrm>
        <a:prstGeom prst="gear6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Arial Black" pitchFamily="34" charset="0"/>
            </a:rPr>
            <a:t>Servic</a:t>
          </a:r>
          <a:r>
            <a:rPr lang="en-US" sz="1200" kern="1200">
              <a:latin typeface="Arial Black" pitchFamily="34" charset="0"/>
            </a:rPr>
            <a:t>e</a:t>
          </a:r>
          <a:r>
            <a:rPr lang="en-US" sz="1200" kern="1200"/>
            <a:t> </a:t>
          </a:r>
        </a:p>
      </dsp:txBody>
      <dsp:txXfrm rot="-20700000">
        <a:off x="1438616" y="965923"/>
        <a:ext cx="719308" cy="719308"/>
      </dsp:txXfrm>
    </dsp:sp>
    <dsp:sp modelId="{398423B3-DD54-4226-99D7-017EFC1488DF}">
      <dsp:nvSpPr>
        <dsp:cNvPr id="0" name=""/>
        <dsp:cNvSpPr/>
      </dsp:nvSpPr>
      <dsp:spPr>
        <a:xfrm>
          <a:off x="1323153" y="1746409"/>
          <a:ext cx="2301785" cy="2301785"/>
        </a:xfrm>
        <a:prstGeom prst="circularArrow">
          <a:avLst>
            <a:gd name="adj1" fmla="val 4687"/>
            <a:gd name="adj2" fmla="val 299029"/>
            <a:gd name="adj3" fmla="val 2489219"/>
            <a:gd name="adj4" fmla="val 15920595"/>
            <a:gd name="adj5" fmla="val 546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F3A3A0-5919-4E69-80DD-61760D6340A0}">
      <dsp:nvSpPr>
        <dsp:cNvPr id="0" name=""/>
        <dsp:cNvSpPr/>
      </dsp:nvSpPr>
      <dsp:spPr>
        <a:xfrm>
          <a:off x="193430" y="1301738"/>
          <a:ext cx="1672391" cy="167239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9CEA93-9338-4361-A5E6-CF85B6019F5A}">
      <dsp:nvSpPr>
        <dsp:cNvPr id="0" name=""/>
        <dsp:cNvSpPr/>
      </dsp:nvSpPr>
      <dsp:spPr>
        <a:xfrm>
          <a:off x="861162" y="408164"/>
          <a:ext cx="1803174" cy="180317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#1">
  <dgm:title val=""/>
  <dgm:desc val=""/>
  <dgm:catLst>
    <dgm:cat type="relationship" pri="109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830D8-62A4-407D-AB11-1592EF9A9D31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E803A-9B28-45B3-A89D-B0C58AF25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080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D339B-1A0F-4DF1-B983-F5045D964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224E21-1EC0-4992-B383-396CA4E9DD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8A79A-0104-486C-BABB-AD47E2DC3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D9DE918-DDB9-40C4-A2ED-15CE9F8B1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6416675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46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0FCE-1029-4286-A9B1-20E675F4F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BF1AE6-7E4A-4CD3-A931-0BEF3435FE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42EB9E-C9D4-4E0C-BA38-5477167C79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6B317-1D1C-44EF-90B1-59D42369E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B2743-622B-4376-B1C3-B2D9707C3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59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1A579C-298E-4186-ADFB-353829272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ADD574-A4CB-4028-BBF8-DB26CE3E9A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20C697-2D1D-4BE7-ABA4-3FB39D5922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0E6CC-1F03-4B53-A837-1D71242BC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6AA1E-B6CE-4F81-AC77-6E80D1C5F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58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920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9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056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404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45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3404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354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67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86800" y="63404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760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343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269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225CD-6B15-4481-A70D-B3C0A3108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2CBDD-376F-43C6-874C-C00330060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B4810-4233-4C9A-AF6C-0E698013A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D9DE918-DDB9-40C4-A2ED-15CE9F8B1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6416675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4459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4166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8098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026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404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145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DD0DA-8C8D-40C3-81A3-0FD4F8CFA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21A3D6-B0C8-4101-AB7E-1F2FECA45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FBF271-4C8C-4C92-BCD2-73128F817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D9DE918-DDB9-40C4-A2ED-15CE9F8B1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6416675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962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79B71-8062-472A-AA84-60884DE28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A111F-522C-429F-AF9F-169041294A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A4AE87-C088-45A9-9D1B-3CA5B3C138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C6B131-9884-4401-808D-E49137FA77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446E73-578E-44B4-870E-D34403BD3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845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FB5F5-05A0-4725-9FFB-13C5E16F0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41CF3A-E8B9-4FC3-A328-A4B5FECC9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29D43E-BF9B-4E08-B150-D61FC59A0D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25A596-37FA-4645-8A28-53B1CBD917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5CF2DD-9A80-47BE-9AB6-394A6BBC0C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87CF0D-D006-4121-AF66-7EAA45D52A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B50719-FF02-4B5C-A2BD-6F9161E15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D81457-CF38-4BF3-A83E-A45422BF7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36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4E945-7B58-414B-A22A-D05207244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9620FB-AFD7-4A13-9FC6-5198B2499F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67C7BD-2012-4ED5-8E80-921690C2A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9FA745-F9CF-413F-9814-6983092EB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180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A5CFAB-1419-497B-BA4B-E1BAC92E8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EB8459-21C6-4B02-9448-E21C81562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2F9980-1758-416C-9FEB-07778127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979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629F2-2149-49F4-B99E-AC437D621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26C35-FC01-4EF8-B9E0-3DA76744E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898421-F48E-481D-9A23-71AF931988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15F0F8-DEB3-44DE-9CA5-EC67F37FBE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BD38C0-112D-43DD-972B-048391374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0F09AE-C087-49E2-A3A1-3D9916353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599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27CE3-34F6-4A34-AEAF-20A9AB8A3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467304-9ABF-4D55-8CB7-51A7D43CB8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51C563-435A-4272-A7E2-EB976B4814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1702D-5572-4CF5-8A94-8866F636B1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B97477-8585-4545-84E9-3E52115A5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CA439F-40D6-4F7E-A551-BDF2F1790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036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A53D72-BF5F-4B63-B9E1-FA50183EB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7AEC91-12AC-400D-9E70-A85AEE3721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DE918-DDB9-40C4-A2ED-15CE9F8B1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6416675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C081B8-CDAD-4D4B-80CD-FB6D99ACB0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5350" y="6248400"/>
            <a:ext cx="55245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551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FEB4810-4233-4C9A-AF6C-0E698013A9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1550" y="6324600"/>
            <a:ext cx="552450" cy="53340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678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mc/articles/PMC5552273/" TargetMode="Externa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t="9305" r="16271"/>
          <a:stretch/>
        </p:blipFill>
        <p:spPr bwMode="auto">
          <a:xfrm>
            <a:off x="-152400" y="-239305"/>
            <a:ext cx="9296400" cy="802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3677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6E0E7-2A62-CE3D-60BE-8475107DD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Andalus" pitchFamily="18" charset="-78"/>
                <a:cs typeface="Andalus" pitchFamily="18" charset="-78"/>
              </a:rPr>
              <a:t>Breakdown of Glycogen </a:t>
            </a:r>
            <a:endParaRPr lang="en-US" sz="40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98F88-C2B1-73FB-521F-5D67CAF86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US" altLang="en-US" sz="2400" b="1" u="sng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endParaRPr lang="en-US" altLang="en-US" sz="2800" b="1" u="sng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4ACE64-5512-ED54-6F84-C72153233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D11C2D-93CE-CEDF-BCFA-DDCB1F654F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189" y="1385441"/>
            <a:ext cx="4872115" cy="495548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2A1D509-F778-4B46-BE65-F264FB7C3AB5}"/>
              </a:ext>
            </a:extLst>
          </p:cNvPr>
          <p:cNvSpPr/>
          <p:nvPr/>
        </p:nvSpPr>
        <p:spPr>
          <a:xfrm>
            <a:off x="232713" y="147747"/>
            <a:ext cx="1789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/>
              <a:t>Core Knowledge </a:t>
            </a:r>
          </a:p>
        </p:txBody>
      </p:sp>
    </p:spTree>
    <p:extLst>
      <p:ext uri="{BB962C8B-B14F-4D97-AF65-F5344CB8AC3E}">
        <p14:creationId xmlns:p14="http://schemas.microsoft.com/office/powerpoint/2010/main" val="1992859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7454B-FDD2-1CF0-0E36-3A85C9505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47DE61-A6BB-7817-D7B3-6717970DC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b="1" dirty="0"/>
          </a:p>
          <a:p>
            <a:pPr>
              <a:defRPr/>
            </a:pPr>
            <a:r>
              <a:rPr lang="en-US" b="1" dirty="0"/>
              <a:t>    Core Knowledge </a:t>
            </a:r>
          </a:p>
          <a:p>
            <a:pPr>
              <a:defRPr/>
            </a:pPr>
            <a:r>
              <a:rPr lang="en-GB" dirty="0"/>
              <a:t>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7D1A90-C0B5-C485-7E46-09B721FB3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9EF25FB-773E-264B-B3C4-8C41C4E30B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8968" y="830825"/>
            <a:ext cx="5688383" cy="519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636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133F0-EE78-311A-EE87-8CA26EF7F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2FDBD9-8D01-F304-C625-E6E872611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  </a:t>
            </a:r>
            <a:r>
              <a:rPr lang="en-US" b="1" dirty="0"/>
              <a:t>Core Knowledge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16803A-42E5-24AA-3A2C-E29978721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F9DF64C-0A37-D697-8AA8-1593A8BD08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3398" y="651952"/>
            <a:ext cx="5167722" cy="555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658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02781-C256-FF50-7A72-2B1F2618E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1C5584-BCEE-B5EF-D04F-B9549FCAB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 	</a:t>
            </a:r>
          </a:p>
          <a:p>
            <a:pPr>
              <a:defRPr/>
            </a:pPr>
            <a:r>
              <a:rPr lang="en-US" b="1" dirty="0"/>
              <a:t>	Core Knowledge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B92091-4453-B17F-83A5-0A7EBA29C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F4C07D0-F8F0-E330-AC10-51EB680DDE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800685"/>
            <a:ext cx="7620000" cy="506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003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6E0E7-2A62-CE3D-60BE-8475107DD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57200"/>
            <a:ext cx="8610600" cy="1143000"/>
          </a:xfrm>
        </p:spPr>
        <p:txBody>
          <a:bodyPr>
            <a:noAutofit/>
          </a:bodyPr>
          <a:lstStyle/>
          <a:p>
            <a:r>
              <a:rPr lang="en-US" sz="4000" dirty="0">
                <a:latin typeface="Andalus" pitchFamily="18" charset="-78"/>
                <a:cs typeface="Andalus" pitchFamily="18" charset="-78"/>
              </a:rPr>
              <a:t>Regulation of </a:t>
            </a:r>
            <a:r>
              <a:rPr lang="en-GB" sz="4000" dirty="0">
                <a:latin typeface="Andalus" pitchFamily="18" charset="-78"/>
                <a:cs typeface="Andalus" pitchFamily="18" charset="-78"/>
              </a:rPr>
              <a:t>Glycogen Metabolism </a:t>
            </a:r>
            <a:endParaRPr lang="en-US" sz="40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4ACE64-5512-ED54-6F84-C72153233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749F159-7C9C-D8C9-EDD0-CC151D8313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8087" y="1480033"/>
            <a:ext cx="5648076" cy="492076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607B560-E8F4-4E26-8001-87191B9FDBE1}"/>
              </a:ext>
            </a:extLst>
          </p:cNvPr>
          <p:cNvSpPr/>
          <p:nvPr/>
        </p:nvSpPr>
        <p:spPr>
          <a:xfrm>
            <a:off x="28575" y="68818"/>
            <a:ext cx="1789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/>
              <a:t>Core Knowledge </a:t>
            </a:r>
          </a:p>
        </p:txBody>
      </p:sp>
    </p:spTree>
    <p:extLst>
      <p:ext uri="{BB962C8B-B14F-4D97-AF65-F5344CB8AC3E}">
        <p14:creationId xmlns:p14="http://schemas.microsoft.com/office/powerpoint/2010/main" val="211745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15583-D3AC-AE24-29A5-543FC68E6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Regulation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FEA6C2-7F83-ADB8-B5A1-CCD6B5E36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 </a:t>
            </a:r>
          </a:p>
          <a:p>
            <a:pPr>
              <a:defRPr/>
            </a:pPr>
            <a:r>
              <a:rPr lang="en-US" b="1" dirty="0"/>
              <a:t> 	Core Knowledge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FCA1D2-1550-3F84-454B-5AB4203B4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89D9459-2F98-B1B9-54FC-9CC09D7268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7553" y="1246362"/>
            <a:ext cx="7253031" cy="510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163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6E0E7-2A62-CE3D-60BE-8475107DD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191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cs typeface="Andalus" pitchFamily="18" charset="-78"/>
              </a:rPr>
              <a:t>Anatomical &amp; Physiological Aspects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98F88-C2B1-73FB-521F-5D67CAF86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4ACE64-5512-ED54-6F84-C72153233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29400" y="6324600"/>
            <a:ext cx="2133600" cy="365125"/>
          </a:xfrm>
        </p:spPr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1BEC2F-FA69-42E3-8A82-1E0142E9FD2B}"/>
              </a:ext>
            </a:extLst>
          </p:cNvPr>
          <p:cNvSpPr/>
          <p:nvPr/>
        </p:nvSpPr>
        <p:spPr>
          <a:xfrm>
            <a:off x="76200" y="87947"/>
            <a:ext cx="261481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Horizontal Integration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B0CFBF3-2688-4072-861A-10D39E8B3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7413" y="2147107"/>
            <a:ext cx="2843388" cy="3432148"/>
          </a:xfrm>
          <a:prstGeom prst="rect">
            <a:avLst/>
          </a:prstGeom>
        </p:spPr>
      </p:pic>
      <p:pic>
        <p:nvPicPr>
          <p:cNvPr id="12" name="Picture 2" descr="C:\Users\dell\Desktop\benefits-of-CBD-Oil-for-Liver-Diseases.jpg">
            <a:extLst>
              <a:ext uri="{FF2B5EF4-FFF2-40B4-BE49-F238E27FC236}">
                <a16:creationId xmlns:a16="http://schemas.microsoft.com/office/drawing/2014/main" id="{11ECDD64-2380-441F-A6A7-E5D5FCFF8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133600"/>
            <a:ext cx="4191000" cy="31492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378011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F49EA-67C8-DAD3-5F49-69306316E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91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Andalus" pitchFamily="18" charset="-78"/>
                <a:cs typeface="Andalus" pitchFamily="18" charset="-78"/>
              </a:rPr>
              <a:t>Glucose 6-Phosphatase Deficiency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68C50C-F92B-54C4-B91D-7BFB710F8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6324600"/>
            <a:ext cx="2133600" cy="365125"/>
          </a:xfrm>
        </p:spPr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3C900D7-E2C9-4DDF-B768-4DD756B00D6E}"/>
              </a:ext>
            </a:extLst>
          </p:cNvPr>
          <p:cNvSpPr/>
          <p:nvPr/>
        </p:nvSpPr>
        <p:spPr>
          <a:xfrm>
            <a:off x="152400" y="173672"/>
            <a:ext cx="2286587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Vertical Integration</a:t>
            </a:r>
            <a:endParaRPr lang="en-GB" dirty="0"/>
          </a:p>
        </p:txBody>
      </p:sp>
      <p:pic>
        <p:nvPicPr>
          <p:cNvPr id="12" name="Picture 2" descr="C:\Users\dell\Desktop\_.jpg">
            <a:extLst>
              <a:ext uri="{FF2B5EF4-FFF2-40B4-BE49-F238E27FC236}">
                <a16:creationId xmlns:a16="http://schemas.microsoft.com/office/drawing/2014/main" id="{E665CF8C-2751-49BD-BD1F-4D106248D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t="12000"/>
          <a:stretch>
            <a:fillRect/>
          </a:stretch>
        </p:blipFill>
        <p:spPr bwMode="auto">
          <a:xfrm>
            <a:off x="478719" y="1738312"/>
            <a:ext cx="8046156" cy="39828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61710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98DBD-DA22-D9BA-473A-4CAB46821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65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4"/>
                </a:solidFill>
              </a:rPr>
              <a:t>Family Medicine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EB396-A9CF-337D-6776-1C6637101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001000" cy="521176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alt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Family Medicine plays important role in following manner:</a:t>
            </a:r>
          </a:p>
          <a:p>
            <a:pPr algn="just">
              <a:lnSpc>
                <a:spcPct val="150000"/>
              </a:lnSpc>
            </a:pPr>
            <a:r>
              <a:rPr lang="en-US" alt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Early Diagnosis</a:t>
            </a:r>
          </a:p>
          <a:p>
            <a:pPr algn="just">
              <a:lnSpc>
                <a:spcPct val="150000"/>
              </a:lnSpc>
            </a:pPr>
            <a:r>
              <a:rPr lang="en-US" alt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Education</a:t>
            </a:r>
          </a:p>
          <a:p>
            <a:pPr algn="just">
              <a:lnSpc>
                <a:spcPct val="150000"/>
              </a:lnSpc>
            </a:pPr>
            <a:r>
              <a:rPr lang="en-US" alt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Dietary Guidance</a:t>
            </a:r>
          </a:p>
          <a:p>
            <a:pPr algn="just">
              <a:lnSpc>
                <a:spcPct val="150000"/>
              </a:lnSpc>
            </a:pPr>
            <a:r>
              <a:rPr lang="en-US" alt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Monitoring</a:t>
            </a:r>
          </a:p>
          <a:p>
            <a:pPr algn="just">
              <a:lnSpc>
                <a:spcPct val="150000"/>
              </a:lnSpc>
            </a:pPr>
            <a:r>
              <a:rPr lang="en-US" alt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Refer to Specialists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B205C1A-1D56-2179-22DA-E4F3399F8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308DE0-ED53-4552-93DC-3221A55A37C3}"/>
              </a:ext>
            </a:extLst>
          </p:cNvPr>
          <p:cNvSpPr/>
          <p:nvPr/>
        </p:nvSpPr>
        <p:spPr>
          <a:xfrm>
            <a:off x="228600" y="104456"/>
            <a:ext cx="2088136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Spiral Integration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11792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64DFC-03FE-461B-18C2-CAB7DCC6A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65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4"/>
                </a:solidFill>
              </a:rPr>
              <a:t>Artificial Intelligence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31C9E-DDD1-7EFD-0C3D-B064BE975B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7200" cy="452596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altLang="en-US" dirty="0">
                <a:latin typeface="Andalus" panose="02020603050405020304" pitchFamily="18" charset="-78"/>
                <a:cs typeface="Andalus" panose="02020603050405020304" pitchFamily="18" charset="-78"/>
              </a:rPr>
              <a:t>Artificial Intelligence </a:t>
            </a:r>
            <a:r>
              <a:rPr lang="en-GB" altLang="en-US" dirty="0">
                <a:latin typeface="Andalus" panose="02020603050405020304" pitchFamily="18" charset="-78"/>
                <a:cs typeface="Andalus" panose="02020603050405020304" pitchFamily="18" charset="-78"/>
              </a:rPr>
              <a:t>plays role </a:t>
            </a:r>
            <a:r>
              <a:rPr lang="en-US" altLang="en-US" dirty="0">
                <a:latin typeface="Andalus" panose="02020603050405020304" pitchFamily="18" charset="-78"/>
                <a:cs typeface="Andalus" panose="02020603050405020304" pitchFamily="18" charset="-78"/>
              </a:rPr>
              <a:t>in following </a:t>
            </a:r>
            <a:r>
              <a:rPr lang="en-GB" altLang="en-US" dirty="0">
                <a:latin typeface="Andalus" panose="02020603050405020304" pitchFamily="18" charset="-78"/>
                <a:cs typeface="Andalus" panose="02020603050405020304" pitchFamily="18" charset="-78"/>
              </a:rPr>
              <a:t>aspects:</a:t>
            </a:r>
            <a:endParaRPr lang="en-US" alt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just">
              <a:lnSpc>
                <a:spcPct val="120000"/>
              </a:lnSpc>
            </a:pPr>
            <a:r>
              <a:rPr lang="en-US" altLang="en-US" dirty="0">
                <a:latin typeface="Andalus" panose="02020603050405020304" pitchFamily="18" charset="-78"/>
                <a:cs typeface="Andalus" panose="02020603050405020304" pitchFamily="18" charset="-78"/>
              </a:rPr>
              <a:t>Decoding DNA sequences to </a:t>
            </a:r>
          </a:p>
          <a:p>
            <a:pPr lvl="2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pinpoint genetic variations </a:t>
            </a:r>
          </a:p>
          <a:p>
            <a:pPr lvl="2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identify genetic abnormalities </a:t>
            </a:r>
          </a:p>
          <a:p>
            <a:pPr algn="just"/>
            <a:r>
              <a:rPr lang="en-US" altLang="en-US" dirty="0">
                <a:latin typeface="Andalus" panose="02020603050405020304" pitchFamily="18" charset="-78"/>
                <a:cs typeface="Andalus" panose="02020603050405020304" pitchFamily="18" charset="-78"/>
              </a:rPr>
              <a:t>Utilizes extensive data from patient thereby enhancing prevention, diagnosis &amp; treatment based on individual genetic profiles</a:t>
            </a:r>
          </a:p>
          <a:p>
            <a:pPr algn="just"/>
            <a:r>
              <a:rPr lang="en-US" altLang="en-US" dirty="0">
                <a:latin typeface="Andalus" panose="02020603050405020304" pitchFamily="18" charset="-78"/>
                <a:cs typeface="Andalus" panose="02020603050405020304" pitchFamily="18" charset="-78"/>
              </a:rPr>
              <a:t>Food Recommendations</a:t>
            </a:r>
          </a:p>
          <a:p>
            <a:pPr marL="0" indent="0" algn="just">
              <a:buNone/>
            </a:pPr>
            <a:r>
              <a:rPr lang="en-US" sz="2400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6B40C29-8044-12B7-8372-6ADC55BAC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59807-4E02-4090-954C-8862AE38006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91923C-78E3-4C35-9C3A-3598632CE359}"/>
              </a:ext>
            </a:extLst>
          </p:cNvPr>
          <p:cNvSpPr/>
          <p:nvPr/>
        </p:nvSpPr>
        <p:spPr>
          <a:xfrm>
            <a:off x="228600" y="65722"/>
            <a:ext cx="2088136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Spiral Integration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3524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676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cs typeface="Times New Roman" pitchFamily="18" charset="0"/>
              </a:rPr>
              <a:t>Gastrointestinal Tract (GIT) Module</a:t>
            </a:r>
            <a:br>
              <a:rPr lang="en-US" sz="4000" u="sng" dirty="0">
                <a:cs typeface="Times New Roman" pitchFamily="18" charset="0"/>
              </a:rPr>
            </a:br>
            <a:r>
              <a:rPr lang="en-US" sz="3200" dirty="0">
                <a:cs typeface="Times New Roman" pitchFamily="18" charset="0"/>
              </a:rPr>
              <a:t>2</a:t>
            </a:r>
            <a:r>
              <a:rPr lang="en-US" sz="3200" baseline="30000" dirty="0">
                <a:cs typeface="Times New Roman" pitchFamily="18" charset="0"/>
              </a:rPr>
              <a:t>nd</a:t>
            </a:r>
            <a:r>
              <a:rPr lang="en-US" sz="3200" dirty="0">
                <a:cs typeface="Times New Roman" pitchFamily="18" charset="0"/>
              </a:rPr>
              <a:t> Year MBBS(LGIS)</a:t>
            </a:r>
            <a:br>
              <a:rPr lang="en-US" sz="4000" u="sng" dirty="0">
                <a:cs typeface="Times New Roman" pitchFamily="18" charset="0"/>
              </a:rPr>
            </a:br>
            <a:r>
              <a:rPr lang="en-US" sz="4000" b="1" dirty="0">
                <a:cs typeface="Times New Roman" pitchFamily="18" charset="0"/>
              </a:rPr>
              <a:t>Glycogen Metabolism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5153025"/>
            <a:ext cx="8534400" cy="76200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sz="7200" b="1" dirty="0">
                <a:cs typeface="Times New Roman" pitchFamily="18" charset="0"/>
              </a:rPr>
              <a:t>Presenter: Dr. Aneela Jamil					Date: 27-01-25</a:t>
            </a:r>
          </a:p>
          <a:p>
            <a:pPr algn="l"/>
            <a:r>
              <a:rPr lang="en-US" sz="7200" b="1" dirty="0">
                <a:cs typeface="Times New Roman" pitchFamily="18" charset="0"/>
              </a:rPr>
              <a:t>(Assistant Professor)                                         			</a:t>
            </a:r>
            <a:r>
              <a:rPr lang="en-US" sz="3300" b="1" dirty="0">
                <a:cs typeface="Times New Roman" pitchFamily="18" charset="0"/>
              </a:rPr>
              <a:t>			</a:t>
            </a:r>
            <a:r>
              <a:rPr lang="en-US" sz="2400" b="1" dirty="0">
                <a:cs typeface="Times New Roman" pitchFamily="18" charset="0"/>
              </a:rPr>
              <a:t>		</a:t>
            </a:r>
            <a:endParaRPr lang="en-US" sz="2400" b="1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3028"/>
            <a:ext cx="914400" cy="9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logo with a skull and text&#10;&#10;Description automatically generated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83028"/>
            <a:ext cx="1204686" cy="1007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5D4AA9-999E-4E61-869C-5583EFE28B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615672"/>
            <a:ext cx="1977887" cy="117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392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E2660-18E5-686E-013B-A559E1FD1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7" y="354012"/>
            <a:ext cx="8201025" cy="1227138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4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Suggested Research Article</a:t>
            </a:r>
            <a:endParaRPr lang="en-US" sz="40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B65BA-AA02-07DB-52F5-74C703F7CE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44976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800" dirty="0"/>
              <a:t>Link: </a:t>
            </a:r>
            <a:r>
              <a:rPr lang="en-US" sz="3800" dirty="0">
                <a:hlinkClick r:id="rId2"/>
              </a:rPr>
              <a:t>https://www.ncbi.nlm.nih.gov/pmc/articles/PMC5552273/</a:t>
            </a:r>
            <a:endParaRPr lang="en-US" sz="3800" dirty="0"/>
          </a:p>
          <a:p>
            <a:pPr marL="0" indent="0">
              <a:buNone/>
            </a:pPr>
            <a:endParaRPr lang="en-US" sz="3800" dirty="0"/>
          </a:p>
          <a:p>
            <a:pPr marL="0" indent="0">
              <a:buNone/>
            </a:pPr>
            <a:r>
              <a:rPr lang="en-US" sz="3800" dirty="0"/>
              <a:t>Journal Name: </a:t>
            </a:r>
          </a:p>
          <a:p>
            <a:pPr marL="0" indent="0">
              <a:buNone/>
            </a:pPr>
            <a:r>
              <a:rPr lang="en-US" sz="3800" dirty="0"/>
              <a:t>Front. Endocrinol.</a:t>
            </a:r>
          </a:p>
          <a:p>
            <a:pPr marL="0" indent="0">
              <a:buNone/>
            </a:pPr>
            <a:endParaRPr lang="en-US" sz="3800" dirty="0"/>
          </a:p>
          <a:p>
            <a:pPr marL="0" indent="0">
              <a:buNone/>
            </a:pPr>
            <a:r>
              <a:rPr lang="en-US" sz="3800" dirty="0"/>
              <a:t>Title:</a:t>
            </a:r>
          </a:p>
          <a:p>
            <a:pPr marL="0" indent="0">
              <a:buNone/>
            </a:pPr>
            <a:r>
              <a:rPr lang="en-US" sz="3800" dirty="0"/>
              <a:t>Unraveling the Regulation of Hepatic Gluconeogenesis</a:t>
            </a:r>
          </a:p>
          <a:p>
            <a:pPr marL="0" indent="0">
              <a:buNone/>
            </a:pPr>
            <a:r>
              <a:rPr lang="en-US" sz="3800" dirty="0"/>
              <a:t>Author Name:</a:t>
            </a:r>
          </a:p>
          <a:p>
            <a:pPr marL="0" indent="0">
              <a:buNone/>
            </a:pPr>
            <a:endParaRPr lang="en-US" sz="3800" dirty="0"/>
          </a:p>
          <a:p>
            <a:pPr marL="0" indent="0">
              <a:buNone/>
            </a:pPr>
            <a:r>
              <a:rPr lang="en-US" sz="3800" dirty="0" err="1"/>
              <a:t>Xueping</a:t>
            </a:r>
            <a:r>
              <a:rPr lang="en-US" sz="3800" dirty="0"/>
              <a:t> Zhang, </a:t>
            </a:r>
            <a:r>
              <a:rPr lang="en-US" sz="3800" dirty="0" err="1"/>
              <a:t>Shanshan</a:t>
            </a:r>
            <a:r>
              <a:rPr lang="en-US" sz="3800" dirty="0"/>
              <a:t> Yang, </a:t>
            </a:r>
            <a:r>
              <a:rPr lang="en-US" sz="3800" dirty="0" err="1"/>
              <a:t>Jinglu</a:t>
            </a:r>
            <a:r>
              <a:rPr lang="en-US" sz="3800" dirty="0"/>
              <a:t> Chen, </a:t>
            </a:r>
            <a:r>
              <a:rPr lang="en-US" sz="3800" dirty="0" err="1"/>
              <a:t>Zhiguang</a:t>
            </a:r>
            <a:r>
              <a:rPr lang="en-US" sz="3800" dirty="0"/>
              <a:t> Su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F370F6-C32D-2F2E-BC26-CEB3F52C05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83162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Abstract:</a:t>
            </a:r>
          </a:p>
          <a:p>
            <a:pPr marL="0" indent="0" algn="just">
              <a:buNone/>
            </a:pPr>
            <a:r>
              <a:rPr lang="en-US" sz="1600" dirty="0">
                <a:solidFill>
                  <a:srgbClr val="FF0000"/>
                </a:solidFill>
              </a:rPr>
              <a:t>Hepatic gluconeogenesis, </a:t>
            </a:r>
            <a:r>
              <a:rPr lang="en-US" sz="1600" i="1" dirty="0">
                <a:solidFill>
                  <a:srgbClr val="FF0000"/>
                </a:solidFill>
              </a:rPr>
              <a:t>de novo</a:t>
            </a:r>
            <a:r>
              <a:rPr lang="en-US" sz="1600" dirty="0">
                <a:solidFill>
                  <a:srgbClr val="FF0000"/>
                </a:solidFill>
              </a:rPr>
              <a:t> glucose synthesis from available precursors, plays a crucial role in maintaining glucose homeostasis to meet energy demands during prolonged starvation in animals. </a:t>
            </a:r>
            <a:r>
              <a:rPr lang="en-US" sz="1600" dirty="0"/>
              <a:t>The abnormally increased rate of hepatic gluconeogenesis contributes to hyperglycemia in diabetes. </a:t>
            </a:r>
            <a:r>
              <a:rPr lang="en-US" sz="1600" dirty="0">
                <a:solidFill>
                  <a:srgbClr val="FF0000"/>
                </a:solidFill>
              </a:rPr>
              <a:t>Gluconeogenesis is regulated on multiple levels, such as hormonal secretion, gene transcription, and posttranslational modification. </a:t>
            </a:r>
            <a:r>
              <a:rPr lang="en-US" sz="1600" dirty="0"/>
              <a:t>We review here the molecular mechanisms underlying the transcriptional regulation of gluconeogenesis in response to nutritional and hormonal changes.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48E7F8-256A-4B60-8E09-4BFE7854E879}"/>
              </a:ext>
            </a:extLst>
          </p:cNvPr>
          <p:cNvSpPr/>
          <p:nvPr/>
        </p:nvSpPr>
        <p:spPr>
          <a:xfrm>
            <a:off x="152400" y="87946"/>
            <a:ext cx="2088136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Spiral Integration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4297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C9579-8F2A-586B-93E3-8061CF00F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4"/>
                </a:solidFill>
                <a:latin typeface="Andalus" pitchFamily="18" charset="-78"/>
                <a:cs typeface="Andalus" pitchFamily="18" charset="-78"/>
              </a:rPr>
              <a:t>Bioethics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B51A8-F386-B13E-5CA8-44BEE1C148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2" indent="-342900">
              <a:lnSpc>
                <a:spcPct val="150000"/>
              </a:lnSpc>
            </a:pPr>
            <a:r>
              <a:rPr lang="en-US" altLang="en-US" sz="2600" dirty="0">
                <a:latin typeface="Andalus" panose="02020603050405020304" pitchFamily="18" charset="-78"/>
                <a:cs typeface="Andalus" panose="02020603050405020304" pitchFamily="18" charset="-78"/>
              </a:rPr>
              <a:t>Appropriate information</a:t>
            </a:r>
          </a:p>
          <a:p>
            <a:pPr marL="800100" lvl="3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en-US" dirty="0">
                <a:latin typeface="Andalus" panose="02020603050405020304" pitchFamily="18" charset="-78"/>
                <a:cs typeface="Andalus" panose="02020603050405020304" pitchFamily="18" charset="-78"/>
              </a:rPr>
              <a:t>Explain to patient or his family the genetic aspects of the condition </a:t>
            </a:r>
          </a:p>
          <a:p>
            <a:pPr>
              <a:lnSpc>
                <a:spcPct val="150000"/>
              </a:lnSpc>
            </a:pPr>
            <a:r>
              <a:rPr lang="en-US" altLang="en-US" sz="2600" dirty="0">
                <a:latin typeface="Andalus" panose="02020603050405020304" pitchFamily="18" charset="-78"/>
                <a:cs typeface="Andalus" panose="02020603050405020304" pitchFamily="18" charset="-78"/>
              </a:rPr>
              <a:t>Counselling </a:t>
            </a:r>
          </a:p>
          <a:p>
            <a:pPr>
              <a:lnSpc>
                <a:spcPct val="150000"/>
              </a:lnSpc>
            </a:pPr>
            <a:endParaRPr lang="en-US" altLang="en-US" sz="26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en-US" altLang="en-US" sz="26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C05CAA-4CE1-407C-83DF-847CBF646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CDD5CB-95F6-4CA4-82C2-86DE4CEA9440}"/>
              </a:ext>
            </a:extLst>
          </p:cNvPr>
          <p:cNvSpPr/>
          <p:nvPr/>
        </p:nvSpPr>
        <p:spPr>
          <a:xfrm>
            <a:off x="152400" y="53976"/>
            <a:ext cx="2088136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Spiral Integration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85510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228600" y="365127"/>
            <a:ext cx="8686800" cy="854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+mn-lt"/>
              </a:rPr>
              <a:t>How To Access Digital Library</a:t>
            </a: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762000" y="1219200"/>
            <a:ext cx="7986486" cy="61431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202124"/>
                </a:solidFill>
              </a:rPr>
              <a:t>Steps to Access HEC Digital Library</a:t>
            </a:r>
            <a:endParaRPr lang="en-US" sz="2800" dirty="0">
              <a:solidFill>
                <a:srgbClr val="202124"/>
              </a:solidFill>
            </a:endParaRP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202124"/>
                </a:solidFill>
              </a:rPr>
              <a:t>Go to the website of HEC National Digital Library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202124"/>
                </a:solidFill>
              </a:rPr>
              <a:t>On Home Page, click on the INSTITUTES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202124"/>
                </a:solidFill>
              </a:rPr>
              <a:t>A page will appear showing the universities from Public and Private Sector and other Institutes which have access to HEC National Digital Library HNDL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202124"/>
                </a:solidFill>
              </a:rPr>
              <a:t>Select your desired Institute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000000"/>
                </a:solidFill>
              </a:rPr>
              <a:t>A page will appear showing the resources of the institution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000000"/>
                </a:solidFill>
              </a:rPr>
              <a:t>Journals and Researches will appear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000000"/>
                </a:solidFill>
              </a:rPr>
              <a:t>You can find a Journal by clicking on JOURNALS AND DATABASE and enter a keyword to search for your desired journal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4317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4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Learning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err="1"/>
              <a:t>Tex</a:t>
            </a:r>
            <a:r>
              <a:rPr lang="en-GB" sz="2400" dirty="0" err="1"/>
              <a:t>tb</a:t>
            </a:r>
            <a:r>
              <a:rPr lang="en-US" sz="2400" dirty="0" err="1"/>
              <a:t>ook</a:t>
            </a:r>
            <a:r>
              <a:rPr lang="en-US" sz="2400" dirty="0"/>
              <a:t> of Biochemistry, Lippincott Illustrated Reviews 8</a:t>
            </a:r>
            <a:r>
              <a:rPr lang="en-US" sz="2400" baseline="30000" dirty="0"/>
              <a:t>th</a:t>
            </a:r>
            <a:r>
              <a:rPr lang="en-US" sz="2400" dirty="0"/>
              <a:t> edition</a:t>
            </a:r>
            <a:r>
              <a:rPr lang="en-GB" sz="2400" dirty="0"/>
              <a:t>, chapter no. </a:t>
            </a:r>
            <a:r>
              <a:rPr lang="en-GB" sz="2400"/>
              <a:t>11, </a:t>
            </a:r>
            <a:r>
              <a:rPr lang="en-GB" sz="2400" dirty="0"/>
              <a:t>page no. 269-289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Google scholar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Google images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A1E52D-D55D-CDB3-35AB-2433C2224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266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310D2D6-D333-4C63-B40A-A5A892A71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PK" dirty="0"/>
          </a:p>
        </p:txBody>
      </p:sp>
      <p:pic>
        <p:nvPicPr>
          <p:cNvPr id="7" name="Picture 2" descr="Image result for THANKS">
            <a:extLst>
              <a:ext uri="{FF2B5EF4-FFF2-40B4-BE49-F238E27FC236}">
                <a16:creationId xmlns:a16="http://schemas.microsoft.com/office/drawing/2014/main" id="{1EEEC2D6-8D42-441E-95E2-4E75E5F4C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2246" y="1676400"/>
            <a:ext cx="5632954" cy="3559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54827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Motto, Vision, Dream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267C48E-C722-45BA-ABA8-7A339C617CB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326958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4572000" y="1295400"/>
            <a:ext cx="411479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impart evidence based research oriented medical education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provide best possible patient care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inculcate the values of mutual respect and ethical practice of medicine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851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04900"/>
            <a:ext cx="8001000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8600" y="304800"/>
            <a:ext cx="86868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+mn-lt"/>
              </a:rPr>
              <a:t>Professor Umar Model of Integrated Lecture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9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99434" y="762000"/>
            <a:ext cx="8625625" cy="6096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latin typeface="Andalus" pitchFamily="18" charset="-78"/>
                <a:cs typeface="Andalus" pitchFamily="18" charset="-78"/>
              </a:rPr>
              <a:t>Learning Objectives</a:t>
            </a:r>
          </a:p>
          <a:p>
            <a:pPr marL="0" indent="0">
              <a:buNone/>
            </a:pPr>
            <a:endParaRPr lang="en-US" sz="1800" dirty="0"/>
          </a:p>
          <a:p>
            <a:pPr>
              <a:lnSpc>
                <a:spcPct val="150000"/>
              </a:lnSpc>
              <a:buFont typeface="Arial" charset="0"/>
              <a:buChar char="•"/>
              <a:defRPr/>
            </a:pPr>
            <a:r>
              <a:rPr lang="en-US" sz="2400" dirty="0">
                <a:latin typeface="Andalus" pitchFamily="18" charset="-78"/>
                <a:cs typeface="Andalus" pitchFamily="18" charset="-78"/>
              </a:rPr>
              <a:t>At the end of this lecture students should be able to 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400" dirty="0">
                <a:latin typeface="Andalus" pitchFamily="18" charset="-78"/>
                <a:cs typeface="Andalus" pitchFamily="18" charset="-78"/>
              </a:rPr>
              <a:t>Discuss the </a:t>
            </a:r>
            <a:r>
              <a:rPr lang="en-GB" sz="2400" dirty="0">
                <a:latin typeface="Andalus" pitchFamily="18" charset="-78"/>
                <a:cs typeface="Andalus" pitchFamily="18" charset="-78"/>
              </a:rPr>
              <a:t>synthesis and breakdown of Glycogen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400" dirty="0">
                <a:latin typeface="Andalus" pitchFamily="18" charset="-78"/>
                <a:cs typeface="Andalus" pitchFamily="18" charset="-78"/>
              </a:rPr>
              <a:t>Understand the regulation</a:t>
            </a:r>
            <a:r>
              <a:rPr lang="en-GB" sz="2400" dirty="0">
                <a:latin typeface="Andalus" pitchFamily="18" charset="-78"/>
                <a:cs typeface="Andalus" pitchFamily="18" charset="-78"/>
              </a:rPr>
              <a:t> of glycogen metabolism </a:t>
            </a:r>
            <a:endParaRPr lang="en-US" sz="2400" dirty="0">
              <a:latin typeface="Andalus" pitchFamily="18" charset="-78"/>
              <a:cs typeface="Andalus" pitchFamily="18" charset="-78"/>
            </a:endParaRPr>
          </a:p>
          <a:p>
            <a:pPr lvl="2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400" dirty="0">
                <a:latin typeface="Andalus" pitchFamily="18" charset="-78"/>
                <a:cs typeface="Andalus" pitchFamily="18" charset="-78"/>
              </a:rPr>
              <a:t>Explain related Clinical Disorder</a:t>
            </a: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2BD85A-21F8-9D50-AC01-8943F1314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062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6E0E7-2A62-CE3D-60BE-8475107DD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Andalus" pitchFamily="18" charset="-78"/>
                <a:cs typeface="Andalus" pitchFamily="18" charset="-78"/>
              </a:rPr>
              <a:t>Glycogen</a:t>
            </a:r>
            <a:r>
              <a:rPr lang="en-US" sz="4000" dirty="0">
                <a:latin typeface="Andalus" pitchFamily="18" charset="-78"/>
                <a:cs typeface="Andalus" pitchFamily="18" charset="-78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98F88-C2B1-73FB-521F-5D67CAF86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GB" alt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Storage form of carbohydrate</a:t>
            </a:r>
          </a:p>
          <a:p>
            <a:pPr algn="just"/>
            <a:r>
              <a:rPr lang="en-GB" alt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Animal starch </a:t>
            </a:r>
          </a:p>
          <a:p>
            <a:pPr algn="just"/>
            <a:r>
              <a:rPr lang="en-GB" alt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Branched structure </a:t>
            </a:r>
          </a:p>
          <a:p>
            <a:pPr algn="just"/>
            <a:r>
              <a:rPr lang="en-GB" alt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Homopolysaccharide</a:t>
            </a:r>
            <a:endParaRPr lang="en-US" altLang="en-US" sz="24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just"/>
            <a:r>
              <a:rPr lang="en-US" altLang="en-US" sz="2800" b="1" dirty="0">
                <a:latin typeface="Andalus" panose="02020603050405020304" pitchFamily="18" charset="-78"/>
                <a:cs typeface="Andalus" panose="02020603050405020304" pitchFamily="18" charset="-78"/>
              </a:rPr>
              <a:t>Function 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 maintenance of blood glucose during fasting, starvation &amp; prolonged exercise</a:t>
            </a:r>
          </a:p>
          <a:p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39D57D-D775-AAB0-C2B0-9EF67ED81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3400" y="13970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z="1800" b="1" dirty="0"/>
              <a:t>Core Knowledge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4ACE64-5512-ED54-6F84-C72153233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30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6E0E7-2A62-CE3D-60BE-8475107DD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Andalus" pitchFamily="18" charset="-78"/>
                <a:cs typeface="Andalus" pitchFamily="18" charset="-78"/>
              </a:rPr>
              <a:t>Structure of Glycogen </a:t>
            </a:r>
            <a:endParaRPr lang="en-US" sz="40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98F88-C2B1-73FB-521F-5D67CAF86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endParaRPr lang="en-US" altLang="en-US" sz="28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4ACE64-5512-ED54-6F84-C72153233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61380B3-1D52-7658-5C59-31D2ED671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6520" y="1515004"/>
            <a:ext cx="4890959" cy="452596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FDF4674-DF73-41D5-AF5D-A7FD95800A10}"/>
              </a:ext>
            </a:extLst>
          </p:cNvPr>
          <p:cNvSpPr/>
          <p:nvPr/>
        </p:nvSpPr>
        <p:spPr>
          <a:xfrm>
            <a:off x="228600" y="93147"/>
            <a:ext cx="1789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/>
              <a:t>Core Knowledge </a:t>
            </a:r>
          </a:p>
        </p:txBody>
      </p:sp>
    </p:spTree>
    <p:extLst>
      <p:ext uri="{BB962C8B-B14F-4D97-AF65-F5344CB8AC3E}">
        <p14:creationId xmlns:p14="http://schemas.microsoft.com/office/powerpoint/2010/main" val="1261961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6E0E7-2A62-CE3D-60BE-8475107DD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Andalus" pitchFamily="18" charset="-78"/>
                <a:cs typeface="Andalus" pitchFamily="18" charset="-78"/>
              </a:rPr>
              <a:t>Synthesis of Glycogen</a:t>
            </a:r>
            <a:endParaRPr lang="en-US" sz="40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4ACE64-5512-ED54-6F84-C72153233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45F196D-015C-0120-9DAB-A671EF07A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062" y="1736838"/>
            <a:ext cx="7237876" cy="371501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C1BD50D-4EDF-4330-96B5-7BE15F5D467B}"/>
              </a:ext>
            </a:extLst>
          </p:cNvPr>
          <p:cNvSpPr/>
          <p:nvPr/>
        </p:nvSpPr>
        <p:spPr>
          <a:xfrm>
            <a:off x="371475" y="204215"/>
            <a:ext cx="1789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/>
              <a:t>Core Knowledge </a:t>
            </a:r>
          </a:p>
        </p:txBody>
      </p:sp>
    </p:spTree>
    <p:extLst>
      <p:ext uri="{BB962C8B-B14F-4D97-AF65-F5344CB8AC3E}">
        <p14:creationId xmlns:p14="http://schemas.microsoft.com/office/powerpoint/2010/main" val="3309868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39F73-9A20-E439-5CF2-B338DE275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87B108-14C4-ED9A-1E64-8E46D3813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   </a:t>
            </a:r>
          </a:p>
          <a:p>
            <a:pPr>
              <a:defRPr/>
            </a:pPr>
            <a:r>
              <a:rPr lang="en-US" b="1" dirty="0"/>
              <a:t>     Core Knowledge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00D5DC-D3F2-9796-8C45-AC570AB91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F4E26EF-54C2-262E-1739-2381577EAB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3650" y="140871"/>
            <a:ext cx="4496700" cy="642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270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1098</TotalTime>
  <Words>561</Words>
  <Application>Microsoft Office PowerPoint</Application>
  <PresentationFormat>On-screen Show (4:3)</PresentationFormat>
  <Paragraphs>130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1_Office Theme</vt:lpstr>
      <vt:lpstr>PowerPoint Presentation</vt:lpstr>
      <vt:lpstr>Gastrointestinal Tract (GIT) Module 2nd Year MBBS(LGIS) Glycogen Metabolism </vt:lpstr>
      <vt:lpstr>Motto, Vision, Dream</vt:lpstr>
      <vt:lpstr>PowerPoint Presentation</vt:lpstr>
      <vt:lpstr>PowerPoint Presentation</vt:lpstr>
      <vt:lpstr>Glycogen </vt:lpstr>
      <vt:lpstr>Structure of Glycogen </vt:lpstr>
      <vt:lpstr>Synthesis of Glycogen</vt:lpstr>
      <vt:lpstr> </vt:lpstr>
      <vt:lpstr>Breakdown of Glycogen </vt:lpstr>
      <vt:lpstr> </vt:lpstr>
      <vt:lpstr> </vt:lpstr>
      <vt:lpstr> </vt:lpstr>
      <vt:lpstr>Regulation of Glycogen Metabolism </vt:lpstr>
      <vt:lpstr>Regulation</vt:lpstr>
      <vt:lpstr>Anatomical &amp; Physiological Aspects </vt:lpstr>
      <vt:lpstr>Glucose 6-Phosphatase Deficiency </vt:lpstr>
      <vt:lpstr>Family Medicine</vt:lpstr>
      <vt:lpstr>Artificial Intelligence</vt:lpstr>
      <vt:lpstr>Suggested Research Article</vt:lpstr>
      <vt:lpstr>Bioethics</vt:lpstr>
      <vt:lpstr>PowerPoint Presentation</vt:lpstr>
      <vt:lpstr>Learning Resources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Histology of Tongue</dc:title>
  <dc:creator>hp</dc:creator>
  <cp:lastModifiedBy>Dell</cp:lastModifiedBy>
  <cp:revision>100</cp:revision>
  <dcterms:created xsi:type="dcterms:W3CDTF">2006-08-16T00:00:00Z</dcterms:created>
  <dcterms:modified xsi:type="dcterms:W3CDTF">2025-02-06T05:59:23Z</dcterms:modified>
</cp:coreProperties>
</file>