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92" r:id="rId4"/>
    <p:sldId id="257" r:id="rId5"/>
    <p:sldId id="261" r:id="rId6"/>
    <p:sldId id="262" r:id="rId7"/>
    <p:sldId id="265" r:id="rId8"/>
    <p:sldId id="266" r:id="rId9"/>
    <p:sldId id="267" r:id="rId10"/>
    <p:sldId id="268" r:id="rId11"/>
    <p:sldId id="269" r:id="rId12"/>
    <p:sldId id="270" r:id="rId13"/>
    <p:sldId id="271" r:id="rId14"/>
    <p:sldId id="276" r:id="rId15"/>
    <p:sldId id="277" r:id="rId16"/>
    <p:sldId id="272" r:id="rId17"/>
    <p:sldId id="286" r:id="rId18"/>
    <p:sldId id="273" r:id="rId19"/>
    <p:sldId id="274" r:id="rId20"/>
    <p:sldId id="278" r:id="rId21"/>
    <p:sldId id="289" r:id="rId22"/>
    <p:sldId id="290" r:id="rId23"/>
    <p:sldId id="291" r:id="rId24"/>
    <p:sldId id="281" r:id="rId25"/>
    <p:sldId id="284" r:id="rId26"/>
    <p:sldId id="283" r:id="rId27"/>
    <p:sldId id="285" r:id="rId28"/>
    <p:sldId id="282" r:id="rId29"/>
    <p:sldId id="279" r:id="rId30"/>
    <p:sldId id="287" r:id="rId31"/>
    <p:sldId id="288" r:id="rId32"/>
    <p:sldId id="258" r:id="rId33"/>
    <p:sldId id="263" r:id="rId34"/>
    <p:sldId id="264" r:id="rId35"/>
    <p:sldId id="275" r:id="rId36"/>
    <p:sldId id="280" r:id="rId37"/>
    <p:sldId id="293" r:id="rId38"/>
    <p:sldId id="25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79" d="100"/>
          <a:sy n="79"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293108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190595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4156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173926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734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162391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375352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393005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pic>
        <p:nvPicPr>
          <p:cNvPr id="7" name="Picture 6">
            <a:extLst>
              <a:ext uri="{FF2B5EF4-FFF2-40B4-BE49-F238E27FC236}">
                <a16:creationId xmlns:a16="http://schemas.microsoft.com/office/drawing/2014/main" id="{3C16069F-8D63-4781-9C80-E410DBB99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109509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BB163-AC88-489B-904A-AB1B8282D470}"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338703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BB163-AC88-489B-904A-AB1B8282D47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33184-F9A4-4560-9764-382A090D4D1F}" type="slidenum">
              <a:rPr lang="en-US" smtClean="0"/>
              <a:t>‹#›</a:t>
            </a:fld>
            <a:endParaRPr lang="en-US"/>
          </a:p>
        </p:txBody>
      </p:sp>
      <p:pic>
        <p:nvPicPr>
          <p:cNvPr id="8" name="Picture 7">
            <a:extLst>
              <a:ext uri="{FF2B5EF4-FFF2-40B4-BE49-F238E27FC236}">
                <a16:creationId xmlns:a16="http://schemas.microsoft.com/office/drawing/2014/main" id="{3C16069F-8D63-4781-9C80-E410DBB99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314900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BB163-AC88-489B-904A-AB1B8282D470}"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251457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BB163-AC88-489B-904A-AB1B8282D470}"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257500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BB163-AC88-489B-904A-AB1B8282D470}"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299848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3BB163-AC88-489B-904A-AB1B8282D47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148231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3BB163-AC88-489B-904A-AB1B8282D470}"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33184-F9A4-4560-9764-382A090D4D1F}" type="slidenum">
              <a:rPr lang="en-US" smtClean="0"/>
              <a:t>‹#›</a:t>
            </a:fld>
            <a:endParaRPr lang="en-US"/>
          </a:p>
        </p:txBody>
      </p:sp>
    </p:spTree>
    <p:extLst>
      <p:ext uri="{BB962C8B-B14F-4D97-AF65-F5344CB8AC3E}">
        <p14:creationId xmlns:p14="http://schemas.microsoft.com/office/powerpoint/2010/main" val="1658260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3BB163-AC88-489B-904A-AB1B8282D470}" type="datetimeFigureOut">
              <a:rPr lang="en-US" smtClean="0"/>
              <a:t>2/11/2025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A33184-F9A4-4560-9764-382A090D4D1F}" type="slidenum">
              <a:rPr lang="en-US" smtClean="0"/>
              <a:t>‹#›</a:t>
            </a:fld>
            <a:endParaRPr lang="en-US"/>
          </a:p>
        </p:txBody>
      </p:sp>
    </p:spTree>
    <p:extLst>
      <p:ext uri="{BB962C8B-B14F-4D97-AF65-F5344CB8AC3E}">
        <p14:creationId xmlns:p14="http://schemas.microsoft.com/office/powerpoint/2010/main" val="1202963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069654-7329-4201-86E3-118A5BB30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766916"/>
            <a:ext cx="8156950" cy="5280967"/>
          </a:xfrm>
        </p:spPr>
      </p:pic>
    </p:spTree>
    <p:extLst>
      <p:ext uri="{BB962C8B-B14F-4D97-AF65-F5344CB8AC3E}">
        <p14:creationId xmlns:p14="http://schemas.microsoft.com/office/powerpoint/2010/main" val="40010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07BD-AE34-4E04-9688-B8B6188626CA}"/>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Clinical Features</a:t>
            </a:r>
            <a:endParaRPr lang="en-US" sz="4400" dirty="0">
              <a:solidFill>
                <a:schemeClr val="accent2"/>
              </a:solidFill>
            </a:endParaRPr>
          </a:p>
        </p:txBody>
      </p:sp>
      <p:pic>
        <p:nvPicPr>
          <p:cNvPr id="8" name="Content Placeholder 7">
            <a:extLst>
              <a:ext uri="{FF2B5EF4-FFF2-40B4-BE49-F238E27FC236}">
                <a16:creationId xmlns:a16="http://schemas.microsoft.com/office/drawing/2014/main" id="{00268684-AD63-4B39-B702-2B974A262A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88001" y="2138819"/>
            <a:ext cx="2793546" cy="1872343"/>
          </a:xfrm>
        </p:spPr>
      </p:pic>
      <p:pic>
        <p:nvPicPr>
          <p:cNvPr id="6" name="Content Placeholder 5">
            <a:extLst>
              <a:ext uri="{FF2B5EF4-FFF2-40B4-BE49-F238E27FC236}">
                <a16:creationId xmlns:a16="http://schemas.microsoft.com/office/drawing/2014/main" id="{C7E8A11E-C82B-428B-8F85-E1DA6DAE33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11790" y="4395786"/>
            <a:ext cx="2793546" cy="2208213"/>
          </a:xfrm>
        </p:spPr>
      </p:pic>
      <p:pic>
        <p:nvPicPr>
          <p:cNvPr id="9" name="Picture 8">
            <a:extLst>
              <a:ext uri="{FF2B5EF4-FFF2-40B4-BE49-F238E27FC236}">
                <a16:creationId xmlns:a16="http://schemas.microsoft.com/office/drawing/2014/main" id="{122A2D78-2857-495D-8CCF-DCC8FC83FF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790" y="2138819"/>
            <a:ext cx="2793546" cy="1872342"/>
          </a:xfrm>
          <a:prstGeom prst="rect">
            <a:avLst/>
          </a:prstGeom>
        </p:spPr>
      </p:pic>
      <p:pic>
        <p:nvPicPr>
          <p:cNvPr id="11" name="Picture 10">
            <a:extLst>
              <a:ext uri="{FF2B5EF4-FFF2-40B4-BE49-F238E27FC236}">
                <a16:creationId xmlns:a16="http://schemas.microsoft.com/office/drawing/2014/main" id="{50AAB26F-85DA-4C54-AB22-53F1F91193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02" y="4395786"/>
            <a:ext cx="2793546" cy="2092100"/>
          </a:xfrm>
          <a:prstGeom prst="rect">
            <a:avLst/>
          </a:prstGeom>
        </p:spPr>
      </p:pic>
      <p:sp>
        <p:nvSpPr>
          <p:cNvPr id="7" name="TextBox 6">
            <a:extLst>
              <a:ext uri="{FF2B5EF4-FFF2-40B4-BE49-F238E27FC236}">
                <a16:creationId xmlns:a16="http://schemas.microsoft.com/office/drawing/2014/main" id="{78D5C618-DB57-40FA-AF82-D394DEAC3ACF}"/>
              </a:ext>
            </a:extLst>
          </p:cNvPr>
          <p:cNvSpPr txBox="1"/>
          <p:nvPr/>
        </p:nvSpPr>
        <p:spPr>
          <a:xfrm>
            <a:off x="9460783" y="759656"/>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68450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7363-6C3E-482A-8430-388A6FCE7590}"/>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Examination</a:t>
            </a:r>
          </a:p>
        </p:txBody>
      </p:sp>
      <p:sp>
        <p:nvSpPr>
          <p:cNvPr id="3" name="Content Placeholder 2">
            <a:extLst>
              <a:ext uri="{FF2B5EF4-FFF2-40B4-BE49-F238E27FC236}">
                <a16:creationId xmlns:a16="http://schemas.microsoft.com/office/drawing/2014/main" id="{F9707DF1-0FD4-44B8-A2A9-41F375A2466C}"/>
              </a:ext>
            </a:extLst>
          </p:cNvPr>
          <p:cNvSpPr>
            <a:spLocks noGrp="1"/>
          </p:cNvSpPr>
          <p:nvPr>
            <p:ph sz="half" idx="1"/>
          </p:nvPr>
        </p:nvSpPr>
        <p:spPr/>
        <p:txBody>
          <a:bodyPr>
            <a:normAutofit/>
          </a:bodyPr>
          <a:lstStyle/>
          <a:p>
            <a:r>
              <a:rPr lang="en-US" sz="2400" dirty="0">
                <a:solidFill>
                  <a:schemeClr val="tx1"/>
                </a:solidFill>
                <a:latin typeface="Calibri" panose="020F0502020204030204" pitchFamily="34" charset="0"/>
                <a:cs typeface="Calibri" panose="020F0502020204030204" pitchFamily="34" charset="0"/>
              </a:rPr>
              <a:t>Examination under general anesthesia</a:t>
            </a:r>
          </a:p>
          <a:p>
            <a:r>
              <a:rPr lang="en-US" sz="2400" dirty="0">
                <a:solidFill>
                  <a:schemeClr val="tx1"/>
                </a:solidFill>
                <a:latin typeface="Calibri" panose="020F0502020204030204" pitchFamily="34" charset="0"/>
                <a:cs typeface="Calibri" panose="020F0502020204030204" pitchFamily="34" charset="0"/>
              </a:rPr>
              <a:t>IOP measurement</a:t>
            </a:r>
          </a:p>
          <a:p>
            <a:r>
              <a:rPr lang="en-US" sz="2400" dirty="0">
                <a:solidFill>
                  <a:schemeClr val="tx1"/>
                </a:solidFill>
                <a:latin typeface="Calibri" panose="020F0502020204030204" pitchFamily="34" charset="0"/>
                <a:cs typeface="Calibri" panose="020F0502020204030204" pitchFamily="34" charset="0"/>
              </a:rPr>
              <a:t>Gonioscopy</a:t>
            </a:r>
          </a:p>
          <a:p>
            <a:r>
              <a:rPr lang="en-US" sz="2400" dirty="0">
                <a:solidFill>
                  <a:schemeClr val="tx1"/>
                </a:solidFill>
                <a:latin typeface="Calibri" panose="020F0502020204030204" pitchFamily="34" charset="0"/>
                <a:cs typeface="Calibri" panose="020F0502020204030204" pitchFamily="34" charset="0"/>
              </a:rPr>
              <a:t>Anterior segment and optic disc examination</a:t>
            </a:r>
          </a:p>
          <a:p>
            <a:r>
              <a:rPr lang="en-US" sz="2400" dirty="0">
                <a:solidFill>
                  <a:schemeClr val="tx1"/>
                </a:solidFill>
                <a:latin typeface="Calibri" panose="020F0502020204030204" pitchFamily="34" charset="0"/>
                <a:cs typeface="Calibri" panose="020F0502020204030204" pitchFamily="34" charset="0"/>
              </a:rPr>
              <a:t>Corneal diameter measurement</a:t>
            </a:r>
          </a:p>
        </p:txBody>
      </p:sp>
      <p:pic>
        <p:nvPicPr>
          <p:cNvPr id="6" name="Content Placeholder 5">
            <a:extLst>
              <a:ext uri="{FF2B5EF4-FFF2-40B4-BE49-F238E27FC236}">
                <a16:creationId xmlns:a16="http://schemas.microsoft.com/office/drawing/2014/main" id="{6B10AA3F-1FB8-463C-91A4-95A39BA9213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8655"/>
          <a:stretch/>
        </p:blipFill>
        <p:spPr>
          <a:xfrm>
            <a:off x="5718629" y="1930400"/>
            <a:ext cx="3085204" cy="3352800"/>
          </a:xfrm>
        </p:spPr>
      </p:pic>
      <p:sp>
        <p:nvSpPr>
          <p:cNvPr id="5" name="TextBox 4">
            <a:extLst>
              <a:ext uri="{FF2B5EF4-FFF2-40B4-BE49-F238E27FC236}">
                <a16:creationId xmlns:a16="http://schemas.microsoft.com/office/drawing/2014/main" id="{8A35F63A-82DD-4624-BF5C-301737EE7737}"/>
              </a:ext>
            </a:extLst>
          </p:cNvPr>
          <p:cNvSpPr txBox="1"/>
          <p:nvPr/>
        </p:nvSpPr>
        <p:spPr>
          <a:xfrm>
            <a:off x="9460783" y="745588"/>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97874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95EA-1990-4EDB-844B-D1CC5D90A3BD}"/>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Treatment </a:t>
            </a:r>
          </a:p>
        </p:txBody>
      </p:sp>
      <p:sp>
        <p:nvSpPr>
          <p:cNvPr id="3" name="Content Placeholder 2">
            <a:extLst>
              <a:ext uri="{FF2B5EF4-FFF2-40B4-BE49-F238E27FC236}">
                <a16:creationId xmlns:a16="http://schemas.microsoft.com/office/drawing/2014/main" id="{07BC314A-6B4D-44C4-AF97-15E48B4DDE70}"/>
              </a:ext>
            </a:extLst>
          </p:cNvPr>
          <p:cNvSpPr>
            <a:spLocks noGrp="1"/>
          </p:cNvSpPr>
          <p:nvPr>
            <p:ph sz="half" idx="1"/>
          </p:nvPr>
        </p:nvSpPr>
        <p:spPr>
          <a:xfrm>
            <a:off x="677334" y="2160588"/>
            <a:ext cx="4184035" cy="4428897"/>
          </a:xfrm>
        </p:spPr>
        <p:txBody>
          <a:bodyPr>
            <a:noAutofit/>
          </a:bodyPr>
          <a:lstStyle/>
          <a:p>
            <a:r>
              <a:rPr lang="en-US" sz="2800" dirty="0">
                <a:solidFill>
                  <a:schemeClr val="tx1"/>
                </a:solidFill>
                <a:latin typeface="Calibri" panose="020F0502020204030204" pitchFamily="34" charset="0"/>
                <a:cs typeface="Calibri" panose="020F0502020204030204" pitchFamily="34" charset="0"/>
              </a:rPr>
              <a:t>Essentially</a:t>
            </a:r>
            <a:r>
              <a:rPr lang="en-US" sz="2400" dirty="0">
                <a:solidFill>
                  <a:schemeClr val="tx1"/>
                </a:solidFill>
                <a:latin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cs typeface="Calibri" panose="020F0502020204030204" pitchFamily="34" charset="0"/>
              </a:rPr>
              <a:t>surgical</a:t>
            </a:r>
            <a:r>
              <a:rPr lang="en-US" sz="2800" dirty="0">
                <a:solidFill>
                  <a:schemeClr val="tx1"/>
                </a:solidFill>
                <a:latin typeface="Calibri" panose="020F0502020204030204" pitchFamily="34" charset="0"/>
                <a:cs typeface="Calibri" panose="020F0502020204030204" pitchFamily="34" charset="0"/>
              </a:rPr>
              <a:t> </a:t>
            </a:r>
          </a:p>
          <a:p>
            <a:r>
              <a:rPr lang="en-US" sz="2400" dirty="0">
                <a:solidFill>
                  <a:schemeClr val="tx1"/>
                </a:solidFill>
                <a:latin typeface="Calibri" panose="020F0502020204030204" pitchFamily="34" charset="0"/>
                <a:cs typeface="Calibri" panose="020F0502020204030204" pitchFamily="34" charset="0"/>
              </a:rPr>
              <a:t>Topical antiglaucoma temporary or supplemental therapy</a:t>
            </a:r>
          </a:p>
          <a:p>
            <a:r>
              <a:rPr lang="en-US" sz="2400" dirty="0">
                <a:solidFill>
                  <a:schemeClr val="tx1"/>
                </a:solidFill>
                <a:latin typeface="Calibri" panose="020F0502020204030204" pitchFamily="34" charset="0"/>
                <a:cs typeface="Calibri" panose="020F0502020204030204" pitchFamily="34" charset="0"/>
              </a:rPr>
              <a:t>Alpha agonists are contraindicated</a:t>
            </a:r>
          </a:p>
          <a:p>
            <a:r>
              <a:rPr lang="en-US" sz="2800" b="1" dirty="0">
                <a:solidFill>
                  <a:schemeClr val="tx1"/>
                </a:solidFill>
                <a:latin typeface="Calibri" panose="020F0502020204030204" pitchFamily="34" charset="0"/>
                <a:cs typeface="Calibri" panose="020F0502020204030204" pitchFamily="34" charset="0"/>
              </a:rPr>
              <a:t>Goniotomy </a:t>
            </a:r>
          </a:p>
          <a:p>
            <a:pPr marL="0" indent="0">
              <a:buNone/>
            </a:pPr>
            <a:r>
              <a:rPr lang="en-US" sz="2400" dirty="0">
                <a:solidFill>
                  <a:schemeClr val="tx1"/>
                </a:solidFill>
                <a:latin typeface="Calibri" panose="020F0502020204030204" pitchFamily="34" charset="0"/>
                <a:cs typeface="Calibri" panose="020F0502020204030204" pitchFamily="34" charset="0"/>
              </a:rPr>
              <a:t>   Incision at midpoint of      trabecular meshwork</a:t>
            </a:r>
          </a:p>
        </p:txBody>
      </p:sp>
      <p:pic>
        <p:nvPicPr>
          <p:cNvPr id="6" name="Content Placeholder 5">
            <a:extLst>
              <a:ext uri="{FF2B5EF4-FFF2-40B4-BE49-F238E27FC236}">
                <a16:creationId xmlns:a16="http://schemas.microsoft.com/office/drawing/2014/main" id="{01329DE9-3ED3-413D-8C0F-532284D90D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2616200"/>
            <a:ext cx="3033713" cy="2717800"/>
          </a:xfrm>
        </p:spPr>
      </p:pic>
      <p:sp>
        <p:nvSpPr>
          <p:cNvPr id="5" name="TextBox 4">
            <a:extLst>
              <a:ext uri="{FF2B5EF4-FFF2-40B4-BE49-F238E27FC236}">
                <a16:creationId xmlns:a16="http://schemas.microsoft.com/office/drawing/2014/main" id="{31440D29-597C-491B-9E20-E80624231D23}"/>
              </a:ext>
            </a:extLst>
          </p:cNvPr>
          <p:cNvSpPr txBox="1"/>
          <p:nvPr/>
        </p:nvSpPr>
        <p:spPr>
          <a:xfrm>
            <a:off x="9460783" y="773723"/>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43523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9EA8-809F-418D-87F4-F0C9F0EDA63B}"/>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Treatment</a:t>
            </a:r>
            <a:r>
              <a:rPr lang="en-US" sz="4400" b="1" dirty="0">
                <a:latin typeface="Calibri" panose="020F0502020204030204" pitchFamily="34" charset="0"/>
                <a:cs typeface="Calibri" panose="020F0502020204030204" pitchFamily="34" charset="0"/>
              </a:rPr>
              <a:t> </a:t>
            </a:r>
            <a:endParaRPr lang="en-US" sz="4400" dirty="0"/>
          </a:p>
        </p:txBody>
      </p:sp>
      <p:sp>
        <p:nvSpPr>
          <p:cNvPr id="3" name="Content Placeholder 2">
            <a:extLst>
              <a:ext uri="{FF2B5EF4-FFF2-40B4-BE49-F238E27FC236}">
                <a16:creationId xmlns:a16="http://schemas.microsoft.com/office/drawing/2014/main" id="{A28BBD8D-A34C-4E26-9E0D-A34AD7358640}"/>
              </a:ext>
            </a:extLst>
          </p:cNvPr>
          <p:cNvSpPr>
            <a:spLocks noGrp="1"/>
          </p:cNvSpPr>
          <p:nvPr>
            <p:ph sz="half" idx="1"/>
          </p:nvPr>
        </p:nvSpPr>
        <p:spPr/>
        <p:txBody>
          <a:bodyPr/>
          <a:lstStyle/>
          <a:p>
            <a:r>
              <a:rPr lang="en-US" sz="2800" b="1" dirty="0">
                <a:solidFill>
                  <a:schemeClr val="tx1"/>
                </a:solidFill>
                <a:latin typeface="Calibri" panose="020F0502020204030204" pitchFamily="34" charset="0"/>
                <a:cs typeface="Calibri" panose="020F0502020204030204" pitchFamily="34" charset="0"/>
              </a:rPr>
              <a:t>Trabeculotomy</a:t>
            </a:r>
          </a:p>
          <a:p>
            <a:pPr marL="0" indent="0">
              <a:buNone/>
            </a:pPr>
            <a:r>
              <a:rPr lang="en-US" dirty="0">
                <a:solidFill>
                  <a:schemeClr val="tx1"/>
                </a:solidFill>
                <a:latin typeface="Calibri" panose="020F0502020204030204" pitchFamily="34" charset="0"/>
                <a:cs typeface="Calibri" panose="020F0502020204030204" pitchFamily="34" charset="0"/>
              </a:rPr>
              <a:t> A partial thickness scleral flap is made and trabeculotome inserted into canal of Schlemm</a:t>
            </a:r>
          </a:p>
          <a:p>
            <a:r>
              <a:rPr lang="en-US" sz="2800" b="1" dirty="0">
                <a:solidFill>
                  <a:schemeClr val="tx1"/>
                </a:solidFill>
                <a:latin typeface="Calibri" panose="020F0502020204030204" pitchFamily="34" charset="0"/>
                <a:cs typeface="Calibri" panose="020F0502020204030204" pitchFamily="34" charset="0"/>
              </a:rPr>
              <a:t>Trabeculectomy</a:t>
            </a:r>
          </a:p>
          <a:p>
            <a:r>
              <a:rPr lang="en-US" sz="2800" b="1" dirty="0">
                <a:solidFill>
                  <a:schemeClr val="tx1"/>
                </a:solidFill>
                <a:latin typeface="Calibri" panose="020F0502020204030204" pitchFamily="34" charset="0"/>
                <a:cs typeface="Calibri" panose="020F0502020204030204" pitchFamily="34" charset="0"/>
              </a:rPr>
              <a:t>Tube shunt </a:t>
            </a:r>
          </a:p>
          <a:p>
            <a:r>
              <a:rPr lang="en-US" sz="2800" b="1" dirty="0">
                <a:solidFill>
                  <a:schemeClr val="tx1"/>
                </a:solidFill>
                <a:latin typeface="Calibri" panose="020F0502020204030204" pitchFamily="34" charset="0"/>
                <a:cs typeface="Calibri" panose="020F0502020204030204" pitchFamily="34" charset="0"/>
              </a:rPr>
              <a:t>Ciliary body ablation </a:t>
            </a:r>
          </a:p>
        </p:txBody>
      </p:sp>
      <p:pic>
        <p:nvPicPr>
          <p:cNvPr id="6" name="Content Placeholder 5">
            <a:extLst>
              <a:ext uri="{FF2B5EF4-FFF2-40B4-BE49-F238E27FC236}">
                <a16:creationId xmlns:a16="http://schemas.microsoft.com/office/drawing/2014/main" id="{3B5E53A8-D31F-4606-825D-4AEC3D1F35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3721" y="2160588"/>
            <a:ext cx="3396257" cy="3881437"/>
          </a:xfrm>
        </p:spPr>
      </p:pic>
      <p:sp>
        <p:nvSpPr>
          <p:cNvPr id="5" name="TextBox 4">
            <a:extLst>
              <a:ext uri="{FF2B5EF4-FFF2-40B4-BE49-F238E27FC236}">
                <a16:creationId xmlns:a16="http://schemas.microsoft.com/office/drawing/2014/main" id="{73654264-A53C-44CE-A727-E2DAC507E33F}"/>
              </a:ext>
            </a:extLst>
          </p:cNvPr>
          <p:cNvSpPr txBox="1"/>
          <p:nvPr/>
        </p:nvSpPr>
        <p:spPr>
          <a:xfrm>
            <a:off x="9062986" y="60960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69467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3AA7B-385F-4A80-88BA-137912E78000}"/>
              </a:ext>
            </a:extLst>
          </p:cNvPr>
          <p:cNvSpPr>
            <a:spLocks noGrp="1"/>
          </p:cNvSpPr>
          <p:nvPr>
            <p:ph type="ctrTitle"/>
          </p:nvPr>
        </p:nvSpPr>
        <p:spPr>
          <a:xfrm>
            <a:off x="571501" y="2404534"/>
            <a:ext cx="9042400" cy="1646302"/>
          </a:xfrm>
        </p:spPr>
        <p:txBody>
          <a:bodyPr/>
          <a:lstStyle/>
          <a:p>
            <a:r>
              <a:rPr lang="en-US" b="1" dirty="0">
                <a:latin typeface="Calibri" panose="020F0502020204030204" pitchFamily="34" charset="0"/>
                <a:cs typeface="Calibri" panose="020F0502020204030204" pitchFamily="34" charset="0"/>
              </a:rPr>
              <a:t>Primary Open Angle Glaucoma</a:t>
            </a:r>
          </a:p>
        </p:txBody>
      </p:sp>
      <p:sp>
        <p:nvSpPr>
          <p:cNvPr id="3" name="TextBox 2">
            <a:extLst>
              <a:ext uri="{FF2B5EF4-FFF2-40B4-BE49-F238E27FC236}">
                <a16:creationId xmlns:a16="http://schemas.microsoft.com/office/drawing/2014/main" id="{76415FE4-A386-4A1C-B83F-D8D348B19AAB}"/>
              </a:ext>
            </a:extLst>
          </p:cNvPr>
          <p:cNvSpPr txBox="1"/>
          <p:nvPr/>
        </p:nvSpPr>
        <p:spPr>
          <a:xfrm>
            <a:off x="9409723" y="767376"/>
            <a:ext cx="2053883" cy="369332"/>
          </a:xfrm>
          <a:prstGeom prst="rect">
            <a:avLst/>
          </a:prstGeom>
          <a:noFill/>
        </p:spPr>
        <p:txBody>
          <a:bodyPr wrap="square" rtlCol="0">
            <a:spAutoFit/>
          </a:bodyPr>
          <a:lstStyle/>
          <a:p>
            <a:r>
              <a:rPr lang="en-US" b="1" dirty="0"/>
              <a:t>Core subject</a:t>
            </a:r>
          </a:p>
        </p:txBody>
      </p:sp>
      <p:pic>
        <p:nvPicPr>
          <p:cNvPr id="5" name="Picture 4">
            <a:extLst>
              <a:ext uri="{FF2B5EF4-FFF2-40B4-BE49-F238E27FC236}">
                <a16:creationId xmlns:a16="http://schemas.microsoft.com/office/drawing/2014/main" id="{3C16069F-8D63-4781-9C80-E410DBB9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56091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ABBB-025D-4C13-B7FB-BAAFB69ACD06}"/>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Introduction </a:t>
            </a:r>
          </a:p>
        </p:txBody>
      </p:sp>
      <p:sp>
        <p:nvSpPr>
          <p:cNvPr id="3" name="Content Placeholder 2">
            <a:extLst>
              <a:ext uri="{FF2B5EF4-FFF2-40B4-BE49-F238E27FC236}">
                <a16:creationId xmlns:a16="http://schemas.microsoft.com/office/drawing/2014/main" id="{FA006A11-F513-43BC-8FA8-558A3598CB4B}"/>
              </a:ext>
            </a:extLst>
          </p:cNvPr>
          <p:cNvSpPr>
            <a:spLocks noGrp="1"/>
          </p:cNvSpPr>
          <p:nvPr>
            <p:ph idx="1"/>
          </p:nvPr>
        </p:nvSpPr>
        <p:spPr/>
        <p:txBody>
          <a:bodyPr/>
          <a:lstStyle/>
          <a:p>
            <a:pPr marL="0" indent="0">
              <a:buNone/>
            </a:pPr>
            <a:r>
              <a:rPr lang="en-US" dirty="0"/>
              <a:t>  </a:t>
            </a:r>
            <a:r>
              <a:rPr lang="en-US" sz="2400" dirty="0">
                <a:solidFill>
                  <a:schemeClr val="tx1"/>
                </a:solidFill>
                <a:latin typeface="Calibri" panose="020F0502020204030204" pitchFamily="34" charset="0"/>
                <a:cs typeface="Calibri" panose="020F0502020204030204" pitchFamily="34" charset="0"/>
              </a:rPr>
              <a:t>Is commonly bilateral disease of adult onset with </a:t>
            </a:r>
          </a:p>
          <a:p>
            <a:r>
              <a:rPr lang="en-US" sz="2400" dirty="0">
                <a:solidFill>
                  <a:schemeClr val="tx1"/>
                </a:solidFill>
                <a:latin typeface="Calibri" panose="020F0502020204030204" pitchFamily="34" charset="0"/>
                <a:cs typeface="Calibri" panose="020F0502020204030204" pitchFamily="34" charset="0"/>
              </a:rPr>
              <a:t>IOP &gt; 21 mmHg,</a:t>
            </a:r>
          </a:p>
          <a:p>
            <a:r>
              <a:rPr lang="en-US" sz="2400" dirty="0">
                <a:solidFill>
                  <a:schemeClr val="tx1"/>
                </a:solidFill>
                <a:latin typeface="Calibri" panose="020F0502020204030204" pitchFamily="34" charset="0"/>
                <a:cs typeface="Calibri" panose="020F0502020204030204" pitchFamily="34" charset="0"/>
              </a:rPr>
              <a:t>Glaucomatous optic nerve damage </a:t>
            </a:r>
          </a:p>
          <a:p>
            <a:r>
              <a:rPr lang="en-US" sz="2400" dirty="0">
                <a:solidFill>
                  <a:schemeClr val="tx1"/>
                </a:solidFill>
                <a:latin typeface="Calibri" panose="020F0502020204030204" pitchFamily="34" charset="0"/>
                <a:cs typeface="Calibri" panose="020F0502020204030204" pitchFamily="34" charset="0"/>
              </a:rPr>
              <a:t>Open angle of anterior chamber</a:t>
            </a:r>
          </a:p>
          <a:p>
            <a:r>
              <a:rPr lang="en-US" sz="2400" dirty="0">
                <a:solidFill>
                  <a:schemeClr val="tx1"/>
                </a:solidFill>
                <a:latin typeface="Calibri" panose="020F0502020204030204" pitchFamily="34" charset="0"/>
                <a:cs typeface="Calibri" panose="020F0502020204030204" pitchFamily="34" charset="0"/>
              </a:rPr>
              <a:t>Characteristic visual field loss</a:t>
            </a:r>
          </a:p>
          <a:p>
            <a:r>
              <a:rPr lang="en-US" sz="2400" dirty="0">
                <a:solidFill>
                  <a:srgbClr val="C00000"/>
                </a:solidFill>
                <a:latin typeface="Calibri" panose="020F0502020204030204" pitchFamily="34" charset="0"/>
                <a:cs typeface="Calibri" panose="020F0502020204030204" pitchFamily="34" charset="0"/>
              </a:rPr>
              <a:t>Absence of signs of secondary glaucoma </a:t>
            </a:r>
          </a:p>
        </p:txBody>
      </p:sp>
      <p:pic>
        <p:nvPicPr>
          <p:cNvPr id="5" name="Picture 4">
            <a:extLst>
              <a:ext uri="{FF2B5EF4-FFF2-40B4-BE49-F238E27FC236}">
                <a16:creationId xmlns:a16="http://schemas.microsoft.com/office/drawing/2014/main" id="{452B7EEB-6E89-4007-81EB-4A1C42340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2160589"/>
            <a:ext cx="2730500" cy="3011851"/>
          </a:xfrm>
          <a:prstGeom prst="rect">
            <a:avLst/>
          </a:prstGeom>
        </p:spPr>
      </p:pic>
      <p:sp>
        <p:nvSpPr>
          <p:cNvPr id="6" name="TextBox 5">
            <a:extLst>
              <a:ext uri="{FF2B5EF4-FFF2-40B4-BE49-F238E27FC236}">
                <a16:creationId xmlns:a16="http://schemas.microsoft.com/office/drawing/2014/main" id="{CA6398B2-8538-4184-849B-0946287B2402}"/>
              </a:ext>
            </a:extLst>
          </p:cNvPr>
          <p:cNvSpPr txBox="1"/>
          <p:nvPr/>
        </p:nvSpPr>
        <p:spPr>
          <a:xfrm>
            <a:off x="9460783" y="73152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1081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FB63-2C70-4E89-A818-E2F89303CCD9}"/>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Pathogenesis</a:t>
            </a:r>
          </a:p>
        </p:txBody>
      </p:sp>
      <p:sp>
        <p:nvSpPr>
          <p:cNvPr id="3" name="Content Placeholder 2">
            <a:extLst>
              <a:ext uri="{FF2B5EF4-FFF2-40B4-BE49-F238E27FC236}">
                <a16:creationId xmlns:a16="http://schemas.microsoft.com/office/drawing/2014/main" id="{5C014E03-4808-462D-B7BF-39C35F5FAE26}"/>
              </a:ext>
            </a:extLst>
          </p:cNvPr>
          <p:cNvSpPr>
            <a:spLocks noGrp="1"/>
          </p:cNvSpPr>
          <p:nvPr>
            <p:ph sz="half" idx="1"/>
          </p:nvPr>
        </p:nvSpPr>
        <p:spPr/>
        <p:txBody>
          <a:bodyPr>
            <a:normAutofit/>
          </a:bodyPr>
          <a:lstStyle/>
          <a:p>
            <a:r>
              <a:rPr lang="en-US" sz="2800" dirty="0">
                <a:solidFill>
                  <a:schemeClr val="tx1"/>
                </a:solidFill>
                <a:latin typeface="Calibri" panose="020F0502020204030204" pitchFamily="34" charset="0"/>
                <a:cs typeface="Calibri" panose="020F0502020204030204" pitchFamily="34" charset="0"/>
              </a:rPr>
              <a:t>Direct mechanical damage </a:t>
            </a:r>
          </a:p>
          <a:p>
            <a:r>
              <a:rPr lang="en-US" sz="2800" dirty="0">
                <a:solidFill>
                  <a:schemeClr val="tx1"/>
                </a:solidFill>
                <a:latin typeface="Calibri" panose="020F0502020204030204" pitchFamily="34" charset="0"/>
                <a:cs typeface="Calibri" panose="020F0502020204030204" pitchFamily="34" charset="0"/>
              </a:rPr>
              <a:t>Ischemic damage</a:t>
            </a:r>
          </a:p>
          <a:p>
            <a:r>
              <a:rPr lang="en-US" sz="2800" dirty="0">
                <a:solidFill>
                  <a:schemeClr val="tx1"/>
                </a:solidFill>
                <a:latin typeface="Calibri" panose="020F0502020204030204" pitchFamily="34" charset="0"/>
                <a:cs typeface="Calibri" panose="020F0502020204030204" pitchFamily="34" charset="0"/>
              </a:rPr>
              <a:t>Common pathways  Reduction in axoplasmic flow and oxidative injury</a:t>
            </a:r>
          </a:p>
        </p:txBody>
      </p:sp>
      <p:pic>
        <p:nvPicPr>
          <p:cNvPr id="6" name="Content Placeholder 5">
            <a:extLst>
              <a:ext uri="{FF2B5EF4-FFF2-40B4-BE49-F238E27FC236}">
                <a16:creationId xmlns:a16="http://schemas.microsoft.com/office/drawing/2014/main" id="{5E2389B5-DCF3-440A-AC88-EB1379882F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701801"/>
            <a:ext cx="3609975" cy="3880772"/>
          </a:xfrm>
        </p:spPr>
      </p:pic>
      <p:sp>
        <p:nvSpPr>
          <p:cNvPr id="7" name="TextBox 6">
            <a:extLst>
              <a:ext uri="{FF2B5EF4-FFF2-40B4-BE49-F238E27FC236}">
                <a16:creationId xmlns:a16="http://schemas.microsoft.com/office/drawing/2014/main" id="{F5B1BCF7-24DB-408F-8F30-EB521A3CF33B}"/>
              </a:ext>
            </a:extLst>
          </p:cNvPr>
          <p:cNvSpPr txBox="1"/>
          <p:nvPr/>
        </p:nvSpPr>
        <p:spPr>
          <a:xfrm>
            <a:off x="8367200" y="786369"/>
            <a:ext cx="2901022" cy="369332"/>
          </a:xfrm>
          <a:prstGeom prst="rect">
            <a:avLst/>
          </a:prstGeom>
          <a:noFill/>
        </p:spPr>
        <p:txBody>
          <a:bodyPr wrap="square" rtlCol="0">
            <a:spAutoFit/>
          </a:bodyPr>
          <a:lstStyle/>
          <a:p>
            <a:r>
              <a:rPr lang="en-US" b="1" dirty="0"/>
              <a:t>Horizontal integration</a:t>
            </a:r>
          </a:p>
        </p:txBody>
      </p:sp>
    </p:spTree>
    <p:extLst>
      <p:ext uri="{BB962C8B-B14F-4D97-AF65-F5344CB8AC3E}">
        <p14:creationId xmlns:p14="http://schemas.microsoft.com/office/powerpoint/2010/main" val="240955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288C-9B12-4B33-B293-56B61D38ED49}"/>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Risk Factors</a:t>
            </a:r>
            <a:endParaRPr lang="en-US" sz="4400" dirty="0"/>
          </a:p>
        </p:txBody>
      </p:sp>
      <p:sp>
        <p:nvSpPr>
          <p:cNvPr id="3" name="Content Placeholder 2">
            <a:extLst>
              <a:ext uri="{FF2B5EF4-FFF2-40B4-BE49-F238E27FC236}">
                <a16:creationId xmlns:a16="http://schemas.microsoft.com/office/drawing/2014/main" id="{C476FACF-4F55-4EE1-BB48-77BDBF765325}"/>
              </a:ext>
            </a:extLst>
          </p:cNvPr>
          <p:cNvSpPr>
            <a:spLocks noGrp="1"/>
          </p:cNvSpPr>
          <p:nvPr>
            <p:ph sz="half" idx="1"/>
          </p:nvPr>
        </p:nvSpPr>
        <p:spPr/>
        <p:txBody>
          <a:bodyPr/>
          <a:lstStyle/>
          <a:p>
            <a:r>
              <a:rPr lang="en-US" sz="2400" dirty="0">
                <a:solidFill>
                  <a:schemeClr val="tx1"/>
                </a:solidFill>
                <a:latin typeface="Calibri" panose="020F0502020204030204" pitchFamily="34" charset="0"/>
                <a:cs typeface="Calibri" panose="020F0502020204030204" pitchFamily="34" charset="0"/>
              </a:rPr>
              <a:t>Age</a:t>
            </a:r>
          </a:p>
          <a:p>
            <a:r>
              <a:rPr lang="en-US" sz="2400" dirty="0">
                <a:solidFill>
                  <a:schemeClr val="tx1"/>
                </a:solidFill>
                <a:latin typeface="Calibri" panose="020F0502020204030204" pitchFamily="34" charset="0"/>
                <a:cs typeface="Calibri" panose="020F0502020204030204" pitchFamily="34" charset="0"/>
              </a:rPr>
              <a:t>Race</a:t>
            </a:r>
          </a:p>
          <a:p>
            <a:r>
              <a:rPr lang="en-US" sz="2400" dirty="0">
                <a:solidFill>
                  <a:schemeClr val="tx1"/>
                </a:solidFill>
                <a:latin typeface="Calibri" panose="020F0502020204030204" pitchFamily="34" charset="0"/>
                <a:cs typeface="Calibri" panose="020F0502020204030204" pitchFamily="34" charset="0"/>
              </a:rPr>
              <a:t>Myopia </a:t>
            </a:r>
          </a:p>
          <a:p>
            <a:r>
              <a:rPr lang="en-US" sz="2400" dirty="0">
                <a:solidFill>
                  <a:schemeClr val="tx1"/>
                </a:solidFill>
                <a:latin typeface="Calibri" panose="020F0502020204030204" pitchFamily="34" charset="0"/>
                <a:cs typeface="Calibri" panose="020F0502020204030204" pitchFamily="34" charset="0"/>
              </a:rPr>
              <a:t>Family history</a:t>
            </a:r>
          </a:p>
          <a:p>
            <a:r>
              <a:rPr lang="en-US" sz="2400" dirty="0">
                <a:solidFill>
                  <a:schemeClr val="tx1"/>
                </a:solidFill>
                <a:latin typeface="Calibri" panose="020F0502020204030204" pitchFamily="34" charset="0"/>
                <a:cs typeface="Calibri" panose="020F0502020204030204" pitchFamily="34" charset="0"/>
              </a:rPr>
              <a:t>Vascular diseases</a:t>
            </a:r>
          </a:p>
          <a:p>
            <a:r>
              <a:rPr lang="en-US" sz="2400" dirty="0">
                <a:solidFill>
                  <a:schemeClr val="tx1"/>
                </a:solidFill>
                <a:latin typeface="Calibri" panose="020F0502020204030204" pitchFamily="34" charset="0"/>
                <a:cs typeface="Calibri" panose="020F0502020204030204" pitchFamily="34" charset="0"/>
              </a:rPr>
              <a:t>Higher IOP </a:t>
            </a:r>
          </a:p>
          <a:p>
            <a:r>
              <a:rPr lang="en-US" sz="2400" dirty="0">
                <a:solidFill>
                  <a:schemeClr val="tx1"/>
                </a:solidFill>
                <a:latin typeface="Calibri" panose="020F0502020204030204" pitchFamily="34" charset="0"/>
                <a:cs typeface="Calibri" panose="020F0502020204030204" pitchFamily="34" charset="0"/>
              </a:rPr>
              <a:t>Oral contraceptive pills</a:t>
            </a:r>
          </a:p>
          <a:p>
            <a:endParaRPr lang="en-US" dirty="0"/>
          </a:p>
        </p:txBody>
      </p:sp>
      <p:pic>
        <p:nvPicPr>
          <p:cNvPr id="6" name="Content Placeholder 5">
            <a:extLst>
              <a:ext uri="{FF2B5EF4-FFF2-40B4-BE49-F238E27FC236}">
                <a16:creationId xmlns:a16="http://schemas.microsoft.com/office/drawing/2014/main" id="{3DFB6F13-4E9D-4582-8AF1-FDF5F72CB1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75275" y="2671762"/>
            <a:ext cx="3028950" cy="1514475"/>
          </a:xfrm>
        </p:spPr>
      </p:pic>
      <p:sp>
        <p:nvSpPr>
          <p:cNvPr id="5" name="TextBox 4">
            <a:extLst>
              <a:ext uri="{FF2B5EF4-FFF2-40B4-BE49-F238E27FC236}">
                <a16:creationId xmlns:a16="http://schemas.microsoft.com/office/drawing/2014/main" id="{C590A0ED-ADB1-44E9-8244-3D9FDC96D5B3}"/>
              </a:ext>
            </a:extLst>
          </p:cNvPr>
          <p:cNvSpPr txBox="1"/>
          <p:nvPr/>
        </p:nvSpPr>
        <p:spPr>
          <a:xfrm>
            <a:off x="9460783" y="759656"/>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6866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E0A1-B130-475C-A8FE-A0041B27EA80}"/>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Investigations</a:t>
            </a:r>
          </a:p>
        </p:txBody>
      </p:sp>
      <p:sp>
        <p:nvSpPr>
          <p:cNvPr id="3" name="Content Placeholder 2">
            <a:extLst>
              <a:ext uri="{FF2B5EF4-FFF2-40B4-BE49-F238E27FC236}">
                <a16:creationId xmlns:a16="http://schemas.microsoft.com/office/drawing/2014/main" id="{71BB1CE7-A70C-4ABC-A48E-93DFF797877E}"/>
              </a:ext>
            </a:extLst>
          </p:cNvPr>
          <p:cNvSpPr>
            <a:spLocks noGrp="1"/>
          </p:cNvSpPr>
          <p:nvPr>
            <p:ph sz="half" idx="1"/>
          </p:nvPr>
        </p:nvSpPr>
        <p:spPr/>
        <p:txBody>
          <a:bodyPr/>
          <a:lstStyle/>
          <a:p>
            <a:r>
              <a:rPr lang="en-US" sz="2800" dirty="0">
                <a:solidFill>
                  <a:schemeClr val="tx1"/>
                </a:solidFill>
                <a:latin typeface="Calibri" panose="020F0502020204030204" pitchFamily="34" charset="0"/>
                <a:cs typeface="Calibri" panose="020F0502020204030204" pitchFamily="34" charset="0"/>
              </a:rPr>
              <a:t>Pachymetry</a:t>
            </a:r>
          </a:p>
          <a:p>
            <a:r>
              <a:rPr lang="en-US" sz="2800" dirty="0">
                <a:solidFill>
                  <a:schemeClr val="tx1"/>
                </a:solidFill>
                <a:latin typeface="Calibri" panose="020F0502020204030204" pitchFamily="34" charset="0"/>
                <a:cs typeface="Calibri" panose="020F0502020204030204" pitchFamily="34" charset="0"/>
              </a:rPr>
              <a:t>Perimetry</a:t>
            </a:r>
          </a:p>
          <a:p>
            <a:r>
              <a:rPr lang="en-US" sz="2800" dirty="0">
                <a:solidFill>
                  <a:schemeClr val="tx1"/>
                </a:solidFill>
                <a:latin typeface="Calibri" panose="020F0502020204030204" pitchFamily="34" charset="0"/>
                <a:cs typeface="Calibri" panose="020F0502020204030204" pitchFamily="34" charset="0"/>
              </a:rPr>
              <a:t>Imaging of the optic disc like Peripapillary RNFL and Ganglion cell complex OCT </a:t>
            </a:r>
          </a:p>
          <a:p>
            <a:endParaRPr lang="en-US" dirty="0"/>
          </a:p>
        </p:txBody>
      </p:sp>
      <p:pic>
        <p:nvPicPr>
          <p:cNvPr id="6" name="Content Placeholder 5">
            <a:extLst>
              <a:ext uri="{FF2B5EF4-FFF2-40B4-BE49-F238E27FC236}">
                <a16:creationId xmlns:a16="http://schemas.microsoft.com/office/drawing/2014/main" id="{8867FDF3-EE35-4E05-885C-5E3B33F464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2160589"/>
            <a:ext cx="3251200" cy="3284885"/>
          </a:xfrm>
        </p:spPr>
      </p:pic>
      <p:sp>
        <p:nvSpPr>
          <p:cNvPr id="5" name="TextBox 4">
            <a:extLst>
              <a:ext uri="{FF2B5EF4-FFF2-40B4-BE49-F238E27FC236}">
                <a16:creationId xmlns:a16="http://schemas.microsoft.com/office/drawing/2014/main" id="{0F693916-CA87-4326-A328-4F5F6854B1E9}"/>
              </a:ext>
            </a:extLst>
          </p:cNvPr>
          <p:cNvSpPr txBox="1"/>
          <p:nvPr/>
        </p:nvSpPr>
        <p:spPr>
          <a:xfrm>
            <a:off x="9460783" y="787791"/>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45378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C7DE-B993-4EAC-A7B6-F873A85B2964}"/>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Perimetry And OCT</a:t>
            </a:r>
          </a:p>
        </p:txBody>
      </p:sp>
      <p:pic>
        <p:nvPicPr>
          <p:cNvPr id="6" name="Content Placeholder 5">
            <a:extLst>
              <a:ext uri="{FF2B5EF4-FFF2-40B4-BE49-F238E27FC236}">
                <a16:creationId xmlns:a16="http://schemas.microsoft.com/office/drawing/2014/main" id="{9C677A0D-0F59-48B3-9705-29BBA7348389}"/>
              </a:ext>
            </a:extLst>
          </p:cNvPr>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1159338" y="2160588"/>
            <a:ext cx="3730162" cy="3881437"/>
          </a:xfrm>
        </p:spPr>
      </p:pic>
      <p:pic>
        <p:nvPicPr>
          <p:cNvPr id="8" name="Content Placeholder 7">
            <a:extLst>
              <a:ext uri="{FF2B5EF4-FFF2-40B4-BE49-F238E27FC236}">
                <a16:creationId xmlns:a16="http://schemas.microsoft.com/office/drawing/2014/main" id="{A876911F-1BFC-4A98-847B-AC922CAB30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6199" y="2160588"/>
            <a:ext cx="4117803" cy="3783011"/>
          </a:xfrm>
        </p:spPr>
      </p:pic>
      <p:sp>
        <p:nvSpPr>
          <p:cNvPr id="5" name="TextBox 4">
            <a:extLst>
              <a:ext uri="{FF2B5EF4-FFF2-40B4-BE49-F238E27FC236}">
                <a16:creationId xmlns:a16="http://schemas.microsoft.com/office/drawing/2014/main" id="{5883CCF6-A4C5-483A-BAFE-71311BA408CC}"/>
              </a:ext>
            </a:extLst>
          </p:cNvPr>
          <p:cNvSpPr txBox="1"/>
          <p:nvPr/>
        </p:nvSpPr>
        <p:spPr>
          <a:xfrm>
            <a:off x="9460783" y="60960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96383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D1F2-AF0F-45C6-B3DC-6D44A8BEE31E}"/>
              </a:ext>
            </a:extLst>
          </p:cNvPr>
          <p:cNvSpPr>
            <a:spLocks noGrp="1"/>
          </p:cNvSpPr>
          <p:nvPr>
            <p:ph type="ctrTitle"/>
          </p:nvPr>
        </p:nvSpPr>
        <p:spPr>
          <a:xfrm>
            <a:off x="1312606" y="250723"/>
            <a:ext cx="7506929" cy="1976284"/>
          </a:xfrm>
        </p:spPr>
        <p:txBody>
          <a:bodyPr/>
          <a:lstStyle/>
          <a:p>
            <a:r>
              <a:rPr lang="en-US" sz="8800" b="1" dirty="0">
                <a:solidFill>
                  <a:schemeClr val="accent2"/>
                </a:solidFill>
                <a:latin typeface="Times New Roman" panose="02020603050405020304" pitchFamily="18" charset="0"/>
                <a:cs typeface="Times New Roman" panose="02020603050405020304" pitchFamily="18" charset="0"/>
              </a:rPr>
              <a:t>GLAUCOMA</a:t>
            </a:r>
            <a:endParaRPr lang="en-US" sz="8800" dirty="0">
              <a:solidFill>
                <a:schemeClr val="accent2"/>
              </a:solidFill>
            </a:endParaRPr>
          </a:p>
        </p:txBody>
      </p:sp>
      <p:sp>
        <p:nvSpPr>
          <p:cNvPr id="3" name="Subtitle 2">
            <a:extLst>
              <a:ext uri="{FF2B5EF4-FFF2-40B4-BE49-F238E27FC236}">
                <a16:creationId xmlns:a16="http://schemas.microsoft.com/office/drawing/2014/main" id="{7F3BED85-231F-4E72-9960-2A2DF7D88404}"/>
              </a:ext>
            </a:extLst>
          </p:cNvPr>
          <p:cNvSpPr>
            <a:spLocks noGrp="1"/>
          </p:cNvSpPr>
          <p:nvPr>
            <p:ph type="subTitle" idx="1"/>
          </p:nvPr>
        </p:nvSpPr>
        <p:spPr>
          <a:xfrm>
            <a:off x="1312606" y="2062960"/>
            <a:ext cx="7766936" cy="3362631"/>
          </a:xfrm>
        </p:spPr>
        <p:txBody>
          <a:bodyPr>
            <a:normAutofit/>
          </a:bodyPr>
          <a:lstStyle/>
          <a:p>
            <a:pPr algn="l"/>
            <a:r>
              <a:rPr lang="en-US" sz="2000" b="1" dirty="0" smtClean="0">
                <a:solidFill>
                  <a:schemeClr val="tx1"/>
                </a:solidFill>
                <a:latin typeface="Times New Roman" panose="02020603050405020304" pitchFamily="18" charset="0"/>
                <a:cs typeface="Times New Roman" panose="02020603050405020304" pitchFamily="18" charset="0"/>
              </a:rPr>
              <a:t>Sources</a:t>
            </a:r>
            <a:r>
              <a:rPr lang="en-US" sz="2000" b="1" dirty="0">
                <a:solidFill>
                  <a:schemeClr val="tx1"/>
                </a:solidFill>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000" b="1" dirty="0" err="1">
                <a:solidFill>
                  <a:schemeClr val="tx1"/>
                </a:solidFill>
                <a:latin typeface="Times New Roman" panose="02020603050405020304" pitchFamily="18" charset="0"/>
                <a:cs typeface="Times New Roman" panose="02020603050405020304" pitchFamily="18" charset="0"/>
              </a:rPr>
              <a:t>Kanskis</a:t>
            </a:r>
            <a:r>
              <a:rPr lang="en-US" sz="2000" b="1" dirty="0">
                <a:solidFill>
                  <a:schemeClr val="tx1"/>
                </a:solidFill>
                <a:latin typeface="Times New Roman" panose="02020603050405020304" pitchFamily="18" charset="0"/>
                <a:cs typeface="Times New Roman" panose="02020603050405020304" pitchFamily="18" charset="0"/>
              </a:rPr>
              <a:t>-Clinical-Ophthalmology-Systematic-Approach</a:t>
            </a:r>
          </a:p>
          <a:p>
            <a:pPr marL="342900" indent="-342900" algn="l">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Oxford Handbook of Ophthalmology Book by Philip I. Murray</a:t>
            </a:r>
          </a:p>
          <a:p>
            <a:pPr marL="342900" indent="-342900" algn="l">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The Wills Eye Manual: Office and Emergency Room Diagnosis and Treatment of Eye Disease</a:t>
            </a:r>
          </a:p>
          <a:p>
            <a:pPr algn="l"/>
            <a:endParaRPr lang="en-US" sz="2000" b="1"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C16069F-8D63-4781-9C80-E410DBB9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236374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9989-A61F-4989-AF73-638B542C0EEC}"/>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Treatment </a:t>
            </a:r>
          </a:p>
        </p:txBody>
      </p:sp>
      <p:sp>
        <p:nvSpPr>
          <p:cNvPr id="3" name="Content Placeholder 2">
            <a:extLst>
              <a:ext uri="{FF2B5EF4-FFF2-40B4-BE49-F238E27FC236}">
                <a16:creationId xmlns:a16="http://schemas.microsoft.com/office/drawing/2014/main" id="{E58AE313-7943-4E0F-8F4A-46C43D5E55AE}"/>
              </a:ext>
            </a:extLst>
          </p:cNvPr>
          <p:cNvSpPr>
            <a:spLocks noGrp="1"/>
          </p:cNvSpPr>
          <p:nvPr>
            <p:ph sz="half" idx="1"/>
          </p:nvPr>
        </p:nvSpPr>
        <p:spPr/>
        <p:txBody>
          <a:bodyPr/>
          <a:lstStyle/>
          <a:p>
            <a:pPr marL="0" indent="0">
              <a:buNone/>
            </a:pPr>
            <a:r>
              <a:rPr lang="en-US" sz="2800" b="1" dirty="0">
                <a:solidFill>
                  <a:schemeClr val="tx1"/>
                </a:solidFill>
                <a:latin typeface="Calibri" panose="020F0502020204030204" pitchFamily="34" charset="0"/>
                <a:cs typeface="Calibri" panose="020F0502020204030204" pitchFamily="34" charset="0"/>
              </a:rPr>
              <a:t>    Goals</a:t>
            </a:r>
          </a:p>
          <a:p>
            <a:r>
              <a:rPr lang="en-US" sz="2800" dirty="0">
                <a:solidFill>
                  <a:schemeClr val="tx1"/>
                </a:solidFill>
              </a:rPr>
              <a:t>Identify the level of IOP at which damage will not occur</a:t>
            </a:r>
          </a:p>
          <a:p>
            <a:r>
              <a:rPr lang="en-US" sz="2800" dirty="0">
                <a:solidFill>
                  <a:schemeClr val="tx1"/>
                </a:solidFill>
              </a:rPr>
              <a:t>Maintain target IOP </a:t>
            </a:r>
          </a:p>
          <a:p>
            <a:r>
              <a:rPr lang="en-US" sz="2800" dirty="0">
                <a:solidFill>
                  <a:schemeClr val="tx1"/>
                </a:solidFill>
              </a:rPr>
              <a:t>30% reduction in IOP  </a:t>
            </a:r>
          </a:p>
        </p:txBody>
      </p:sp>
      <p:sp>
        <p:nvSpPr>
          <p:cNvPr id="4" name="Content Placeholder 3">
            <a:extLst>
              <a:ext uri="{FF2B5EF4-FFF2-40B4-BE49-F238E27FC236}">
                <a16:creationId xmlns:a16="http://schemas.microsoft.com/office/drawing/2014/main" id="{FB835696-46B1-4367-8CF6-A8B808706DD9}"/>
              </a:ext>
            </a:extLst>
          </p:cNvPr>
          <p:cNvSpPr>
            <a:spLocks noGrp="1"/>
          </p:cNvSpPr>
          <p:nvPr>
            <p:ph sz="half" idx="2"/>
          </p:nvPr>
        </p:nvSpPr>
        <p:spPr/>
        <p:txBody>
          <a:bodyPr>
            <a:normAutofit/>
          </a:bodyPr>
          <a:lstStyle/>
          <a:p>
            <a:r>
              <a:rPr lang="en-US" sz="2800" dirty="0">
                <a:solidFill>
                  <a:schemeClr val="tx1"/>
                </a:solidFill>
                <a:latin typeface="Calibri" panose="020F0502020204030204" pitchFamily="34" charset="0"/>
                <a:cs typeface="Calibri" panose="020F0502020204030204" pitchFamily="34" charset="0"/>
              </a:rPr>
              <a:t>Medical </a:t>
            </a:r>
          </a:p>
          <a:p>
            <a:r>
              <a:rPr lang="en-US" sz="2800" dirty="0">
                <a:solidFill>
                  <a:schemeClr val="tx1"/>
                </a:solidFill>
                <a:latin typeface="Calibri" panose="020F0502020204030204" pitchFamily="34" charset="0"/>
                <a:cs typeface="Calibri" panose="020F0502020204030204" pitchFamily="34" charset="0"/>
              </a:rPr>
              <a:t>Laser trabeculoplasty</a:t>
            </a:r>
          </a:p>
          <a:p>
            <a:r>
              <a:rPr lang="en-US" sz="2800" dirty="0">
                <a:solidFill>
                  <a:schemeClr val="tx1"/>
                </a:solidFill>
                <a:latin typeface="Calibri" panose="020F0502020204030204" pitchFamily="34" charset="0"/>
                <a:cs typeface="Calibri" panose="020F0502020204030204" pitchFamily="34" charset="0"/>
              </a:rPr>
              <a:t>Surgery i.e. Trabeculectomy </a:t>
            </a:r>
          </a:p>
          <a:p>
            <a:r>
              <a:rPr lang="en-US" sz="2800" dirty="0">
                <a:solidFill>
                  <a:schemeClr val="tx1"/>
                </a:solidFill>
                <a:latin typeface="Calibri" panose="020F0502020204030204" pitchFamily="34" charset="0"/>
                <a:cs typeface="Calibri" panose="020F0502020204030204" pitchFamily="34" charset="0"/>
              </a:rPr>
              <a:t>Cyclocryoablation for refractory glaucoma</a:t>
            </a:r>
          </a:p>
        </p:txBody>
      </p:sp>
      <p:sp>
        <p:nvSpPr>
          <p:cNvPr id="5" name="TextBox 4">
            <a:extLst>
              <a:ext uri="{FF2B5EF4-FFF2-40B4-BE49-F238E27FC236}">
                <a16:creationId xmlns:a16="http://schemas.microsoft.com/office/drawing/2014/main" id="{12DC5D85-0019-451A-8313-D9126FC6E6D9}"/>
              </a:ext>
            </a:extLst>
          </p:cNvPr>
          <p:cNvSpPr txBox="1"/>
          <p:nvPr/>
        </p:nvSpPr>
        <p:spPr>
          <a:xfrm>
            <a:off x="9274002" y="816638"/>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51913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63A4-3046-4F0C-8763-48288D5BC48D}"/>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Steps Of Trabeculectomy</a:t>
            </a:r>
          </a:p>
        </p:txBody>
      </p:sp>
      <p:pic>
        <p:nvPicPr>
          <p:cNvPr id="5" name="Content Placeholder 4">
            <a:extLst>
              <a:ext uri="{FF2B5EF4-FFF2-40B4-BE49-F238E27FC236}">
                <a16:creationId xmlns:a16="http://schemas.microsoft.com/office/drawing/2014/main" id="{55D40C60-4FF8-4BDC-A7D7-70430CE472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484995"/>
            <a:ext cx="4585888" cy="3145536"/>
          </a:xfrm>
        </p:spPr>
      </p:pic>
      <p:pic>
        <p:nvPicPr>
          <p:cNvPr id="7" name="Picture 6">
            <a:extLst>
              <a:ext uri="{FF2B5EF4-FFF2-40B4-BE49-F238E27FC236}">
                <a16:creationId xmlns:a16="http://schemas.microsoft.com/office/drawing/2014/main" id="{868E6F23-09DA-4DDA-9A79-0ECAFA8805A7}"/>
              </a:ext>
            </a:extLst>
          </p:cNvPr>
          <p:cNvPicPr>
            <a:picLocks noChangeAspect="1"/>
          </p:cNvPicPr>
          <p:nvPr/>
        </p:nvPicPr>
        <p:blipFill rotWithShape="1">
          <a:blip r:embed="rId3">
            <a:extLst>
              <a:ext uri="{28A0092B-C50C-407E-A947-70E740481C1C}">
                <a14:useLocalDpi xmlns:a14="http://schemas.microsoft.com/office/drawing/2010/main" val="0"/>
              </a:ext>
            </a:extLst>
          </a:blip>
          <a:srcRect l="8982" r="8770" b="6075"/>
          <a:stretch/>
        </p:blipFill>
        <p:spPr>
          <a:xfrm>
            <a:off x="5675086" y="2484995"/>
            <a:ext cx="3703874" cy="3145536"/>
          </a:xfrm>
          <a:prstGeom prst="rect">
            <a:avLst/>
          </a:prstGeom>
        </p:spPr>
      </p:pic>
      <p:sp>
        <p:nvSpPr>
          <p:cNvPr id="6" name="TextBox 5">
            <a:extLst>
              <a:ext uri="{FF2B5EF4-FFF2-40B4-BE49-F238E27FC236}">
                <a16:creationId xmlns:a16="http://schemas.microsoft.com/office/drawing/2014/main" id="{C07427C7-AB19-4C64-A7B5-81F45C8D987C}"/>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78036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FE45-F003-49C2-A08C-FACE4CECC6F5}"/>
              </a:ext>
            </a:extLst>
          </p:cNvPr>
          <p:cNvSpPr>
            <a:spLocks noGrp="1"/>
          </p:cNvSpPr>
          <p:nvPr>
            <p:ph type="title"/>
          </p:nvPr>
        </p:nvSpPr>
        <p:spPr/>
        <p:txBody>
          <a:bodyPr>
            <a:noAutofit/>
          </a:bodyPr>
          <a:lstStyle/>
          <a:p>
            <a:r>
              <a:rPr lang="en-US" sz="4400" b="1" dirty="0">
                <a:latin typeface="Calibri" panose="020F0502020204030204" pitchFamily="34" charset="0"/>
                <a:cs typeface="Calibri" panose="020F0502020204030204" pitchFamily="34" charset="0"/>
              </a:rPr>
              <a:t>Trabeculectomy Bleb And Peripheral Iridectomy</a:t>
            </a:r>
          </a:p>
        </p:txBody>
      </p:sp>
      <p:pic>
        <p:nvPicPr>
          <p:cNvPr id="5" name="Content Placeholder 4">
            <a:extLst>
              <a:ext uri="{FF2B5EF4-FFF2-40B4-BE49-F238E27FC236}">
                <a16:creationId xmlns:a16="http://schemas.microsoft.com/office/drawing/2014/main" id="{AC703FD7-D64D-4BF6-B233-020C2134CE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452914"/>
            <a:ext cx="3851123" cy="3222171"/>
          </a:xfrm>
        </p:spPr>
      </p:pic>
      <p:pic>
        <p:nvPicPr>
          <p:cNvPr id="7" name="Picture 6">
            <a:extLst>
              <a:ext uri="{FF2B5EF4-FFF2-40B4-BE49-F238E27FC236}">
                <a16:creationId xmlns:a16="http://schemas.microsoft.com/office/drawing/2014/main" id="{508DA12E-65F3-4944-B4BE-CD2A78AA2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86" y="2485338"/>
            <a:ext cx="3788227" cy="3189747"/>
          </a:xfrm>
          <a:prstGeom prst="rect">
            <a:avLst/>
          </a:prstGeom>
        </p:spPr>
      </p:pic>
      <p:sp>
        <p:nvSpPr>
          <p:cNvPr id="8" name="TextBox 7">
            <a:extLst>
              <a:ext uri="{FF2B5EF4-FFF2-40B4-BE49-F238E27FC236}">
                <a16:creationId xmlns:a16="http://schemas.microsoft.com/office/drawing/2014/main" id="{698A04C9-BD46-4DBF-81FF-AB2579941879}"/>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36793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389F-D70C-4F5C-BA44-F736E27971C7}"/>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Complications </a:t>
            </a:r>
          </a:p>
        </p:txBody>
      </p:sp>
      <p:sp>
        <p:nvSpPr>
          <p:cNvPr id="3" name="Content Placeholder 2">
            <a:extLst>
              <a:ext uri="{FF2B5EF4-FFF2-40B4-BE49-F238E27FC236}">
                <a16:creationId xmlns:a16="http://schemas.microsoft.com/office/drawing/2014/main" id="{69C315B1-F156-427C-961F-F6513A0F972E}"/>
              </a:ext>
            </a:extLst>
          </p:cNvPr>
          <p:cNvSpPr>
            <a:spLocks noGrp="1"/>
          </p:cNvSpPr>
          <p:nvPr>
            <p:ph idx="1"/>
          </p:nvPr>
        </p:nvSpPr>
        <p:spPr>
          <a:xfrm>
            <a:off x="677334" y="2160589"/>
            <a:ext cx="8596668" cy="4394956"/>
          </a:xfrm>
        </p:spPr>
        <p:txBody>
          <a:bodyPr>
            <a:normAutofit/>
          </a:bodyPr>
          <a:lstStyle/>
          <a:p>
            <a:r>
              <a:rPr lang="en-US" sz="2800" dirty="0">
                <a:solidFill>
                  <a:schemeClr val="tx1"/>
                </a:solidFill>
                <a:latin typeface="Calibri" panose="020F0502020204030204" pitchFamily="34" charset="0"/>
                <a:cs typeface="Calibri" panose="020F0502020204030204" pitchFamily="34" charset="0"/>
              </a:rPr>
              <a:t>Filtering bleb related complications </a:t>
            </a:r>
          </a:p>
          <a:p>
            <a:r>
              <a:rPr lang="en-US" sz="2800" dirty="0">
                <a:solidFill>
                  <a:schemeClr val="tx1"/>
                </a:solidFill>
                <a:latin typeface="Calibri" panose="020F0502020204030204" pitchFamily="34" charset="0"/>
                <a:cs typeface="Calibri" panose="020F0502020204030204" pitchFamily="34" charset="0"/>
              </a:rPr>
              <a:t>Hypotony </a:t>
            </a:r>
          </a:p>
          <a:p>
            <a:r>
              <a:rPr lang="en-US" sz="2800" dirty="0">
                <a:solidFill>
                  <a:schemeClr val="tx1"/>
                </a:solidFill>
                <a:latin typeface="Calibri" panose="020F0502020204030204" pitchFamily="34" charset="0"/>
                <a:cs typeface="Calibri" panose="020F0502020204030204" pitchFamily="34" charset="0"/>
              </a:rPr>
              <a:t>Choroidal effusion /supra choroidal hemorrhage</a:t>
            </a:r>
          </a:p>
          <a:p>
            <a:r>
              <a:rPr lang="en-US" sz="2800" dirty="0">
                <a:solidFill>
                  <a:schemeClr val="tx1"/>
                </a:solidFill>
                <a:latin typeface="Calibri" panose="020F0502020204030204" pitchFamily="34" charset="0"/>
                <a:cs typeface="Calibri" panose="020F0502020204030204" pitchFamily="34" charset="0"/>
              </a:rPr>
              <a:t>Over / under filtration</a:t>
            </a:r>
          </a:p>
          <a:p>
            <a:r>
              <a:rPr lang="en-US" sz="2800" dirty="0">
                <a:solidFill>
                  <a:schemeClr val="tx1"/>
                </a:solidFill>
                <a:latin typeface="Calibri" panose="020F0502020204030204" pitchFamily="34" charset="0"/>
                <a:cs typeface="Calibri" panose="020F0502020204030204" pitchFamily="34" charset="0"/>
              </a:rPr>
              <a:t>Aqueous misdirection syndrome</a:t>
            </a:r>
          </a:p>
          <a:p>
            <a:r>
              <a:rPr lang="en-US" sz="2800" dirty="0" err="1">
                <a:solidFill>
                  <a:schemeClr val="tx1"/>
                </a:solidFill>
                <a:latin typeface="Calibri" panose="020F0502020204030204" pitchFamily="34" charset="0"/>
                <a:cs typeface="Calibri" panose="020F0502020204030204" pitchFamily="34" charset="0"/>
              </a:rPr>
              <a:t>Blebitis</a:t>
            </a:r>
            <a:r>
              <a:rPr lang="en-US" sz="2800" dirty="0">
                <a:solidFill>
                  <a:schemeClr val="tx1"/>
                </a:solidFill>
                <a:latin typeface="Calibri" panose="020F0502020204030204" pitchFamily="34" charset="0"/>
                <a:cs typeface="Calibri" panose="020F0502020204030204" pitchFamily="34" charset="0"/>
              </a:rPr>
              <a:t>  </a:t>
            </a:r>
          </a:p>
          <a:p>
            <a:r>
              <a:rPr lang="en-US" sz="2800" dirty="0">
                <a:solidFill>
                  <a:schemeClr val="tx1"/>
                </a:solidFill>
                <a:latin typeface="Calibri" panose="020F0502020204030204" pitchFamily="34" charset="0"/>
                <a:cs typeface="Calibri" panose="020F0502020204030204" pitchFamily="34" charset="0"/>
              </a:rPr>
              <a:t>Endophthalmitis</a:t>
            </a:r>
          </a:p>
          <a:p>
            <a:r>
              <a:rPr lang="en-US" sz="2800" dirty="0">
                <a:solidFill>
                  <a:schemeClr val="tx1"/>
                </a:solidFill>
                <a:latin typeface="Calibri" panose="020F0502020204030204" pitchFamily="34" charset="0"/>
                <a:cs typeface="Calibri" panose="020F0502020204030204" pitchFamily="34" charset="0"/>
              </a:rPr>
              <a:t>Late bleb failure</a:t>
            </a:r>
            <a:r>
              <a:rPr lang="en-US" sz="2800" dirty="0">
                <a:latin typeface="Calibri" panose="020F0502020204030204" pitchFamily="34" charset="0"/>
                <a:cs typeface="Calibri" panose="020F0502020204030204" pitchFamily="34" charset="0"/>
              </a:rPr>
              <a:t> </a:t>
            </a:r>
          </a:p>
          <a:p>
            <a:endParaRPr lang="en-US" dirty="0"/>
          </a:p>
          <a:p>
            <a:endParaRPr lang="en-US" dirty="0"/>
          </a:p>
        </p:txBody>
      </p:sp>
      <p:sp>
        <p:nvSpPr>
          <p:cNvPr id="6" name="TextBox 5">
            <a:extLst>
              <a:ext uri="{FF2B5EF4-FFF2-40B4-BE49-F238E27FC236}">
                <a16:creationId xmlns:a16="http://schemas.microsoft.com/office/drawing/2014/main" id="{C0473CFA-EDF3-4432-BF02-36CFEB6E71EE}"/>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3416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B7042C-49EA-4418-9CC5-590983224572}"/>
              </a:ext>
            </a:extLst>
          </p:cNvPr>
          <p:cNvSpPr>
            <a:spLocks noGrp="1"/>
          </p:cNvSpPr>
          <p:nvPr>
            <p:ph type="ctrTitle"/>
          </p:nvPr>
        </p:nvSpPr>
        <p:spPr>
          <a:xfrm>
            <a:off x="571500" y="2404534"/>
            <a:ext cx="9258300" cy="1646302"/>
          </a:xfrm>
        </p:spPr>
        <p:txBody>
          <a:bodyPr/>
          <a:lstStyle/>
          <a:p>
            <a:r>
              <a:rPr lang="en-US" sz="4400" b="1" dirty="0">
                <a:solidFill>
                  <a:schemeClr val="accent2"/>
                </a:solidFill>
                <a:latin typeface="Calibri" panose="020F0502020204030204" pitchFamily="34" charset="0"/>
                <a:cs typeface="Calibri" panose="020F0502020204030204" pitchFamily="34" charset="0"/>
              </a:rPr>
              <a:t>Acute Primary Angle Closure Glaucoma</a:t>
            </a:r>
          </a:p>
        </p:txBody>
      </p:sp>
      <p:pic>
        <p:nvPicPr>
          <p:cNvPr id="5" name="Picture 4">
            <a:extLst>
              <a:ext uri="{FF2B5EF4-FFF2-40B4-BE49-F238E27FC236}">
                <a16:creationId xmlns:a16="http://schemas.microsoft.com/office/drawing/2014/main" id="{3C16069F-8D63-4781-9C80-E410DBB9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149" y="18143"/>
            <a:ext cx="1257365" cy="1136708"/>
          </a:xfrm>
          <a:prstGeom prst="rect">
            <a:avLst/>
          </a:prstGeom>
        </p:spPr>
      </p:pic>
      <p:sp>
        <p:nvSpPr>
          <p:cNvPr id="7" name="TextBox 6">
            <a:extLst>
              <a:ext uri="{FF2B5EF4-FFF2-40B4-BE49-F238E27FC236}">
                <a16:creationId xmlns:a16="http://schemas.microsoft.com/office/drawing/2014/main" id="{836C1DE2-D905-45C0-AD92-7431C769A63F}"/>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75795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61B0B4-8E4E-464F-B2CD-9546B21CE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471" y="927100"/>
            <a:ext cx="8441896" cy="4305299"/>
          </a:xfrm>
        </p:spPr>
      </p:pic>
      <p:sp>
        <p:nvSpPr>
          <p:cNvPr id="6" name="TextBox 5">
            <a:extLst>
              <a:ext uri="{FF2B5EF4-FFF2-40B4-BE49-F238E27FC236}">
                <a16:creationId xmlns:a16="http://schemas.microsoft.com/office/drawing/2014/main" id="{655821A1-285D-4266-BB7F-2AF9B7936C83}"/>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48395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7B74-55D1-4783-89B5-B6F8668A3D95}"/>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Introduction </a:t>
            </a:r>
          </a:p>
        </p:txBody>
      </p:sp>
      <p:sp>
        <p:nvSpPr>
          <p:cNvPr id="3" name="Content Placeholder 2">
            <a:extLst>
              <a:ext uri="{FF2B5EF4-FFF2-40B4-BE49-F238E27FC236}">
                <a16:creationId xmlns:a16="http://schemas.microsoft.com/office/drawing/2014/main" id="{FEA1006E-16B2-487A-91B4-7D6E94D0C636}"/>
              </a:ext>
            </a:extLst>
          </p:cNvPr>
          <p:cNvSpPr>
            <a:spLocks noGrp="1"/>
          </p:cNvSpPr>
          <p:nvPr>
            <p:ph idx="1"/>
          </p:nvPr>
        </p:nvSpPr>
        <p:spPr/>
        <p:txBody>
          <a:bodyPr>
            <a:normAutofit/>
          </a:bodyPr>
          <a:lstStyle/>
          <a:p>
            <a:r>
              <a:rPr lang="en-US" sz="2400" dirty="0">
                <a:solidFill>
                  <a:schemeClr val="tx1"/>
                </a:solidFill>
                <a:latin typeface="Calibri" panose="020F0502020204030204" pitchFamily="34" charset="0"/>
                <a:cs typeface="Calibri" panose="020F0502020204030204" pitchFamily="34" charset="0"/>
              </a:rPr>
              <a:t>Angle closure glaucoma is characterized by occlusion of trabecular meshwork by the peripheral iris (</a:t>
            </a:r>
            <a:r>
              <a:rPr lang="en-US" sz="2400" b="1" dirty="0">
                <a:solidFill>
                  <a:schemeClr val="tx1"/>
                </a:solidFill>
                <a:latin typeface="Calibri" panose="020F0502020204030204" pitchFamily="34" charset="0"/>
                <a:cs typeface="Calibri" panose="020F0502020204030204" pitchFamily="34" charset="0"/>
              </a:rPr>
              <a:t>ITC- Iridotrabecular contact</a:t>
            </a:r>
            <a:r>
              <a:rPr lang="en-US" sz="2400" dirty="0">
                <a:solidFill>
                  <a:schemeClr val="tx1"/>
                </a:solidFill>
                <a:latin typeface="Calibri" panose="020F0502020204030204" pitchFamily="34" charset="0"/>
                <a:cs typeface="Calibri" panose="020F0502020204030204" pitchFamily="34" charset="0"/>
              </a:rPr>
              <a:t>) obstructing aqueous outflow</a:t>
            </a:r>
          </a:p>
          <a:p>
            <a:r>
              <a:rPr lang="en-US" sz="2400" dirty="0">
                <a:solidFill>
                  <a:schemeClr val="tx1"/>
                </a:solidFill>
                <a:latin typeface="Calibri" panose="020F0502020204030204" pitchFamily="34" charset="0"/>
                <a:cs typeface="Calibri" panose="020F0502020204030204" pitchFamily="34" charset="0"/>
              </a:rPr>
              <a:t>Relative </a:t>
            </a:r>
            <a:r>
              <a:rPr lang="en-US" sz="2400" b="1" dirty="0">
                <a:solidFill>
                  <a:schemeClr val="tx1"/>
                </a:solidFill>
                <a:latin typeface="Calibri" panose="020F0502020204030204" pitchFamily="34" charset="0"/>
                <a:cs typeface="Calibri" panose="020F0502020204030204" pitchFamily="34" charset="0"/>
              </a:rPr>
              <a:t>pupillary block </a:t>
            </a:r>
            <a:r>
              <a:rPr lang="en-US" sz="2400" dirty="0">
                <a:solidFill>
                  <a:schemeClr val="tx1"/>
                </a:solidFill>
                <a:latin typeface="Calibri" panose="020F0502020204030204" pitchFamily="34" charset="0"/>
                <a:cs typeface="Calibri" panose="020F0502020204030204" pitchFamily="34" charset="0"/>
              </a:rPr>
              <a:t>with iris bowing</a:t>
            </a:r>
          </a:p>
          <a:p>
            <a:r>
              <a:rPr lang="en-US" sz="2400" b="1" dirty="0">
                <a:solidFill>
                  <a:schemeClr val="tx1"/>
                </a:solidFill>
                <a:latin typeface="Calibri" panose="020F0502020204030204" pitchFamily="34" charset="0"/>
                <a:cs typeface="Calibri" panose="020F0502020204030204" pitchFamily="34" charset="0"/>
              </a:rPr>
              <a:t>Non-pupillary block </a:t>
            </a:r>
            <a:r>
              <a:rPr lang="en-US" sz="2400" dirty="0">
                <a:solidFill>
                  <a:schemeClr val="tx1"/>
                </a:solidFill>
                <a:latin typeface="Calibri" panose="020F0502020204030204" pitchFamily="34" charset="0"/>
                <a:cs typeface="Calibri" panose="020F0502020204030204" pitchFamily="34" charset="0"/>
              </a:rPr>
              <a:t>with plateau iris (thicker iris or sharp iris angle over thicker and anteriorly positioned ciliary processes)</a:t>
            </a:r>
          </a:p>
        </p:txBody>
      </p:sp>
      <p:sp>
        <p:nvSpPr>
          <p:cNvPr id="6" name="TextBox 5">
            <a:extLst>
              <a:ext uri="{FF2B5EF4-FFF2-40B4-BE49-F238E27FC236}">
                <a16:creationId xmlns:a16="http://schemas.microsoft.com/office/drawing/2014/main" id="{442BD98D-DDC8-4ECC-872B-0A3414FCCA80}"/>
              </a:ext>
            </a:extLst>
          </p:cNvPr>
          <p:cNvSpPr txBox="1"/>
          <p:nvPr/>
        </p:nvSpPr>
        <p:spPr>
          <a:xfrm>
            <a:off x="9378960" y="872205"/>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73726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A96167-E02C-4A6B-873A-67D901E141DB}"/>
              </a:ext>
            </a:extLst>
          </p:cNvPr>
          <p:cNvPicPr>
            <a:picLocks noGrp="1" noChangeAspect="1"/>
          </p:cNvPicPr>
          <p:nvPr>
            <p:ph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6503" b="4499"/>
          <a:stretch/>
        </p:blipFill>
        <p:spPr>
          <a:xfrm>
            <a:off x="990600" y="1079500"/>
            <a:ext cx="8191499" cy="4394200"/>
          </a:xfrm>
        </p:spPr>
      </p:pic>
      <p:sp>
        <p:nvSpPr>
          <p:cNvPr id="6" name="TextBox 5">
            <a:extLst>
              <a:ext uri="{FF2B5EF4-FFF2-40B4-BE49-F238E27FC236}">
                <a16:creationId xmlns:a16="http://schemas.microsoft.com/office/drawing/2014/main" id="{17D1CA20-A98A-405F-9021-A963FE5998D3}"/>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97765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ED73DC-AC3B-4C8B-88A0-02CD129FE5BC}"/>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Risk Factors</a:t>
            </a:r>
          </a:p>
        </p:txBody>
      </p:sp>
      <p:sp>
        <p:nvSpPr>
          <p:cNvPr id="10" name="Content Placeholder 9">
            <a:extLst>
              <a:ext uri="{FF2B5EF4-FFF2-40B4-BE49-F238E27FC236}">
                <a16:creationId xmlns:a16="http://schemas.microsoft.com/office/drawing/2014/main" id="{56766EDC-FA55-48EB-8A64-9B2C88BA6F42}"/>
              </a:ext>
            </a:extLst>
          </p:cNvPr>
          <p:cNvSpPr>
            <a:spLocks noGrp="1"/>
          </p:cNvSpPr>
          <p:nvPr>
            <p:ph sz="half" idx="1"/>
          </p:nvPr>
        </p:nvSpPr>
        <p:spPr/>
        <p:txBody>
          <a:bodyPr>
            <a:noAutofit/>
          </a:bodyPr>
          <a:lstStyle/>
          <a:p>
            <a:r>
              <a:rPr lang="en-US" sz="2400" dirty="0">
                <a:solidFill>
                  <a:schemeClr val="tx1"/>
                </a:solidFill>
                <a:latin typeface="Calibri" panose="020F0502020204030204" pitchFamily="34" charset="0"/>
                <a:cs typeface="Calibri" panose="020F0502020204030204" pitchFamily="34" charset="0"/>
              </a:rPr>
              <a:t>Age </a:t>
            </a:r>
          </a:p>
          <a:p>
            <a:r>
              <a:rPr lang="en-US" sz="2400" dirty="0">
                <a:solidFill>
                  <a:schemeClr val="tx1"/>
                </a:solidFill>
                <a:latin typeface="Calibri" panose="020F0502020204030204" pitchFamily="34" charset="0"/>
                <a:cs typeface="Calibri" panose="020F0502020204030204" pitchFamily="34" charset="0"/>
              </a:rPr>
              <a:t>Gender females more common</a:t>
            </a:r>
          </a:p>
          <a:p>
            <a:r>
              <a:rPr lang="en-US" sz="2400" dirty="0">
                <a:solidFill>
                  <a:schemeClr val="tx1"/>
                </a:solidFill>
                <a:latin typeface="Calibri" panose="020F0502020204030204" pitchFamily="34" charset="0"/>
                <a:cs typeface="Calibri" panose="020F0502020204030204" pitchFamily="34" charset="0"/>
              </a:rPr>
              <a:t>Family history </a:t>
            </a:r>
          </a:p>
          <a:p>
            <a:r>
              <a:rPr lang="en-US" sz="2400" dirty="0">
                <a:solidFill>
                  <a:schemeClr val="tx1"/>
                </a:solidFill>
                <a:latin typeface="Calibri" panose="020F0502020204030204" pitchFamily="34" charset="0"/>
                <a:cs typeface="Calibri" panose="020F0502020204030204" pitchFamily="34" charset="0"/>
              </a:rPr>
              <a:t>Refraction (Hypermetropic eyes)</a:t>
            </a:r>
          </a:p>
          <a:p>
            <a:r>
              <a:rPr lang="en-US" sz="2400" dirty="0">
                <a:solidFill>
                  <a:schemeClr val="tx1"/>
                </a:solidFill>
                <a:latin typeface="Calibri" panose="020F0502020204030204" pitchFamily="34" charset="0"/>
                <a:cs typeface="Calibri" panose="020F0502020204030204" pitchFamily="34" charset="0"/>
              </a:rPr>
              <a:t>Axial length (shorter eyes)</a:t>
            </a:r>
          </a:p>
        </p:txBody>
      </p:sp>
      <p:pic>
        <p:nvPicPr>
          <p:cNvPr id="13" name="Content Placeholder 12">
            <a:extLst>
              <a:ext uri="{FF2B5EF4-FFF2-40B4-BE49-F238E27FC236}">
                <a16:creationId xmlns:a16="http://schemas.microsoft.com/office/drawing/2014/main" id="{17265C33-4FA8-425A-9308-427D48A5F8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504281"/>
            <a:ext cx="2143125" cy="2143125"/>
          </a:xfrm>
        </p:spPr>
      </p:pic>
      <p:sp>
        <p:nvSpPr>
          <p:cNvPr id="7" name="TextBox 6">
            <a:extLst>
              <a:ext uri="{FF2B5EF4-FFF2-40B4-BE49-F238E27FC236}">
                <a16:creationId xmlns:a16="http://schemas.microsoft.com/office/drawing/2014/main" id="{3BBAADBB-3C77-44DF-8B4B-1E6708EA17DD}"/>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45271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7B3E-D4CD-47C8-8E76-B3CA913653A6}"/>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 Classification</a:t>
            </a:r>
            <a:endParaRPr lang="en-US" sz="4400" dirty="0"/>
          </a:p>
        </p:txBody>
      </p:sp>
      <p:sp>
        <p:nvSpPr>
          <p:cNvPr id="3" name="Content Placeholder 2">
            <a:extLst>
              <a:ext uri="{FF2B5EF4-FFF2-40B4-BE49-F238E27FC236}">
                <a16:creationId xmlns:a16="http://schemas.microsoft.com/office/drawing/2014/main" id="{DC38334F-AAB1-4507-A4DC-0CA8FF55C4AF}"/>
              </a:ext>
            </a:extLst>
          </p:cNvPr>
          <p:cNvSpPr>
            <a:spLocks noGrp="1"/>
          </p:cNvSpPr>
          <p:nvPr>
            <p:ph sz="half" idx="1"/>
          </p:nvPr>
        </p:nvSpPr>
        <p:spPr>
          <a:xfrm>
            <a:off x="677334" y="1828800"/>
            <a:ext cx="7958666" cy="4610099"/>
          </a:xfrm>
        </p:spPr>
        <p:txBody>
          <a:bodyPr>
            <a:normAutofit/>
          </a:bodyPr>
          <a:lstStyle/>
          <a:p>
            <a:r>
              <a:rPr lang="en-US" sz="2800" b="1" dirty="0">
                <a:solidFill>
                  <a:schemeClr val="tx1"/>
                </a:solidFill>
                <a:latin typeface="Calibri" panose="020F0502020204030204" pitchFamily="34" charset="0"/>
                <a:cs typeface="Calibri" panose="020F0502020204030204" pitchFamily="34" charset="0"/>
              </a:rPr>
              <a:t>Primary angle closure suspect</a:t>
            </a:r>
          </a:p>
          <a:p>
            <a:pPr marL="0" indent="0">
              <a:buNone/>
            </a:pPr>
            <a:r>
              <a:rPr lang="en-US" sz="2800" dirty="0">
                <a:solidFill>
                  <a:schemeClr val="tx1"/>
                </a:solidFill>
                <a:latin typeface="Calibri" panose="020F0502020204030204" pitchFamily="34" charset="0"/>
                <a:cs typeface="Calibri" panose="020F0502020204030204" pitchFamily="34" charset="0"/>
              </a:rPr>
              <a:t> Iridotrabecular contact with normal IOP</a:t>
            </a:r>
          </a:p>
          <a:p>
            <a:r>
              <a:rPr lang="en-US" sz="2800" b="1" dirty="0">
                <a:solidFill>
                  <a:schemeClr val="tx1"/>
                </a:solidFill>
                <a:latin typeface="Calibri" panose="020F0502020204030204" pitchFamily="34" charset="0"/>
                <a:cs typeface="Calibri" panose="020F0502020204030204" pitchFamily="34" charset="0"/>
              </a:rPr>
              <a:t>Primary angle closure </a:t>
            </a:r>
          </a:p>
          <a:p>
            <a:pPr marL="0" indent="0">
              <a:buNone/>
            </a:pPr>
            <a:r>
              <a:rPr lang="en-US" sz="2800" dirty="0">
                <a:solidFill>
                  <a:schemeClr val="tx1"/>
                </a:solidFill>
                <a:latin typeface="Calibri" panose="020F0502020204030204" pitchFamily="34" charset="0"/>
                <a:cs typeface="Calibri" panose="020F0502020204030204" pitchFamily="34" charset="0"/>
              </a:rPr>
              <a:t> Iridotrabecular contact with raised IOP but normal optic disc</a:t>
            </a:r>
          </a:p>
          <a:p>
            <a:r>
              <a:rPr lang="en-US" sz="2800" b="1" dirty="0">
                <a:solidFill>
                  <a:schemeClr val="tx1"/>
                </a:solidFill>
                <a:latin typeface="Calibri" panose="020F0502020204030204" pitchFamily="34" charset="0"/>
                <a:cs typeface="Calibri" panose="020F0502020204030204" pitchFamily="34" charset="0"/>
              </a:rPr>
              <a:t>Primary angle closure glaucoma</a:t>
            </a:r>
          </a:p>
          <a:p>
            <a:pPr marL="0" indent="0">
              <a:buNone/>
            </a:pPr>
            <a:r>
              <a:rPr lang="en-US" sz="2800" dirty="0">
                <a:solidFill>
                  <a:schemeClr val="tx1"/>
                </a:solidFill>
                <a:latin typeface="Calibri" panose="020F0502020204030204" pitchFamily="34" charset="0"/>
                <a:cs typeface="Calibri" panose="020F0502020204030204" pitchFamily="34" charset="0"/>
              </a:rPr>
              <a:t> Iridotrabecular contact with raised IOP and optic nerve damage</a:t>
            </a:r>
          </a:p>
          <a:p>
            <a:endParaRPr lang="en-US" sz="2800" dirty="0">
              <a:solidFill>
                <a:schemeClr val="tx1"/>
              </a:solidFill>
              <a:latin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86F7870A-7C18-4104-9C9F-E4D855D38774}"/>
              </a:ext>
            </a:extLst>
          </p:cNvPr>
          <p:cNvSpPr txBox="1"/>
          <p:nvPr/>
        </p:nvSpPr>
        <p:spPr>
          <a:xfrm>
            <a:off x="9378960" y="858137"/>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09479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50C7-63BE-4B21-A2F5-DA3C8DA0E3EE}"/>
              </a:ext>
            </a:extLst>
          </p:cNvPr>
          <p:cNvSpPr>
            <a:spLocks noGrp="1"/>
          </p:cNvSpPr>
          <p:nvPr>
            <p:ph type="title"/>
          </p:nvPr>
        </p:nvSpPr>
        <p:spPr/>
        <p:txBody>
          <a:bodyPr/>
          <a:lstStyle/>
          <a:p>
            <a:r>
              <a:rPr lang="en-US" dirty="0"/>
              <a:t>Sequence of lecture:</a:t>
            </a:r>
          </a:p>
        </p:txBody>
      </p:sp>
      <p:sp>
        <p:nvSpPr>
          <p:cNvPr id="3" name="Content Placeholder 2">
            <a:extLst>
              <a:ext uri="{FF2B5EF4-FFF2-40B4-BE49-F238E27FC236}">
                <a16:creationId xmlns:a16="http://schemas.microsoft.com/office/drawing/2014/main" id="{6111E6D5-20EF-404D-905F-10D4156BAB38}"/>
              </a:ext>
            </a:extLst>
          </p:cNvPr>
          <p:cNvSpPr>
            <a:spLocks noGrp="1"/>
          </p:cNvSpPr>
          <p:nvPr>
            <p:ph idx="1"/>
          </p:nvPr>
        </p:nvSpPr>
        <p:spPr/>
        <p:txBody>
          <a:bodyPr>
            <a:normAutofit/>
          </a:bodyPr>
          <a:lstStyle/>
          <a:p>
            <a:r>
              <a:rPr lang="en-ZA" sz="2400" dirty="0">
                <a:solidFill>
                  <a:schemeClr val="tx1"/>
                </a:solidFill>
                <a:latin typeface="Arial" panose="020B0604020202020204" pitchFamily="34" charset="0"/>
                <a:cs typeface="Arial" panose="020B0604020202020204" pitchFamily="34" charset="0"/>
              </a:rPr>
              <a:t>Core Subject</a:t>
            </a:r>
          </a:p>
          <a:p>
            <a:r>
              <a:rPr lang="en-ZA" sz="2400" dirty="0">
                <a:solidFill>
                  <a:schemeClr val="tx1"/>
                </a:solidFill>
                <a:latin typeface="Arial" panose="020B0604020202020204" pitchFamily="34" charset="0"/>
                <a:cs typeface="Arial" panose="020B0604020202020204" pitchFamily="34" charset="0"/>
              </a:rPr>
              <a:t>Spiral Integration</a:t>
            </a:r>
          </a:p>
          <a:p>
            <a:r>
              <a:rPr lang="en-ZA" sz="2400" dirty="0">
                <a:solidFill>
                  <a:schemeClr val="tx1"/>
                </a:solidFill>
                <a:latin typeface="Arial" panose="020B0604020202020204" pitchFamily="34" charset="0"/>
                <a:cs typeface="Arial" panose="020B0604020202020204" pitchFamily="34" charset="0"/>
              </a:rPr>
              <a:t>Horizontal Integration</a:t>
            </a:r>
          </a:p>
          <a:p>
            <a:r>
              <a:rPr lang="en-ZA" sz="2400" dirty="0">
                <a:solidFill>
                  <a:schemeClr val="tx1"/>
                </a:solidFill>
                <a:latin typeface="Arial" panose="020B0604020202020204" pitchFamily="34" charset="0"/>
                <a:cs typeface="Arial" panose="020B0604020202020204" pitchFamily="34" charset="0"/>
              </a:rPr>
              <a:t>Vertical integration</a:t>
            </a:r>
          </a:p>
          <a:p>
            <a:r>
              <a:rPr lang="en-ZA" sz="2400" dirty="0">
                <a:solidFill>
                  <a:schemeClr val="tx1"/>
                </a:solidFill>
                <a:latin typeface="Arial" panose="020B0604020202020204" pitchFamily="34" charset="0"/>
                <a:cs typeface="Arial" panose="020B0604020202020204" pitchFamily="34" charset="0"/>
              </a:rPr>
              <a:t>EOLA(End of lecture assessment)</a:t>
            </a:r>
          </a:p>
          <a:p>
            <a:r>
              <a:rPr lang="en-ZA" sz="2400" dirty="0">
                <a:solidFill>
                  <a:schemeClr val="tx1"/>
                </a:solidFill>
                <a:latin typeface="Arial" panose="020B0604020202020204" pitchFamily="34" charset="0"/>
                <a:cs typeface="Arial" panose="020B0604020202020204" pitchFamily="34" charset="0"/>
              </a:rPr>
              <a:t>Digital Library References</a:t>
            </a:r>
          </a:p>
          <a:p>
            <a:pPr marL="0" indent="0">
              <a:buNone/>
            </a:pPr>
            <a:r>
              <a:rPr lang="en-ZA" sz="2400" dirty="0">
                <a:solidFill>
                  <a:schemeClr val="tx1"/>
                </a:solidFill>
                <a:latin typeface="Arial" panose="020B0604020202020204" pitchFamily="34" charset="0"/>
                <a:cs typeface="Arial" panose="020B0604020202020204" pitchFamily="34" charset="0"/>
              </a:rPr>
              <a:t>( Research, Bioethics, Artificial Intelligence</a:t>
            </a:r>
            <a:endParaRPr lang="en-US" sz="2400" dirty="0">
              <a:solidFill>
                <a:schemeClr val="tx1"/>
              </a:solidFill>
            </a:endParaRPr>
          </a:p>
        </p:txBody>
      </p:sp>
      <p:pic>
        <p:nvPicPr>
          <p:cNvPr id="4" name="Picture 3">
            <a:extLst>
              <a:ext uri="{FF2B5EF4-FFF2-40B4-BE49-F238E27FC236}">
                <a16:creationId xmlns:a16="http://schemas.microsoft.com/office/drawing/2014/main" id="{5642E78A-1FF3-4ED4-90C0-0C9EB5F80E8B}"/>
              </a:ext>
            </a:extLst>
          </p:cNvPr>
          <p:cNvPicPr>
            <a:picLocks noChangeAspect="1"/>
          </p:cNvPicPr>
          <p:nvPr/>
        </p:nvPicPr>
        <p:blipFill>
          <a:blip r:embed="rId2"/>
          <a:stretch>
            <a:fillRect/>
          </a:stretch>
        </p:blipFill>
        <p:spPr>
          <a:xfrm>
            <a:off x="7366871" y="1930400"/>
            <a:ext cx="4147795" cy="3298827"/>
          </a:xfrm>
          <a:prstGeom prst="rect">
            <a:avLst/>
          </a:prstGeom>
          <a:ln w="19050">
            <a:solidFill>
              <a:schemeClr val="tx1"/>
            </a:solidFill>
          </a:ln>
        </p:spPr>
      </p:pic>
    </p:spTree>
    <p:extLst>
      <p:ext uri="{BB962C8B-B14F-4D97-AF65-F5344CB8AC3E}">
        <p14:creationId xmlns:p14="http://schemas.microsoft.com/office/powerpoint/2010/main" val="1313406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E4F5-96DC-43DD-A8B1-64D736463613}"/>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Investigations </a:t>
            </a:r>
          </a:p>
        </p:txBody>
      </p:sp>
      <p:sp>
        <p:nvSpPr>
          <p:cNvPr id="3" name="Content Placeholder 2">
            <a:extLst>
              <a:ext uri="{FF2B5EF4-FFF2-40B4-BE49-F238E27FC236}">
                <a16:creationId xmlns:a16="http://schemas.microsoft.com/office/drawing/2014/main" id="{C2AD4F84-7CF0-4558-BDB0-1C55873FD91F}"/>
              </a:ext>
            </a:extLst>
          </p:cNvPr>
          <p:cNvSpPr>
            <a:spLocks noGrp="1"/>
          </p:cNvSpPr>
          <p:nvPr>
            <p:ph sz="half" idx="1"/>
          </p:nvPr>
        </p:nvSpPr>
        <p:spPr>
          <a:xfrm>
            <a:off x="677334" y="2160589"/>
            <a:ext cx="7945966" cy="3880772"/>
          </a:xfrm>
        </p:spPr>
        <p:txBody>
          <a:bodyPr>
            <a:normAutofit/>
          </a:bodyPr>
          <a:lstStyle/>
          <a:p>
            <a:r>
              <a:rPr lang="en-US" sz="2400" b="1" dirty="0">
                <a:solidFill>
                  <a:schemeClr val="tx1"/>
                </a:solidFill>
                <a:latin typeface="Calibri" panose="020F0502020204030204" pitchFamily="34" charset="0"/>
                <a:cs typeface="Calibri" panose="020F0502020204030204" pitchFamily="34" charset="0"/>
              </a:rPr>
              <a:t>Anterior chamber depth</a:t>
            </a:r>
          </a:p>
          <a:p>
            <a:r>
              <a:rPr lang="en-US" sz="2400" b="1" dirty="0">
                <a:solidFill>
                  <a:schemeClr val="tx1"/>
                </a:solidFill>
                <a:latin typeface="Calibri" panose="020F0502020204030204" pitchFamily="34" charset="0"/>
                <a:cs typeface="Calibri" panose="020F0502020204030204" pitchFamily="34" charset="0"/>
              </a:rPr>
              <a:t>Pharmacological mydriasis</a:t>
            </a:r>
          </a:p>
          <a:p>
            <a:r>
              <a:rPr lang="en-US" sz="2400" b="1" dirty="0">
                <a:solidFill>
                  <a:schemeClr val="tx1"/>
                </a:solidFill>
                <a:latin typeface="Calibri" panose="020F0502020204030204" pitchFamily="34" charset="0"/>
                <a:cs typeface="Calibri" panose="020F0502020204030204" pitchFamily="34" charset="0"/>
              </a:rPr>
              <a:t>Dark room / Prone Provocative testing </a:t>
            </a:r>
            <a:r>
              <a:rPr lang="en-US" sz="2400" dirty="0">
                <a:solidFill>
                  <a:schemeClr val="tx1"/>
                </a:solidFill>
                <a:latin typeface="Calibri" panose="020F0502020204030204" pitchFamily="34" charset="0"/>
                <a:cs typeface="Calibri" panose="020F0502020204030204" pitchFamily="34" charset="0"/>
              </a:rPr>
              <a:t>( an IOP rise of 8mmHg or more immediately after test)</a:t>
            </a:r>
          </a:p>
          <a:p>
            <a:endParaRPr lang="en-US" sz="24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360F82D-DDB1-42E8-B59C-E85160142F3A}"/>
              </a:ext>
            </a:extLst>
          </p:cNvPr>
          <p:cNvPicPr>
            <a:picLocks noChangeAspect="1"/>
          </p:cNvPicPr>
          <p:nvPr/>
        </p:nvPicPr>
        <p:blipFill rotWithShape="1">
          <a:blip r:embed="rId2">
            <a:extLst>
              <a:ext uri="{28A0092B-C50C-407E-A947-70E740481C1C}">
                <a14:useLocalDpi xmlns:a14="http://schemas.microsoft.com/office/drawing/2010/main" val="0"/>
              </a:ext>
            </a:extLst>
          </a:blip>
          <a:srcRect l="45464"/>
          <a:stretch/>
        </p:blipFill>
        <p:spPr>
          <a:xfrm>
            <a:off x="3711224" y="4100975"/>
            <a:ext cx="2528887" cy="1951960"/>
          </a:xfrm>
          <a:prstGeom prst="rect">
            <a:avLst/>
          </a:prstGeom>
        </p:spPr>
      </p:pic>
      <p:sp>
        <p:nvSpPr>
          <p:cNvPr id="5" name="TextBox 4">
            <a:extLst>
              <a:ext uri="{FF2B5EF4-FFF2-40B4-BE49-F238E27FC236}">
                <a16:creationId xmlns:a16="http://schemas.microsoft.com/office/drawing/2014/main" id="{14C65642-C670-4ED0-B95C-B00848B62C5B}"/>
              </a:ext>
            </a:extLst>
          </p:cNvPr>
          <p:cNvSpPr txBox="1"/>
          <p:nvPr/>
        </p:nvSpPr>
        <p:spPr>
          <a:xfrm>
            <a:off x="9460783" y="73152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88078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5194-023F-46E0-860F-D7070AD94EBA}"/>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Treatment </a:t>
            </a:r>
          </a:p>
        </p:txBody>
      </p:sp>
      <p:sp>
        <p:nvSpPr>
          <p:cNvPr id="3" name="Content Placeholder 2">
            <a:extLst>
              <a:ext uri="{FF2B5EF4-FFF2-40B4-BE49-F238E27FC236}">
                <a16:creationId xmlns:a16="http://schemas.microsoft.com/office/drawing/2014/main" id="{92C8DE8F-9B52-406D-B734-52EA65B8CEA1}"/>
              </a:ext>
            </a:extLst>
          </p:cNvPr>
          <p:cNvSpPr>
            <a:spLocks noGrp="1"/>
          </p:cNvSpPr>
          <p:nvPr>
            <p:ph sz="half" idx="1"/>
          </p:nvPr>
        </p:nvSpPr>
        <p:spPr>
          <a:xfrm>
            <a:off x="677334" y="1841500"/>
            <a:ext cx="4184035" cy="4199861"/>
          </a:xfrm>
        </p:spPr>
        <p:txBody>
          <a:bodyPr>
            <a:normAutofit fontScale="85000" lnSpcReduction="20000"/>
          </a:bodyPr>
          <a:lstStyle/>
          <a:p>
            <a:pPr marL="0" indent="0">
              <a:buNone/>
            </a:pPr>
            <a:r>
              <a:rPr lang="en-US" sz="2800" b="1" dirty="0">
                <a:solidFill>
                  <a:schemeClr val="tx1"/>
                </a:solidFill>
                <a:latin typeface="Calibri" panose="020F0502020204030204" pitchFamily="34" charset="0"/>
                <a:cs typeface="Calibri" panose="020F0502020204030204" pitchFamily="34" charset="0"/>
              </a:rPr>
              <a:t>Acute cases</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Iv mannitol 20% 1-2g/kg</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Iv acetazolamide if IOP &gt; 50mmHg</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Oral acetazolamide if IOP &lt; 50mmHg</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Pilocarpine 2-4% Q.I.D into affected eye</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Analgesia and anti emetic</a:t>
            </a:r>
          </a:p>
          <a:p>
            <a:pPr>
              <a:buFont typeface="Wingdings" panose="05000000000000000000" pitchFamily="2" charset="2"/>
              <a:buChar char="Ø"/>
            </a:pPr>
            <a:r>
              <a:rPr lang="en-US" sz="2600" b="1" dirty="0">
                <a:solidFill>
                  <a:srgbClr val="FF0000"/>
                </a:solidFill>
                <a:latin typeface="Calibri" panose="020F0502020204030204" pitchFamily="34" charset="0"/>
                <a:cs typeface="Calibri" panose="020F0502020204030204" pitchFamily="34" charset="0"/>
              </a:rPr>
              <a:t>Early laser iridotomy</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Topical steroid if eye inflamed </a:t>
            </a:r>
          </a:p>
          <a:p>
            <a:endParaRPr lang="en-US" dirty="0"/>
          </a:p>
        </p:txBody>
      </p:sp>
      <p:sp>
        <p:nvSpPr>
          <p:cNvPr id="4" name="Content Placeholder 3">
            <a:extLst>
              <a:ext uri="{FF2B5EF4-FFF2-40B4-BE49-F238E27FC236}">
                <a16:creationId xmlns:a16="http://schemas.microsoft.com/office/drawing/2014/main" id="{64DA3FD6-C513-4BA0-A91E-ACF1D384DA12}"/>
              </a:ext>
            </a:extLst>
          </p:cNvPr>
          <p:cNvSpPr>
            <a:spLocks noGrp="1"/>
          </p:cNvSpPr>
          <p:nvPr>
            <p:ph sz="half" idx="2"/>
          </p:nvPr>
        </p:nvSpPr>
        <p:spPr>
          <a:xfrm>
            <a:off x="5089970" y="1930399"/>
            <a:ext cx="4184034" cy="4110963"/>
          </a:xfrm>
        </p:spPr>
        <p:txBody>
          <a:bodyPr>
            <a:normAutofit fontScale="85000" lnSpcReduction="20000"/>
          </a:bodyPr>
          <a:lstStyle/>
          <a:p>
            <a:pPr marL="0" indent="0">
              <a:buNone/>
            </a:pPr>
            <a:r>
              <a:rPr lang="en-US" sz="2800" b="1" dirty="0">
                <a:solidFill>
                  <a:schemeClr val="tx1"/>
                </a:solidFill>
                <a:latin typeface="Calibri" panose="020F0502020204030204" pitchFamily="34" charset="0"/>
                <a:cs typeface="Calibri" panose="020F0502020204030204" pitchFamily="34" charset="0"/>
              </a:rPr>
              <a:t> Subsequent management </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Pilocarpine 1 % q.i.d in fellow eye</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Bilateral laser iridotomy</a:t>
            </a:r>
          </a:p>
          <a:p>
            <a:pPr>
              <a:buFont typeface="Wingdings" panose="05000000000000000000" pitchFamily="2" charset="2"/>
              <a:buChar char="Ø"/>
            </a:pPr>
            <a:r>
              <a:rPr lang="en-US" sz="2600" dirty="0">
                <a:solidFill>
                  <a:schemeClr val="tx1"/>
                </a:solidFill>
                <a:latin typeface="Calibri" panose="020F0502020204030204" pitchFamily="34" charset="0"/>
                <a:cs typeface="Calibri" panose="020F0502020204030204" pitchFamily="34" charset="0"/>
              </a:rPr>
              <a:t>Trabeculectomy if persistent IOP elevation</a:t>
            </a:r>
          </a:p>
          <a:p>
            <a:pPr marL="0" indent="0">
              <a:buNone/>
            </a:pPr>
            <a:endParaRPr lang="en-US" sz="2800" b="1"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5EE92AD-7354-46A0-9302-BEEC2DBF0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369" y="4249737"/>
            <a:ext cx="2143125" cy="2143125"/>
          </a:xfrm>
          <a:prstGeom prst="rect">
            <a:avLst/>
          </a:prstGeom>
        </p:spPr>
      </p:pic>
      <p:pic>
        <p:nvPicPr>
          <p:cNvPr id="8" name="Picture 7">
            <a:extLst>
              <a:ext uri="{FF2B5EF4-FFF2-40B4-BE49-F238E27FC236}">
                <a16:creationId xmlns:a16="http://schemas.microsoft.com/office/drawing/2014/main" id="{0D86B1F7-6785-410E-A628-8365D9480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095" y="4381500"/>
            <a:ext cx="1428305" cy="1866900"/>
          </a:xfrm>
          <a:prstGeom prst="rect">
            <a:avLst/>
          </a:prstGeom>
        </p:spPr>
      </p:pic>
      <p:sp>
        <p:nvSpPr>
          <p:cNvPr id="7" name="TextBox 6">
            <a:extLst>
              <a:ext uri="{FF2B5EF4-FFF2-40B4-BE49-F238E27FC236}">
                <a16:creationId xmlns:a16="http://schemas.microsoft.com/office/drawing/2014/main" id="{CEFFAF3C-BA99-475B-963E-2DE73D7B6635}"/>
              </a:ext>
            </a:extLst>
          </p:cNvPr>
          <p:cNvSpPr txBox="1"/>
          <p:nvPr/>
        </p:nvSpPr>
        <p:spPr>
          <a:xfrm>
            <a:off x="9274002" y="60960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8989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7A77-B97C-44FD-BD79-0524433C78CA}"/>
              </a:ext>
            </a:extLst>
          </p:cNvPr>
          <p:cNvSpPr>
            <a:spLocks noGrp="1"/>
          </p:cNvSpPr>
          <p:nvPr>
            <p:ph type="title"/>
          </p:nvPr>
        </p:nvSpPr>
        <p:spPr>
          <a:xfrm>
            <a:off x="677334" y="2160589"/>
            <a:ext cx="9184118" cy="3554437"/>
          </a:xfrm>
        </p:spPr>
        <p:txBody>
          <a:bodyPr>
            <a:normAutofit/>
          </a:bodyPr>
          <a:lstStyle/>
          <a:p>
            <a:pPr algn="ctr"/>
            <a:r>
              <a:rPr lang="en-ZA" sz="4400" b="1" dirty="0">
                <a:latin typeface="Arial" panose="020B0604020202020204" pitchFamily="34" charset="0"/>
                <a:cs typeface="Arial" panose="020B0604020202020204" pitchFamily="34" charset="0"/>
              </a:rPr>
              <a:t>EOLA( End Of Lecture Assessment)</a:t>
            </a:r>
            <a:endParaRPr lang="en-US" sz="4400" b="1" dirty="0">
              <a:solidFill>
                <a:schemeClr val="accent2"/>
              </a:solidFill>
            </a:endParaRPr>
          </a:p>
        </p:txBody>
      </p:sp>
    </p:spTree>
    <p:extLst>
      <p:ext uri="{BB962C8B-B14F-4D97-AF65-F5344CB8AC3E}">
        <p14:creationId xmlns:p14="http://schemas.microsoft.com/office/powerpoint/2010/main" val="363616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C732-6B63-4971-B00E-B12BA0A63B69}"/>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Clinical scenario</a:t>
            </a:r>
          </a:p>
        </p:txBody>
      </p:sp>
      <p:sp>
        <p:nvSpPr>
          <p:cNvPr id="3" name="Content Placeholder 2">
            <a:extLst>
              <a:ext uri="{FF2B5EF4-FFF2-40B4-BE49-F238E27FC236}">
                <a16:creationId xmlns:a16="http://schemas.microsoft.com/office/drawing/2014/main" id="{C39963A8-E5FB-4A39-AC09-3E9F86083985}"/>
              </a:ext>
            </a:extLst>
          </p:cNvPr>
          <p:cNvSpPr>
            <a:spLocks noGrp="1"/>
          </p:cNvSpPr>
          <p:nvPr>
            <p:ph idx="1"/>
          </p:nvPr>
        </p:nvSpPr>
        <p:spPr>
          <a:xfrm>
            <a:off x="677333" y="2160589"/>
            <a:ext cx="8968111" cy="3880773"/>
          </a:xfrm>
        </p:spPr>
        <p:txBody>
          <a:bodyPr>
            <a:noAutofit/>
          </a:bodyPr>
          <a:lstStyle/>
          <a:p>
            <a:r>
              <a:rPr lang="en-US" sz="2800" dirty="0">
                <a:solidFill>
                  <a:schemeClr val="tx1"/>
                </a:solidFill>
                <a:latin typeface="Calibri" panose="020F0502020204030204" pitchFamily="34" charset="0"/>
                <a:cs typeface="Calibri" panose="020F0502020204030204" pitchFamily="34" charset="0"/>
              </a:rPr>
              <a:t>A </a:t>
            </a:r>
            <a:r>
              <a:rPr lang="en-US" sz="2800" b="1" dirty="0">
                <a:solidFill>
                  <a:schemeClr val="tx1"/>
                </a:solidFill>
                <a:latin typeface="Calibri" panose="020F0502020204030204" pitchFamily="34" charset="0"/>
                <a:cs typeface="Calibri" panose="020F0502020204030204" pitchFamily="34" charset="0"/>
              </a:rPr>
              <a:t>1 month old </a:t>
            </a:r>
            <a:r>
              <a:rPr lang="en-US" sz="2800" dirty="0">
                <a:solidFill>
                  <a:schemeClr val="tx1"/>
                </a:solidFill>
                <a:latin typeface="Calibri" panose="020F0502020204030204" pitchFamily="34" charset="0"/>
                <a:cs typeface="Calibri" panose="020F0502020204030204" pitchFamily="34" charset="0"/>
              </a:rPr>
              <a:t>baby brought to the out patient department with an </a:t>
            </a:r>
            <a:r>
              <a:rPr lang="en-US" sz="2800" b="1" dirty="0">
                <a:solidFill>
                  <a:schemeClr val="tx1"/>
                </a:solidFill>
                <a:latin typeface="Calibri" panose="020F0502020204030204" pitchFamily="34" charset="0"/>
                <a:cs typeface="Calibri" panose="020F0502020204030204" pitchFamily="34" charset="0"/>
              </a:rPr>
              <a:t>enlarged left eye ball </a:t>
            </a:r>
            <a:r>
              <a:rPr lang="en-US" sz="2800" dirty="0">
                <a:solidFill>
                  <a:schemeClr val="tx1"/>
                </a:solidFill>
                <a:latin typeface="Calibri" panose="020F0502020204030204" pitchFamily="34" charset="0"/>
                <a:cs typeface="Calibri" panose="020F0502020204030204" pitchFamily="34" charset="0"/>
              </a:rPr>
              <a:t>and persistent crying since birth. On examination, the left eye was notably larger than the right and cornea was cloudy. An examination under General Anesthesia revealed vertical and horizontal corneal diameter of 14mm and Intra ocular pressure of </a:t>
            </a:r>
            <a:r>
              <a:rPr lang="en-US" sz="2800" b="1" dirty="0">
                <a:solidFill>
                  <a:schemeClr val="tx1"/>
                </a:solidFill>
                <a:latin typeface="Calibri" panose="020F0502020204030204" pitchFamily="34" charset="0"/>
                <a:cs typeface="Calibri" panose="020F0502020204030204" pitchFamily="34" charset="0"/>
              </a:rPr>
              <a:t>30 mmHg </a:t>
            </a:r>
            <a:r>
              <a:rPr lang="en-US" sz="2800" dirty="0">
                <a:solidFill>
                  <a:schemeClr val="tx1"/>
                </a:solidFill>
                <a:latin typeface="Calibri" panose="020F0502020204030204" pitchFamily="34" charset="0"/>
                <a:cs typeface="Calibri" panose="020F0502020204030204" pitchFamily="34" charset="0"/>
              </a:rPr>
              <a:t>in left eye. Corneal edema was present. Fundoscopy showed </a:t>
            </a:r>
            <a:r>
              <a:rPr lang="en-US" sz="2800" b="1" dirty="0">
                <a:solidFill>
                  <a:schemeClr val="tx1"/>
                </a:solidFill>
                <a:latin typeface="Calibri" panose="020F0502020204030204" pitchFamily="34" charset="0"/>
                <a:cs typeface="Calibri" panose="020F0502020204030204" pitchFamily="34" charset="0"/>
              </a:rPr>
              <a:t>optic disc cupping </a:t>
            </a:r>
            <a:r>
              <a:rPr lang="en-US" sz="2800" dirty="0">
                <a:solidFill>
                  <a:schemeClr val="tx1"/>
                </a:solidFill>
                <a:latin typeface="Calibri" panose="020F0502020204030204" pitchFamily="34" charset="0"/>
                <a:cs typeface="Calibri" panose="020F0502020204030204" pitchFamily="34" charset="0"/>
              </a:rPr>
              <a:t>of 0.8 in left eye.</a:t>
            </a:r>
          </a:p>
        </p:txBody>
      </p:sp>
    </p:spTree>
    <p:extLst>
      <p:ext uri="{BB962C8B-B14F-4D97-AF65-F5344CB8AC3E}">
        <p14:creationId xmlns:p14="http://schemas.microsoft.com/office/powerpoint/2010/main" val="9847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B6D6-B3CE-4BE9-B6CE-BD8AAA05AC9A}"/>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Diagnosis ?</a:t>
            </a:r>
          </a:p>
        </p:txBody>
      </p:sp>
      <p:pic>
        <p:nvPicPr>
          <p:cNvPr id="5" name="Content Placeholder 4">
            <a:extLst>
              <a:ext uri="{FF2B5EF4-FFF2-40B4-BE49-F238E27FC236}">
                <a16:creationId xmlns:a16="http://schemas.microsoft.com/office/drawing/2014/main" id="{5A61CF04-E193-48CA-8E26-2930FCDFF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0967" y="2418735"/>
            <a:ext cx="4778477" cy="2843778"/>
          </a:xfrm>
        </p:spPr>
      </p:pic>
    </p:spTree>
    <p:extLst>
      <p:ext uri="{BB962C8B-B14F-4D97-AF65-F5344CB8AC3E}">
        <p14:creationId xmlns:p14="http://schemas.microsoft.com/office/powerpoint/2010/main" val="2568001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DDB93-1D95-4BCF-8856-8DD417FAB3C6}"/>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Clinical Scenario</a:t>
            </a:r>
          </a:p>
        </p:txBody>
      </p:sp>
      <p:sp>
        <p:nvSpPr>
          <p:cNvPr id="6" name="Content Placeholder 5">
            <a:extLst>
              <a:ext uri="{FF2B5EF4-FFF2-40B4-BE49-F238E27FC236}">
                <a16:creationId xmlns:a16="http://schemas.microsoft.com/office/drawing/2014/main" id="{01EFE92E-94BD-4D3B-BAC7-7EF49A45192B}"/>
              </a:ext>
            </a:extLst>
          </p:cNvPr>
          <p:cNvSpPr>
            <a:spLocks noGrp="1"/>
          </p:cNvSpPr>
          <p:nvPr>
            <p:ph idx="1"/>
          </p:nvPr>
        </p:nvSpPr>
        <p:spPr/>
        <p:txBody>
          <a:bodyPr>
            <a:normAutofit/>
          </a:bodyPr>
          <a:lstStyle/>
          <a:p>
            <a:r>
              <a:rPr lang="en-US" sz="2800" dirty="0">
                <a:solidFill>
                  <a:schemeClr val="tx1"/>
                </a:solidFill>
                <a:latin typeface="Calibri" panose="020F0502020204030204" pitchFamily="34" charset="0"/>
                <a:cs typeface="Calibri" panose="020F0502020204030204" pitchFamily="34" charset="0"/>
              </a:rPr>
              <a:t>A 65 years old male presented to ophthalmic clinic with complaints of </a:t>
            </a:r>
            <a:r>
              <a:rPr lang="en-US" sz="2800" b="1" dirty="0">
                <a:solidFill>
                  <a:schemeClr val="tx1"/>
                </a:solidFill>
                <a:latin typeface="Calibri" panose="020F0502020204030204" pitchFamily="34" charset="0"/>
                <a:cs typeface="Calibri" panose="020F0502020204030204" pitchFamily="34" charset="0"/>
              </a:rPr>
              <a:t>gradual onset of painless </a:t>
            </a:r>
            <a:r>
              <a:rPr lang="en-US" sz="2800" dirty="0">
                <a:solidFill>
                  <a:schemeClr val="tx1"/>
                </a:solidFill>
                <a:latin typeface="Calibri" panose="020F0502020204030204" pitchFamily="34" charset="0"/>
                <a:cs typeface="Calibri" panose="020F0502020204030204" pitchFamily="34" charset="0"/>
              </a:rPr>
              <a:t>blurring of vision of both eyes since two years. He also complaint of colored haloes around lights. Examination revealed normal anterior segment, fundoscopy showed an optic disc cupping of CDR 0.8. His intraocular pressure is 26 mmHg in both eyes. </a:t>
            </a:r>
          </a:p>
        </p:txBody>
      </p:sp>
    </p:spTree>
    <p:extLst>
      <p:ext uri="{BB962C8B-B14F-4D97-AF65-F5344CB8AC3E}">
        <p14:creationId xmlns:p14="http://schemas.microsoft.com/office/powerpoint/2010/main" val="1992712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496302-26A0-416D-A6ED-1DA6790A2053}"/>
              </a:ext>
            </a:extLst>
          </p:cNvPr>
          <p:cNvSpPr>
            <a:spLocks noGrp="1"/>
          </p:cNvSpPr>
          <p:nvPr>
            <p:ph type="title"/>
          </p:nvPr>
        </p:nvSpPr>
        <p:spPr/>
        <p:txBody>
          <a:bodyPr>
            <a:normAutofit/>
          </a:bodyPr>
          <a:lstStyle/>
          <a:p>
            <a:r>
              <a:rPr lang="en-US" sz="4400" b="1" dirty="0">
                <a:latin typeface="Calibri" panose="020F0502020204030204" pitchFamily="34" charset="0"/>
                <a:cs typeface="Calibri" panose="020F0502020204030204" pitchFamily="34" charset="0"/>
              </a:rPr>
              <a:t>Clinical Scenario </a:t>
            </a:r>
          </a:p>
        </p:txBody>
      </p:sp>
      <p:sp>
        <p:nvSpPr>
          <p:cNvPr id="6" name="Content Placeholder 5">
            <a:extLst>
              <a:ext uri="{FF2B5EF4-FFF2-40B4-BE49-F238E27FC236}">
                <a16:creationId xmlns:a16="http://schemas.microsoft.com/office/drawing/2014/main" id="{1F335855-75AD-4723-B111-52DCB53BC3F4}"/>
              </a:ext>
            </a:extLst>
          </p:cNvPr>
          <p:cNvSpPr>
            <a:spLocks noGrp="1"/>
          </p:cNvSpPr>
          <p:nvPr>
            <p:ph idx="1"/>
          </p:nvPr>
        </p:nvSpPr>
        <p:spPr/>
        <p:txBody>
          <a:bodyPr>
            <a:normAutofit/>
          </a:bodyPr>
          <a:lstStyle/>
          <a:p>
            <a:r>
              <a:rPr lang="en-US" sz="2400" dirty="0">
                <a:solidFill>
                  <a:schemeClr val="tx1"/>
                </a:solidFill>
                <a:latin typeface="Calibri" panose="020F0502020204030204" pitchFamily="34" charset="0"/>
                <a:cs typeface="Calibri" panose="020F0502020204030204" pitchFamily="34" charset="0"/>
              </a:rPr>
              <a:t>A 45 years old male presented to ophthalmic emergency department with complaints of </a:t>
            </a:r>
            <a:r>
              <a:rPr lang="en-US" sz="2400" b="1" dirty="0">
                <a:solidFill>
                  <a:schemeClr val="tx1"/>
                </a:solidFill>
                <a:latin typeface="Calibri" panose="020F0502020204030204" pitchFamily="34" charset="0"/>
                <a:cs typeface="Calibri" panose="020F0502020204030204" pitchFamily="34" charset="0"/>
              </a:rPr>
              <a:t>sudden onset of blurring </a:t>
            </a:r>
            <a:r>
              <a:rPr lang="en-US" sz="2400" dirty="0">
                <a:solidFill>
                  <a:schemeClr val="tx1"/>
                </a:solidFill>
                <a:latin typeface="Calibri" panose="020F0502020204030204" pitchFamily="34" charset="0"/>
                <a:cs typeface="Calibri" panose="020F0502020204030204" pitchFamily="34" charset="0"/>
              </a:rPr>
              <a:t>of vision of right eye along with redness, watering and photophobia. He is complaining of </a:t>
            </a:r>
            <a:r>
              <a:rPr lang="en-US" sz="2400" b="1" dirty="0">
                <a:solidFill>
                  <a:schemeClr val="tx1"/>
                </a:solidFill>
                <a:latin typeface="Calibri" panose="020F0502020204030204" pitchFamily="34" charset="0"/>
                <a:cs typeface="Calibri" panose="020F0502020204030204" pitchFamily="34" charset="0"/>
              </a:rPr>
              <a:t>severe ocular pain </a:t>
            </a:r>
            <a:r>
              <a:rPr lang="en-US" sz="2400" dirty="0">
                <a:solidFill>
                  <a:schemeClr val="tx1"/>
                </a:solidFill>
                <a:latin typeface="Calibri" panose="020F0502020204030204" pitchFamily="34" charset="0"/>
                <a:cs typeface="Calibri" panose="020F0502020204030204" pitchFamily="34" charset="0"/>
              </a:rPr>
              <a:t>along with intractable headache and nausea. Examination showed BCVA of </a:t>
            </a:r>
            <a:r>
              <a:rPr lang="en-US" sz="2400" b="1" dirty="0">
                <a:solidFill>
                  <a:schemeClr val="tx1"/>
                </a:solidFill>
                <a:latin typeface="Calibri" panose="020F0502020204030204" pitchFamily="34" charset="0"/>
                <a:cs typeface="Calibri" panose="020F0502020204030204" pitchFamily="34" charset="0"/>
              </a:rPr>
              <a:t>hand movements </a:t>
            </a:r>
            <a:r>
              <a:rPr lang="en-US" sz="2400" dirty="0">
                <a:solidFill>
                  <a:schemeClr val="tx1"/>
                </a:solidFill>
                <a:latin typeface="Calibri" panose="020F0502020204030204" pitchFamily="34" charset="0"/>
                <a:cs typeface="Calibri" panose="020F0502020204030204" pitchFamily="34" charset="0"/>
              </a:rPr>
              <a:t>along with circumcorneal injection and </a:t>
            </a:r>
            <a:r>
              <a:rPr lang="en-US" sz="2400" b="1" dirty="0">
                <a:solidFill>
                  <a:schemeClr val="tx1"/>
                </a:solidFill>
                <a:latin typeface="Calibri" panose="020F0502020204030204" pitchFamily="34" charset="0"/>
                <a:cs typeface="Calibri" panose="020F0502020204030204" pitchFamily="34" charset="0"/>
              </a:rPr>
              <a:t>corneal edema</a:t>
            </a:r>
            <a:r>
              <a:rPr lang="en-US" sz="2400" dirty="0">
                <a:solidFill>
                  <a:schemeClr val="tx1"/>
                </a:solidFill>
                <a:latin typeface="Calibri" panose="020F0502020204030204" pitchFamily="34" charset="0"/>
                <a:cs typeface="Calibri" panose="020F0502020204030204" pitchFamily="34" charset="0"/>
              </a:rPr>
              <a:t>. Anterior chamber is shallow with mid-dilated fixed pupil. IOP of right eye is </a:t>
            </a:r>
            <a:r>
              <a:rPr lang="en-US" sz="2400" b="1" dirty="0">
                <a:solidFill>
                  <a:schemeClr val="tx1"/>
                </a:solidFill>
                <a:latin typeface="Calibri" panose="020F0502020204030204" pitchFamily="34" charset="0"/>
                <a:cs typeface="Calibri" panose="020F0502020204030204" pitchFamily="34" charset="0"/>
              </a:rPr>
              <a:t>55mmHg</a:t>
            </a:r>
            <a:r>
              <a:rPr lang="en-US" sz="24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69306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A21D-C785-44B3-8CDA-1574AB62D7F1}"/>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Research and recent advances</a:t>
            </a:r>
            <a:endParaRPr lang="en-US" dirty="0"/>
          </a:p>
        </p:txBody>
      </p:sp>
      <p:sp>
        <p:nvSpPr>
          <p:cNvPr id="3" name="Content Placeholder 2">
            <a:extLst>
              <a:ext uri="{FF2B5EF4-FFF2-40B4-BE49-F238E27FC236}">
                <a16:creationId xmlns:a16="http://schemas.microsoft.com/office/drawing/2014/main" id="{223BDA2B-FED3-4F96-B1AE-2783851FBDDA}"/>
              </a:ext>
            </a:extLst>
          </p:cNvPr>
          <p:cNvSpPr>
            <a:spLocks noGrp="1"/>
          </p:cNvSpPr>
          <p:nvPr>
            <p:ph idx="1"/>
          </p:nvPr>
        </p:nvSpPr>
        <p:spPr/>
        <p:txBody>
          <a:bodyPr>
            <a:normAutofit/>
          </a:bodyPr>
          <a:lstStyle/>
          <a:p>
            <a:r>
              <a:rPr lang="en-US" sz="2800" dirty="0">
                <a:solidFill>
                  <a:schemeClr val="tx1"/>
                </a:solidFill>
              </a:rPr>
              <a:t>Three-dimensional and 360° analysis by </a:t>
            </a:r>
            <a:r>
              <a:rPr lang="en-US" sz="2800" b="1" dirty="0">
                <a:solidFill>
                  <a:schemeClr val="tx1"/>
                </a:solidFill>
              </a:rPr>
              <a:t>swept-source OCT </a:t>
            </a:r>
            <a:r>
              <a:rPr lang="en-US" sz="2800" dirty="0">
                <a:solidFill>
                  <a:schemeClr val="tx1"/>
                </a:solidFill>
              </a:rPr>
              <a:t>(SS-OCT, CASIA, </a:t>
            </a:r>
            <a:r>
              <a:rPr lang="en-US" sz="2800" dirty="0" err="1">
                <a:solidFill>
                  <a:schemeClr val="tx1"/>
                </a:solidFill>
              </a:rPr>
              <a:t>tomey</a:t>
            </a:r>
            <a:r>
              <a:rPr lang="en-US" sz="2800" dirty="0">
                <a:solidFill>
                  <a:schemeClr val="tx1"/>
                </a:solidFill>
              </a:rPr>
              <a:t>, </a:t>
            </a:r>
            <a:r>
              <a:rPr lang="en-US" sz="2800" dirty="0" err="1">
                <a:solidFill>
                  <a:schemeClr val="tx1"/>
                </a:solidFill>
              </a:rPr>
              <a:t>nagoya</a:t>
            </a:r>
            <a:r>
              <a:rPr lang="en-US" sz="2800" dirty="0">
                <a:solidFill>
                  <a:schemeClr val="tx1"/>
                </a:solidFill>
              </a:rPr>
              <a:t>, </a:t>
            </a:r>
            <a:r>
              <a:rPr lang="en-US" sz="2800" dirty="0" err="1">
                <a:solidFill>
                  <a:schemeClr val="tx1"/>
                </a:solidFill>
              </a:rPr>
              <a:t>japan</a:t>
            </a:r>
            <a:r>
              <a:rPr lang="en-US" sz="2800" dirty="0">
                <a:solidFill>
                  <a:schemeClr val="tx1"/>
                </a:solidFill>
              </a:rPr>
              <a:t>). SS-OCT allows for the first time the assessment of the circumferential extension of angle closure with moderate to good diagnostic performance compared with gonioscopy. </a:t>
            </a:r>
          </a:p>
        </p:txBody>
      </p:sp>
    </p:spTree>
    <p:extLst>
      <p:ext uri="{BB962C8B-B14F-4D97-AF65-F5344CB8AC3E}">
        <p14:creationId xmlns:p14="http://schemas.microsoft.com/office/powerpoint/2010/main" val="383498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803FFE-FCA6-43D2-842D-0CBFD6CC153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103"/>
          <a:stretch/>
        </p:blipFill>
        <p:spPr>
          <a:xfrm>
            <a:off x="677334" y="1930400"/>
            <a:ext cx="8702640" cy="3290529"/>
          </a:xfrm>
        </p:spPr>
      </p:pic>
    </p:spTree>
    <p:extLst>
      <p:ext uri="{BB962C8B-B14F-4D97-AF65-F5344CB8AC3E}">
        <p14:creationId xmlns:p14="http://schemas.microsoft.com/office/powerpoint/2010/main" val="290382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535F-F3E8-42DC-9E4F-F6572771628A}"/>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Learning objectives </a:t>
            </a:r>
            <a:endParaRPr lang="en-US" sz="4400" b="1" dirty="0">
              <a:solidFill>
                <a:schemeClr val="accent2"/>
              </a:solidFill>
            </a:endParaRPr>
          </a:p>
        </p:txBody>
      </p:sp>
      <p:sp>
        <p:nvSpPr>
          <p:cNvPr id="3" name="Content Placeholder 2">
            <a:extLst>
              <a:ext uri="{FF2B5EF4-FFF2-40B4-BE49-F238E27FC236}">
                <a16:creationId xmlns:a16="http://schemas.microsoft.com/office/drawing/2014/main" id="{E0BD461A-A233-412F-8CD6-92AE0C5E4E34}"/>
              </a:ext>
            </a:extLst>
          </p:cNvPr>
          <p:cNvSpPr>
            <a:spLocks noGrp="1"/>
          </p:cNvSpPr>
          <p:nvPr>
            <p:ph idx="1"/>
          </p:nvPr>
        </p:nvSpPr>
        <p:spPr>
          <a:xfrm>
            <a:off x="677334" y="2160589"/>
            <a:ext cx="8596668" cy="4358198"/>
          </a:xfrm>
        </p:spPr>
        <p:txBody>
          <a:bodyPr/>
          <a:lstStyle/>
          <a:p>
            <a:pPr marL="0" indent="0">
              <a:buNone/>
            </a:pPr>
            <a:r>
              <a:rPr lang="en-US" sz="2400" dirty="0">
                <a:solidFill>
                  <a:schemeClr val="tx1"/>
                </a:solidFill>
                <a:latin typeface="Calibri" panose="020F0502020204030204" pitchFamily="34" charset="0"/>
                <a:cs typeface="Calibri" panose="020F0502020204030204" pitchFamily="34" charset="0"/>
              </a:rPr>
              <a:t>At the end of one hour large group interactive session (LGIS) using the PowerPoint , fourth year medical student should be able to </a:t>
            </a:r>
          </a:p>
          <a:p>
            <a:pPr>
              <a:buFont typeface="Wingdings" panose="05000000000000000000" pitchFamily="2" charset="2"/>
              <a:buChar char="ü"/>
            </a:pPr>
            <a:r>
              <a:rPr lang="en-US" sz="2400" dirty="0">
                <a:solidFill>
                  <a:schemeClr val="tx1"/>
                </a:solidFill>
                <a:latin typeface="Calibri" panose="020F0502020204030204" pitchFamily="34" charset="0"/>
                <a:cs typeface="Calibri" panose="020F0502020204030204" pitchFamily="34" charset="0"/>
              </a:rPr>
              <a:t>Classify glaucoma?</a:t>
            </a:r>
          </a:p>
          <a:p>
            <a:pPr>
              <a:buFont typeface="Wingdings" panose="05000000000000000000" pitchFamily="2" charset="2"/>
              <a:buChar char="ü"/>
            </a:pPr>
            <a:r>
              <a:rPr lang="en-US" sz="2400" dirty="0">
                <a:solidFill>
                  <a:schemeClr val="tx1"/>
                </a:solidFill>
                <a:latin typeface="Calibri" panose="020F0502020204030204" pitchFamily="34" charset="0"/>
                <a:cs typeface="Calibri" panose="020F0502020204030204" pitchFamily="34" charset="0"/>
              </a:rPr>
              <a:t>Describe clinical features and treatment options of congenital glaucoma?</a:t>
            </a:r>
          </a:p>
          <a:p>
            <a:pPr>
              <a:buFont typeface="Wingdings" panose="05000000000000000000" pitchFamily="2" charset="2"/>
              <a:buChar char="ü"/>
            </a:pPr>
            <a:r>
              <a:rPr lang="en-US" sz="2400" dirty="0">
                <a:solidFill>
                  <a:schemeClr val="tx1"/>
                </a:solidFill>
                <a:latin typeface="Calibri" panose="020F0502020204030204" pitchFamily="34" charset="0"/>
                <a:cs typeface="Calibri" panose="020F0502020204030204" pitchFamily="34" charset="0"/>
              </a:rPr>
              <a:t>Differentiate between primary open angle and closed angle glaucoma?</a:t>
            </a:r>
          </a:p>
          <a:p>
            <a:pPr>
              <a:buFont typeface="Wingdings" panose="05000000000000000000" pitchFamily="2" charset="2"/>
              <a:buChar char="ü"/>
            </a:pPr>
            <a:r>
              <a:rPr lang="en-US" sz="2400" dirty="0">
                <a:solidFill>
                  <a:schemeClr val="tx1"/>
                </a:solidFill>
                <a:latin typeface="Calibri" panose="020F0502020204030204" pitchFamily="34" charset="0"/>
                <a:cs typeface="Calibri" panose="020F0502020204030204" pitchFamily="34" charset="0"/>
              </a:rPr>
              <a:t>Describe treatment options for open and closed angle glaucoma?</a:t>
            </a:r>
          </a:p>
          <a:p>
            <a:endParaRPr lang="en-US" dirty="0"/>
          </a:p>
        </p:txBody>
      </p:sp>
    </p:spTree>
    <p:extLst>
      <p:ext uri="{BB962C8B-B14F-4D97-AF65-F5344CB8AC3E}">
        <p14:creationId xmlns:p14="http://schemas.microsoft.com/office/powerpoint/2010/main" val="117895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9F1FA8-203C-4510-95CD-C51658293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0" y="1233713"/>
            <a:ext cx="8084457" cy="4804229"/>
          </a:xfrm>
        </p:spPr>
      </p:pic>
      <p:sp>
        <p:nvSpPr>
          <p:cNvPr id="2" name="TextBox 1">
            <a:extLst>
              <a:ext uri="{FF2B5EF4-FFF2-40B4-BE49-F238E27FC236}">
                <a16:creationId xmlns:a16="http://schemas.microsoft.com/office/drawing/2014/main" id="{A4BDC505-C3E6-4545-B2B6-B244C746E818}"/>
              </a:ext>
            </a:extLst>
          </p:cNvPr>
          <p:cNvSpPr txBox="1"/>
          <p:nvPr/>
        </p:nvSpPr>
        <p:spPr>
          <a:xfrm>
            <a:off x="8897257" y="635392"/>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40034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48FD-155E-4AAF-AF65-2FD062C2C7CB}"/>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Classification of glaucoma</a:t>
            </a:r>
          </a:p>
        </p:txBody>
      </p:sp>
      <p:pic>
        <p:nvPicPr>
          <p:cNvPr id="5" name="Content Placeholder 4">
            <a:extLst>
              <a:ext uri="{FF2B5EF4-FFF2-40B4-BE49-F238E27FC236}">
                <a16:creationId xmlns:a16="http://schemas.microsoft.com/office/drawing/2014/main" id="{8159D9DD-B515-4A16-A21A-ADBF67D683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414" y="1710813"/>
            <a:ext cx="7831392" cy="4537587"/>
          </a:xfrm>
        </p:spPr>
      </p:pic>
      <p:sp>
        <p:nvSpPr>
          <p:cNvPr id="4" name="TextBox 3">
            <a:extLst>
              <a:ext uri="{FF2B5EF4-FFF2-40B4-BE49-F238E27FC236}">
                <a16:creationId xmlns:a16="http://schemas.microsoft.com/office/drawing/2014/main" id="{3433CD19-4321-444D-9DB4-BE28CA0D3652}"/>
              </a:ext>
            </a:extLst>
          </p:cNvPr>
          <p:cNvSpPr txBox="1"/>
          <p:nvPr/>
        </p:nvSpPr>
        <p:spPr>
          <a:xfrm>
            <a:off x="9274002" y="609600"/>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140866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027BA-7883-4BA1-8F3E-54E6AE9CB693}"/>
              </a:ext>
            </a:extLst>
          </p:cNvPr>
          <p:cNvSpPr>
            <a:spLocks noGrp="1"/>
          </p:cNvSpPr>
          <p:nvPr>
            <p:ph type="title"/>
          </p:nvPr>
        </p:nvSpPr>
        <p:spPr>
          <a:xfrm>
            <a:off x="677335" y="2064775"/>
            <a:ext cx="8596668" cy="1828799"/>
          </a:xfrm>
        </p:spPr>
        <p:txBody>
          <a:bodyPr>
            <a:normAutofit/>
          </a:bodyPr>
          <a:lstStyle/>
          <a:p>
            <a:r>
              <a:rPr lang="en-US" sz="4800" b="1" dirty="0">
                <a:solidFill>
                  <a:schemeClr val="accent2"/>
                </a:solidFill>
                <a:latin typeface="Calibri" panose="020F0502020204030204" pitchFamily="34" charset="0"/>
                <a:cs typeface="Calibri" panose="020F0502020204030204" pitchFamily="34" charset="0"/>
              </a:rPr>
              <a:t>Primary Congenital Glaucoma</a:t>
            </a:r>
          </a:p>
        </p:txBody>
      </p:sp>
      <p:sp>
        <p:nvSpPr>
          <p:cNvPr id="3" name="TextBox 2">
            <a:extLst>
              <a:ext uri="{FF2B5EF4-FFF2-40B4-BE49-F238E27FC236}">
                <a16:creationId xmlns:a16="http://schemas.microsoft.com/office/drawing/2014/main" id="{233FDC8E-F5A4-4EF2-AC03-7D5801B58683}"/>
              </a:ext>
            </a:extLst>
          </p:cNvPr>
          <p:cNvSpPr txBox="1"/>
          <p:nvPr/>
        </p:nvSpPr>
        <p:spPr>
          <a:xfrm>
            <a:off x="9274003" y="767376"/>
            <a:ext cx="2053883" cy="369332"/>
          </a:xfrm>
          <a:prstGeom prst="rect">
            <a:avLst/>
          </a:prstGeom>
          <a:noFill/>
        </p:spPr>
        <p:txBody>
          <a:bodyPr wrap="square" rtlCol="0">
            <a:spAutoFit/>
          </a:bodyPr>
          <a:lstStyle/>
          <a:p>
            <a:r>
              <a:rPr lang="en-US" b="1" dirty="0"/>
              <a:t>Core subject</a:t>
            </a:r>
          </a:p>
        </p:txBody>
      </p:sp>
      <p:pic>
        <p:nvPicPr>
          <p:cNvPr id="5" name="Picture 4">
            <a:extLst>
              <a:ext uri="{FF2B5EF4-FFF2-40B4-BE49-F238E27FC236}">
                <a16:creationId xmlns:a16="http://schemas.microsoft.com/office/drawing/2014/main" id="{3C16069F-8D63-4781-9C80-E410DBB99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635" y="0"/>
            <a:ext cx="1257365" cy="1136708"/>
          </a:xfrm>
          <a:prstGeom prst="rect">
            <a:avLst/>
          </a:prstGeom>
        </p:spPr>
      </p:pic>
    </p:spTree>
    <p:extLst>
      <p:ext uri="{BB962C8B-B14F-4D97-AF65-F5344CB8AC3E}">
        <p14:creationId xmlns:p14="http://schemas.microsoft.com/office/powerpoint/2010/main" val="109623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76323-66A2-4E86-991F-AD33AC84CE8A}"/>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Introduction</a:t>
            </a:r>
          </a:p>
        </p:txBody>
      </p:sp>
      <p:sp>
        <p:nvSpPr>
          <p:cNvPr id="5" name="Content Placeholder 4">
            <a:extLst>
              <a:ext uri="{FF2B5EF4-FFF2-40B4-BE49-F238E27FC236}">
                <a16:creationId xmlns:a16="http://schemas.microsoft.com/office/drawing/2014/main" id="{2373D553-FF7C-49FB-9FC2-031BBDC098C7}"/>
              </a:ext>
            </a:extLst>
          </p:cNvPr>
          <p:cNvSpPr>
            <a:spLocks noGrp="1"/>
          </p:cNvSpPr>
          <p:nvPr>
            <p:ph idx="1"/>
          </p:nvPr>
        </p:nvSpPr>
        <p:spPr/>
        <p:txBody>
          <a:bodyPr>
            <a:normAutofit/>
          </a:bodyPr>
          <a:lstStyle/>
          <a:p>
            <a:r>
              <a:rPr lang="en-US" sz="2800" dirty="0">
                <a:solidFill>
                  <a:schemeClr val="tx1"/>
                </a:solidFill>
                <a:latin typeface="Calibri" panose="020F0502020204030204" pitchFamily="34" charset="0"/>
                <a:cs typeface="Calibri" panose="020F0502020204030204" pitchFamily="34" charset="0"/>
              </a:rPr>
              <a:t>Is a </a:t>
            </a:r>
            <a:r>
              <a:rPr lang="en-US" sz="2800" b="1" dirty="0">
                <a:solidFill>
                  <a:schemeClr val="tx1"/>
                </a:solidFill>
                <a:latin typeface="Calibri" panose="020F0502020204030204" pitchFamily="34" charset="0"/>
                <a:cs typeface="Calibri" panose="020F0502020204030204" pitchFamily="34" charset="0"/>
              </a:rPr>
              <a:t>developmental </a:t>
            </a:r>
            <a:r>
              <a:rPr lang="en-US" sz="2800" dirty="0">
                <a:solidFill>
                  <a:schemeClr val="tx1"/>
                </a:solidFill>
                <a:latin typeface="Calibri" panose="020F0502020204030204" pitchFamily="34" charset="0"/>
                <a:cs typeface="Calibri" panose="020F0502020204030204" pitchFamily="34" charset="0"/>
              </a:rPr>
              <a:t>glaucoma that occurs prior to the age of 3 years in which impaired aqueous outflow occurs due to maldevelopment of </a:t>
            </a:r>
            <a:r>
              <a:rPr lang="en-US" sz="2800" b="1" dirty="0">
                <a:solidFill>
                  <a:schemeClr val="tx1"/>
                </a:solidFill>
                <a:latin typeface="Calibri" panose="020F0502020204030204" pitchFamily="34" charset="0"/>
                <a:cs typeface="Calibri" panose="020F0502020204030204" pitchFamily="34" charset="0"/>
              </a:rPr>
              <a:t>trabecular meshwork </a:t>
            </a:r>
            <a:r>
              <a:rPr lang="en-US" sz="2800" dirty="0">
                <a:solidFill>
                  <a:schemeClr val="tx1"/>
                </a:solidFill>
                <a:latin typeface="Calibri" panose="020F0502020204030204" pitchFamily="34" charset="0"/>
                <a:cs typeface="Calibri" panose="020F0502020204030204" pitchFamily="34" charset="0"/>
              </a:rPr>
              <a:t>and </a:t>
            </a:r>
            <a:r>
              <a:rPr lang="en-US" sz="2800" b="1" dirty="0">
                <a:solidFill>
                  <a:schemeClr val="tx1"/>
                </a:solidFill>
                <a:latin typeface="Calibri" panose="020F0502020204030204" pitchFamily="34" charset="0"/>
                <a:cs typeface="Calibri" panose="020F0502020204030204" pitchFamily="34" charset="0"/>
              </a:rPr>
              <a:t>angle of anterior chamber </a:t>
            </a:r>
            <a:r>
              <a:rPr lang="en-US" sz="2800" dirty="0">
                <a:solidFill>
                  <a:schemeClr val="tx1"/>
                </a:solidFill>
                <a:latin typeface="Calibri" panose="020F0502020204030204" pitchFamily="34" charset="0"/>
                <a:cs typeface="Calibri" panose="020F0502020204030204" pitchFamily="34" charset="0"/>
              </a:rPr>
              <a:t>(trabeculodysgenesis)</a:t>
            </a:r>
          </a:p>
          <a:p>
            <a:r>
              <a:rPr lang="en-US" sz="2800" dirty="0">
                <a:solidFill>
                  <a:schemeClr val="tx1"/>
                </a:solidFill>
                <a:latin typeface="Calibri" panose="020F0502020204030204" pitchFamily="34" charset="0"/>
                <a:cs typeface="Calibri" panose="020F0502020204030204" pitchFamily="34" charset="0"/>
              </a:rPr>
              <a:t>Rare 1:10,000</a:t>
            </a:r>
          </a:p>
          <a:p>
            <a:r>
              <a:rPr lang="en-US" sz="2800" dirty="0">
                <a:solidFill>
                  <a:schemeClr val="tx1"/>
                </a:solidFill>
                <a:latin typeface="Calibri" panose="020F0502020204030204" pitchFamily="34" charset="0"/>
                <a:cs typeface="Calibri" panose="020F0502020204030204" pitchFamily="34" charset="0"/>
              </a:rPr>
              <a:t>Sporadic or Autosomal recessive in 10%</a:t>
            </a:r>
          </a:p>
        </p:txBody>
      </p:sp>
      <p:sp>
        <p:nvSpPr>
          <p:cNvPr id="6" name="TextBox 5">
            <a:extLst>
              <a:ext uri="{FF2B5EF4-FFF2-40B4-BE49-F238E27FC236}">
                <a16:creationId xmlns:a16="http://schemas.microsoft.com/office/drawing/2014/main" id="{6C336299-40A9-444F-B585-024E6D67AD47}"/>
              </a:ext>
            </a:extLst>
          </p:cNvPr>
          <p:cNvSpPr txBox="1"/>
          <p:nvPr/>
        </p:nvSpPr>
        <p:spPr>
          <a:xfrm>
            <a:off x="9274002" y="816638"/>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394256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EAE5-C3F0-4241-9A86-F02DEB90749E}"/>
              </a:ext>
            </a:extLst>
          </p:cNvPr>
          <p:cNvSpPr>
            <a:spLocks noGrp="1"/>
          </p:cNvSpPr>
          <p:nvPr>
            <p:ph type="title"/>
          </p:nvPr>
        </p:nvSpPr>
        <p:spPr/>
        <p:txBody>
          <a:bodyPr>
            <a:normAutofit/>
          </a:bodyPr>
          <a:lstStyle/>
          <a:p>
            <a:r>
              <a:rPr lang="en-US" sz="4400" b="1" dirty="0">
                <a:solidFill>
                  <a:schemeClr val="accent2"/>
                </a:solidFill>
                <a:latin typeface="Calibri" panose="020F0502020204030204" pitchFamily="34" charset="0"/>
                <a:cs typeface="Calibri" panose="020F0502020204030204" pitchFamily="34" charset="0"/>
              </a:rPr>
              <a:t>Clinical Features</a:t>
            </a:r>
          </a:p>
        </p:txBody>
      </p:sp>
      <p:sp>
        <p:nvSpPr>
          <p:cNvPr id="3" name="Content Placeholder 2">
            <a:extLst>
              <a:ext uri="{FF2B5EF4-FFF2-40B4-BE49-F238E27FC236}">
                <a16:creationId xmlns:a16="http://schemas.microsoft.com/office/drawing/2014/main" id="{9EABE3BD-80E8-4E28-8249-4445A8F84D48}"/>
              </a:ext>
            </a:extLst>
          </p:cNvPr>
          <p:cNvSpPr>
            <a:spLocks noGrp="1"/>
          </p:cNvSpPr>
          <p:nvPr>
            <p:ph sz="half" idx="1"/>
          </p:nvPr>
        </p:nvSpPr>
        <p:spPr>
          <a:xfrm>
            <a:off x="677334" y="2394856"/>
            <a:ext cx="4184035" cy="3207657"/>
          </a:xfrm>
        </p:spPr>
        <p:txBody>
          <a:bodyPr>
            <a:noAutofit/>
          </a:bodyPr>
          <a:lstStyle/>
          <a:p>
            <a:r>
              <a:rPr lang="en-US" sz="2400" dirty="0">
                <a:solidFill>
                  <a:schemeClr val="tx1"/>
                </a:solidFill>
                <a:latin typeface="Calibri" panose="020F0502020204030204" pitchFamily="34" charset="0"/>
                <a:cs typeface="Calibri" panose="020F0502020204030204" pitchFamily="34" charset="0"/>
              </a:rPr>
              <a:t>Watering , photophobia blepharospasm </a:t>
            </a:r>
          </a:p>
          <a:p>
            <a:r>
              <a:rPr lang="en-US" sz="2400" dirty="0">
                <a:solidFill>
                  <a:schemeClr val="tx1"/>
                </a:solidFill>
                <a:latin typeface="Calibri" panose="020F0502020204030204" pitchFamily="34" charset="0"/>
                <a:cs typeface="Calibri" panose="020F0502020204030204" pitchFamily="34" charset="0"/>
              </a:rPr>
              <a:t>Asymmetrical or large eyes</a:t>
            </a:r>
          </a:p>
        </p:txBody>
      </p:sp>
      <p:sp>
        <p:nvSpPr>
          <p:cNvPr id="4" name="Content Placeholder 3">
            <a:extLst>
              <a:ext uri="{FF2B5EF4-FFF2-40B4-BE49-F238E27FC236}">
                <a16:creationId xmlns:a16="http://schemas.microsoft.com/office/drawing/2014/main" id="{5470F55C-BFDD-4E55-9288-D765AEFA31E6}"/>
              </a:ext>
            </a:extLst>
          </p:cNvPr>
          <p:cNvSpPr>
            <a:spLocks noGrp="1"/>
          </p:cNvSpPr>
          <p:nvPr>
            <p:ph sz="half" idx="2"/>
          </p:nvPr>
        </p:nvSpPr>
        <p:spPr>
          <a:xfrm>
            <a:off x="5089970" y="2278743"/>
            <a:ext cx="4184034" cy="3207657"/>
          </a:xfrm>
        </p:spPr>
        <p:txBody>
          <a:bodyPr/>
          <a:lstStyle/>
          <a:p>
            <a:r>
              <a:rPr lang="en-US" sz="2400" dirty="0">
                <a:solidFill>
                  <a:schemeClr val="tx1"/>
                </a:solidFill>
                <a:latin typeface="Calibri" panose="020F0502020204030204" pitchFamily="34" charset="0"/>
                <a:cs typeface="Calibri" panose="020F0502020204030204" pitchFamily="34" charset="0"/>
              </a:rPr>
              <a:t>Corneal edema</a:t>
            </a:r>
          </a:p>
          <a:p>
            <a:r>
              <a:rPr lang="en-US" sz="2400" dirty="0">
                <a:solidFill>
                  <a:schemeClr val="tx1"/>
                </a:solidFill>
                <a:latin typeface="Calibri" panose="020F0502020204030204" pitchFamily="34" charset="0"/>
                <a:cs typeface="Calibri" panose="020F0502020204030204" pitchFamily="34" charset="0"/>
              </a:rPr>
              <a:t>Buphthalmos</a:t>
            </a:r>
          </a:p>
          <a:p>
            <a:r>
              <a:rPr lang="en-US" sz="2400" dirty="0">
                <a:solidFill>
                  <a:schemeClr val="tx1"/>
                </a:solidFill>
                <a:latin typeface="Calibri" panose="020F0502020204030204" pitchFamily="34" charset="0"/>
                <a:cs typeface="Calibri" panose="020F0502020204030204" pitchFamily="34" charset="0"/>
              </a:rPr>
              <a:t>Haab striae</a:t>
            </a:r>
          </a:p>
          <a:p>
            <a:r>
              <a:rPr lang="en-US" sz="2400" dirty="0">
                <a:solidFill>
                  <a:schemeClr val="tx1"/>
                </a:solidFill>
                <a:latin typeface="Calibri" panose="020F0502020204030204" pitchFamily="34" charset="0"/>
                <a:cs typeface="Calibri" panose="020F0502020204030204" pitchFamily="34" charset="0"/>
              </a:rPr>
              <a:t>Corneal scarring and vascularization</a:t>
            </a:r>
          </a:p>
          <a:p>
            <a:r>
              <a:rPr lang="en-US" sz="2400" dirty="0">
                <a:solidFill>
                  <a:schemeClr val="tx1"/>
                </a:solidFill>
                <a:latin typeface="Calibri" panose="020F0502020204030204" pitchFamily="34" charset="0"/>
                <a:cs typeface="Calibri" panose="020F0502020204030204" pitchFamily="34" charset="0"/>
              </a:rPr>
              <a:t>Optic disc cupping</a:t>
            </a:r>
          </a:p>
          <a:p>
            <a:endParaRPr lang="en-US" dirty="0"/>
          </a:p>
        </p:txBody>
      </p:sp>
      <p:pic>
        <p:nvPicPr>
          <p:cNvPr id="6" name="Picture 5">
            <a:extLst>
              <a:ext uri="{FF2B5EF4-FFF2-40B4-BE49-F238E27FC236}">
                <a16:creationId xmlns:a16="http://schemas.microsoft.com/office/drawing/2014/main" id="{EACADEDA-31FF-4841-9CDE-3F7A1446B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83" y="4412343"/>
            <a:ext cx="3171825" cy="2090057"/>
          </a:xfrm>
          <a:prstGeom prst="rect">
            <a:avLst/>
          </a:prstGeom>
        </p:spPr>
      </p:pic>
      <p:sp>
        <p:nvSpPr>
          <p:cNvPr id="7" name="TextBox 6">
            <a:extLst>
              <a:ext uri="{FF2B5EF4-FFF2-40B4-BE49-F238E27FC236}">
                <a16:creationId xmlns:a16="http://schemas.microsoft.com/office/drawing/2014/main" id="{58C162EC-5EFE-4B31-A3B8-1EAADB2C4A31}"/>
              </a:ext>
            </a:extLst>
          </p:cNvPr>
          <p:cNvSpPr txBox="1"/>
          <p:nvPr/>
        </p:nvSpPr>
        <p:spPr>
          <a:xfrm>
            <a:off x="9274002" y="717453"/>
            <a:ext cx="2053883" cy="369332"/>
          </a:xfrm>
          <a:prstGeom prst="rect">
            <a:avLst/>
          </a:prstGeom>
          <a:noFill/>
        </p:spPr>
        <p:txBody>
          <a:bodyPr wrap="square" rtlCol="0">
            <a:spAutoFit/>
          </a:bodyPr>
          <a:lstStyle/>
          <a:p>
            <a:r>
              <a:rPr lang="en-US" b="1" dirty="0"/>
              <a:t>Core subject</a:t>
            </a:r>
          </a:p>
        </p:txBody>
      </p:sp>
    </p:spTree>
    <p:extLst>
      <p:ext uri="{BB962C8B-B14F-4D97-AF65-F5344CB8AC3E}">
        <p14:creationId xmlns:p14="http://schemas.microsoft.com/office/powerpoint/2010/main" val="268927720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383</TotalTime>
  <Words>928</Words>
  <Application>Microsoft Office PowerPoint</Application>
  <PresentationFormat>Widescreen</PresentationFormat>
  <Paragraphs>169</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Times New Roman</vt:lpstr>
      <vt:lpstr>Trebuchet MS</vt:lpstr>
      <vt:lpstr>Wingdings</vt:lpstr>
      <vt:lpstr>Wingdings 3</vt:lpstr>
      <vt:lpstr>Facet</vt:lpstr>
      <vt:lpstr>PowerPoint Presentation</vt:lpstr>
      <vt:lpstr>GLAUCOMA</vt:lpstr>
      <vt:lpstr>Sequence of lecture:</vt:lpstr>
      <vt:lpstr>Learning objectives </vt:lpstr>
      <vt:lpstr>PowerPoint Presentation</vt:lpstr>
      <vt:lpstr>Classification of glaucoma</vt:lpstr>
      <vt:lpstr>Primary Congenital Glaucoma</vt:lpstr>
      <vt:lpstr>Introduction</vt:lpstr>
      <vt:lpstr>Clinical Features</vt:lpstr>
      <vt:lpstr>Clinical Features</vt:lpstr>
      <vt:lpstr>Examination</vt:lpstr>
      <vt:lpstr>Treatment </vt:lpstr>
      <vt:lpstr>Treatment </vt:lpstr>
      <vt:lpstr>Primary Open Angle Glaucoma</vt:lpstr>
      <vt:lpstr>Introduction </vt:lpstr>
      <vt:lpstr>Pathogenesis</vt:lpstr>
      <vt:lpstr>Risk Factors</vt:lpstr>
      <vt:lpstr>Investigations</vt:lpstr>
      <vt:lpstr>Perimetry And OCT</vt:lpstr>
      <vt:lpstr>Treatment </vt:lpstr>
      <vt:lpstr>Steps Of Trabeculectomy</vt:lpstr>
      <vt:lpstr>Trabeculectomy Bleb And Peripheral Iridectomy</vt:lpstr>
      <vt:lpstr>Complications </vt:lpstr>
      <vt:lpstr>Acute Primary Angle Closure Glaucoma</vt:lpstr>
      <vt:lpstr>PowerPoint Presentation</vt:lpstr>
      <vt:lpstr>Introduction </vt:lpstr>
      <vt:lpstr>PowerPoint Presentation</vt:lpstr>
      <vt:lpstr>Risk Factors</vt:lpstr>
      <vt:lpstr> Classification</vt:lpstr>
      <vt:lpstr>Investigations </vt:lpstr>
      <vt:lpstr>Treatment </vt:lpstr>
      <vt:lpstr>EOLA( End Of Lecture Assessment)</vt:lpstr>
      <vt:lpstr>Clinical scenario</vt:lpstr>
      <vt:lpstr>Diagnosis ?</vt:lpstr>
      <vt:lpstr>Clinical Scenario</vt:lpstr>
      <vt:lpstr>Clinical Scenario </vt:lpstr>
      <vt:lpstr>Research and recent advances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Dr Rida Fatima Jafar</cp:lastModifiedBy>
  <cp:revision>71</cp:revision>
  <dcterms:created xsi:type="dcterms:W3CDTF">2021-09-21T13:27:22Z</dcterms:created>
  <dcterms:modified xsi:type="dcterms:W3CDTF">2025-02-11T05:44:23Z</dcterms:modified>
</cp:coreProperties>
</file>