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handoutMasterIdLst>
    <p:handoutMasterId r:id="rId53"/>
  </p:handoutMasterIdLst>
  <p:sldIdLst>
    <p:sldId id="256" r:id="rId2"/>
    <p:sldId id="302" r:id="rId3"/>
    <p:sldId id="288" r:id="rId4"/>
    <p:sldId id="287" r:id="rId5"/>
    <p:sldId id="259" r:id="rId6"/>
    <p:sldId id="260" r:id="rId7"/>
    <p:sldId id="261" r:id="rId8"/>
    <p:sldId id="257" r:id="rId9"/>
    <p:sldId id="300" r:id="rId10"/>
    <p:sldId id="301" r:id="rId11"/>
    <p:sldId id="258" r:id="rId12"/>
    <p:sldId id="308" r:id="rId13"/>
    <p:sldId id="262" r:id="rId14"/>
    <p:sldId id="309" r:id="rId15"/>
    <p:sldId id="263" r:id="rId16"/>
    <p:sldId id="264" r:id="rId17"/>
    <p:sldId id="289" r:id="rId18"/>
    <p:sldId id="266" r:id="rId19"/>
    <p:sldId id="267" r:id="rId20"/>
    <p:sldId id="265" r:id="rId21"/>
    <p:sldId id="268" r:id="rId22"/>
    <p:sldId id="293" r:id="rId23"/>
    <p:sldId id="269" r:id="rId24"/>
    <p:sldId id="294" r:id="rId25"/>
    <p:sldId id="270" r:id="rId26"/>
    <p:sldId id="295" r:id="rId27"/>
    <p:sldId id="296" r:id="rId28"/>
    <p:sldId id="297" r:id="rId29"/>
    <p:sldId id="276" r:id="rId30"/>
    <p:sldId id="271" r:id="rId31"/>
    <p:sldId id="272" r:id="rId32"/>
    <p:sldId id="273" r:id="rId33"/>
    <p:sldId id="274" r:id="rId34"/>
    <p:sldId id="298" r:id="rId35"/>
    <p:sldId id="275" r:id="rId36"/>
    <p:sldId id="277" r:id="rId37"/>
    <p:sldId id="299" r:id="rId38"/>
    <p:sldId id="282" r:id="rId39"/>
    <p:sldId id="283" r:id="rId40"/>
    <p:sldId id="280" r:id="rId41"/>
    <p:sldId id="278" r:id="rId42"/>
    <p:sldId id="279" r:id="rId43"/>
    <p:sldId id="285" r:id="rId44"/>
    <p:sldId id="284" r:id="rId45"/>
    <p:sldId id="303" r:id="rId46"/>
    <p:sldId id="304" r:id="rId47"/>
    <p:sldId id="292" r:id="rId48"/>
    <p:sldId id="306" r:id="rId49"/>
    <p:sldId id="307" r:id="rId50"/>
    <p:sldId id="291"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779" autoAdjust="0"/>
    <p:restoredTop sz="94660"/>
  </p:normalViewPr>
  <p:slideViewPr>
    <p:cSldViewPr snapToGrid="0">
      <p:cViewPr varScale="1">
        <p:scale>
          <a:sx n="73" d="100"/>
          <a:sy n="73" d="100"/>
        </p:scale>
        <p:origin x="86" y="1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168D86-44F0-40DB-86EF-3610A68F53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92D440-E9B3-4B2A-8CC2-3D1FDFEE39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73D20D-0D8E-428D-906D-E14DB31E7B1C}" type="datetimeFigureOut">
              <a:rPr lang="en-US" smtClean="0"/>
              <a:t>2/11/2025</a:t>
            </a:fld>
            <a:endParaRPr lang="en-US"/>
          </a:p>
        </p:txBody>
      </p:sp>
      <p:sp>
        <p:nvSpPr>
          <p:cNvPr id="4" name="Footer Placeholder 3">
            <a:extLst>
              <a:ext uri="{FF2B5EF4-FFF2-40B4-BE49-F238E27FC236}">
                <a16:creationId xmlns:a16="http://schemas.microsoft.com/office/drawing/2014/main" id="{62D2259D-ACA7-42CA-B8C1-043C73E9CB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0EEF81-4443-40BC-97D5-12E91E3B1B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37BBEA-E792-407A-912F-7719F6BFD527}" type="slidenum">
              <a:rPr lang="en-US" smtClean="0"/>
              <a:t>‹#›</a:t>
            </a:fld>
            <a:endParaRPr lang="en-US"/>
          </a:p>
        </p:txBody>
      </p:sp>
    </p:spTree>
    <p:extLst>
      <p:ext uri="{BB962C8B-B14F-4D97-AF65-F5344CB8AC3E}">
        <p14:creationId xmlns:p14="http://schemas.microsoft.com/office/powerpoint/2010/main" val="50639364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C06B52-32C6-4E79-BD63-15D8AD764436}" type="datetimeFigureOut">
              <a:rPr lang="en-US" smtClean="0"/>
              <a:t>2/11/2025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6837B-4031-4A86-AA0E-BDC01BCECD9D}" type="slidenum">
              <a:rPr lang="en-US" smtClean="0"/>
              <a:t>‹#›</a:t>
            </a:fld>
            <a:endParaRPr lang="en-US" dirty="0"/>
          </a:p>
        </p:txBody>
      </p:sp>
    </p:spTree>
    <p:extLst>
      <p:ext uri="{BB962C8B-B14F-4D97-AF65-F5344CB8AC3E}">
        <p14:creationId xmlns:p14="http://schemas.microsoft.com/office/powerpoint/2010/main" val="244152468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6837B-4031-4A86-AA0E-BDC01BCECD9D}" type="slidenum">
              <a:rPr lang="en-US" smtClean="0"/>
              <a:t>1</a:t>
            </a:fld>
            <a:endParaRPr lang="en-US" dirty="0"/>
          </a:p>
        </p:txBody>
      </p:sp>
      <p:sp>
        <p:nvSpPr>
          <p:cNvPr id="5" name="Header Placeholder 4">
            <a:extLst>
              <a:ext uri="{FF2B5EF4-FFF2-40B4-BE49-F238E27FC236}">
                <a16:creationId xmlns:a16="http://schemas.microsoft.com/office/drawing/2014/main" id="{37D752FE-D8C2-4A89-8240-F09533446B08}"/>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746105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6837B-4031-4A86-AA0E-BDC01BCECD9D}" type="slidenum">
              <a:rPr lang="en-US" smtClean="0"/>
              <a:t>5</a:t>
            </a:fld>
            <a:endParaRPr lang="en-US" dirty="0"/>
          </a:p>
        </p:txBody>
      </p:sp>
      <p:sp>
        <p:nvSpPr>
          <p:cNvPr id="5" name="Header Placeholder 4">
            <a:extLst>
              <a:ext uri="{FF2B5EF4-FFF2-40B4-BE49-F238E27FC236}">
                <a16:creationId xmlns:a16="http://schemas.microsoft.com/office/drawing/2014/main" id="{552B957B-FE4F-4127-BE4A-E0398CACA813}"/>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578523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6837B-4031-4A86-AA0E-BDC01BCECD9D}" type="slidenum">
              <a:rPr lang="en-US" smtClean="0"/>
              <a:t>49</a:t>
            </a:fld>
            <a:endParaRPr lang="en-US" dirty="0"/>
          </a:p>
        </p:txBody>
      </p:sp>
      <p:sp>
        <p:nvSpPr>
          <p:cNvPr id="5" name="Header Placeholder 4">
            <a:extLst>
              <a:ext uri="{FF2B5EF4-FFF2-40B4-BE49-F238E27FC236}">
                <a16:creationId xmlns:a16="http://schemas.microsoft.com/office/drawing/2014/main" id="{76B171AF-AF98-4AE8-B0A1-654C56B16774}"/>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112099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0EF812-E0A9-4FB3-8C37-38414D29E4BF}" type="datetime1">
              <a:rPr lang="en-US" smtClean="0"/>
              <a:t>2/11/2025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C9F7C956-9A29-47DA-9A8B-F9ED07E1A24B}"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47853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7E40A6-6428-4E2D-8BFB-1143933694F3}" type="datetime1">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F7C956-9A29-47DA-9A8B-F9ED07E1A24B}"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0934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33F6E-EB5A-4CE3-9DF3-2096FA7BB69F}" type="datetime1">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F7C956-9A29-47DA-9A8B-F9ED07E1A24B}"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1379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117D1D-B871-4666-8E60-BDED9778E2E1}" type="datetime1">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F7C956-9A29-47DA-9A8B-F9ED07E1A24B}"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7">
            <a:extLst>
              <a:ext uri="{FF2B5EF4-FFF2-40B4-BE49-F238E27FC236}">
                <a16:creationId xmlns:a16="http://schemas.microsoft.com/office/drawing/2014/main" id="{E5FB9486-F80F-4E15-8598-EE5D56E6CE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Tree>
    <p:extLst>
      <p:ext uri="{BB962C8B-B14F-4D97-AF65-F5344CB8AC3E}">
        <p14:creationId xmlns:p14="http://schemas.microsoft.com/office/powerpoint/2010/main" val="214072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77EEDA-2579-468D-A9C6-A98772125A4F}" type="datetime1">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F7C956-9A29-47DA-9A8B-F9ED07E1A24B}"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9574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20DB1B-E452-4170-9B3D-32E5AAED005A}" type="datetime1">
              <a:rPr lang="en-US" smtClean="0"/>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F7C956-9A29-47DA-9A8B-F9ED07E1A24B}"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9" name="Picture 8">
            <a:extLst>
              <a:ext uri="{FF2B5EF4-FFF2-40B4-BE49-F238E27FC236}">
                <a16:creationId xmlns:a16="http://schemas.microsoft.com/office/drawing/2014/main" id="{43992A91-5279-4329-A5A4-8D81FA2402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Tree>
    <p:extLst>
      <p:ext uri="{BB962C8B-B14F-4D97-AF65-F5344CB8AC3E}">
        <p14:creationId xmlns:p14="http://schemas.microsoft.com/office/powerpoint/2010/main" val="857230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57C278-ACC1-475E-ACA3-4F208D4F24F5}" type="datetime1">
              <a:rPr lang="en-US" smtClean="0"/>
              <a:t>2/11/2025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F7C956-9A29-47DA-9A8B-F9ED07E1A24B}"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27255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D9F7F2-DE2C-4654-BB2D-4C3ACA71142B}" type="datetime1">
              <a:rPr lang="en-US" smtClean="0"/>
              <a:t>2/11/2025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F7C956-9A29-47DA-9A8B-F9ED07E1A24B}"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6406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6BA05-B0CC-46C1-AAAB-E1BC16CEB705}" type="datetime1">
              <a:rPr lang="en-US" smtClean="0"/>
              <a:t>2/11/2025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F7C956-9A29-47DA-9A8B-F9ED07E1A24B}" type="slidenum">
              <a:rPr lang="en-US" smtClean="0"/>
              <a:t>‹#›</a:t>
            </a:fld>
            <a:endParaRPr lang="en-US" dirty="0"/>
          </a:p>
        </p:txBody>
      </p:sp>
    </p:spTree>
    <p:extLst>
      <p:ext uri="{BB962C8B-B14F-4D97-AF65-F5344CB8AC3E}">
        <p14:creationId xmlns:p14="http://schemas.microsoft.com/office/powerpoint/2010/main" val="262133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374C8E-8DD2-49BA-8DDD-4A44B67A0274}" type="datetime1">
              <a:rPr lang="en-US" smtClean="0"/>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F7C956-9A29-47DA-9A8B-F9ED07E1A24B}"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448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9670531-3C07-41F6-B49D-B436EC179FB8}" type="datetime1">
              <a:rPr lang="en-US" smtClean="0"/>
              <a:t>2/11/2025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C9F7C956-9A29-47DA-9A8B-F9ED07E1A24B}"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4686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D0C4B60-E3C6-4E00-842D-12DB56918EE3}" type="datetime1">
              <a:rPr lang="en-US" smtClean="0"/>
              <a:t>2/11/2025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9F7C956-9A29-47DA-9A8B-F9ED07E1A24B}"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754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96262-4302-4383-B541-2AD9F2BED057}"/>
              </a:ext>
            </a:extLst>
          </p:cNvPr>
          <p:cNvSpPr>
            <a:spLocks noGrp="1"/>
          </p:cNvSpPr>
          <p:nvPr>
            <p:ph type="ctrTitle"/>
          </p:nvPr>
        </p:nvSpPr>
        <p:spPr>
          <a:xfrm>
            <a:off x="2417780" y="802298"/>
            <a:ext cx="7851636" cy="815487"/>
          </a:xfrm>
        </p:spPr>
        <p:txBody>
          <a:bodyPr>
            <a:normAutofit fontScale="90000"/>
          </a:bodyPr>
          <a:lstStyle/>
          <a:p>
            <a:r>
              <a:rPr lang="en-US" sz="9600" b="1" cap="none" dirty="0">
                <a:solidFill>
                  <a:schemeClr val="accent1"/>
                </a:solidFill>
                <a:effectLst>
                  <a:outerShdw blurRad="38100" dist="38100" dir="2700000" algn="tl">
                    <a:srgbClr val="000000">
                      <a:alpha val="43137"/>
                    </a:srgbClr>
                  </a:outerShdw>
                </a:effectLst>
              </a:rPr>
              <a:t> </a:t>
            </a:r>
            <a:r>
              <a:rPr lang="en-US" sz="9600" b="1" cap="none"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GLAUCOMA</a:t>
            </a:r>
            <a:r>
              <a:rPr lang="en-US" sz="9600" dirty="0">
                <a:solidFill>
                  <a:schemeClr val="accent1"/>
                </a:solidFill>
                <a:effectLst>
                  <a:outerShdw blurRad="38100" dist="38100" dir="2700000" algn="tl">
                    <a:srgbClr val="000000">
                      <a:alpha val="43137"/>
                    </a:srgbClr>
                  </a:outerShdw>
                </a:effectLst>
              </a:rPr>
              <a:t> </a:t>
            </a:r>
          </a:p>
        </p:txBody>
      </p:sp>
      <p:sp>
        <p:nvSpPr>
          <p:cNvPr id="3" name="Subtitle 2">
            <a:extLst>
              <a:ext uri="{FF2B5EF4-FFF2-40B4-BE49-F238E27FC236}">
                <a16:creationId xmlns:a16="http://schemas.microsoft.com/office/drawing/2014/main" id="{EE57AC7E-6DEF-478D-A644-00B743C3DA29}"/>
              </a:ext>
            </a:extLst>
          </p:cNvPr>
          <p:cNvSpPr>
            <a:spLocks noGrp="1"/>
          </p:cNvSpPr>
          <p:nvPr>
            <p:ph type="subTitle" idx="1"/>
          </p:nvPr>
        </p:nvSpPr>
        <p:spPr>
          <a:xfrm>
            <a:off x="1032387" y="1899138"/>
            <a:ext cx="10604089" cy="4156564"/>
          </a:xfrm>
        </p:spPr>
        <p:txBody>
          <a:bodyPr>
            <a:normAutofit/>
          </a:bodyPr>
          <a:lstStyle/>
          <a:p>
            <a:r>
              <a:rPr lang="en-US" sz="3200" b="1" dirty="0" smtClean="0">
                <a:latin typeface="Calibri" panose="020F0502020204030204" pitchFamily="34" charset="0"/>
                <a:cs typeface="Calibri" panose="020F0502020204030204" pitchFamily="34" charset="0"/>
              </a:rPr>
              <a:t>Sources</a:t>
            </a:r>
            <a:r>
              <a:rPr lang="en-US" sz="3200" b="1"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en-US" sz="2000" b="1" dirty="0" err="1">
                <a:latin typeface="Calibri" panose="020F0502020204030204" pitchFamily="34" charset="0"/>
                <a:cs typeface="Calibri" panose="020F0502020204030204" pitchFamily="34" charset="0"/>
              </a:rPr>
              <a:t>Kanski</a:t>
            </a:r>
            <a:r>
              <a:rPr lang="en-US" sz="2000" b="1" dirty="0">
                <a:latin typeface="Calibri" panose="020F0502020204030204" pitchFamily="34" charset="0"/>
                <a:cs typeface="Calibri" panose="020F0502020204030204" pitchFamily="34" charset="0"/>
              </a:rPr>
              <a:t>-Clinical-Ophthalmology-Systematic-Approach</a:t>
            </a:r>
          </a:p>
          <a:p>
            <a:pPr marL="342900" indent="-342900">
              <a:buFont typeface="Arial" panose="020B0604020202020204" pitchFamily="34" charset="0"/>
              <a:buChar char="•"/>
            </a:pPr>
            <a:r>
              <a:rPr lang="en-US" sz="2000" b="1" dirty="0">
                <a:latin typeface="Calibri" panose="020F0502020204030204" pitchFamily="34" charset="0"/>
                <a:cs typeface="Calibri" panose="020F0502020204030204" pitchFamily="34" charset="0"/>
              </a:rPr>
              <a:t>Oxford Handbook of Ophthalmology Book by Philip I. Murray</a:t>
            </a:r>
          </a:p>
          <a:p>
            <a:pPr marL="342900" indent="-342900">
              <a:buFont typeface="Arial" panose="020B0604020202020204" pitchFamily="34" charset="0"/>
              <a:buChar char="•"/>
            </a:pPr>
            <a:r>
              <a:rPr lang="en-US" sz="2000" b="1" dirty="0">
                <a:latin typeface="Calibri" panose="020F0502020204030204" pitchFamily="34" charset="0"/>
                <a:cs typeface="Calibri" panose="020F0502020204030204" pitchFamily="34" charset="0"/>
              </a:rPr>
              <a:t>The Wills Eye Manual: Office and Emergency Room Diagnosis and Treatment of Eye Disease</a:t>
            </a:r>
          </a:p>
          <a:p>
            <a:pPr algn="ctr"/>
            <a:endParaRPr lang="en-US" sz="2000" b="1" dirty="0">
              <a:latin typeface="Calibri" panose="020F0502020204030204" pitchFamily="34" charset="0"/>
              <a:cs typeface="Calibri" panose="020F0502020204030204" pitchFamily="34" charset="0"/>
            </a:endParaRPr>
          </a:p>
          <a:p>
            <a:pPr algn="ctr"/>
            <a:endParaRPr lang="en-US" sz="2000" b="1" dirty="0">
              <a:latin typeface="Calibri" panose="020F0502020204030204" pitchFamily="34" charset="0"/>
              <a:cs typeface="Calibri" panose="020F0502020204030204" pitchFamily="34" charset="0"/>
            </a:endParaRPr>
          </a:p>
          <a:p>
            <a:pPr algn="ct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B39DEED1-C29F-414D-B053-C6D76C7CC5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5" name="Footer Placeholder 4">
            <a:extLst>
              <a:ext uri="{FF2B5EF4-FFF2-40B4-BE49-F238E27FC236}">
                <a16:creationId xmlns:a16="http://schemas.microsoft.com/office/drawing/2014/main" id="{19CAD279-3DCA-4B2B-AA65-C7E8B66D791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3263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3753-646B-428E-809C-7E6ABB14DE02}"/>
              </a:ext>
            </a:extLst>
          </p:cNvPr>
          <p:cNvSpPr>
            <a:spLocks noGrp="1"/>
          </p:cNvSpPr>
          <p:nvPr>
            <p:ph type="title"/>
          </p:nvPr>
        </p:nvSpPr>
        <p:spPr/>
        <p:txBody>
          <a:bodyPr>
            <a:normAutofit/>
          </a:bodyPr>
          <a:lstStyle/>
          <a:p>
            <a:r>
              <a:rPr lang="en-US" sz="4000" b="1" cap="none" dirty="0">
                <a:latin typeface="Calibri" panose="020F0502020204030204" pitchFamily="34" charset="0"/>
                <a:cs typeface="Calibri" panose="020F0502020204030204" pitchFamily="34" charset="0"/>
              </a:rPr>
              <a:t>COMMUNITY MEDICINE</a:t>
            </a:r>
          </a:p>
        </p:txBody>
      </p:sp>
      <p:sp>
        <p:nvSpPr>
          <p:cNvPr id="3" name="Content Placeholder 2">
            <a:extLst>
              <a:ext uri="{FF2B5EF4-FFF2-40B4-BE49-F238E27FC236}">
                <a16:creationId xmlns:a16="http://schemas.microsoft.com/office/drawing/2014/main" id="{465502ED-6F77-4FAF-B19F-C01CFB61D3EE}"/>
              </a:ext>
            </a:extLst>
          </p:cNvPr>
          <p:cNvSpPr>
            <a:spLocks noGrp="1"/>
          </p:cNvSpPr>
          <p:nvPr>
            <p:ph idx="1"/>
          </p:nvPr>
        </p:nvSpPr>
        <p:spPr>
          <a:xfrm>
            <a:off x="1016001" y="2015732"/>
            <a:ext cx="9361714" cy="3833525"/>
          </a:xfrm>
        </p:spPr>
        <p:txBody>
          <a:bodyPr>
            <a:normAutofit fontScale="92500" lnSpcReduction="10000"/>
          </a:bodyPr>
          <a:lstStyle/>
          <a:p>
            <a:pPr>
              <a:buFont typeface="Wingdings" panose="05000000000000000000" pitchFamily="2" charset="2"/>
              <a:buChar char="Ø"/>
            </a:pPr>
            <a:r>
              <a:rPr lang="en-US" sz="3200" dirty="0">
                <a:latin typeface="Calibri" panose="020F0502020204030204" pitchFamily="34" charset="0"/>
                <a:cs typeface="Calibri" panose="020F0502020204030204" pitchFamily="34" charset="0"/>
              </a:rPr>
              <a:t>A significant rise of </a:t>
            </a:r>
            <a:r>
              <a:rPr lang="en-US" sz="3200" b="1" dirty="0">
                <a:solidFill>
                  <a:srgbClr val="C00000"/>
                </a:solidFill>
                <a:latin typeface="Calibri" panose="020F0502020204030204" pitchFamily="34" charset="0"/>
                <a:cs typeface="Calibri" panose="020F0502020204030204" pitchFamily="34" charset="0"/>
              </a:rPr>
              <a:t>55%</a:t>
            </a:r>
            <a:r>
              <a:rPr lang="en-US" sz="3200" dirty="0">
                <a:latin typeface="Calibri" panose="020F0502020204030204" pitchFamily="34" charset="0"/>
                <a:cs typeface="Calibri" panose="020F0502020204030204" pitchFamily="34" charset="0"/>
              </a:rPr>
              <a:t> in blindness and vision impairment in Pakistan has been reported over the last few decades, with blindness being the </a:t>
            </a:r>
            <a:r>
              <a:rPr lang="en-US" sz="3200" b="1" dirty="0">
                <a:solidFill>
                  <a:srgbClr val="C00000"/>
                </a:solidFill>
                <a:latin typeface="Calibri" panose="020F0502020204030204" pitchFamily="34" charset="0"/>
                <a:cs typeface="Calibri" panose="020F0502020204030204" pitchFamily="34" charset="0"/>
              </a:rPr>
              <a:t>third most common eye disorder </a:t>
            </a:r>
            <a:r>
              <a:rPr lang="en-US" sz="3200" dirty="0">
                <a:latin typeface="Calibri" panose="020F0502020204030204" pitchFamily="34" charset="0"/>
                <a:cs typeface="Calibri" panose="020F0502020204030204" pitchFamily="34" charset="0"/>
              </a:rPr>
              <a:t>in the country. </a:t>
            </a:r>
          </a:p>
          <a:p>
            <a:pPr>
              <a:buFont typeface="Wingdings" panose="05000000000000000000" pitchFamily="2" charset="2"/>
              <a:buChar char="Ø"/>
            </a:pPr>
            <a:r>
              <a:rPr lang="en-US" sz="3200" dirty="0">
                <a:latin typeface="Calibri" panose="020F0502020204030204" pitchFamily="34" charset="0"/>
                <a:cs typeface="Calibri" panose="020F0502020204030204" pitchFamily="34" charset="0"/>
              </a:rPr>
              <a:t> Among its different causes one of the leading cause is glaucoma, with an age standardized prevalence of </a:t>
            </a:r>
            <a:r>
              <a:rPr lang="en-US" sz="3200" b="1" dirty="0">
                <a:solidFill>
                  <a:srgbClr val="C00000"/>
                </a:solidFill>
                <a:latin typeface="Calibri" panose="020F0502020204030204" pitchFamily="34" charset="0"/>
                <a:cs typeface="Calibri" panose="020F0502020204030204" pitchFamily="34" charset="0"/>
              </a:rPr>
              <a:t>0.14 million</a:t>
            </a:r>
          </a:p>
        </p:txBody>
      </p:sp>
      <p:sp>
        <p:nvSpPr>
          <p:cNvPr id="4" name="TextBox 3">
            <a:extLst>
              <a:ext uri="{FF2B5EF4-FFF2-40B4-BE49-F238E27FC236}">
                <a16:creationId xmlns:a16="http://schemas.microsoft.com/office/drawing/2014/main" id="{85CD8AA4-E5F8-40F7-B0F7-DB2DDFCD9180}"/>
              </a:ext>
            </a:extLst>
          </p:cNvPr>
          <p:cNvSpPr txBox="1"/>
          <p:nvPr/>
        </p:nvSpPr>
        <p:spPr>
          <a:xfrm>
            <a:off x="7560355" y="176843"/>
            <a:ext cx="4312331" cy="461665"/>
          </a:xfrm>
          <a:prstGeom prst="rect">
            <a:avLst/>
          </a:prstGeom>
          <a:noFill/>
        </p:spPr>
        <p:txBody>
          <a:bodyPr wrap="square" rtlCol="0">
            <a:spAutoFit/>
          </a:bodyPr>
          <a:lstStyle/>
          <a:p>
            <a:r>
              <a:rPr lang="en-US" sz="2400" b="1" dirty="0"/>
              <a:t>Horizontal integration</a:t>
            </a:r>
          </a:p>
        </p:txBody>
      </p:sp>
      <p:sp>
        <p:nvSpPr>
          <p:cNvPr id="5" name="Footer Placeholder 4">
            <a:extLst>
              <a:ext uri="{FF2B5EF4-FFF2-40B4-BE49-F238E27FC236}">
                <a16:creationId xmlns:a16="http://schemas.microsoft.com/office/drawing/2014/main" id="{091B7525-EADB-4F7B-9DF2-E980C3556497}"/>
              </a:ext>
            </a:extLst>
          </p:cNvPr>
          <p:cNvSpPr>
            <a:spLocks noGrp="1"/>
          </p:cNvSpPr>
          <p:nvPr>
            <p:ph type="ftr" sz="quarter" idx="11"/>
          </p:nvPr>
        </p:nvSpPr>
        <p:spPr/>
        <p:txBody>
          <a:bodyPr/>
          <a:lstStyle/>
          <a:p>
            <a:endParaRPr lang="en-US" dirty="0"/>
          </a:p>
        </p:txBody>
      </p:sp>
      <p:pic>
        <p:nvPicPr>
          <p:cNvPr id="6" name="Picture 5">
            <a:extLst>
              <a:ext uri="{FF2B5EF4-FFF2-40B4-BE49-F238E27FC236}">
                <a16:creationId xmlns:a16="http://schemas.microsoft.com/office/drawing/2014/main" id="{8F2A6FA9-C5C8-48B0-984C-67F68581A543}"/>
              </a:ext>
            </a:extLst>
          </p:cNvPr>
          <p:cNvPicPr>
            <a:picLocks noChangeAspect="1"/>
          </p:cNvPicPr>
          <p:nvPr/>
        </p:nvPicPr>
        <p:blipFill>
          <a:blip r:embed="rId2"/>
          <a:stretch>
            <a:fillRect/>
          </a:stretch>
        </p:blipFill>
        <p:spPr>
          <a:xfrm>
            <a:off x="377371" y="1436914"/>
            <a:ext cx="11437257" cy="5246144"/>
          </a:xfrm>
          <a:prstGeom prst="rect">
            <a:avLst/>
          </a:prstGeom>
        </p:spPr>
      </p:pic>
    </p:spTree>
    <p:extLst>
      <p:ext uri="{BB962C8B-B14F-4D97-AF65-F5344CB8AC3E}">
        <p14:creationId xmlns:p14="http://schemas.microsoft.com/office/powerpoint/2010/main" val="385682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D22ED1-C20A-4F59-AEAD-EF19D973BE5D}"/>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Glaucomatous Optic neuropathy </a:t>
            </a:r>
          </a:p>
        </p:txBody>
      </p:sp>
      <p:pic>
        <p:nvPicPr>
          <p:cNvPr id="4" name="Content Placeholder 3">
            <a:extLst>
              <a:ext uri="{FF2B5EF4-FFF2-40B4-BE49-F238E27FC236}">
                <a16:creationId xmlns:a16="http://schemas.microsoft.com/office/drawing/2014/main" id="{F747D350-D459-4F15-A064-C2CBCDC99FA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47800" y="2442978"/>
            <a:ext cx="4645025" cy="2584819"/>
          </a:xfrm>
          <a:prstGeom prst="rect">
            <a:avLst/>
          </a:prstGeom>
        </p:spPr>
      </p:pic>
      <p:sp>
        <p:nvSpPr>
          <p:cNvPr id="6" name="Content Placeholder 5">
            <a:extLst>
              <a:ext uri="{FF2B5EF4-FFF2-40B4-BE49-F238E27FC236}">
                <a16:creationId xmlns:a16="http://schemas.microsoft.com/office/drawing/2014/main" id="{5BA5174A-9EA2-4208-9A0F-AAB073D16FE9}"/>
              </a:ext>
            </a:extLst>
          </p:cNvPr>
          <p:cNvSpPr>
            <a:spLocks noGrp="1"/>
          </p:cNvSpPr>
          <p:nvPr>
            <p:ph sz="half" idx="2"/>
          </p:nvPr>
        </p:nvSpPr>
        <p:spPr>
          <a:xfrm>
            <a:off x="6413771" y="2017343"/>
            <a:ext cx="4645152" cy="4035768"/>
          </a:xfrm>
        </p:spPr>
        <p:txBody>
          <a:bodyPr>
            <a:normAutofit lnSpcReduction="10000"/>
          </a:bodyPr>
          <a:lstStyle/>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Progressive Loss of retinal ganglion cells and axons leading to </a:t>
            </a:r>
            <a:r>
              <a:rPr lang="en-US" sz="2400" b="1" dirty="0">
                <a:latin typeface="Calibri" panose="020F0502020204030204" pitchFamily="34" charset="0"/>
                <a:cs typeface="Calibri" panose="020F0502020204030204" pitchFamily="34" charset="0"/>
              </a:rPr>
              <a:t>enlargement of cup (0.6- 1.0)</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Bayoneting sign</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Neuroretinal rim thinning </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Loss of nerve fiber layer </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Splinter hemorrhages at disc margin</a:t>
            </a:r>
          </a:p>
          <a:p>
            <a:endParaRPr lang="en-US" sz="2400" dirty="0">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C77A5A56-475B-4039-ADC2-DDC5BDC3ABDC}"/>
              </a:ext>
            </a:extLst>
          </p:cNvPr>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04EC1F62-387A-45C4-9E73-0F3476196D56}"/>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413626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anim calcmode="lin" valueType="num">
                                      <p:cBhvr>
                                        <p:cTn id="3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D22ED1-C20A-4F59-AEAD-EF19D973BE5D}"/>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Glaucomatous Optic neuropathy </a:t>
            </a:r>
          </a:p>
        </p:txBody>
      </p:sp>
      <p:sp>
        <p:nvSpPr>
          <p:cNvPr id="6" name="Content Placeholder 5">
            <a:extLst>
              <a:ext uri="{FF2B5EF4-FFF2-40B4-BE49-F238E27FC236}">
                <a16:creationId xmlns:a16="http://schemas.microsoft.com/office/drawing/2014/main" id="{5BA5174A-9EA2-4208-9A0F-AAB073D16FE9}"/>
              </a:ext>
            </a:extLst>
          </p:cNvPr>
          <p:cNvSpPr>
            <a:spLocks noGrp="1"/>
          </p:cNvSpPr>
          <p:nvPr>
            <p:ph sz="half" idx="2"/>
          </p:nvPr>
        </p:nvSpPr>
        <p:spPr>
          <a:xfrm>
            <a:off x="6413771" y="2017343"/>
            <a:ext cx="4645152" cy="4035768"/>
          </a:xfrm>
        </p:spPr>
        <p:txBody>
          <a:bodyPr>
            <a:normAutofit/>
          </a:bodyPr>
          <a:lstStyle/>
          <a:p>
            <a:pPr marL="0" indent="0">
              <a:buNone/>
            </a:pPr>
            <a:endParaRPr lang="en-US" sz="2400" b="1"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cs typeface="Calibri" panose="020F0502020204030204" pitchFamily="34" charset="0"/>
              </a:rPr>
              <a:t>Bayoneting sign</a:t>
            </a:r>
          </a:p>
          <a:p>
            <a:pPr>
              <a:buFont typeface="Wingdings" panose="05000000000000000000" pitchFamily="2" charset="2"/>
              <a:buChar char="Ø"/>
            </a:pPr>
            <a:r>
              <a:rPr lang="en-US" sz="2400" dirty="0">
                <a:latin typeface="Calibri" panose="020F0502020204030204" pitchFamily="34" charset="0"/>
                <a:cs typeface="Calibri" panose="020F0502020204030204" pitchFamily="34" charset="0"/>
              </a:rPr>
              <a:t>Neuro retinal rim thinning </a:t>
            </a:r>
          </a:p>
          <a:p>
            <a:pPr>
              <a:buFont typeface="Wingdings" panose="05000000000000000000" pitchFamily="2" charset="2"/>
              <a:buChar char="Ø"/>
            </a:pPr>
            <a:r>
              <a:rPr lang="en-US" sz="2400" dirty="0">
                <a:latin typeface="Calibri" panose="020F0502020204030204" pitchFamily="34" charset="0"/>
                <a:cs typeface="Calibri" panose="020F0502020204030204" pitchFamily="34" charset="0"/>
              </a:rPr>
              <a:t>Loss of nerve fiber layer </a:t>
            </a:r>
          </a:p>
          <a:p>
            <a:pPr>
              <a:buFont typeface="Wingdings" panose="05000000000000000000" pitchFamily="2" charset="2"/>
              <a:buChar char="Ø"/>
            </a:pPr>
            <a:r>
              <a:rPr lang="en-US" sz="2400" dirty="0">
                <a:latin typeface="Calibri" panose="020F0502020204030204" pitchFamily="34" charset="0"/>
                <a:cs typeface="Calibri" panose="020F0502020204030204" pitchFamily="34" charset="0"/>
              </a:rPr>
              <a:t>Splinter hemorrhages at disc margins</a:t>
            </a:r>
          </a:p>
          <a:p>
            <a:endParaRPr lang="en-US" sz="2400" dirty="0">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C77A5A56-475B-4039-ADC2-DDC5BDC3ABDC}"/>
              </a:ext>
            </a:extLst>
          </p:cNvPr>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04EC1F62-387A-45C4-9E73-0F3476196D56}"/>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pic>
        <p:nvPicPr>
          <p:cNvPr id="9" name="Content Placeholder 8">
            <a:extLst>
              <a:ext uri="{FF2B5EF4-FFF2-40B4-BE49-F238E27FC236}">
                <a16:creationId xmlns:a16="http://schemas.microsoft.com/office/drawing/2014/main" id="{91820D79-A8A2-45C4-AB5E-A0E398183887}"/>
              </a:ext>
            </a:extLst>
          </p:cNvPr>
          <p:cNvPicPr>
            <a:picLocks noGrp="1" noChangeAspect="1"/>
          </p:cNvPicPr>
          <p:nvPr>
            <p:ph sz="half" idx="1"/>
          </p:nvPr>
        </p:nvPicPr>
        <p:blipFill rotWithShape="1">
          <a:blip r:embed="rId2"/>
          <a:srcRect b="11373"/>
          <a:stretch/>
        </p:blipFill>
        <p:spPr>
          <a:xfrm>
            <a:off x="1654629" y="2423886"/>
            <a:ext cx="3759199" cy="3048000"/>
          </a:xfrm>
          <a:prstGeom prst="rect">
            <a:avLst/>
          </a:prstGeom>
        </p:spPr>
      </p:pic>
      <p:pic>
        <p:nvPicPr>
          <p:cNvPr id="10" name="Picture 9">
            <a:extLst>
              <a:ext uri="{FF2B5EF4-FFF2-40B4-BE49-F238E27FC236}">
                <a16:creationId xmlns:a16="http://schemas.microsoft.com/office/drawing/2014/main" id="{5BF7CDF2-7998-4325-9972-4F85ADD98FF7}"/>
              </a:ext>
            </a:extLst>
          </p:cNvPr>
          <p:cNvPicPr>
            <a:picLocks noChangeAspect="1"/>
          </p:cNvPicPr>
          <p:nvPr/>
        </p:nvPicPr>
        <p:blipFill>
          <a:blip r:embed="rId3"/>
          <a:stretch>
            <a:fillRect/>
          </a:stretch>
        </p:blipFill>
        <p:spPr>
          <a:xfrm>
            <a:off x="1553030" y="2423886"/>
            <a:ext cx="4064000" cy="3095625"/>
          </a:xfrm>
          <a:prstGeom prst="rect">
            <a:avLst/>
          </a:prstGeom>
        </p:spPr>
      </p:pic>
      <p:pic>
        <p:nvPicPr>
          <p:cNvPr id="11" name="Picture 10">
            <a:extLst>
              <a:ext uri="{FF2B5EF4-FFF2-40B4-BE49-F238E27FC236}">
                <a16:creationId xmlns:a16="http://schemas.microsoft.com/office/drawing/2014/main" id="{D2FE8271-2F55-4E24-A262-56C6B79429B7}"/>
              </a:ext>
            </a:extLst>
          </p:cNvPr>
          <p:cNvPicPr>
            <a:picLocks noChangeAspect="1"/>
          </p:cNvPicPr>
          <p:nvPr/>
        </p:nvPicPr>
        <p:blipFill>
          <a:blip r:embed="rId4"/>
          <a:stretch>
            <a:fillRect/>
          </a:stretch>
        </p:blipFill>
        <p:spPr>
          <a:xfrm>
            <a:off x="1449217" y="2423886"/>
            <a:ext cx="4143375" cy="3338285"/>
          </a:xfrm>
          <a:prstGeom prst="rect">
            <a:avLst/>
          </a:prstGeom>
        </p:spPr>
      </p:pic>
      <p:pic>
        <p:nvPicPr>
          <p:cNvPr id="12" name="Picture 11">
            <a:extLst>
              <a:ext uri="{FF2B5EF4-FFF2-40B4-BE49-F238E27FC236}">
                <a16:creationId xmlns:a16="http://schemas.microsoft.com/office/drawing/2014/main" id="{37CA3854-2185-4115-906E-AAA516A1A432}"/>
              </a:ext>
            </a:extLst>
          </p:cNvPr>
          <p:cNvPicPr>
            <a:picLocks noChangeAspect="1"/>
          </p:cNvPicPr>
          <p:nvPr/>
        </p:nvPicPr>
        <p:blipFill rotWithShape="1">
          <a:blip r:embed="rId5"/>
          <a:srcRect b="7269"/>
          <a:stretch/>
        </p:blipFill>
        <p:spPr>
          <a:xfrm>
            <a:off x="1475865" y="2423886"/>
            <a:ext cx="4244978" cy="3338285"/>
          </a:xfrm>
          <a:prstGeom prst="rect">
            <a:avLst/>
          </a:prstGeom>
        </p:spPr>
      </p:pic>
    </p:spTree>
    <p:extLst>
      <p:ext uri="{BB962C8B-B14F-4D97-AF65-F5344CB8AC3E}">
        <p14:creationId xmlns:p14="http://schemas.microsoft.com/office/powerpoint/2010/main" val="311519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Effect transition="in" filter="fade">
                                      <p:cBhvr>
                                        <p:cTn id="49" dur="1000"/>
                                        <p:tgtEl>
                                          <p:spTgt spid="6">
                                            <p:txEl>
                                              <p:pRg st="4" end="4"/>
                                            </p:txEl>
                                          </p:spTgt>
                                        </p:tgtEl>
                                      </p:cBhvr>
                                    </p:animEffect>
                                    <p:anim calcmode="lin" valueType="num">
                                      <p:cBhvr>
                                        <p:cTn id="5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7EC4F3-65D5-4925-90A2-75E152F703E7}"/>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Glaucomatous visual field defects</a:t>
            </a:r>
          </a:p>
        </p:txBody>
      </p:sp>
      <p:pic>
        <p:nvPicPr>
          <p:cNvPr id="5" name="Content Placeholder 4">
            <a:extLst>
              <a:ext uri="{FF2B5EF4-FFF2-40B4-BE49-F238E27FC236}">
                <a16:creationId xmlns:a16="http://schemas.microsoft.com/office/drawing/2014/main" id="{FA6C176C-52A8-4545-92F3-6693A1CE988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10813" y="2182761"/>
            <a:ext cx="4067417" cy="3170903"/>
          </a:xfrm>
        </p:spPr>
      </p:pic>
      <p:sp>
        <p:nvSpPr>
          <p:cNvPr id="7" name="Content Placeholder 6">
            <a:extLst>
              <a:ext uri="{FF2B5EF4-FFF2-40B4-BE49-F238E27FC236}">
                <a16:creationId xmlns:a16="http://schemas.microsoft.com/office/drawing/2014/main" id="{937433F2-611D-4B72-B4ED-D227E7593DF5}"/>
              </a:ext>
            </a:extLst>
          </p:cNvPr>
          <p:cNvSpPr>
            <a:spLocks noGrp="1"/>
          </p:cNvSpPr>
          <p:nvPr>
            <p:ph sz="half" idx="2"/>
          </p:nvPr>
        </p:nvSpPr>
        <p:spPr>
          <a:xfrm>
            <a:off x="6413771" y="1864194"/>
            <a:ext cx="4645152" cy="4188917"/>
          </a:xfrm>
        </p:spPr>
        <p:txBody>
          <a:bodyPr>
            <a:normAutofit fontScale="92500" lnSpcReduction="10000"/>
          </a:bodyPr>
          <a:lstStyle/>
          <a:p>
            <a:r>
              <a:rPr lang="en-US" sz="2400" dirty="0">
                <a:latin typeface="Calibri" panose="020F0502020204030204" pitchFamily="34" charset="0"/>
                <a:cs typeface="Calibri" panose="020F0502020204030204" pitchFamily="34" charset="0"/>
              </a:rPr>
              <a:t>Isolated small scotoma </a:t>
            </a:r>
          </a:p>
          <a:p>
            <a:r>
              <a:rPr lang="en-US" sz="2400" dirty="0">
                <a:latin typeface="Calibri" panose="020F0502020204030204" pitchFamily="34" charset="0"/>
                <a:cs typeface="Calibri" panose="020F0502020204030204" pitchFamily="34" charset="0"/>
              </a:rPr>
              <a:t>Seidel sign </a:t>
            </a:r>
          </a:p>
          <a:p>
            <a:r>
              <a:rPr lang="en-US" sz="2400" dirty="0">
                <a:latin typeface="Calibri" panose="020F0502020204030204" pitchFamily="34" charset="0"/>
                <a:cs typeface="Calibri" panose="020F0502020204030204" pitchFamily="34" charset="0"/>
              </a:rPr>
              <a:t>Temporal wedge</a:t>
            </a:r>
          </a:p>
          <a:p>
            <a:r>
              <a:rPr lang="en-US" sz="2400" dirty="0">
                <a:latin typeface="Calibri" panose="020F0502020204030204" pitchFamily="34" charset="0"/>
                <a:cs typeface="Calibri" panose="020F0502020204030204" pitchFamily="34" charset="0"/>
              </a:rPr>
              <a:t>Roenne’s Nasal step </a:t>
            </a:r>
          </a:p>
          <a:p>
            <a:r>
              <a:rPr lang="en-US" sz="2400" dirty="0">
                <a:latin typeface="Calibri" panose="020F0502020204030204" pitchFamily="34" charset="0"/>
                <a:cs typeface="Calibri" panose="020F0502020204030204" pitchFamily="34" charset="0"/>
              </a:rPr>
              <a:t>Bjerrum’s scotoma (Arcuate scotoma)</a:t>
            </a:r>
          </a:p>
          <a:p>
            <a:r>
              <a:rPr lang="en-US" sz="2400" dirty="0">
                <a:latin typeface="Calibri" panose="020F0502020204030204" pitchFamily="34" charset="0"/>
                <a:cs typeface="Calibri" panose="020F0502020204030204" pitchFamily="34" charset="0"/>
              </a:rPr>
              <a:t>Annular scotoma(double arcuate scotoma)</a:t>
            </a:r>
          </a:p>
          <a:p>
            <a:r>
              <a:rPr lang="en-US" sz="2400" dirty="0">
                <a:latin typeface="Calibri" panose="020F0502020204030204" pitchFamily="34" charset="0"/>
                <a:cs typeface="Calibri" panose="020F0502020204030204" pitchFamily="34" charset="0"/>
              </a:rPr>
              <a:t>Ring scotoma (Tunnel vision defect) </a:t>
            </a:r>
          </a:p>
        </p:txBody>
      </p:sp>
      <p:sp>
        <p:nvSpPr>
          <p:cNvPr id="2" name="Footer Placeholder 1">
            <a:extLst>
              <a:ext uri="{FF2B5EF4-FFF2-40B4-BE49-F238E27FC236}">
                <a16:creationId xmlns:a16="http://schemas.microsoft.com/office/drawing/2014/main" id="{80877FF4-6CB0-4E90-BE76-AA9AA2F97AB3}"/>
              </a:ext>
            </a:extLst>
          </p:cNvPr>
          <p:cNvSpPr>
            <a:spLocks noGrp="1"/>
          </p:cNvSpPr>
          <p:nvPr>
            <p:ph type="ftr" sz="quarter" idx="11"/>
          </p:nvPr>
        </p:nvSpPr>
        <p:spPr/>
        <p:txBody>
          <a:bodyPr/>
          <a:lstStyle/>
          <a:p>
            <a:endParaRPr lang="en-US" dirty="0"/>
          </a:p>
        </p:txBody>
      </p:sp>
      <p:sp>
        <p:nvSpPr>
          <p:cNvPr id="8" name="TextBox 7">
            <a:extLst>
              <a:ext uri="{FF2B5EF4-FFF2-40B4-BE49-F238E27FC236}">
                <a16:creationId xmlns:a16="http://schemas.microsoft.com/office/drawing/2014/main" id="{260941C7-3262-4730-80FD-38B7EEFFBCC0}"/>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195700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anim calcmode="lin" valueType="num">
                                      <p:cBhvr>
                                        <p:cTn id="2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1000"/>
                                        <p:tgtEl>
                                          <p:spTgt spid="7">
                                            <p:txEl>
                                              <p:pRg st="5" end="5"/>
                                            </p:txEl>
                                          </p:spTgt>
                                        </p:tgtEl>
                                      </p:cBhvr>
                                    </p:animEffect>
                                    <p:anim calcmode="lin" valueType="num">
                                      <p:cBhvr>
                                        <p:cTn id="3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1000"/>
                                        <p:tgtEl>
                                          <p:spTgt spid="7">
                                            <p:txEl>
                                              <p:pRg st="6" end="6"/>
                                            </p:txEl>
                                          </p:spTgt>
                                        </p:tgtEl>
                                      </p:cBhvr>
                                    </p:animEffect>
                                    <p:anim calcmode="lin" valueType="num">
                                      <p:cBhvr>
                                        <p:cTn id="38"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7EC4F3-65D5-4925-90A2-75E152F703E7}"/>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Glaucomatous visual field defects</a:t>
            </a:r>
          </a:p>
        </p:txBody>
      </p:sp>
      <p:sp>
        <p:nvSpPr>
          <p:cNvPr id="7" name="Content Placeholder 6">
            <a:extLst>
              <a:ext uri="{FF2B5EF4-FFF2-40B4-BE49-F238E27FC236}">
                <a16:creationId xmlns:a16="http://schemas.microsoft.com/office/drawing/2014/main" id="{937433F2-611D-4B72-B4ED-D227E7593DF5}"/>
              </a:ext>
            </a:extLst>
          </p:cNvPr>
          <p:cNvSpPr>
            <a:spLocks noGrp="1"/>
          </p:cNvSpPr>
          <p:nvPr>
            <p:ph sz="half" idx="2"/>
          </p:nvPr>
        </p:nvSpPr>
        <p:spPr>
          <a:xfrm>
            <a:off x="6413771" y="1864194"/>
            <a:ext cx="4645152" cy="4188917"/>
          </a:xfrm>
        </p:spPr>
        <p:txBody>
          <a:bodyPr>
            <a:normAutofit fontScale="92500" lnSpcReduction="10000"/>
          </a:bodyPr>
          <a:lstStyle/>
          <a:p>
            <a:r>
              <a:rPr lang="en-US" sz="2400" dirty="0">
                <a:latin typeface="Calibri" panose="020F0502020204030204" pitchFamily="34" charset="0"/>
                <a:cs typeface="Calibri" panose="020F0502020204030204" pitchFamily="34" charset="0"/>
              </a:rPr>
              <a:t>Isolated small scotoma </a:t>
            </a:r>
          </a:p>
          <a:p>
            <a:r>
              <a:rPr lang="en-US" sz="2400" dirty="0">
                <a:latin typeface="Calibri" panose="020F0502020204030204" pitchFamily="34" charset="0"/>
                <a:cs typeface="Calibri" panose="020F0502020204030204" pitchFamily="34" charset="0"/>
              </a:rPr>
              <a:t>Seidel sign </a:t>
            </a:r>
          </a:p>
          <a:p>
            <a:r>
              <a:rPr lang="en-US" sz="2400" dirty="0">
                <a:latin typeface="Calibri" panose="020F0502020204030204" pitchFamily="34" charset="0"/>
                <a:cs typeface="Calibri" panose="020F0502020204030204" pitchFamily="34" charset="0"/>
              </a:rPr>
              <a:t>Temporal wedge</a:t>
            </a:r>
          </a:p>
          <a:p>
            <a:r>
              <a:rPr lang="en-US" sz="2400" dirty="0">
                <a:latin typeface="Calibri" panose="020F0502020204030204" pitchFamily="34" charset="0"/>
                <a:cs typeface="Calibri" panose="020F0502020204030204" pitchFamily="34" charset="0"/>
              </a:rPr>
              <a:t>Roenne’s Nasal step </a:t>
            </a:r>
          </a:p>
          <a:p>
            <a:r>
              <a:rPr lang="en-US" sz="2400" dirty="0">
                <a:latin typeface="Calibri" panose="020F0502020204030204" pitchFamily="34" charset="0"/>
                <a:cs typeface="Calibri" panose="020F0502020204030204" pitchFamily="34" charset="0"/>
              </a:rPr>
              <a:t>Bjerrum’s scotoma (Arcuate scotoma)</a:t>
            </a:r>
          </a:p>
          <a:p>
            <a:r>
              <a:rPr lang="en-US" sz="2400" dirty="0">
                <a:latin typeface="Calibri" panose="020F0502020204030204" pitchFamily="34" charset="0"/>
                <a:cs typeface="Calibri" panose="020F0502020204030204" pitchFamily="34" charset="0"/>
              </a:rPr>
              <a:t>Annular scotoma(double arcuate scotoma)</a:t>
            </a:r>
          </a:p>
          <a:p>
            <a:r>
              <a:rPr lang="en-US" sz="2400" dirty="0">
                <a:latin typeface="Calibri" panose="020F0502020204030204" pitchFamily="34" charset="0"/>
                <a:cs typeface="Calibri" panose="020F0502020204030204" pitchFamily="34" charset="0"/>
              </a:rPr>
              <a:t>Ring scotoma (Tunnel vision defect) </a:t>
            </a:r>
          </a:p>
        </p:txBody>
      </p:sp>
      <p:sp>
        <p:nvSpPr>
          <p:cNvPr id="2" name="Footer Placeholder 1">
            <a:extLst>
              <a:ext uri="{FF2B5EF4-FFF2-40B4-BE49-F238E27FC236}">
                <a16:creationId xmlns:a16="http://schemas.microsoft.com/office/drawing/2014/main" id="{80877FF4-6CB0-4E90-BE76-AA9AA2F97AB3}"/>
              </a:ext>
            </a:extLst>
          </p:cNvPr>
          <p:cNvSpPr>
            <a:spLocks noGrp="1"/>
          </p:cNvSpPr>
          <p:nvPr>
            <p:ph type="ftr" sz="quarter" idx="11"/>
          </p:nvPr>
        </p:nvSpPr>
        <p:spPr/>
        <p:txBody>
          <a:bodyPr/>
          <a:lstStyle/>
          <a:p>
            <a:endParaRPr lang="en-US" dirty="0"/>
          </a:p>
        </p:txBody>
      </p:sp>
      <p:sp>
        <p:nvSpPr>
          <p:cNvPr id="8" name="TextBox 7">
            <a:extLst>
              <a:ext uri="{FF2B5EF4-FFF2-40B4-BE49-F238E27FC236}">
                <a16:creationId xmlns:a16="http://schemas.microsoft.com/office/drawing/2014/main" id="{260941C7-3262-4730-80FD-38B7EEFFBCC0}"/>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pic>
        <p:nvPicPr>
          <p:cNvPr id="9" name="Content Placeholder 8">
            <a:extLst>
              <a:ext uri="{FF2B5EF4-FFF2-40B4-BE49-F238E27FC236}">
                <a16:creationId xmlns:a16="http://schemas.microsoft.com/office/drawing/2014/main" id="{17214FB6-9F30-433A-8C31-9963D6A61EE2}"/>
              </a:ext>
            </a:extLst>
          </p:cNvPr>
          <p:cNvPicPr>
            <a:picLocks noGrp="1" noChangeAspect="1"/>
          </p:cNvPicPr>
          <p:nvPr>
            <p:ph sz="half" idx="1"/>
          </p:nvPr>
        </p:nvPicPr>
        <p:blipFill>
          <a:blip r:embed="rId2"/>
          <a:stretch>
            <a:fillRect/>
          </a:stretch>
        </p:blipFill>
        <p:spPr>
          <a:xfrm>
            <a:off x="1770744" y="2173264"/>
            <a:ext cx="3350872" cy="3448050"/>
          </a:xfrm>
          <a:prstGeom prst="rect">
            <a:avLst/>
          </a:prstGeom>
        </p:spPr>
      </p:pic>
      <p:pic>
        <p:nvPicPr>
          <p:cNvPr id="11" name="Picture 10">
            <a:extLst>
              <a:ext uri="{FF2B5EF4-FFF2-40B4-BE49-F238E27FC236}">
                <a16:creationId xmlns:a16="http://schemas.microsoft.com/office/drawing/2014/main" id="{DE784538-65F3-4CE7-A030-A686023A5D99}"/>
              </a:ext>
            </a:extLst>
          </p:cNvPr>
          <p:cNvPicPr>
            <a:picLocks noChangeAspect="1"/>
          </p:cNvPicPr>
          <p:nvPr/>
        </p:nvPicPr>
        <p:blipFill rotWithShape="1">
          <a:blip r:embed="rId3"/>
          <a:srcRect b="8247"/>
          <a:stretch/>
        </p:blipFill>
        <p:spPr>
          <a:xfrm>
            <a:off x="1770744" y="2173264"/>
            <a:ext cx="3746771" cy="3559879"/>
          </a:xfrm>
          <a:prstGeom prst="rect">
            <a:avLst/>
          </a:prstGeom>
        </p:spPr>
      </p:pic>
      <p:pic>
        <p:nvPicPr>
          <p:cNvPr id="12" name="Picture 11">
            <a:extLst>
              <a:ext uri="{FF2B5EF4-FFF2-40B4-BE49-F238E27FC236}">
                <a16:creationId xmlns:a16="http://schemas.microsoft.com/office/drawing/2014/main" id="{E52E5920-51CC-497C-9F63-891F7EB81A11}"/>
              </a:ext>
            </a:extLst>
          </p:cNvPr>
          <p:cNvPicPr>
            <a:picLocks noChangeAspect="1"/>
          </p:cNvPicPr>
          <p:nvPr/>
        </p:nvPicPr>
        <p:blipFill>
          <a:blip r:embed="rId4"/>
          <a:stretch>
            <a:fillRect/>
          </a:stretch>
        </p:blipFill>
        <p:spPr>
          <a:xfrm>
            <a:off x="313198" y="2173264"/>
            <a:ext cx="5938836" cy="3748565"/>
          </a:xfrm>
          <a:prstGeom prst="rect">
            <a:avLst/>
          </a:prstGeom>
        </p:spPr>
      </p:pic>
      <p:pic>
        <p:nvPicPr>
          <p:cNvPr id="13" name="Picture 12">
            <a:extLst>
              <a:ext uri="{FF2B5EF4-FFF2-40B4-BE49-F238E27FC236}">
                <a16:creationId xmlns:a16="http://schemas.microsoft.com/office/drawing/2014/main" id="{DE17809F-6A09-4107-868A-E3E4E32DAB04}"/>
              </a:ext>
            </a:extLst>
          </p:cNvPr>
          <p:cNvPicPr>
            <a:picLocks noChangeAspect="1"/>
          </p:cNvPicPr>
          <p:nvPr/>
        </p:nvPicPr>
        <p:blipFill>
          <a:blip r:embed="rId5"/>
          <a:stretch>
            <a:fillRect/>
          </a:stretch>
        </p:blipFill>
        <p:spPr>
          <a:xfrm>
            <a:off x="653142" y="2173264"/>
            <a:ext cx="5442858" cy="3748565"/>
          </a:xfrm>
          <a:prstGeom prst="rect">
            <a:avLst/>
          </a:prstGeom>
        </p:spPr>
      </p:pic>
    </p:spTree>
    <p:extLst>
      <p:ext uri="{BB962C8B-B14F-4D97-AF65-F5344CB8AC3E}">
        <p14:creationId xmlns:p14="http://schemas.microsoft.com/office/powerpoint/2010/main" val="93953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fade">
                                      <p:cBhvr>
                                        <p:cTn id="42" dur="1000"/>
                                        <p:tgtEl>
                                          <p:spTgt spid="7">
                                            <p:txEl>
                                              <p:pRg st="2" end="2"/>
                                            </p:txEl>
                                          </p:spTgt>
                                        </p:tgtEl>
                                      </p:cBhvr>
                                    </p:animEffect>
                                    <p:anim calcmode="lin" valueType="num">
                                      <p:cBhvr>
                                        <p:cTn id="4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2" end="2"/>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fade">
                                      <p:cBhvr>
                                        <p:cTn id="47" dur="1000"/>
                                        <p:tgtEl>
                                          <p:spTgt spid="7">
                                            <p:txEl>
                                              <p:pRg st="3" end="3"/>
                                            </p:txEl>
                                          </p:spTgt>
                                        </p:tgtEl>
                                      </p:cBhvr>
                                    </p:animEffect>
                                    <p:anim calcmode="lin" valueType="num">
                                      <p:cBhvr>
                                        <p:cTn id="4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3" end="3"/>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fade">
                                      <p:cBhvr>
                                        <p:cTn id="52" dur="1000"/>
                                        <p:tgtEl>
                                          <p:spTgt spid="7">
                                            <p:txEl>
                                              <p:pRg st="4" end="4"/>
                                            </p:txEl>
                                          </p:spTgt>
                                        </p:tgtEl>
                                      </p:cBhvr>
                                    </p:animEffect>
                                    <p:anim calcmode="lin" valueType="num">
                                      <p:cBhvr>
                                        <p:cTn id="5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7">
                                            <p:txEl>
                                              <p:pRg st="4" end="4"/>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animEffect transition="in" filter="fade">
                                      <p:cBhvr>
                                        <p:cTn id="57" dur="1000"/>
                                        <p:tgtEl>
                                          <p:spTgt spid="7">
                                            <p:txEl>
                                              <p:pRg st="5" end="5"/>
                                            </p:txEl>
                                          </p:spTgt>
                                        </p:tgtEl>
                                      </p:cBhvr>
                                    </p:animEffect>
                                    <p:anim calcmode="lin" valueType="num">
                                      <p:cBhvr>
                                        <p:cTn id="5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5" end="5"/>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7">
                                            <p:txEl>
                                              <p:pRg st="6" end="6"/>
                                            </p:txEl>
                                          </p:spTgt>
                                        </p:tgtEl>
                                        <p:attrNameLst>
                                          <p:attrName>style.visibility</p:attrName>
                                        </p:attrNameLst>
                                      </p:cBhvr>
                                      <p:to>
                                        <p:strVal val="visible"/>
                                      </p:to>
                                    </p:set>
                                    <p:animEffect transition="in" filter="fade">
                                      <p:cBhvr>
                                        <p:cTn id="62" dur="1000"/>
                                        <p:tgtEl>
                                          <p:spTgt spid="7">
                                            <p:txEl>
                                              <p:pRg st="6" end="6"/>
                                            </p:txEl>
                                          </p:spTgt>
                                        </p:tgtEl>
                                      </p:cBhvr>
                                    </p:animEffect>
                                    <p:anim calcmode="lin" valueType="num">
                                      <p:cBhvr>
                                        <p:cTn id="6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000"/>
                                        <p:tgtEl>
                                          <p:spTgt spid="13"/>
                                        </p:tgtEl>
                                      </p:cBhvr>
                                    </p:animEffect>
                                    <p:anim calcmode="lin" valueType="num">
                                      <p:cBhvr>
                                        <p:cTn id="70" dur="1000" fill="hold"/>
                                        <p:tgtEl>
                                          <p:spTgt spid="13"/>
                                        </p:tgtEl>
                                        <p:attrNameLst>
                                          <p:attrName>ppt_x</p:attrName>
                                        </p:attrNameLst>
                                      </p:cBhvr>
                                      <p:tavLst>
                                        <p:tav tm="0">
                                          <p:val>
                                            <p:strVal val="#ppt_x"/>
                                          </p:val>
                                        </p:tav>
                                        <p:tav tm="100000">
                                          <p:val>
                                            <p:strVal val="#ppt_x"/>
                                          </p:val>
                                        </p:tav>
                                      </p:tavLst>
                                    </p:anim>
                                    <p:anim calcmode="lin" valueType="num">
                                      <p:cBhvr>
                                        <p:cTn id="7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2E6D9-4569-466C-B477-E3D0BDA1A895}"/>
              </a:ext>
            </a:extLst>
          </p:cNvPr>
          <p:cNvSpPr>
            <a:spLocks noGrp="1"/>
          </p:cNvSpPr>
          <p:nvPr>
            <p:ph type="title"/>
          </p:nvPr>
        </p:nvSpPr>
        <p:spPr/>
        <p:txBody>
          <a:bodyPr>
            <a:noAutofit/>
          </a:bodyPr>
          <a:lstStyle/>
          <a:p>
            <a:r>
              <a:rPr lang="en-US" sz="4400" b="1" dirty="0">
                <a:latin typeface="Calibri" panose="020F0502020204030204" pitchFamily="34" charset="0"/>
                <a:cs typeface="Calibri" panose="020F0502020204030204" pitchFamily="34" charset="0"/>
              </a:rPr>
              <a:t>Elevated intraocular pressure</a:t>
            </a:r>
          </a:p>
        </p:txBody>
      </p:sp>
      <p:pic>
        <p:nvPicPr>
          <p:cNvPr id="6" name="Content Placeholder 5">
            <a:extLst>
              <a:ext uri="{FF2B5EF4-FFF2-40B4-BE49-F238E27FC236}">
                <a16:creationId xmlns:a16="http://schemas.microsoft.com/office/drawing/2014/main" id="{74952E0F-16DF-4BFB-A34E-714541103F7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78076" y="2286000"/>
            <a:ext cx="3760839" cy="3172863"/>
          </a:xfrm>
        </p:spPr>
      </p:pic>
      <p:sp>
        <p:nvSpPr>
          <p:cNvPr id="4" name="Content Placeholder 3">
            <a:extLst>
              <a:ext uri="{FF2B5EF4-FFF2-40B4-BE49-F238E27FC236}">
                <a16:creationId xmlns:a16="http://schemas.microsoft.com/office/drawing/2014/main" id="{A2A4E382-6447-4C8A-9246-F403D4C9A4D5}"/>
              </a:ext>
            </a:extLst>
          </p:cNvPr>
          <p:cNvSpPr>
            <a:spLocks noGrp="1"/>
          </p:cNvSpPr>
          <p:nvPr>
            <p:ph sz="half" idx="2"/>
          </p:nvPr>
        </p:nvSpPr>
        <p:spPr/>
        <p:txBody>
          <a:bodyPr>
            <a:normAutofit/>
          </a:bodyPr>
          <a:lstStyle/>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Imbalance in drainage and production of aqueous humor</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10-21mmHg normal range of IOP</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&gt;21 mmHg is glaucoma suspect</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&gt;24mmHg is glaucoma </a:t>
            </a:r>
          </a:p>
        </p:txBody>
      </p:sp>
      <p:sp>
        <p:nvSpPr>
          <p:cNvPr id="3" name="Footer Placeholder 2">
            <a:extLst>
              <a:ext uri="{FF2B5EF4-FFF2-40B4-BE49-F238E27FC236}">
                <a16:creationId xmlns:a16="http://schemas.microsoft.com/office/drawing/2014/main" id="{452E00B9-535A-4543-80CC-EC7CB3384A2F}"/>
              </a:ext>
            </a:extLst>
          </p:cNvPr>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8D9E10C2-6D55-4421-A616-44BB2636D9F5}"/>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17566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603AD-63BD-4D75-ACBD-CB902F5499CD}"/>
              </a:ext>
            </a:extLst>
          </p:cNvPr>
          <p:cNvSpPr>
            <a:spLocks noGrp="1"/>
          </p:cNvSpPr>
          <p:nvPr>
            <p:ph type="title"/>
          </p:nvPr>
        </p:nvSpPr>
        <p:spPr/>
        <p:txBody>
          <a:bodyPr>
            <a:noAutofit/>
          </a:bodyPr>
          <a:lstStyle/>
          <a:p>
            <a:r>
              <a:rPr lang="en-US" sz="4400" b="1" dirty="0">
                <a:latin typeface="Calibri" panose="020F0502020204030204" pitchFamily="34" charset="0"/>
                <a:cs typeface="Calibri" panose="020F0502020204030204" pitchFamily="34" charset="0"/>
              </a:rPr>
              <a:t>Clinical features of glaucoma</a:t>
            </a:r>
          </a:p>
        </p:txBody>
      </p:sp>
      <p:sp>
        <p:nvSpPr>
          <p:cNvPr id="4" name="Content Placeholder 3">
            <a:extLst>
              <a:ext uri="{FF2B5EF4-FFF2-40B4-BE49-F238E27FC236}">
                <a16:creationId xmlns:a16="http://schemas.microsoft.com/office/drawing/2014/main" id="{EA0F325F-4ACA-4449-9779-58092660EB43}"/>
              </a:ext>
            </a:extLst>
          </p:cNvPr>
          <p:cNvSpPr>
            <a:spLocks noGrp="1"/>
          </p:cNvSpPr>
          <p:nvPr>
            <p:ph sz="half" idx="2"/>
          </p:nvPr>
        </p:nvSpPr>
        <p:spPr/>
        <p:txBody>
          <a:bodyPr>
            <a:noAutofit/>
          </a:bodyPr>
          <a:lstStyle/>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Blurring of vision </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Eye pain </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Headache</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Red eye if acute </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Halos around lights</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Peripheral visual fields constriction</a:t>
            </a:r>
          </a:p>
        </p:txBody>
      </p:sp>
      <p:pic>
        <p:nvPicPr>
          <p:cNvPr id="5" name="Content Placeholder 4">
            <a:extLst>
              <a:ext uri="{FF2B5EF4-FFF2-40B4-BE49-F238E27FC236}">
                <a16:creationId xmlns:a16="http://schemas.microsoft.com/office/drawing/2014/main" id="{0C83F074-5481-4250-8A31-24E2A1B76EA0}"/>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7083" t="5398" r="11349" b="7772"/>
          <a:stretch/>
        </p:blipFill>
        <p:spPr>
          <a:xfrm>
            <a:off x="973394" y="2138516"/>
            <a:ext cx="4911211" cy="3767943"/>
          </a:xfrm>
          <a:prstGeom prst="rect">
            <a:avLst/>
          </a:prstGeom>
        </p:spPr>
      </p:pic>
      <p:sp>
        <p:nvSpPr>
          <p:cNvPr id="3" name="Footer Placeholder 2">
            <a:extLst>
              <a:ext uri="{FF2B5EF4-FFF2-40B4-BE49-F238E27FC236}">
                <a16:creationId xmlns:a16="http://schemas.microsoft.com/office/drawing/2014/main" id="{663EFA54-9D0D-42CA-BDC2-0CF8CC065DB6}"/>
              </a:ext>
            </a:extLst>
          </p:cNvPr>
          <p:cNvSpPr>
            <a:spLocks noGrp="1"/>
          </p:cNvSpPr>
          <p:nvPr>
            <p:ph type="ftr" sz="quarter" idx="11"/>
          </p:nvPr>
        </p:nvSpPr>
        <p:spPr/>
        <p:txBody>
          <a:bodyPr/>
          <a:lstStyle/>
          <a:p>
            <a:endParaRPr lang="en-US" dirty="0"/>
          </a:p>
        </p:txBody>
      </p:sp>
      <p:sp>
        <p:nvSpPr>
          <p:cNvPr id="6" name="TextBox 5">
            <a:extLst>
              <a:ext uri="{FF2B5EF4-FFF2-40B4-BE49-F238E27FC236}">
                <a16:creationId xmlns:a16="http://schemas.microsoft.com/office/drawing/2014/main" id="{1A781533-ADD3-45ED-9A59-41BE72C86C8B}"/>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312103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99FD-E1BD-4B9B-8610-FE9B7F5669BD}"/>
              </a:ext>
            </a:extLst>
          </p:cNvPr>
          <p:cNvSpPr>
            <a:spLocks noGrp="1"/>
          </p:cNvSpPr>
          <p:nvPr>
            <p:ph type="title"/>
          </p:nvPr>
        </p:nvSpPr>
        <p:spPr>
          <a:xfrm>
            <a:off x="1449217" y="804889"/>
            <a:ext cx="9605635" cy="1059305"/>
          </a:xfrm>
        </p:spPr>
        <p:txBody>
          <a:bodyPr>
            <a:noAutofit/>
          </a:bodyPr>
          <a:lstStyle/>
          <a:p>
            <a:r>
              <a:rPr lang="en-US" sz="4400" b="1" dirty="0">
                <a:latin typeface="Calibri" panose="020F0502020204030204" pitchFamily="34" charset="0"/>
                <a:cs typeface="Calibri" panose="020F0502020204030204" pitchFamily="34" charset="0"/>
              </a:rPr>
              <a:t>Examination of case of glaucoma </a:t>
            </a:r>
          </a:p>
        </p:txBody>
      </p:sp>
      <p:sp>
        <p:nvSpPr>
          <p:cNvPr id="3" name="Content Placeholder 2">
            <a:extLst>
              <a:ext uri="{FF2B5EF4-FFF2-40B4-BE49-F238E27FC236}">
                <a16:creationId xmlns:a16="http://schemas.microsoft.com/office/drawing/2014/main" id="{EC22D555-0C3D-4292-BF0C-8FCED499F290}"/>
              </a:ext>
            </a:extLst>
          </p:cNvPr>
          <p:cNvSpPr>
            <a:spLocks noGrp="1"/>
          </p:cNvSpPr>
          <p:nvPr>
            <p:ph sz="half" idx="1"/>
          </p:nvPr>
        </p:nvSpPr>
        <p:spPr/>
        <p:txBody>
          <a:bodyPr>
            <a:normAutofit/>
          </a:bodyPr>
          <a:lstStyle/>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Visual acuity measurement</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Slit lamp examination </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Dilated fundus evaluation</a:t>
            </a:r>
          </a:p>
        </p:txBody>
      </p:sp>
      <p:pic>
        <p:nvPicPr>
          <p:cNvPr id="6" name="Content Placeholder 5">
            <a:extLst>
              <a:ext uri="{FF2B5EF4-FFF2-40B4-BE49-F238E27FC236}">
                <a16:creationId xmlns:a16="http://schemas.microsoft.com/office/drawing/2014/main" id="{34AA703C-11F8-41EF-81EF-0AF2169CBB5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83720" y="4002037"/>
            <a:ext cx="2466975" cy="1847850"/>
          </a:xfrm>
        </p:spPr>
      </p:pic>
      <p:pic>
        <p:nvPicPr>
          <p:cNvPr id="8" name="Picture 7">
            <a:extLst>
              <a:ext uri="{FF2B5EF4-FFF2-40B4-BE49-F238E27FC236}">
                <a16:creationId xmlns:a16="http://schemas.microsoft.com/office/drawing/2014/main" id="{FA7CA41E-2C89-4E7B-AAAC-102255621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1473" y="4024159"/>
            <a:ext cx="2619375" cy="1847850"/>
          </a:xfrm>
          <a:prstGeom prst="rect">
            <a:avLst/>
          </a:prstGeom>
        </p:spPr>
      </p:pic>
      <p:pic>
        <p:nvPicPr>
          <p:cNvPr id="5" name="Picture 4">
            <a:extLst>
              <a:ext uri="{FF2B5EF4-FFF2-40B4-BE49-F238E27FC236}">
                <a16:creationId xmlns:a16="http://schemas.microsoft.com/office/drawing/2014/main" id="{25C8B01A-ED93-4FC6-95A6-A9C439F078D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47941" y="4024159"/>
            <a:ext cx="2619375" cy="1847850"/>
          </a:xfrm>
          <a:prstGeom prst="rect">
            <a:avLst/>
          </a:prstGeom>
        </p:spPr>
      </p:pic>
      <p:sp>
        <p:nvSpPr>
          <p:cNvPr id="4" name="Footer Placeholder 3">
            <a:extLst>
              <a:ext uri="{FF2B5EF4-FFF2-40B4-BE49-F238E27FC236}">
                <a16:creationId xmlns:a16="http://schemas.microsoft.com/office/drawing/2014/main" id="{720ECA59-3C71-4AB8-B7C4-610A3CAFCD25}"/>
              </a:ext>
            </a:extLst>
          </p:cNvPr>
          <p:cNvSpPr>
            <a:spLocks noGrp="1"/>
          </p:cNvSpPr>
          <p:nvPr>
            <p:ph type="ftr" sz="quarter" idx="11"/>
          </p:nvPr>
        </p:nvSpPr>
        <p:spPr/>
        <p:txBody>
          <a:bodyPr/>
          <a:lstStyle/>
          <a:p>
            <a:endParaRPr lang="en-US" dirty="0"/>
          </a:p>
        </p:txBody>
      </p:sp>
      <p:sp>
        <p:nvSpPr>
          <p:cNvPr id="9" name="TextBox 8">
            <a:extLst>
              <a:ext uri="{FF2B5EF4-FFF2-40B4-BE49-F238E27FC236}">
                <a16:creationId xmlns:a16="http://schemas.microsoft.com/office/drawing/2014/main" id="{22C9FAEA-9A0C-49DD-AF91-A1EA3A2ECFAE}"/>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398772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73E83-5659-4C4C-81A0-42104D75FD2C}"/>
              </a:ext>
            </a:extLst>
          </p:cNvPr>
          <p:cNvSpPr>
            <a:spLocks noGrp="1"/>
          </p:cNvSpPr>
          <p:nvPr>
            <p:ph type="title"/>
          </p:nvPr>
        </p:nvSpPr>
        <p:spPr>
          <a:xfrm>
            <a:off x="1449217" y="804889"/>
            <a:ext cx="10246254" cy="1059305"/>
          </a:xfrm>
        </p:spPr>
        <p:txBody>
          <a:bodyPr>
            <a:noAutofit/>
          </a:bodyPr>
          <a:lstStyle/>
          <a:p>
            <a:r>
              <a:rPr lang="en-US" sz="4400" b="1" dirty="0">
                <a:latin typeface="Calibri" panose="020F0502020204030204" pitchFamily="34" charset="0"/>
                <a:cs typeface="Calibri" panose="020F0502020204030204" pitchFamily="34" charset="0"/>
              </a:rPr>
              <a:t> Intraocular pressure measurement</a:t>
            </a:r>
          </a:p>
        </p:txBody>
      </p:sp>
      <p:sp>
        <p:nvSpPr>
          <p:cNvPr id="4" name="Content Placeholder 3">
            <a:extLst>
              <a:ext uri="{FF2B5EF4-FFF2-40B4-BE49-F238E27FC236}">
                <a16:creationId xmlns:a16="http://schemas.microsoft.com/office/drawing/2014/main" id="{14D3466E-ADA1-4F34-B53E-9E242234D684}"/>
              </a:ext>
            </a:extLst>
          </p:cNvPr>
          <p:cNvSpPr>
            <a:spLocks noGrp="1"/>
          </p:cNvSpPr>
          <p:nvPr>
            <p:ph sz="half" idx="1"/>
          </p:nvPr>
        </p:nvSpPr>
        <p:spPr/>
        <p:txBody>
          <a:bodyPr>
            <a:normAutofit fontScale="92500"/>
          </a:bodyPr>
          <a:lstStyle/>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Digital tonometry </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Schiotz tonometer</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Non contact tonometry (Air-Puff)</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Goldmann applanation tonometer is the gold standard</a:t>
            </a:r>
          </a:p>
        </p:txBody>
      </p:sp>
      <p:pic>
        <p:nvPicPr>
          <p:cNvPr id="9" name="Content Placeholder 5">
            <a:extLst>
              <a:ext uri="{FF2B5EF4-FFF2-40B4-BE49-F238E27FC236}">
                <a16:creationId xmlns:a16="http://schemas.microsoft.com/office/drawing/2014/main" id="{5F77C458-16E4-4EDE-86B5-3386D99D7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4319" y="2237144"/>
            <a:ext cx="2143125" cy="2143126"/>
          </a:xfrm>
          <a:prstGeom prst="rect">
            <a:avLst/>
          </a:prstGeom>
        </p:spPr>
      </p:pic>
      <p:pic>
        <p:nvPicPr>
          <p:cNvPr id="10" name="Content Placeholder 7">
            <a:extLst>
              <a:ext uri="{FF2B5EF4-FFF2-40B4-BE49-F238E27FC236}">
                <a16:creationId xmlns:a16="http://schemas.microsoft.com/office/drawing/2014/main" id="{315F10AE-E699-48FB-A954-45B7BC010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858" y="2237145"/>
            <a:ext cx="2289050" cy="2143125"/>
          </a:xfrm>
          <a:prstGeom prst="rect">
            <a:avLst/>
          </a:prstGeom>
        </p:spPr>
      </p:pic>
      <p:sp>
        <p:nvSpPr>
          <p:cNvPr id="3" name="Footer Placeholder 2">
            <a:extLst>
              <a:ext uri="{FF2B5EF4-FFF2-40B4-BE49-F238E27FC236}">
                <a16:creationId xmlns:a16="http://schemas.microsoft.com/office/drawing/2014/main" id="{62F2ECEE-EA8A-44E4-9AC0-3C35F314873A}"/>
              </a:ext>
            </a:extLst>
          </p:cNvPr>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F774182F-2B32-4F2E-8F61-BA5CE5F99711}"/>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398652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D22DD-C123-4A1B-AED0-1C06F5AFD8DE}"/>
              </a:ext>
            </a:extLst>
          </p:cNvPr>
          <p:cNvSpPr>
            <a:spLocks noGrp="1"/>
          </p:cNvSpPr>
          <p:nvPr>
            <p:ph type="title"/>
          </p:nvPr>
        </p:nvSpPr>
        <p:spPr/>
        <p:txBody>
          <a:bodyPr>
            <a:noAutofit/>
          </a:bodyPr>
          <a:lstStyle/>
          <a:p>
            <a:r>
              <a:rPr lang="en-US" sz="4000" b="1" dirty="0">
                <a:latin typeface="Calibri" panose="020F0502020204030204" pitchFamily="34" charset="0"/>
                <a:cs typeface="Calibri" panose="020F0502020204030204" pitchFamily="34" charset="0"/>
              </a:rPr>
              <a:t>Goldmann applanation tonometry</a:t>
            </a:r>
          </a:p>
        </p:txBody>
      </p:sp>
      <p:pic>
        <p:nvPicPr>
          <p:cNvPr id="7" name="Content Placeholder 7">
            <a:extLst>
              <a:ext uri="{FF2B5EF4-FFF2-40B4-BE49-F238E27FC236}">
                <a16:creationId xmlns:a16="http://schemas.microsoft.com/office/drawing/2014/main" id="{1F2A723C-4BC3-463A-9ED0-0C1F730C14A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51523" y="2212258"/>
            <a:ext cx="4493342" cy="3052915"/>
          </a:xfrm>
        </p:spPr>
      </p:pic>
      <p:pic>
        <p:nvPicPr>
          <p:cNvPr id="8" name="Content Placeholder 7">
            <a:extLst>
              <a:ext uri="{FF2B5EF4-FFF2-40B4-BE49-F238E27FC236}">
                <a16:creationId xmlns:a16="http://schemas.microsoft.com/office/drawing/2014/main" id="{2DB9C27D-1513-4008-9080-99B9C81F70A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47135" y="2212258"/>
            <a:ext cx="4616246" cy="3052916"/>
          </a:xfrm>
        </p:spPr>
      </p:pic>
      <p:sp>
        <p:nvSpPr>
          <p:cNvPr id="3" name="Footer Placeholder 2">
            <a:extLst>
              <a:ext uri="{FF2B5EF4-FFF2-40B4-BE49-F238E27FC236}">
                <a16:creationId xmlns:a16="http://schemas.microsoft.com/office/drawing/2014/main" id="{A4DAFD92-1A3E-4D8C-82D3-B599E75D24C7}"/>
              </a:ext>
            </a:extLst>
          </p:cNvPr>
          <p:cNvSpPr>
            <a:spLocks noGrp="1"/>
          </p:cNvSpPr>
          <p:nvPr>
            <p:ph type="ftr" sz="quarter" idx="11"/>
          </p:nvPr>
        </p:nvSpPr>
        <p:spPr/>
        <p:txBody>
          <a:bodyPr/>
          <a:lstStyle/>
          <a:p>
            <a:endParaRPr lang="en-US" dirty="0"/>
          </a:p>
        </p:txBody>
      </p:sp>
      <p:sp>
        <p:nvSpPr>
          <p:cNvPr id="6" name="TextBox 5">
            <a:extLst>
              <a:ext uri="{FF2B5EF4-FFF2-40B4-BE49-F238E27FC236}">
                <a16:creationId xmlns:a16="http://schemas.microsoft.com/office/drawing/2014/main" id="{E42BFFA4-55B1-44A0-BD7C-1E47192F2ECA}"/>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3276686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28D3-0635-49AE-8FC2-AFEBE8DBC30D}"/>
              </a:ext>
            </a:extLst>
          </p:cNvPr>
          <p:cNvSpPr>
            <a:spLocks noGrp="1"/>
          </p:cNvSpPr>
          <p:nvPr>
            <p:ph type="title"/>
          </p:nvPr>
        </p:nvSpPr>
        <p:spPr/>
        <p:txBody>
          <a:bodyPr>
            <a:normAutofit/>
          </a:bodyPr>
          <a:lstStyle/>
          <a:p>
            <a:r>
              <a:rPr lang="en-US" sz="4400" b="1" cap="none" dirty="0">
                <a:latin typeface="Calibri" panose="020F0502020204030204" pitchFamily="34" charset="0"/>
                <a:cs typeface="Calibri" panose="020F0502020204030204" pitchFamily="34" charset="0"/>
              </a:rPr>
              <a:t>Sequence Of Lecture</a:t>
            </a:r>
          </a:p>
        </p:txBody>
      </p:sp>
      <p:sp>
        <p:nvSpPr>
          <p:cNvPr id="3" name="Content Placeholder 2">
            <a:extLst>
              <a:ext uri="{FF2B5EF4-FFF2-40B4-BE49-F238E27FC236}">
                <a16:creationId xmlns:a16="http://schemas.microsoft.com/office/drawing/2014/main" id="{0E655809-A68B-4885-B9A2-7BDE98414D85}"/>
              </a:ext>
            </a:extLst>
          </p:cNvPr>
          <p:cNvSpPr>
            <a:spLocks noGrp="1"/>
          </p:cNvSpPr>
          <p:nvPr>
            <p:ph idx="1"/>
          </p:nvPr>
        </p:nvSpPr>
        <p:spPr>
          <a:xfrm>
            <a:off x="1451579" y="2015732"/>
            <a:ext cx="9603275" cy="4037749"/>
          </a:xfrm>
        </p:spPr>
        <p:txBody>
          <a:bodyPr>
            <a:normAutofit/>
          </a:bodyPr>
          <a:lstStyle/>
          <a:p>
            <a:pPr>
              <a:buFont typeface="Wingdings" panose="05000000000000000000" pitchFamily="2" charset="2"/>
              <a:buChar char="Ø"/>
            </a:pPr>
            <a:r>
              <a:rPr lang="en-ZA" sz="2400" dirty="0">
                <a:latin typeface="Calibri" panose="020F0502020204030204" pitchFamily="34" charset="0"/>
                <a:cs typeface="Calibri" panose="020F0502020204030204" pitchFamily="34" charset="0"/>
              </a:rPr>
              <a:t>Core Subject</a:t>
            </a:r>
          </a:p>
          <a:p>
            <a:pPr>
              <a:buFont typeface="Wingdings" panose="05000000000000000000" pitchFamily="2" charset="2"/>
              <a:buChar char="Ø"/>
            </a:pPr>
            <a:r>
              <a:rPr lang="en-ZA" sz="2400" dirty="0">
                <a:latin typeface="Calibri" panose="020F0502020204030204" pitchFamily="34" charset="0"/>
                <a:cs typeface="Calibri" panose="020F0502020204030204" pitchFamily="34" charset="0"/>
              </a:rPr>
              <a:t>Spiral Integration</a:t>
            </a:r>
          </a:p>
          <a:p>
            <a:pPr>
              <a:buFont typeface="Wingdings" panose="05000000000000000000" pitchFamily="2" charset="2"/>
              <a:buChar char="Ø"/>
            </a:pPr>
            <a:r>
              <a:rPr lang="en-ZA" sz="2400" dirty="0">
                <a:latin typeface="Calibri" panose="020F0502020204030204" pitchFamily="34" charset="0"/>
                <a:cs typeface="Calibri" panose="020F0502020204030204" pitchFamily="34" charset="0"/>
              </a:rPr>
              <a:t>Horizontal Integration</a:t>
            </a:r>
          </a:p>
          <a:p>
            <a:pPr>
              <a:buFont typeface="Wingdings" panose="05000000000000000000" pitchFamily="2" charset="2"/>
              <a:buChar char="Ø"/>
            </a:pPr>
            <a:r>
              <a:rPr lang="en-ZA" sz="2400" dirty="0">
                <a:latin typeface="Calibri" panose="020F0502020204030204" pitchFamily="34" charset="0"/>
                <a:cs typeface="Calibri" panose="020F0502020204030204" pitchFamily="34" charset="0"/>
              </a:rPr>
              <a:t>Vertical integration</a:t>
            </a:r>
          </a:p>
          <a:p>
            <a:pPr>
              <a:buFont typeface="Wingdings" panose="05000000000000000000" pitchFamily="2" charset="2"/>
              <a:buChar char="Ø"/>
            </a:pPr>
            <a:r>
              <a:rPr lang="en-ZA" sz="2400" dirty="0">
                <a:latin typeface="Calibri" panose="020F0502020204030204" pitchFamily="34" charset="0"/>
                <a:cs typeface="Calibri" panose="020F0502020204030204" pitchFamily="34" charset="0"/>
              </a:rPr>
              <a:t>EOLA(End of lecture assessment)</a:t>
            </a:r>
          </a:p>
          <a:p>
            <a:pPr>
              <a:buFont typeface="Wingdings" panose="05000000000000000000" pitchFamily="2" charset="2"/>
              <a:buChar char="Ø"/>
            </a:pPr>
            <a:r>
              <a:rPr lang="en-ZA" sz="2400" dirty="0">
                <a:latin typeface="Calibri" panose="020F0502020204030204" pitchFamily="34" charset="0"/>
                <a:cs typeface="Calibri" panose="020F0502020204030204" pitchFamily="34" charset="0"/>
              </a:rPr>
              <a:t>Digital Library References</a:t>
            </a:r>
          </a:p>
          <a:p>
            <a:pPr>
              <a:buFont typeface="Wingdings" panose="05000000000000000000" pitchFamily="2" charset="2"/>
              <a:buChar char="Ø"/>
            </a:pPr>
            <a:r>
              <a:rPr lang="en-ZA" sz="2400" dirty="0">
                <a:latin typeface="Calibri" panose="020F0502020204030204" pitchFamily="34" charset="0"/>
                <a:cs typeface="Calibri" panose="020F0502020204030204" pitchFamily="34" charset="0"/>
              </a:rPr>
              <a:t>( Research, Bioethics, Artificial Intelligence)</a:t>
            </a:r>
          </a:p>
          <a:p>
            <a:endParaRPr lang="en-US" sz="2400" dirty="0"/>
          </a:p>
        </p:txBody>
      </p:sp>
      <p:pic>
        <p:nvPicPr>
          <p:cNvPr id="4" name="Picture 3">
            <a:extLst>
              <a:ext uri="{FF2B5EF4-FFF2-40B4-BE49-F238E27FC236}">
                <a16:creationId xmlns:a16="http://schemas.microsoft.com/office/drawing/2014/main" id="{6FBC521A-6A86-4F42-8EB2-5D28F318DC2F}"/>
              </a:ext>
            </a:extLst>
          </p:cNvPr>
          <p:cNvPicPr>
            <a:picLocks noChangeAspect="1"/>
          </p:cNvPicPr>
          <p:nvPr/>
        </p:nvPicPr>
        <p:blipFill>
          <a:blip r:embed="rId2"/>
          <a:stretch>
            <a:fillRect/>
          </a:stretch>
        </p:blipFill>
        <p:spPr>
          <a:xfrm>
            <a:off x="8044205" y="1920778"/>
            <a:ext cx="4147795" cy="3298827"/>
          </a:xfrm>
          <a:prstGeom prst="rect">
            <a:avLst/>
          </a:prstGeom>
          <a:ln w="19050">
            <a:solidFill>
              <a:schemeClr val="tx1"/>
            </a:solidFill>
          </a:ln>
        </p:spPr>
      </p:pic>
      <p:pic>
        <p:nvPicPr>
          <p:cNvPr id="5" name="Picture 4">
            <a:extLst>
              <a:ext uri="{FF2B5EF4-FFF2-40B4-BE49-F238E27FC236}">
                <a16:creationId xmlns:a16="http://schemas.microsoft.com/office/drawing/2014/main" id="{78AA9C52-C102-4665-B24D-2E34D210E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14514"/>
            <a:ext cx="1257365" cy="1136708"/>
          </a:xfrm>
          <a:prstGeom prst="rect">
            <a:avLst/>
          </a:prstGeom>
        </p:spPr>
      </p:pic>
    </p:spTree>
    <p:extLst>
      <p:ext uri="{BB962C8B-B14F-4D97-AF65-F5344CB8AC3E}">
        <p14:creationId xmlns:p14="http://schemas.microsoft.com/office/powerpoint/2010/main" val="4196504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470B-6C27-4EDF-A5CA-E6C8430EDB95}"/>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gonioscopy</a:t>
            </a:r>
          </a:p>
        </p:txBody>
      </p:sp>
      <p:pic>
        <p:nvPicPr>
          <p:cNvPr id="6" name="Content Placeholder 5">
            <a:extLst>
              <a:ext uri="{FF2B5EF4-FFF2-40B4-BE49-F238E27FC236}">
                <a16:creationId xmlns:a16="http://schemas.microsoft.com/office/drawing/2014/main" id="{673E7B9B-02FC-432A-AE69-0BF6B7D4C10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22322" y="2123768"/>
            <a:ext cx="4155907" cy="3335095"/>
          </a:xfrm>
        </p:spPr>
      </p:pic>
      <p:sp>
        <p:nvSpPr>
          <p:cNvPr id="8" name="AutoShape 4" descr="C:\Users\User\Downloads\tonometry-31-638.webp">
            <a:extLst>
              <a:ext uri="{FF2B5EF4-FFF2-40B4-BE49-F238E27FC236}">
                <a16:creationId xmlns:a16="http://schemas.microsoft.com/office/drawing/2014/main" id="{62A753CB-12BF-4E61-8569-91B8501B48FA}"/>
              </a:ext>
            </a:extLst>
          </p:cNvPr>
          <p:cNvSpPr>
            <a:spLocks noGrp="1" noChangeAspect="1" noChangeArrowheads="1"/>
          </p:cNvSpPr>
          <p:nvPr>
            <p:ph sz="half" idx="2"/>
          </p:nvPr>
        </p:nvSpPr>
        <p:spPr bwMode="auto">
          <a:xfrm>
            <a:off x="6413771" y="2017343"/>
            <a:ext cx="4645152" cy="40357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To directly view the </a:t>
            </a:r>
            <a:r>
              <a:rPr lang="en-US" sz="2400" b="1" dirty="0">
                <a:solidFill>
                  <a:srgbClr val="C00000"/>
                </a:solidFill>
                <a:latin typeface="Calibri" panose="020F0502020204030204" pitchFamily="34" charset="0"/>
                <a:cs typeface="Calibri" panose="020F0502020204030204" pitchFamily="34" charset="0"/>
              </a:rPr>
              <a:t>angle</a:t>
            </a:r>
            <a:r>
              <a:rPr lang="en-US" sz="2400" dirty="0">
                <a:latin typeface="Calibri" panose="020F0502020204030204" pitchFamily="34" charset="0"/>
                <a:cs typeface="Calibri" panose="020F0502020204030204" pitchFamily="34" charset="0"/>
              </a:rPr>
              <a:t> of anterior chamber</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To </a:t>
            </a:r>
            <a:r>
              <a:rPr lang="en-US" sz="2400" b="1" dirty="0">
                <a:solidFill>
                  <a:srgbClr val="C00000"/>
                </a:solidFill>
                <a:latin typeface="Calibri" panose="020F0502020204030204" pitchFamily="34" charset="0"/>
                <a:cs typeface="Calibri" panose="020F0502020204030204" pitchFamily="34" charset="0"/>
              </a:rPr>
              <a:t>grade the angle </a:t>
            </a:r>
            <a:r>
              <a:rPr lang="en-US" sz="2400" dirty="0">
                <a:latin typeface="Calibri" panose="020F0502020204030204" pitchFamily="34" charset="0"/>
                <a:cs typeface="Calibri" panose="020F0502020204030204" pitchFamily="34" charset="0"/>
              </a:rPr>
              <a:t>of anterior chamber as open angle or closed angle</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Recognize the angle landmarks</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Should be done in all glaucomatous patients</a:t>
            </a:r>
          </a:p>
        </p:txBody>
      </p:sp>
      <p:sp>
        <p:nvSpPr>
          <p:cNvPr id="3" name="Footer Placeholder 2">
            <a:extLst>
              <a:ext uri="{FF2B5EF4-FFF2-40B4-BE49-F238E27FC236}">
                <a16:creationId xmlns:a16="http://schemas.microsoft.com/office/drawing/2014/main" id="{7F1AEB08-81BB-476C-AF44-6020676AE7D5}"/>
              </a:ext>
            </a:extLst>
          </p:cNvPr>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CB936001-2257-4322-80FF-18BBDB810347}"/>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3820121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7726-84C0-4848-8B2F-E7D3EF958986}"/>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Shaffer’s grading gonioscopy</a:t>
            </a:r>
          </a:p>
        </p:txBody>
      </p:sp>
      <p:pic>
        <p:nvPicPr>
          <p:cNvPr id="6" name="Content Placeholder 5">
            <a:extLst>
              <a:ext uri="{FF2B5EF4-FFF2-40B4-BE49-F238E27FC236}">
                <a16:creationId xmlns:a16="http://schemas.microsoft.com/office/drawing/2014/main" id="{38F83AA6-41FD-4956-AD49-BE5E5C068FA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66568" y="2280855"/>
            <a:ext cx="4111662" cy="3441519"/>
          </a:xfrm>
        </p:spPr>
      </p:pic>
      <p:pic>
        <p:nvPicPr>
          <p:cNvPr id="8" name="Content Placeholder 7">
            <a:extLst>
              <a:ext uri="{FF2B5EF4-FFF2-40B4-BE49-F238E27FC236}">
                <a16:creationId xmlns:a16="http://schemas.microsoft.com/office/drawing/2014/main" id="{07F8E511-026C-42E1-AE39-A8142E926C6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92529" y="2280855"/>
            <a:ext cx="4689987" cy="3308784"/>
          </a:xfrm>
        </p:spPr>
      </p:pic>
      <p:sp>
        <p:nvSpPr>
          <p:cNvPr id="3" name="Footer Placeholder 2">
            <a:extLst>
              <a:ext uri="{FF2B5EF4-FFF2-40B4-BE49-F238E27FC236}">
                <a16:creationId xmlns:a16="http://schemas.microsoft.com/office/drawing/2014/main" id="{9F497502-78E8-4EB7-AC15-4EDBC3D0CB1F}"/>
              </a:ext>
            </a:extLst>
          </p:cNvPr>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05870ACB-2265-40FB-8CE7-B3D375965843}"/>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1882242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8177-2D6B-417E-A6A0-2AB178213434}"/>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Shaffer’s grading gonioscopy</a:t>
            </a:r>
            <a:endParaRPr lang="en-US" sz="4400" dirty="0"/>
          </a:p>
        </p:txBody>
      </p:sp>
      <p:pic>
        <p:nvPicPr>
          <p:cNvPr id="6" name="Content Placeholder 5">
            <a:extLst>
              <a:ext uri="{FF2B5EF4-FFF2-40B4-BE49-F238E27FC236}">
                <a16:creationId xmlns:a16="http://schemas.microsoft.com/office/drawing/2014/main" id="{6EA92536-6C7C-4F49-A72F-0EB237AD21D4}"/>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14989" b="10668"/>
          <a:stretch/>
        </p:blipFill>
        <p:spPr>
          <a:xfrm>
            <a:off x="1450848" y="2017343"/>
            <a:ext cx="4645152" cy="3441520"/>
          </a:xfrm>
        </p:spPr>
      </p:pic>
      <p:pic>
        <p:nvPicPr>
          <p:cNvPr id="7" name="Content Placeholder 5">
            <a:extLst>
              <a:ext uri="{FF2B5EF4-FFF2-40B4-BE49-F238E27FC236}">
                <a16:creationId xmlns:a16="http://schemas.microsoft.com/office/drawing/2014/main" id="{60ADCB2E-821F-418F-8568-242D680BBF5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52113" y="2153265"/>
            <a:ext cx="4645152" cy="3305598"/>
          </a:xfrm>
        </p:spPr>
      </p:pic>
      <p:sp>
        <p:nvSpPr>
          <p:cNvPr id="3" name="Footer Placeholder 2">
            <a:extLst>
              <a:ext uri="{FF2B5EF4-FFF2-40B4-BE49-F238E27FC236}">
                <a16:creationId xmlns:a16="http://schemas.microsoft.com/office/drawing/2014/main" id="{053B91C4-1DD6-480C-A2CE-6579E51D168B}"/>
              </a:ext>
            </a:extLst>
          </p:cNvPr>
          <p:cNvSpPr>
            <a:spLocks noGrp="1"/>
          </p:cNvSpPr>
          <p:nvPr>
            <p:ph type="ftr" sz="quarter" idx="11"/>
          </p:nvPr>
        </p:nvSpPr>
        <p:spPr/>
        <p:txBody>
          <a:bodyPr/>
          <a:lstStyle/>
          <a:p>
            <a:endParaRPr lang="en-US" dirty="0"/>
          </a:p>
        </p:txBody>
      </p:sp>
      <p:sp>
        <p:nvSpPr>
          <p:cNvPr id="8" name="TextBox 7">
            <a:extLst>
              <a:ext uri="{FF2B5EF4-FFF2-40B4-BE49-F238E27FC236}">
                <a16:creationId xmlns:a16="http://schemas.microsoft.com/office/drawing/2014/main" id="{BC333522-2768-404C-8FD0-137B2474D244}"/>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3465390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1A5DB-3F85-4873-B6DB-B7D523B26EA8}"/>
              </a:ext>
            </a:extLst>
          </p:cNvPr>
          <p:cNvSpPr>
            <a:spLocks noGrp="1"/>
          </p:cNvSpPr>
          <p:nvPr>
            <p:ph type="title"/>
          </p:nvPr>
        </p:nvSpPr>
        <p:spPr/>
        <p:txBody>
          <a:bodyPr/>
          <a:lstStyle/>
          <a:p>
            <a:r>
              <a:rPr lang="en-US" sz="4400" b="1" dirty="0">
                <a:latin typeface="Calibri" panose="020F0502020204030204" pitchFamily="34" charset="0"/>
                <a:cs typeface="Calibri" panose="020F0502020204030204" pitchFamily="34" charset="0"/>
              </a:rPr>
              <a:t>Perimetry</a:t>
            </a:r>
            <a:r>
              <a:rPr lang="en-US" dirty="0"/>
              <a:t> </a:t>
            </a:r>
          </a:p>
        </p:txBody>
      </p:sp>
      <p:pic>
        <p:nvPicPr>
          <p:cNvPr id="8" name="Content Placeholder 7">
            <a:extLst>
              <a:ext uri="{FF2B5EF4-FFF2-40B4-BE49-F238E27FC236}">
                <a16:creationId xmlns:a16="http://schemas.microsoft.com/office/drawing/2014/main" id="{023444DF-DE43-497B-AA3B-720585A9FE6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37467" y="2109761"/>
            <a:ext cx="2543175" cy="1800225"/>
          </a:xfrm>
        </p:spPr>
      </p:pic>
      <p:sp>
        <p:nvSpPr>
          <p:cNvPr id="4" name="Content Placeholder 3">
            <a:extLst>
              <a:ext uri="{FF2B5EF4-FFF2-40B4-BE49-F238E27FC236}">
                <a16:creationId xmlns:a16="http://schemas.microsoft.com/office/drawing/2014/main" id="{91C54781-D039-4EA9-AF25-EABF4F9E7DA8}"/>
              </a:ext>
            </a:extLst>
          </p:cNvPr>
          <p:cNvSpPr>
            <a:spLocks noGrp="1"/>
          </p:cNvSpPr>
          <p:nvPr>
            <p:ph sz="half" idx="1"/>
          </p:nvPr>
        </p:nvSpPr>
        <p:spPr/>
        <p:txBody>
          <a:bodyPr>
            <a:normAutofit/>
          </a:bodyPr>
          <a:lstStyle/>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Visual fields by confrontation method</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Automated perimeter (Humphrey or </a:t>
            </a:r>
            <a:r>
              <a:rPr lang="en-US" sz="2800" dirty="0" err="1">
                <a:latin typeface="Calibri" panose="020F0502020204030204" pitchFamily="34" charset="0"/>
                <a:cs typeface="Calibri" panose="020F0502020204030204" pitchFamily="34" charset="0"/>
              </a:rPr>
              <a:t>Medmont</a:t>
            </a:r>
            <a:r>
              <a:rPr lang="en-US" sz="2800" dirty="0">
                <a:latin typeface="Calibri" panose="020F0502020204030204" pitchFamily="34" charset="0"/>
                <a:cs typeface="Calibri" panose="020F0502020204030204" pitchFamily="34" charset="0"/>
              </a:rPr>
              <a:t> visual field analyzer)</a:t>
            </a:r>
          </a:p>
        </p:txBody>
      </p:sp>
      <p:pic>
        <p:nvPicPr>
          <p:cNvPr id="7" name="Content Placeholder 5">
            <a:extLst>
              <a:ext uri="{FF2B5EF4-FFF2-40B4-BE49-F238E27FC236}">
                <a16:creationId xmlns:a16="http://schemas.microsoft.com/office/drawing/2014/main" id="{B59E3A41-2D25-4884-9D38-08F540CCEF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0642" y="3909986"/>
            <a:ext cx="2143125" cy="2143125"/>
          </a:xfrm>
          <a:prstGeom prst="rect">
            <a:avLst/>
          </a:prstGeom>
        </p:spPr>
      </p:pic>
      <p:sp>
        <p:nvSpPr>
          <p:cNvPr id="3" name="Footer Placeholder 2">
            <a:extLst>
              <a:ext uri="{FF2B5EF4-FFF2-40B4-BE49-F238E27FC236}">
                <a16:creationId xmlns:a16="http://schemas.microsoft.com/office/drawing/2014/main" id="{875DA0BB-1524-4E5D-B0AB-56544B246C0D}"/>
              </a:ext>
            </a:extLst>
          </p:cNvPr>
          <p:cNvSpPr>
            <a:spLocks noGrp="1"/>
          </p:cNvSpPr>
          <p:nvPr>
            <p:ph type="ftr" sz="quarter" idx="11"/>
          </p:nvPr>
        </p:nvSpPr>
        <p:spPr/>
        <p:txBody>
          <a:bodyPr/>
          <a:lstStyle/>
          <a:p>
            <a:endParaRPr lang="en-US" dirty="0"/>
          </a:p>
        </p:txBody>
      </p:sp>
      <p:sp>
        <p:nvSpPr>
          <p:cNvPr id="9" name="TextBox 8">
            <a:extLst>
              <a:ext uri="{FF2B5EF4-FFF2-40B4-BE49-F238E27FC236}">
                <a16:creationId xmlns:a16="http://schemas.microsoft.com/office/drawing/2014/main" id="{48288680-B5D3-4B6E-B46B-668F2E9E6E87}"/>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43237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855E6-99BB-4232-820C-47BB53F6CCF7}"/>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Purpose of perimetry</a:t>
            </a:r>
          </a:p>
        </p:txBody>
      </p:sp>
      <p:pic>
        <p:nvPicPr>
          <p:cNvPr id="6" name="Content Placeholder 5">
            <a:extLst>
              <a:ext uri="{FF2B5EF4-FFF2-40B4-BE49-F238E27FC236}">
                <a16:creationId xmlns:a16="http://schemas.microsoft.com/office/drawing/2014/main" id="{7491618C-060C-4647-939E-14D104C6E5B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47800" y="2133601"/>
            <a:ext cx="4645025" cy="3600616"/>
          </a:xfrm>
        </p:spPr>
      </p:pic>
      <p:sp>
        <p:nvSpPr>
          <p:cNvPr id="4" name="Content Placeholder 3">
            <a:extLst>
              <a:ext uri="{FF2B5EF4-FFF2-40B4-BE49-F238E27FC236}">
                <a16:creationId xmlns:a16="http://schemas.microsoft.com/office/drawing/2014/main" id="{56B191A1-2672-4FA4-A7B4-CC7DCAE54440}"/>
              </a:ext>
            </a:extLst>
          </p:cNvPr>
          <p:cNvSpPr>
            <a:spLocks noGrp="1"/>
          </p:cNvSpPr>
          <p:nvPr>
            <p:ph sz="half" idx="2"/>
          </p:nvPr>
        </p:nvSpPr>
        <p:spPr/>
        <p:txBody>
          <a:bodyPr/>
          <a:lstStyle/>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For </a:t>
            </a:r>
            <a:r>
              <a:rPr lang="en-US" sz="2800" b="1" dirty="0">
                <a:solidFill>
                  <a:srgbClr val="C00000"/>
                </a:solidFill>
                <a:latin typeface="Calibri" panose="020F0502020204030204" pitchFamily="34" charset="0"/>
                <a:cs typeface="Calibri" panose="020F0502020204030204" pitchFamily="34" charset="0"/>
              </a:rPr>
              <a:t>diagnosis</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To </a:t>
            </a:r>
            <a:r>
              <a:rPr lang="en-US" sz="2800" b="1" dirty="0">
                <a:solidFill>
                  <a:srgbClr val="C00000"/>
                </a:solidFill>
                <a:latin typeface="Calibri" panose="020F0502020204030204" pitchFamily="34" charset="0"/>
                <a:cs typeface="Calibri" panose="020F0502020204030204" pitchFamily="34" charset="0"/>
              </a:rPr>
              <a:t>monitor the progression </a:t>
            </a:r>
            <a:r>
              <a:rPr lang="en-US" sz="2800" dirty="0">
                <a:latin typeface="Calibri" panose="020F0502020204030204" pitchFamily="34" charset="0"/>
                <a:cs typeface="Calibri" panose="020F0502020204030204" pitchFamily="34" charset="0"/>
              </a:rPr>
              <a:t>of glaucoma</a:t>
            </a:r>
          </a:p>
          <a:p>
            <a:endParaRPr lang="en-US" dirty="0"/>
          </a:p>
        </p:txBody>
      </p:sp>
      <p:sp>
        <p:nvSpPr>
          <p:cNvPr id="3" name="Footer Placeholder 2">
            <a:extLst>
              <a:ext uri="{FF2B5EF4-FFF2-40B4-BE49-F238E27FC236}">
                <a16:creationId xmlns:a16="http://schemas.microsoft.com/office/drawing/2014/main" id="{8DEE0A3C-2CAC-47C8-BB52-1B534776034C}"/>
              </a:ext>
            </a:extLst>
          </p:cNvPr>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BA49A1C7-4A7D-4F52-8D11-14FB9C699E14}"/>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2455103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4AC1A-0EAE-45EF-B259-410330EEB046}"/>
              </a:ext>
            </a:extLst>
          </p:cNvPr>
          <p:cNvSpPr>
            <a:spLocks noGrp="1"/>
          </p:cNvSpPr>
          <p:nvPr>
            <p:ph type="title"/>
          </p:nvPr>
        </p:nvSpPr>
        <p:spPr>
          <a:xfrm>
            <a:off x="1074057" y="804889"/>
            <a:ext cx="10218057" cy="1059305"/>
          </a:xfrm>
        </p:spPr>
        <p:txBody>
          <a:bodyPr>
            <a:noAutofit/>
          </a:bodyPr>
          <a:lstStyle/>
          <a:p>
            <a:r>
              <a:rPr lang="en-US" sz="4400" b="1" dirty="0">
                <a:latin typeface="Calibri" panose="020F0502020204030204" pitchFamily="34" charset="0"/>
                <a:cs typeface="Calibri" panose="020F0502020204030204" pitchFamily="34" charset="0"/>
              </a:rPr>
              <a:t>Optical coherence tomography (OCT)</a:t>
            </a:r>
          </a:p>
        </p:txBody>
      </p:sp>
      <p:pic>
        <p:nvPicPr>
          <p:cNvPr id="6" name="Content Placeholder 5">
            <a:extLst>
              <a:ext uri="{FF2B5EF4-FFF2-40B4-BE49-F238E27FC236}">
                <a16:creationId xmlns:a16="http://schemas.microsoft.com/office/drawing/2014/main" id="{1F65D1C1-CBC3-4147-B7C2-1EA276425DC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49217" y="2153265"/>
            <a:ext cx="4646783" cy="3305598"/>
          </a:xfrm>
        </p:spPr>
      </p:pic>
      <p:sp>
        <p:nvSpPr>
          <p:cNvPr id="4" name="Content Placeholder 3">
            <a:extLst>
              <a:ext uri="{FF2B5EF4-FFF2-40B4-BE49-F238E27FC236}">
                <a16:creationId xmlns:a16="http://schemas.microsoft.com/office/drawing/2014/main" id="{993C7409-8872-4C99-BC5D-F207B45ED4AC}"/>
              </a:ext>
            </a:extLst>
          </p:cNvPr>
          <p:cNvSpPr>
            <a:spLocks noGrp="1"/>
          </p:cNvSpPr>
          <p:nvPr>
            <p:ph sz="half" idx="2"/>
          </p:nvPr>
        </p:nvSpPr>
        <p:spPr/>
        <p:txBody>
          <a:bodyPr>
            <a:normAutofit fontScale="92500"/>
          </a:bodyPr>
          <a:lstStyle/>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High resolution cross-sectional images of retina </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Measures peripapillary Retinal nerve </a:t>
            </a:r>
            <a:r>
              <a:rPr lang="en-US" sz="2800" dirty="0" err="1">
                <a:latin typeface="Calibri" panose="020F0502020204030204" pitchFamily="34" charset="0"/>
                <a:cs typeface="Calibri" panose="020F0502020204030204" pitchFamily="34" charset="0"/>
              </a:rPr>
              <a:t>fibre</a:t>
            </a:r>
            <a:r>
              <a:rPr lang="en-US" sz="2800" dirty="0">
                <a:latin typeface="Calibri" panose="020F0502020204030204" pitchFamily="34" charset="0"/>
                <a:cs typeface="Calibri" panose="020F0502020204030204" pitchFamily="34" charset="0"/>
              </a:rPr>
              <a:t> layer thickness in glaucoma</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To diagnose earliest glaucoma</a:t>
            </a:r>
          </a:p>
        </p:txBody>
      </p:sp>
      <p:sp>
        <p:nvSpPr>
          <p:cNvPr id="3" name="Footer Placeholder 2">
            <a:extLst>
              <a:ext uri="{FF2B5EF4-FFF2-40B4-BE49-F238E27FC236}">
                <a16:creationId xmlns:a16="http://schemas.microsoft.com/office/drawing/2014/main" id="{AE205B56-17D5-4538-871D-2B6F4F4D1BE3}"/>
              </a:ext>
            </a:extLst>
          </p:cNvPr>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0D3AD209-5E71-4450-9F7A-CD603EA4EFD6}"/>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2582378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55F3-6A2F-4865-AE28-F9CCAE738FA3}"/>
              </a:ext>
            </a:extLst>
          </p:cNvPr>
          <p:cNvSpPr>
            <a:spLocks noGrp="1"/>
          </p:cNvSpPr>
          <p:nvPr>
            <p:ph type="title"/>
          </p:nvPr>
        </p:nvSpPr>
        <p:spPr>
          <a:xfrm>
            <a:off x="754743" y="804889"/>
            <a:ext cx="10300109" cy="1059305"/>
          </a:xfrm>
        </p:spPr>
        <p:txBody>
          <a:bodyPr>
            <a:normAutofit/>
          </a:bodyPr>
          <a:lstStyle/>
          <a:p>
            <a:r>
              <a:rPr lang="en-US" sz="4400" b="1" dirty="0">
                <a:latin typeface="Calibri" panose="020F0502020204030204" pitchFamily="34" charset="0"/>
                <a:cs typeface="Calibri" panose="020F0502020204030204" pitchFamily="34" charset="0"/>
              </a:rPr>
              <a:t>Optical coherence tomography (OCT)</a:t>
            </a:r>
            <a:endParaRPr lang="en-US" sz="4400" dirty="0"/>
          </a:p>
        </p:txBody>
      </p:sp>
      <p:sp>
        <p:nvSpPr>
          <p:cNvPr id="4" name="Content Placeholder 3">
            <a:extLst>
              <a:ext uri="{FF2B5EF4-FFF2-40B4-BE49-F238E27FC236}">
                <a16:creationId xmlns:a16="http://schemas.microsoft.com/office/drawing/2014/main" id="{9E284609-74AE-4E7F-B62C-4DAB224FC75B}"/>
              </a:ext>
            </a:extLst>
          </p:cNvPr>
          <p:cNvSpPr>
            <a:spLocks noGrp="1"/>
          </p:cNvSpPr>
          <p:nvPr>
            <p:ph sz="half" idx="2"/>
          </p:nvPr>
        </p:nvSpPr>
        <p:spPr/>
        <p:txBody>
          <a:bodyPr>
            <a:normAutofit/>
          </a:bodyPr>
          <a:lstStyle/>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Measures optic disc cupping of optic nerve head</a:t>
            </a:r>
          </a:p>
        </p:txBody>
      </p:sp>
      <p:pic>
        <p:nvPicPr>
          <p:cNvPr id="5" name="Content Placeholder 7">
            <a:extLst>
              <a:ext uri="{FF2B5EF4-FFF2-40B4-BE49-F238E27FC236}">
                <a16:creationId xmlns:a16="http://schemas.microsoft.com/office/drawing/2014/main" id="{3C15BD15-BCE0-4298-87B0-C3C221D9B2C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49218" y="2017342"/>
            <a:ext cx="4329012" cy="3585171"/>
          </a:xfrm>
        </p:spPr>
      </p:pic>
      <p:sp>
        <p:nvSpPr>
          <p:cNvPr id="3" name="Footer Placeholder 2">
            <a:extLst>
              <a:ext uri="{FF2B5EF4-FFF2-40B4-BE49-F238E27FC236}">
                <a16:creationId xmlns:a16="http://schemas.microsoft.com/office/drawing/2014/main" id="{470C9DCB-39BD-4B4B-A7A6-62750F286BF5}"/>
              </a:ext>
            </a:extLst>
          </p:cNvPr>
          <p:cNvSpPr>
            <a:spLocks noGrp="1"/>
          </p:cNvSpPr>
          <p:nvPr>
            <p:ph type="ftr" sz="quarter" idx="11"/>
          </p:nvPr>
        </p:nvSpPr>
        <p:spPr/>
        <p:txBody>
          <a:bodyPr/>
          <a:lstStyle/>
          <a:p>
            <a:endParaRPr lang="en-US" dirty="0"/>
          </a:p>
        </p:txBody>
      </p:sp>
      <p:sp>
        <p:nvSpPr>
          <p:cNvPr id="6" name="TextBox 5">
            <a:extLst>
              <a:ext uri="{FF2B5EF4-FFF2-40B4-BE49-F238E27FC236}">
                <a16:creationId xmlns:a16="http://schemas.microsoft.com/office/drawing/2014/main" id="{E63DACCD-13C1-4D20-80FC-4505C1F344BC}"/>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563821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9C7A4A-AD4D-44C5-9FB3-090BE312E144}"/>
              </a:ext>
            </a:extLst>
          </p:cNvPr>
          <p:cNvSpPr>
            <a:spLocks noGrp="1"/>
          </p:cNvSpPr>
          <p:nvPr>
            <p:ph type="title"/>
          </p:nvPr>
        </p:nvSpPr>
        <p:spPr/>
        <p:txBody>
          <a:bodyPr>
            <a:normAutofit/>
          </a:bodyPr>
          <a:lstStyle/>
          <a:p>
            <a:r>
              <a:rPr lang="en-US" sz="4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Treatment of glaucoma</a:t>
            </a:r>
          </a:p>
        </p:txBody>
      </p:sp>
      <p:sp>
        <p:nvSpPr>
          <p:cNvPr id="6" name="Text Placeholder 5">
            <a:extLst>
              <a:ext uri="{FF2B5EF4-FFF2-40B4-BE49-F238E27FC236}">
                <a16:creationId xmlns:a16="http://schemas.microsoft.com/office/drawing/2014/main" id="{5864B223-ECF6-4A5A-9FEB-E0C28BCBFB0C}"/>
              </a:ext>
            </a:extLst>
          </p:cNvPr>
          <p:cNvSpPr>
            <a:spLocks noGrp="1"/>
          </p:cNvSpPr>
          <p:nvPr>
            <p:ph type="body" idx="1"/>
          </p:nvPr>
        </p:nvSpPr>
        <p:spPr/>
        <p:txBody>
          <a:bodyPr/>
          <a:lstStyle/>
          <a:p>
            <a:endParaRPr lang="en-US"/>
          </a:p>
        </p:txBody>
      </p:sp>
      <p:sp>
        <p:nvSpPr>
          <p:cNvPr id="2" name="Footer Placeholder 1">
            <a:extLst>
              <a:ext uri="{FF2B5EF4-FFF2-40B4-BE49-F238E27FC236}">
                <a16:creationId xmlns:a16="http://schemas.microsoft.com/office/drawing/2014/main" id="{1286DD7D-CE09-4499-94D4-7F6929E26267}"/>
              </a:ext>
            </a:extLst>
          </p:cNvPr>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692C54CD-708F-44F9-834B-72CB4B1BC4F2}"/>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3334870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D5883E-7548-42FC-A35D-CE76D7D26F0D}"/>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AIM OF TREATMENT </a:t>
            </a:r>
          </a:p>
        </p:txBody>
      </p:sp>
      <p:sp>
        <p:nvSpPr>
          <p:cNvPr id="5" name="Content Placeholder 4">
            <a:extLst>
              <a:ext uri="{FF2B5EF4-FFF2-40B4-BE49-F238E27FC236}">
                <a16:creationId xmlns:a16="http://schemas.microsoft.com/office/drawing/2014/main" id="{AEA000E1-F8DB-4585-BA5E-3192D8FE8E6D}"/>
              </a:ext>
            </a:extLst>
          </p:cNvPr>
          <p:cNvSpPr>
            <a:spLocks noGrp="1"/>
          </p:cNvSpPr>
          <p:nvPr>
            <p:ph sz="half" idx="1"/>
          </p:nvPr>
        </p:nvSpPr>
        <p:spPr/>
        <p:txBody>
          <a:bodyPr>
            <a:normAutofit lnSpcReduction="10000"/>
          </a:bodyPr>
          <a:lstStyle/>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To lower intraocular pressure </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To prevent visual loss and visual field defects progression by maintaining </a:t>
            </a:r>
            <a:r>
              <a:rPr lang="en-US" sz="2800" b="1" dirty="0">
                <a:solidFill>
                  <a:srgbClr val="C00000"/>
                </a:solidFill>
                <a:latin typeface="Calibri" panose="020F0502020204030204" pitchFamily="34" charset="0"/>
                <a:cs typeface="Calibri" panose="020F0502020204030204" pitchFamily="34" charset="0"/>
              </a:rPr>
              <a:t>“Target IOP”</a:t>
            </a:r>
          </a:p>
        </p:txBody>
      </p:sp>
      <p:sp>
        <p:nvSpPr>
          <p:cNvPr id="6" name="Content Placeholder 5">
            <a:extLst>
              <a:ext uri="{FF2B5EF4-FFF2-40B4-BE49-F238E27FC236}">
                <a16:creationId xmlns:a16="http://schemas.microsoft.com/office/drawing/2014/main" id="{4F8F6753-A73E-4512-8C24-58025F8B2541}"/>
              </a:ext>
            </a:extLst>
          </p:cNvPr>
          <p:cNvSpPr>
            <a:spLocks noGrp="1"/>
          </p:cNvSpPr>
          <p:nvPr>
            <p:ph sz="half" idx="2"/>
          </p:nvPr>
        </p:nvSpPr>
        <p:spPr/>
        <p:txBody>
          <a:bodyPr>
            <a:normAutofit lnSpcReduction="10000"/>
          </a:bodyPr>
          <a:lstStyle/>
          <a:p>
            <a:pPr marL="0" indent="0">
              <a:buNone/>
            </a:pPr>
            <a:r>
              <a:rPr lang="en-US" sz="2800" b="1" dirty="0">
                <a:latin typeface="Calibri" panose="020F0502020204030204" pitchFamily="34" charset="0"/>
                <a:cs typeface="Calibri" panose="020F0502020204030204" pitchFamily="34" charset="0"/>
              </a:rPr>
              <a:t>Treatment options</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Medical </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Laser</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Surgical </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Minimally invasive procedures</a:t>
            </a:r>
          </a:p>
        </p:txBody>
      </p:sp>
      <p:sp>
        <p:nvSpPr>
          <p:cNvPr id="2" name="Footer Placeholder 1">
            <a:extLst>
              <a:ext uri="{FF2B5EF4-FFF2-40B4-BE49-F238E27FC236}">
                <a16:creationId xmlns:a16="http://schemas.microsoft.com/office/drawing/2014/main" id="{F08E65F8-1776-4791-94A5-1522A62243C4}"/>
              </a:ext>
            </a:extLst>
          </p:cNvPr>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CE6B238F-3824-4E52-89A5-A50760E2D031}"/>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33660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1000"/>
                                        <p:tgtEl>
                                          <p:spTgt spid="6">
                                            <p:txEl>
                                              <p:pRg st="3" end="3"/>
                                            </p:txEl>
                                          </p:spTgt>
                                        </p:tgtEl>
                                      </p:cBhvr>
                                    </p:animEffect>
                                    <p:anim calcmode="lin" valueType="num">
                                      <p:cBhvr>
                                        <p:cTn id="3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fade">
                                      <p:cBhvr>
                                        <p:cTn id="39" dur="1000"/>
                                        <p:tgtEl>
                                          <p:spTgt spid="6">
                                            <p:txEl>
                                              <p:pRg st="4" end="4"/>
                                            </p:txEl>
                                          </p:spTgt>
                                        </p:tgtEl>
                                      </p:cBhvr>
                                    </p:animEffect>
                                    <p:anim calcmode="lin" valueType="num">
                                      <p:cBhvr>
                                        <p:cTn id="4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E0A5-CE23-4B71-966B-2BF0D765D5E9}"/>
              </a:ext>
            </a:extLst>
          </p:cNvPr>
          <p:cNvSpPr>
            <a:spLocks noGrp="1"/>
          </p:cNvSpPr>
          <p:nvPr>
            <p:ph type="title"/>
          </p:nvPr>
        </p:nvSpPr>
        <p:spPr/>
        <p:txBody>
          <a:bodyPr>
            <a:normAutofit fontScale="90000"/>
          </a:bodyPr>
          <a:lstStyle/>
          <a:p>
            <a:r>
              <a:rPr lang="en-US" sz="4400" b="1" dirty="0">
                <a:latin typeface="Calibri" panose="020F0502020204030204" pitchFamily="34" charset="0"/>
                <a:cs typeface="Calibri" panose="020F0502020204030204" pitchFamily="34" charset="0"/>
              </a:rPr>
              <a:t>Pharmacology</a:t>
            </a:r>
            <a:br>
              <a:rPr lang="en-US" sz="4400" b="1" dirty="0">
                <a:latin typeface="Calibri" panose="020F0502020204030204" pitchFamily="34" charset="0"/>
                <a:cs typeface="Calibri" panose="020F0502020204030204" pitchFamily="34" charset="0"/>
              </a:rPr>
            </a:br>
            <a:r>
              <a:rPr lang="en-US" sz="4000" b="1" dirty="0" err="1">
                <a:latin typeface="Calibri" panose="020F0502020204030204" pitchFamily="34" charset="0"/>
                <a:cs typeface="Calibri" panose="020F0502020204030204" pitchFamily="34" charset="0"/>
              </a:rPr>
              <a:t>pARASYMPATHOMIMETICS</a:t>
            </a:r>
            <a:r>
              <a:rPr lang="en-US" sz="4000" b="1" dirty="0">
                <a:latin typeface="Calibri" panose="020F0502020204030204" pitchFamily="34" charset="0"/>
                <a:cs typeface="Calibri" panose="020F0502020204030204" pitchFamily="34" charset="0"/>
              </a:rPr>
              <a:t> DRUGS</a:t>
            </a:r>
          </a:p>
        </p:txBody>
      </p:sp>
      <p:sp>
        <p:nvSpPr>
          <p:cNvPr id="4" name="Content Placeholder 3">
            <a:extLst>
              <a:ext uri="{FF2B5EF4-FFF2-40B4-BE49-F238E27FC236}">
                <a16:creationId xmlns:a16="http://schemas.microsoft.com/office/drawing/2014/main" id="{40B7CB56-7340-4036-95BE-2F1418816268}"/>
              </a:ext>
            </a:extLst>
          </p:cNvPr>
          <p:cNvSpPr>
            <a:spLocks noGrp="1"/>
          </p:cNvSpPr>
          <p:nvPr>
            <p:ph sz="half" idx="2"/>
          </p:nvPr>
        </p:nvSpPr>
        <p:spPr/>
        <p:txBody>
          <a:bodyPr>
            <a:normAutofit lnSpcReduction="10000"/>
          </a:bodyPr>
          <a:lstStyle/>
          <a:p>
            <a:pPr marL="0" indent="0">
              <a:buNone/>
            </a:pPr>
            <a:r>
              <a:rPr lang="en-US" sz="2800" b="1" dirty="0">
                <a:latin typeface="Calibri" panose="020F0502020204030204" pitchFamily="34" charset="0"/>
                <a:cs typeface="Calibri" panose="020F0502020204030204" pitchFamily="34" charset="0"/>
              </a:rPr>
              <a:t>MIOTICS</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Pilocarpine (1%, 2%, 4%)</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Open trabecular meshwork spaces</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Miosis and spasm</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Retinal detachment</a:t>
            </a:r>
          </a:p>
        </p:txBody>
      </p:sp>
      <p:pic>
        <p:nvPicPr>
          <p:cNvPr id="5" name="Picture 4">
            <a:extLst>
              <a:ext uri="{FF2B5EF4-FFF2-40B4-BE49-F238E27FC236}">
                <a16:creationId xmlns:a16="http://schemas.microsoft.com/office/drawing/2014/main" id="{6865CE6C-01B1-4814-9FE2-539766FEA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077" y="2197509"/>
            <a:ext cx="4250084" cy="3441519"/>
          </a:xfrm>
          <a:prstGeom prst="rect">
            <a:avLst/>
          </a:prstGeom>
        </p:spPr>
      </p:pic>
      <p:sp>
        <p:nvSpPr>
          <p:cNvPr id="6" name="TextBox 5">
            <a:extLst>
              <a:ext uri="{FF2B5EF4-FFF2-40B4-BE49-F238E27FC236}">
                <a16:creationId xmlns:a16="http://schemas.microsoft.com/office/drawing/2014/main" id="{CCB89761-238D-4559-8B6B-02F4D3B30176}"/>
              </a:ext>
            </a:extLst>
          </p:cNvPr>
          <p:cNvSpPr txBox="1"/>
          <p:nvPr/>
        </p:nvSpPr>
        <p:spPr>
          <a:xfrm>
            <a:off x="8358660" y="227554"/>
            <a:ext cx="3236685" cy="369332"/>
          </a:xfrm>
          <a:prstGeom prst="rect">
            <a:avLst/>
          </a:prstGeom>
          <a:noFill/>
        </p:spPr>
        <p:txBody>
          <a:bodyPr wrap="square" rtlCol="0">
            <a:spAutoFit/>
          </a:bodyPr>
          <a:lstStyle/>
          <a:p>
            <a:r>
              <a:rPr lang="en-US" b="1" dirty="0"/>
              <a:t>Horizontal integration</a:t>
            </a:r>
          </a:p>
        </p:txBody>
      </p:sp>
      <p:sp>
        <p:nvSpPr>
          <p:cNvPr id="3" name="Footer Placeholder 2">
            <a:extLst>
              <a:ext uri="{FF2B5EF4-FFF2-40B4-BE49-F238E27FC236}">
                <a16:creationId xmlns:a16="http://schemas.microsoft.com/office/drawing/2014/main" id="{AC582997-511E-4308-9DE4-F3F8AD25731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8802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897B-735F-48BD-97DD-83958FCFBDCF}"/>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Learning objectives </a:t>
            </a:r>
          </a:p>
        </p:txBody>
      </p:sp>
      <p:sp>
        <p:nvSpPr>
          <p:cNvPr id="3" name="Content Placeholder 2">
            <a:extLst>
              <a:ext uri="{FF2B5EF4-FFF2-40B4-BE49-F238E27FC236}">
                <a16:creationId xmlns:a16="http://schemas.microsoft.com/office/drawing/2014/main" id="{C68632C5-84E6-4BB2-A701-2B9D9F210199}"/>
              </a:ext>
            </a:extLst>
          </p:cNvPr>
          <p:cNvSpPr>
            <a:spLocks noGrp="1"/>
          </p:cNvSpPr>
          <p:nvPr>
            <p:ph idx="1"/>
          </p:nvPr>
        </p:nvSpPr>
        <p:spPr/>
        <p:txBody>
          <a:bodyPr>
            <a:normAutofit fontScale="85000" lnSpcReduction="20000"/>
          </a:bodyPr>
          <a:lstStyle/>
          <a:p>
            <a:pPr marL="0" indent="0">
              <a:buNone/>
            </a:pPr>
            <a:r>
              <a:rPr lang="en-US" sz="2800" dirty="0">
                <a:latin typeface="Calibri" panose="020F0502020204030204" pitchFamily="34" charset="0"/>
                <a:cs typeface="Calibri" panose="020F0502020204030204" pitchFamily="34" charset="0"/>
              </a:rPr>
              <a:t>At the end of one hour large group interactive session (LGIS) using the PowerPoint , fourth year medical student should be able to </a:t>
            </a:r>
          </a:p>
          <a:p>
            <a:pPr>
              <a:buFont typeface="Wingdings" panose="05000000000000000000" pitchFamily="2" charset="2"/>
              <a:buChar char="ü"/>
            </a:pPr>
            <a:r>
              <a:rPr lang="en-US" sz="2800" dirty="0">
                <a:latin typeface="Calibri" panose="020F0502020204030204" pitchFamily="34" charset="0"/>
                <a:cs typeface="Calibri" panose="020F0502020204030204" pitchFamily="34" charset="0"/>
              </a:rPr>
              <a:t>Describe anatomy of drainage angle and physiology of aqueous humor</a:t>
            </a:r>
          </a:p>
          <a:p>
            <a:pPr>
              <a:buFont typeface="Wingdings" panose="05000000000000000000" pitchFamily="2" charset="2"/>
              <a:buChar char="ü"/>
            </a:pPr>
            <a:r>
              <a:rPr lang="en-US" sz="2800" dirty="0">
                <a:latin typeface="Calibri" panose="020F0502020204030204" pitchFamily="34" charset="0"/>
                <a:cs typeface="Calibri" panose="020F0502020204030204" pitchFamily="34" charset="0"/>
              </a:rPr>
              <a:t>Define glaucoma and describe its pathophysiology</a:t>
            </a:r>
          </a:p>
          <a:p>
            <a:pPr>
              <a:buFont typeface="Wingdings" panose="05000000000000000000" pitchFamily="2" charset="2"/>
              <a:buChar char="ü"/>
            </a:pPr>
            <a:r>
              <a:rPr lang="en-US" sz="2800" dirty="0">
                <a:latin typeface="Calibri" panose="020F0502020204030204" pitchFamily="34" charset="0"/>
                <a:cs typeface="Calibri" panose="020F0502020204030204" pitchFamily="34" charset="0"/>
              </a:rPr>
              <a:t>Enumerate visual field defects with glaucoma</a:t>
            </a:r>
          </a:p>
          <a:p>
            <a:pPr>
              <a:buFont typeface="Wingdings" panose="05000000000000000000" pitchFamily="2" charset="2"/>
              <a:buChar char="ü"/>
            </a:pPr>
            <a:r>
              <a:rPr lang="en-US" sz="2800" dirty="0">
                <a:latin typeface="Calibri" panose="020F0502020204030204" pitchFamily="34" charset="0"/>
                <a:cs typeface="Calibri" panose="020F0502020204030204" pitchFamily="34" charset="0"/>
              </a:rPr>
              <a:t>Describe investigations for glaucoma</a:t>
            </a:r>
          </a:p>
          <a:p>
            <a:pPr>
              <a:buFont typeface="Wingdings" panose="05000000000000000000" pitchFamily="2" charset="2"/>
              <a:buChar char="ü"/>
            </a:pPr>
            <a:r>
              <a:rPr lang="en-US" sz="2800" dirty="0">
                <a:latin typeface="Calibri" panose="020F0502020204030204" pitchFamily="34" charset="0"/>
                <a:cs typeface="Calibri" panose="020F0502020204030204" pitchFamily="34" charset="0"/>
              </a:rPr>
              <a:t>Describe treatment options for glaucoma</a:t>
            </a:r>
          </a:p>
          <a:p>
            <a:endParaRPr lang="en-US" dirty="0"/>
          </a:p>
        </p:txBody>
      </p:sp>
      <p:pic>
        <p:nvPicPr>
          <p:cNvPr id="4" name="Picture 3">
            <a:extLst>
              <a:ext uri="{FF2B5EF4-FFF2-40B4-BE49-F238E27FC236}">
                <a16:creationId xmlns:a16="http://schemas.microsoft.com/office/drawing/2014/main" id="{3C16069F-8D63-4781-9C80-E410DBB99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5" name="Footer Placeholder 4">
            <a:extLst>
              <a:ext uri="{FF2B5EF4-FFF2-40B4-BE49-F238E27FC236}">
                <a16:creationId xmlns:a16="http://schemas.microsoft.com/office/drawing/2014/main" id="{CE3BE2CB-5E28-46D7-BC7A-31AAE9232B51}"/>
              </a:ext>
            </a:extLst>
          </p:cNvPr>
          <p:cNvSpPr>
            <a:spLocks noGrp="1"/>
          </p:cNvSpPr>
          <p:nvPr>
            <p:ph type="ftr" sz="quarter" idx="11"/>
          </p:nvPr>
        </p:nvSpPr>
        <p:spPr/>
        <p:txBody>
          <a:bodyPr/>
          <a:lstStyle/>
          <a:p>
            <a:endParaRPr lang="en-US" dirty="0"/>
          </a:p>
        </p:txBody>
      </p:sp>
      <p:sp>
        <p:nvSpPr>
          <p:cNvPr id="6" name="TextBox 5">
            <a:extLst>
              <a:ext uri="{FF2B5EF4-FFF2-40B4-BE49-F238E27FC236}">
                <a16:creationId xmlns:a16="http://schemas.microsoft.com/office/drawing/2014/main" id="{6BF9B45B-1E9B-49AD-B0D3-9927E254171C}"/>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202311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D3326-8604-4284-865C-0EFD6FD821DD}"/>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SYMPATHOLYTIC DRUGS</a:t>
            </a:r>
          </a:p>
        </p:txBody>
      </p:sp>
      <p:sp>
        <p:nvSpPr>
          <p:cNvPr id="4" name="Content Placeholder 3">
            <a:extLst>
              <a:ext uri="{FF2B5EF4-FFF2-40B4-BE49-F238E27FC236}">
                <a16:creationId xmlns:a16="http://schemas.microsoft.com/office/drawing/2014/main" id="{BA449466-62FA-4411-93F0-297069D5928E}"/>
              </a:ext>
            </a:extLst>
          </p:cNvPr>
          <p:cNvSpPr>
            <a:spLocks noGrp="1"/>
          </p:cNvSpPr>
          <p:nvPr>
            <p:ph sz="half" idx="2"/>
          </p:nvPr>
        </p:nvSpPr>
        <p:spPr>
          <a:xfrm>
            <a:off x="6413771" y="2017343"/>
            <a:ext cx="4645152" cy="3793522"/>
          </a:xfrm>
        </p:spPr>
        <p:txBody>
          <a:bodyPr>
            <a:normAutofit lnSpcReduction="10000"/>
          </a:bodyPr>
          <a:lstStyle/>
          <a:p>
            <a:pPr marL="0" indent="0">
              <a:buNone/>
            </a:pPr>
            <a:r>
              <a:rPr lang="en-US" sz="2800" b="1" dirty="0">
                <a:latin typeface="Calibri" panose="020F0502020204030204" pitchFamily="34" charset="0"/>
                <a:cs typeface="Calibri" panose="020F0502020204030204" pitchFamily="34" charset="0"/>
              </a:rPr>
              <a:t>BETA BLOCKERS </a:t>
            </a:r>
          </a:p>
          <a:p>
            <a:pPr>
              <a:buFont typeface="Wingdings" panose="05000000000000000000" pitchFamily="2" charset="2"/>
              <a:buChar char="§"/>
            </a:pPr>
            <a:r>
              <a:rPr lang="en-US" sz="2600" dirty="0">
                <a:latin typeface="Calibri" panose="020F0502020204030204" pitchFamily="34" charset="0"/>
                <a:cs typeface="Calibri" panose="020F0502020204030204" pitchFamily="34" charset="0"/>
              </a:rPr>
              <a:t>Non selective and selective</a:t>
            </a:r>
          </a:p>
          <a:p>
            <a:pPr>
              <a:buFont typeface="Wingdings" panose="05000000000000000000" pitchFamily="2" charset="2"/>
              <a:buChar char="§"/>
            </a:pPr>
            <a:r>
              <a:rPr lang="en-US" sz="2600" dirty="0">
                <a:latin typeface="Calibri" panose="020F0502020204030204" pitchFamily="34" charset="0"/>
                <a:cs typeface="Calibri" panose="020F0502020204030204" pitchFamily="34" charset="0"/>
              </a:rPr>
              <a:t>Timolol and </a:t>
            </a:r>
            <a:r>
              <a:rPr lang="en-US" sz="2600" dirty="0" err="1">
                <a:latin typeface="Calibri" panose="020F0502020204030204" pitchFamily="34" charset="0"/>
                <a:cs typeface="Calibri" panose="020F0502020204030204" pitchFamily="34" charset="0"/>
              </a:rPr>
              <a:t>Betaxolol</a:t>
            </a:r>
            <a:r>
              <a:rPr lang="en-US" sz="2600" dirty="0">
                <a:latin typeface="Calibri" panose="020F0502020204030204" pitchFamily="34" charset="0"/>
                <a:cs typeface="Calibri" panose="020F0502020204030204" pitchFamily="34" charset="0"/>
              </a:rPr>
              <a:t> (0.5%)</a:t>
            </a:r>
          </a:p>
          <a:p>
            <a:pPr>
              <a:buFont typeface="Wingdings" panose="05000000000000000000" pitchFamily="2" charset="2"/>
              <a:buChar char="§"/>
            </a:pPr>
            <a:r>
              <a:rPr lang="en-US" sz="2600" dirty="0">
                <a:latin typeface="Calibri" panose="020F0502020204030204" pitchFamily="34" charset="0"/>
                <a:cs typeface="Calibri" panose="020F0502020204030204" pitchFamily="34" charset="0"/>
              </a:rPr>
              <a:t>Decreases aqueous humor production</a:t>
            </a:r>
          </a:p>
          <a:p>
            <a:pPr>
              <a:buFont typeface="Wingdings" panose="05000000000000000000" pitchFamily="2" charset="2"/>
              <a:buChar char="§"/>
            </a:pPr>
            <a:r>
              <a:rPr lang="en-US" sz="2600" dirty="0">
                <a:latin typeface="Calibri" panose="020F0502020204030204" pitchFamily="34" charset="0"/>
                <a:cs typeface="Calibri" panose="020F0502020204030204" pitchFamily="34" charset="0"/>
              </a:rPr>
              <a:t>Bronchospasm and brady cardia</a:t>
            </a:r>
          </a:p>
        </p:txBody>
      </p:sp>
      <p:pic>
        <p:nvPicPr>
          <p:cNvPr id="5" name="Content Placeholder 5">
            <a:extLst>
              <a:ext uri="{FF2B5EF4-FFF2-40B4-BE49-F238E27FC236}">
                <a16:creationId xmlns:a16="http://schemas.microsoft.com/office/drawing/2014/main" id="{67F9D0F1-08AE-4116-A55C-3D6518E75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882" y="2017343"/>
            <a:ext cx="3448050" cy="3448050"/>
          </a:xfrm>
          <a:prstGeom prst="rect">
            <a:avLst/>
          </a:prstGeom>
        </p:spPr>
      </p:pic>
      <p:sp>
        <p:nvSpPr>
          <p:cNvPr id="3" name="Footer Placeholder 2">
            <a:extLst>
              <a:ext uri="{FF2B5EF4-FFF2-40B4-BE49-F238E27FC236}">
                <a16:creationId xmlns:a16="http://schemas.microsoft.com/office/drawing/2014/main" id="{82128720-9CE5-4EF0-84F5-653B9DA5A136}"/>
              </a:ext>
            </a:extLst>
          </p:cNvPr>
          <p:cNvSpPr>
            <a:spLocks noGrp="1"/>
          </p:cNvSpPr>
          <p:nvPr>
            <p:ph type="ftr" sz="quarter" idx="11"/>
          </p:nvPr>
        </p:nvSpPr>
        <p:spPr/>
        <p:txBody>
          <a:bodyPr/>
          <a:lstStyle/>
          <a:p>
            <a:endParaRPr lang="en-US" dirty="0"/>
          </a:p>
        </p:txBody>
      </p:sp>
      <p:sp>
        <p:nvSpPr>
          <p:cNvPr id="8" name="TextBox 7">
            <a:extLst>
              <a:ext uri="{FF2B5EF4-FFF2-40B4-BE49-F238E27FC236}">
                <a16:creationId xmlns:a16="http://schemas.microsoft.com/office/drawing/2014/main" id="{D21B37EC-5D89-4D2C-9DEB-3827167C9F6C}"/>
              </a:ext>
            </a:extLst>
          </p:cNvPr>
          <p:cNvSpPr txBox="1"/>
          <p:nvPr/>
        </p:nvSpPr>
        <p:spPr>
          <a:xfrm>
            <a:off x="8358660" y="227554"/>
            <a:ext cx="3236685" cy="369332"/>
          </a:xfrm>
          <a:prstGeom prst="rect">
            <a:avLst/>
          </a:prstGeom>
          <a:noFill/>
        </p:spPr>
        <p:txBody>
          <a:bodyPr wrap="square" rtlCol="0">
            <a:spAutoFit/>
          </a:bodyPr>
          <a:lstStyle/>
          <a:p>
            <a:r>
              <a:rPr lang="en-US" b="1" dirty="0"/>
              <a:t>Horizontal integration</a:t>
            </a:r>
          </a:p>
        </p:txBody>
      </p:sp>
    </p:spTree>
    <p:extLst>
      <p:ext uri="{BB962C8B-B14F-4D97-AF65-F5344CB8AC3E}">
        <p14:creationId xmlns:p14="http://schemas.microsoft.com/office/powerpoint/2010/main" val="282368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C4320-9740-4992-824B-15F3BED62F61}"/>
              </a:ext>
            </a:extLst>
          </p:cNvPr>
          <p:cNvSpPr>
            <a:spLocks noGrp="1"/>
          </p:cNvSpPr>
          <p:nvPr>
            <p:ph type="title"/>
          </p:nvPr>
        </p:nvSpPr>
        <p:spPr>
          <a:xfrm>
            <a:off x="1449217" y="804889"/>
            <a:ext cx="9605635" cy="1059305"/>
          </a:xfrm>
        </p:spPr>
        <p:txBody>
          <a:bodyPr>
            <a:normAutofit/>
          </a:bodyPr>
          <a:lstStyle/>
          <a:p>
            <a:r>
              <a:rPr lang="en-US" sz="4400" b="1" dirty="0">
                <a:latin typeface="Calibri" panose="020F0502020204030204" pitchFamily="34" charset="0"/>
                <a:cs typeface="Calibri" panose="020F0502020204030204" pitchFamily="34" charset="0"/>
              </a:rPr>
              <a:t>SYMPATHOMIMETIC DRUGS</a:t>
            </a:r>
          </a:p>
        </p:txBody>
      </p:sp>
      <p:sp>
        <p:nvSpPr>
          <p:cNvPr id="4" name="Content Placeholder 3">
            <a:extLst>
              <a:ext uri="{FF2B5EF4-FFF2-40B4-BE49-F238E27FC236}">
                <a16:creationId xmlns:a16="http://schemas.microsoft.com/office/drawing/2014/main" id="{CD8A8AC3-8AEB-46FD-908A-499E3359DBB1}"/>
              </a:ext>
            </a:extLst>
          </p:cNvPr>
          <p:cNvSpPr>
            <a:spLocks noGrp="1"/>
          </p:cNvSpPr>
          <p:nvPr>
            <p:ph sz="half" idx="2"/>
          </p:nvPr>
        </p:nvSpPr>
        <p:spPr>
          <a:xfrm>
            <a:off x="6413771" y="2017343"/>
            <a:ext cx="4645152" cy="3793522"/>
          </a:xfrm>
        </p:spPr>
        <p:txBody>
          <a:bodyPr>
            <a:normAutofit/>
          </a:bodyPr>
          <a:lstStyle/>
          <a:p>
            <a:pPr marL="0" indent="0">
              <a:buNone/>
            </a:pPr>
            <a:r>
              <a:rPr lang="en-US" sz="2800" b="1" dirty="0">
                <a:latin typeface="Calibri" panose="020F0502020204030204" pitchFamily="34" charset="0"/>
                <a:cs typeface="Calibri" panose="020F0502020204030204" pitchFamily="34" charset="0"/>
              </a:rPr>
              <a:t>ALPHA 2 AGONISTS</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Brimonidine (0.2%)</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Decreases aqueous production and increases aqueous outflow</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Conjunctival hyperemia </a:t>
            </a:r>
          </a:p>
        </p:txBody>
      </p:sp>
      <p:pic>
        <p:nvPicPr>
          <p:cNvPr id="8" name="Content Placeholder 5">
            <a:extLst>
              <a:ext uri="{FF2B5EF4-FFF2-40B4-BE49-F238E27FC236}">
                <a16:creationId xmlns:a16="http://schemas.microsoft.com/office/drawing/2014/main" id="{C7F462F3-2631-4E78-B250-D91148D1588D}"/>
              </a:ext>
            </a:extLst>
          </p:cNvPr>
          <p:cNvPicPr>
            <a:picLocks noChangeAspect="1"/>
          </p:cNvPicPr>
          <p:nvPr/>
        </p:nvPicPr>
        <p:blipFill rotWithShape="1">
          <a:blip r:embed="rId2">
            <a:extLst>
              <a:ext uri="{28A0092B-C50C-407E-A947-70E740481C1C}">
                <a14:useLocalDpi xmlns:a14="http://schemas.microsoft.com/office/drawing/2010/main" val="0"/>
              </a:ext>
            </a:extLst>
          </a:blip>
          <a:srcRect t="14197" b="12310"/>
          <a:stretch/>
        </p:blipFill>
        <p:spPr>
          <a:xfrm>
            <a:off x="1681316" y="2307771"/>
            <a:ext cx="3923071" cy="3280229"/>
          </a:xfrm>
          <a:prstGeom prst="rect">
            <a:avLst/>
          </a:prstGeom>
        </p:spPr>
      </p:pic>
      <p:sp>
        <p:nvSpPr>
          <p:cNvPr id="3" name="Footer Placeholder 2">
            <a:extLst>
              <a:ext uri="{FF2B5EF4-FFF2-40B4-BE49-F238E27FC236}">
                <a16:creationId xmlns:a16="http://schemas.microsoft.com/office/drawing/2014/main" id="{9EDC63BC-E463-4501-8787-E90B2EE98B6F}"/>
              </a:ext>
            </a:extLst>
          </p:cNvPr>
          <p:cNvSpPr>
            <a:spLocks noGrp="1"/>
          </p:cNvSpPr>
          <p:nvPr>
            <p:ph type="ftr" sz="quarter" idx="11"/>
          </p:nvPr>
        </p:nvSpPr>
        <p:spPr/>
        <p:txBody>
          <a:bodyPr/>
          <a:lstStyle/>
          <a:p>
            <a:endParaRPr lang="en-US" dirty="0"/>
          </a:p>
        </p:txBody>
      </p:sp>
      <p:sp>
        <p:nvSpPr>
          <p:cNvPr id="9" name="TextBox 8">
            <a:extLst>
              <a:ext uri="{FF2B5EF4-FFF2-40B4-BE49-F238E27FC236}">
                <a16:creationId xmlns:a16="http://schemas.microsoft.com/office/drawing/2014/main" id="{65F47BB1-1A6D-42AB-90A8-268F02BAF272}"/>
              </a:ext>
            </a:extLst>
          </p:cNvPr>
          <p:cNvSpPr txBox="1"/>
          <p:nvPr/>
        </p:nvSpPr>
        <p:spPr>
          <a:xfrm>
            <a:off x="8358660" y="227554"/>
            <a:ext cx="3236685" cy="369332"/>
          </a:xfrm>
          <a:prstGeom prst="rect">
            <a:avLst/>
          </a:prstGeom>
          <a:noFill/>
        </p:spPr>
        <p:txBody>
          <a:bodyPr wrap="square" rtlCol="0">
            <a:spAutoFit/>
          </a:bodyPr>
          <a:lstStyle/>
          <a:p>
            <a:r>
              <a:rPr lang="en-US" b="1" dirty="0"/>
              <a:t>Horizontal integration</a:t>
            </a:r>
          </a:p>
        </p:txBody>
      </p:sp>
    </p:spTree>
    <p:extLst>
      <p:ext uri="{BB962C8B-B14F-4D97-AF65-F5344CB8AC3E}">
        <p14:creationId xmlns:p14="http://schemas.microsoft.com/office/powerpoint/2010/main" val="122618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8888-7314-404F-ABCF-ED869AEF70E9}"/>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CARBONIC ANHYDRASE INHIBITORS</a:t>
            </a:r>
          </a:p>
        </p:txBody>
      </p:sp>
      <p:sp>
        <p:nvSpPr>
          <p:cNvPr id="4" name="Content Placeholder 3">
            <a:extLst>
              <a:ext uri="{FF2B5EF4-FFF2-40B4-BE49-F238E27FC236}">
                <a16:creationId xmlns:a16="http://schemas.microsoft.com/office/drawing/2014/main" id="{2C1386E2-18FB-4583-9B50-527F8652F4B0}"/>
              </a:ext>
            </a:extLst>
          </p:cNvPr>
          <p:cNvSpPr>
            <a:spLocks noGrp="1"/>
          </p:cNvSpPr>
          <p:nvPr>
            <p:ph sz="half" idx="2"/>
          </p:nvPr>
        </p:nvSpPr>
        <p:spPr/>
        <p:txBody>
          <a:bodyPr/>
          <a:lstStyle/>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Dorzolamide (2%) topical</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Decreases aqueous production</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Allergy </a:t>
            </a:r>
          </a:p>
          <a:p>
            <a:endParaRPr lang="en-US" dirty="0"/>
          </a:p>
        </p:txBody>
      </p:sp>
      <p:pic>
        <p:nvPicPr>
          <p:cNvPr id="5" name="Content Placeholder 5">
            <a:extLst>
              <a:ext uri="{FF2B5EF4-FFF2-40B4-BE49-F238E27FC236}">
                <a16:creationId xmlns:a16="http://schemas.microsoft.com/office/drawing/2014/main" id="{05F70BEC-0E26-4A10-BBD4-5ECD5F5EF5FA}"/>
              </a:ext>
            </a:extLst>
          </p:cNvPr>
          <p:cNvPicPr>
            <a:picLocks noChangeAspect="1"/>
          </p:cNvPicPr>
          <p:nvPr/>
        </p:nvPicPr>
        <p:blipFill rotWithShape="1">
          <a:blip r:embed="rId2">
            <a:extLst>
              <a:ext uri="{28A0092B-C50C-407E-A947-70E740481C1C}">
                <a14:useLocalDpi xmlns:a14="http://schemas.microsoft.com/office/drawing/2010/main" val="0"/>
              </a:ext>
            </a:extLst>
          </a:blip>
          <a:srcRect l="24052" t="8399" r="29311" b="6845"/>
          <a:stretch/>
        </p:blipFill>
        <p:spPr>
          <a:xfrm>
            <a:off x="2844799" y="2220687"/>
            <a:ext cx="1901371" cy="3238176"/>
          </a:xfrm>
          <a:prstGeom prst="rect">
            <a:avLst/>
          </a:prstGeom>
        </p:spPr>
      </p:pic>
      <p:sp>
        <p:nvSpPr>
          <p:cNvPr id="3" name="Footer Placeholder 2">
            <a:extLst>
              <a:ext uri="{FF2B5EF4-FFF2-40B4-BE49-F238E27FC236}">
                <a16:creationId xmlns:a16="http://schemas.microsoft.com/office/drawing/2014/main" id="{42C45F25-F5C6-4C6E-A45B-DCF21375203F}"/>
              </a:ext>
            </a:extLst>
          </p:cNvPr>
          <p:cNvSpPr>
            <a:spLocks noGrp="1"/>
          </p:cNvSpPr>
          <p:nvPr>
            <p:ph type="ftr" sz="quarter" idx="11"/>
          </p:nvPr>
        </p:nvSpPr>
        <p:spPr/>
        <p:txBody>
          <a:bodyPr/>
          <a:lstStyle/>
          <a:p>
            <a:endParaRPr lang="en-US" dirty="0"/>
          </a:p>
        </p:txBody>
      </p:sp>
      <p:sp>
        <p:nvSpPr>
          <p:cNvPr id="8" name="TextBox 7">
            <a:extLst>
              <a:ext uri="{FF2B5EF4-FFF2-40B4-BE49-F238E27FC236}">
                <a16:creationId xmlns:a16="http://schemas.microsoft.com/office/drawing/2014/main" id="{8830EBEB-E23D-42BE-8FA2-C97D7AC9645D}"/>
              </a:ext>
            </a:extLst>
          </p:cNvPr>
          <p:cNvSpPr txBox="1"/>
          <p:nvPr/>
        </p:nvSpPr>
        <p:spPr>
          <a:xfrm>
            <a:off x="8358660" y="227554"/>
            <a:ext cx="3236685" cy="369332"/>
          </a:xfrm>
          <a:prstGeom prst="rect">
            <a:avLst/>
          </a:prstGeom>
          <a:noFill/>
        </p:spPr>
        <p:txBody>
          <a:bodyPr wrap="square" rtlCol="0">
            <a:spAutoFit/>
          </a:bodyPr>
          <a:lstStyle/>
          <a:p>
            <a:r>
              <a:rPr lang="en-US" b="1" dirty="0"/>
              <a:t>Horizontal integration</a:t>
            </a:r>
          </a:p>
        </p:txBody>
      </p:sp>
    </p:spTree>
    <p:extLst>
      <p:ext uri="{BB962C8B-B14F-4D97-AF65-F5344CB8AC3E}">
        <p14:creationId xmlns:p14="http://schemas.microsoft.com/office/powerpoint/2010/main" val="99296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E8CD-08B8-48F8-B346-068BA7DE56C4}"/>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PROSTAGLANDIN ANALOGUES</a:t>
            </a:r>
          </a:p>
        </p:txBody>
      </p:sp>
      <p:sp>
        <p:nvSpPr>
          <p:cNvPr id="4" name="Content Placeholder 3">
            <a:extLst>
              <a:ext uri="{FF2B5EF4-FFF2-40B4-BE49-F238E27FC236}">
                <a16:creationId xmlns:a16="http://schemas.microsoft.com/office/drawing/2014/main" id="{33EF5FF4-47B5-49A1-94AD-C822B00C2A3A}"/>
              </a:ext>
            </a:extLst>
          </p:cNvPr>
          <p:cNvSpPr>
            <a:spLocks noGrp="1"/>
          </p:cNvSpPr>
          <p:nvPr>
            <p:ph sz="half" idx="2"/>
          </p:nvPr>
        </p:nvSpPr>
        <p:spPr/>
        <p:txBody>
          <a:bodyPr>
            <a:normAutofit/>
          </a:bodyPr>
          <a:lstStyle/>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Latanoprost (0.005%)</a:t>
            </a:r>
          </a:p>
          <a:p>
            <a:pPr>
              <a:buFont typeface="Wingdings" panose="05000000000000000000" pitchFamily="2" charset="2"/>
              <a:buChar char="§"/>
            </a:pPr>
            <a:r>
              <a:rPr lang="en-US" sz="2800" dirty="0" err="1">
                <a:latin typeface="Calibri" panose="020F0502020204030204" pitchFamily="34" charset="0"/>
                <a:cs typeface="Calibri" panose="020F0502020204030204" pitchFamily="34" charset="0"/>
              </a:rPr>
              <a:t>Bimatoprost</a:t>
            </a:r>
            <a:r>
              <a:rPr lang="en-US" sz="2800" dirty="0">
                <a:latin typeface="Calibri" panose="020F0502020204030204" pitchFamily="34" charset="0"/>
                <a:cs typeface="Calibri" panose="020F0502020204030204" pitchFamily="34" charset="0"/>
              </a:rPr>
              <a:t> (0.03%)</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Enhances uveoscleral outflow</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Conjunctival hyperemia</a:t>
            </a:r>
          </a:p>
        </p:txBody>
      </p:sp>
      <p:pic>
        <p:nvPicPr>
          <p:cNvPr id="10" name="Content Placeholder 5">
            <a:extLst>
              <a:ext uri="{FF2B5EF4-FFF2-40B4-BE49-F238E27FC236}">
                <a16:creationId xmlns:a16="http://schemas.microsoft.com/office/drawing/2014/main" id="{E529958A-F4F0-4EF5-B097-4BF354977FF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17290" y="2017343"/>
            <a:ext cx="2864055" cy="3315570"/>
          </a:xfrm>
        </p:spPr>
      </p:pic>
      <p:sp>
        <p:nvSpPr>
          <p:cNvPr id="3" name="Footer Placeholder 2">
            <a:extLst>
              <a:ext uri="{FF2B5EF4-FFF2-40B4-BE49-F238E27FC236}">
                <a16:creationId xmlns:a16="http://schemas.microsoft.com/office/drawing/2014/main" id="{E79E006E-64C5-44C3-A385-BC541EF0DD8F}"/>
              </a:ext>
            </a:extLst>
          </p:cNvPr>
          <p:cNvSpPr>
            <a:spLocks noGrp="1"/>
          </p:cNvSpPr>
          <p:nvPr>
            <p:ph type="ftr" sz="quarter" idx="11"/>
          </p:nvPr>
        </p:nvSpPr>
        <p:spPr/>
        <p:txBody>
          <a:bodyPr/>
          <a:lstStyle/>
          <a:p>
            <a:endParaRPr lang="en-US" dirty="0"/>
          </a:p>
        </p:txBody>
      </p:sp>
      <p:sp>
        <p:nvSpPr>
          <p:cNvPr id="8" name="TextBox 7">
            <a:extLst>
              <a:ext uri="{FF2B5EF4-FFF2-40B4-BE49-F238E27FC236}">
                <a16:creationId xmlns:a16="http://schemas.microsoft.com/office/drawing/2014/main" id="{0116B876-5B4E-4A3F-AC76-1813A64E8A74}"/>
              </a:ext>
            </a:extLst>
          </p:cNvPr>
          <p:cNvSpPr txBox="1"/>
          <p:nvPr/>
        </p:nvSpPr>
        <p:spPr>
          <a:xfrm>
            <a:off x="8358660" y="227554"/>
            <a:ext cx="3236685" cy="369332"/>
          </a:xfrm>
          <a:prstGeom prst="rect">
            <a:avLst/>
          </a:prstGeom>
          <a:noFill/>
        </p:spPr>
        <p:txBody>
          <a:bodyPr wrap="square" rtlCol="0">
            <a:spAutoFit/>
          </a:bodyPr>
          <a:lstStyle/>
          <a:p>
            <a:r>
              <a:rPr lang="en-US" b="1" dirty="0"/>
              <a:t>Horizontal integration</a:t>
            </a:r>
          </a:p>
        </p:txBody>
      </p:sp>
    </p:spTree>
    <p:extLst>
      <p:ext uri="{BB962C8B-B14F-4D97-AF65-F5344CB8AC3E}">
        <p14:creationId xmlns:p14="http://schemas.microsoft.com/office/powerpoint/2010/main" val="20673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4DA5B-FE69-4482-B920-309F3BC7EAA1}"/>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SYSTEMIC MEDICATIONS</a:t>
            </a:r>
          </a:p>
        </p:txBody>
      </p:sp>
      <p:sp>
        <p:nvSpPr>
          <p:cNvPr id="3" name="Content Placeholder 2">
            <a:extLst>
              <a:ext uri="{FF2B5EF4-FFF2-40B4-BE49-F238E27FC236}">
                <a16:creationId xmlns:a16="http://schemas.microsoft.com/office/drawing/2014/main" id="{C60226E7-B084-4A60-8DC8-A007EB6A603B}"/>
              </a:ext>
            </a:extLst>
          </p:cNvPr>
          <p:cNvSpPr>
            <a:spLocks noGrp="1"/>
          </p:cNvSpPr>
          <p:nvPr>
            <p:ph sz="half" idx="1"/>
          </p:nvPr>
        </p:nvSpPr>
        <p:spPr/>
        <p:txBody>
          <a:bodyPr>
            <a:normAutofit/>
          </a:bodyPr>
          <a:lstStyle/>
          <a:p>
            <a:pPr marL="0" indent="0">
              <a:buNone/>
            </a:pPr>
            <a:r>
              <a:rPr lang="en-US" sz="2800" b="1" dirty="0">
                <a:latin typeface="Calibri" panose="020F0502020204030204" pitchFamily="34" charset="0"/>
                <a:cs typeface="Calibri" panose="020F0502020204030204" pitchFamily="34" charset="0"/>
              </a:rPr>
              <a:t>Carbonic Anhydrase Inhibitors</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Acetazolamide (250mg)</a:t>
            </a:r>
          </a:p>
          <a:p>
            <a:pPr marL="0" indent="0">
              <a:buNone/>
            </a:pPr>
            <a:r>
              <a:rPr lang="en-US" sz="2800" b="1" dirty="0">
                <a:latin typeface="Calibri" panose="020F0502020204030204" pitchFamily="34" charset="0"/>
                <a:cs typeface="Calibri" panose="020F0502020204030204" pitchFamily="34" charset="0"/>
              </a:rPr>
              <a:t>Hyperosmotic Agents</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Mannitol (20%)</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Glycerol (50%)</a:t>
            </a:r>
          </a:p>
        </p:txBody>
      </p:sp>
      <p:pic>
        <p:nvPicPr>
          <p:cNvPr id="6" name="Content Placeholder 5">
            <a:extLst>
              <a:ext uri="{FF2B5EF4-FFF2-40B4-BE49-F238E27FC236}">
                <a16:creationId xmlns:a16="http://schemas.microsoft.com/office/drawing/2014/main" id="{0F7325AD-8542-4808-A6AA-3B14AC2B5FD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35734" y="2010878"/>
            <a:ext cx="2295525" cy="1990725"/>
          </a:xfrm>
        </p:spPr>
      </p:pic>
      <p:pic>
        <p:nvPicPr>
          <p:cNvPr id="8" name="Picture 7">
            <a:extLst>
              <a:ext uri="{FF2B5EF4-FFF2-40B4-BE49-F238E27FC236}">
                <a16:creationId xmlns:a16="http://schemas.microsoft.com/office/drawing/2014/main" id="{2D8361B9-6504-4CAE-9839-34390C15E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9405" y="3909986"/>
            <a:ext cx="2143125" cy="2143125"/>
          </a:xfrm>
          <a:prstGeom prst="rect">
            <a:avLst/>
          </a:prstGeom>
        </p:spPr>
      </p:pic>
      <p:sp>
        <p:nvSpPr>
          <p:cNvPr id="4" name="Footer Placeholder 3">
            <a:extLst>
              <a:ext uri="{FF2B5EF4-FFF2-40B4-BE49-F238E27FC236}">
                <a16:creationId xmlns:a16="http://schemas.microsoft.com/office/drawing/2014/main" id="{98708E58-C2A3-4B19-A8FE-0DF744A4CDD2}"/>
              </a:ext>
            </a:extLst>
          </p:cNvPr>
          <p:cNvSpPr>
            <a:spLocks noGrp="1"/>
          </p:cNvSpPr>
          <p:nvPr>
            <p:ph type="ftr" sz="quarter" idx="11"/>
          </p:nvPr>
        </p:nvSpPr>
        <p:spPr/>
        <p:txBody>
          <a:bodyPr/>
          <a:lstStyle/>
          <a:p>
            <a:endParaRPr lang="en-US" dirty="0"/>
          </a:p>
        </p:txBody>
      </p:sp>
      <p:sp>
        <p:nvSpPr>
          <p:cNvPr id="10" name="TextBox 9">
            <a:extLst>
              <a:ext uri="{FF2B5EF4-FFF2-40B4-BE49-F238E27FC236}">
                <a16:creationId xmlns:a16="http://schemas.microsoft.com/office/drawing/2014/main" id="{27F626DC-3F63-4787-84AF-520FCCB57633}"/>
              </a:ext>
            </a:extLst>
          </p:cNvPr>
          <p:cNvSpPr txBox="1"/>
          <p:nvPr/>
        </p:nvSpPr>
        <p:spPr>
          <a:xfrm>
            <a:off x="8358660" y="227554"/>
            <a:ext cx="3236685" cy="369332"/>
          </a:xfrm>
          <a:prstGeom prst="rect">
            <a:avLst/>
          </a:prstGeom>
          <a:noFill/>
        </p:spPr>
        <p:txBody>
          <a:bodyPr wrap="square" rtlCol="0">
            <a:spAutoFit/>
          </a:bodyPr>
          <a:lstStyle/>
          <a:p>
            <a:r>
              <a:rPr lang="en-US" b="1" dirty="0"/>
              <a:t>Horizontal integration</a:t>
            </a:r>
          </a:p>
        </p:txBody>
      </p:sp>
    </p:spTree>
    <p:extLst>
      <p:ext uri="{BB962C8B-B14F-4D97-AF65-F5344CB8AC3E}">
        <p14:creationId xmlns:p14="http://schemas.microsoft.com/office/powerpoint/2010/main" val="201040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58CE-FEB4-4EF1-B1A0-BA16AC584E2D}"/>
              </a:ext>
            </a:extLst>
          </p:cNvPr>
          <p:cNvSpPr>
            <a:spLocks noGrp="1"/>
          </p:cNvSpPr>
          <p:nvPr>
            <p:ph type="title"/>
          </p:nvPr>
        </p:nvSpPr>
        <p:spPr>
          <a:xfrm>
            <a:off x="1493462" y="804889"/>
            <a:ext cx="9605635" cy="1059305"/>
          </a:xfrm>
        </p:spPr>
        <p:txBody>
          <a:bodyPr>
            <a:normAutofit fontScale="90000"/>
          </a:bodyPr>
          <a:lstStyle/>
          <a:p>
            <a:r>
              <a:rPr lang="en-US" sz="4400" b="1" dirty="0">
                <a:latin typeface="Calibri" panose="020F0502020204030204" pitchFamily="34" charset="0"/>
                <a:cs typeface="Calibri" panose="020F0502020204030204" pitchFamily="34" charset="0"/>
              </a:rPr>
              <a:t>SURGERY</a:t>
            </a:r>
            <a:br>
              <a:rPr lang="en-US" sz="4400" b="1" dirty="0">
                <a:latin typeface="Calibri" panose="020F0502020204030204" pitchFamily="34" charset="0"/>
                <a:cs typeface="Calibri" panose="020F0502020204030204" pitchFamily="34" charset="0"/>
              </a:rPr>
            </a:br>
            <a:r>
              <a:rPr lang="en-US" sz="4400" b="1" dirty="0">
                <a:latin typeface="Calibri" panose="020F0502020204030204" pitchFamily="34" charset="0"/>
                <a:cs typeface="Calibri" panose="020F0502020204030204" pitchFamily="34" charset="0"/>
              </a:rPr>
              <a:t>TRABECULECTOMY</a:t>
            </a:r>
          </a:p>
        </p:txBody>
      </p:sp>
      <p:pic>
        <p:nvPicPr>
          <p:cNvPr id="8" name="Content Placeholder 7">
            <a:extLst>
              <a:ext uri="{FF2B5EF4-FFF2-40B4-BE49-F238E27FC236}">
                <a16:creationId xmlns:a16="http://schemas.microsoft.com/office/drawing/2014/main" id="{1F1356C1-3DD4-4F6F-A5FB-08F7B63FB86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22497" y="2899804"/>
            <a:ext cx="3276600" cy="1671121"/>
          </a:xfrm>
        </p:spPr>
      </p:pic>
      <p:sp>
        <p:nvSpPr>
          <p:cNvPr id="4" name="Content Placeholder 3">
            <a:extLst>
              <a:ext uri="{FF2B5EF4-FFF2-40B4-BE49-F238E27FC236}">
                <a16:creationId xmlns:a16="http://schemas.microsoft.com/office/drawing/2014/main" id="{08B16BC6-5C15-4CD7-AA4D-A2840EA535FA}"/>
              </a:ext>
            </a:extLst>
          </p:cNvPr>
          <p:cNvSpPr>
            <a:spLocks noGrp="1"/>
          </p:cNvSpPr>
          <p:nvPr>
            <p:ph sz="half" idx="1"/>
          </p:nvPr>
        </p:nvSpPr>
        <p:spPr>
          <a:xfrm>
            <a:off x="1447331" y="2010878"/>
            <a:ext cx="4645152" cy="3844232"/>
          </a:xfrm>
        </p:spPr>
        <p:txBody>
          <a:bodyPr>
            <a:normAutofit/>
          </a:bodyPr>
          <a:lstStyle/>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Creation of </a:t>
            </a:r>
            <a:r>
              <a:rPr lang="en-US" sz="2400" b="1" dirty="0">
                <a:latin typeface="Calibri" panose="020F0502020204030204" pitchFamily="34" charset="0"/>
                <a:cs typeface="Calibri" panose="020F0502020204030204" pitchFamily="34" charset="0"/>
              </a:rPr>
              <a:t>fistula</a:t>
            </a:r>
            <a:r>
              <a:rPr lang="en-US" sz="2400" dirty="0">
                <a:latin typeface="Calibri" panose="020F0502020204030204" pitchFamily="34" charset="0"/>
                <a:cs typeface="Calibri" panose="020F0502020204030204" pitchFamily="34" charset="0"/>
              </a:rPr>
              <a:t> connecting the anterior chamber and subconjunctival space </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Alternative method of aqueous humor filtration when natural trabecular pathway is blocked</a:t>
            </a:r>
          </a:p>
        </p:txBody>
      </p:sp>
      <p:pic>
        <p:nvPicPr>
          <p:cNvPr id="7" name="Content Placeholder 5">
            <a:extLst>
              <a:ext uri="{FF2B5EF4-FFF2-40B4-BE49-F238E27FC236}">
                <a16:creationId xmlns:a16="http://schemas.microsoft.com/office/drawing/2014/main" id="{93D29F1C-4355-4E9E-A177-5DBEFE4A0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2497" y="669847"/>
            <a:ext cx="3276600" cy="1995587"/>
          </a:xfrm>
          <a:prstGeom prst="rect">
            <a:avLst/>
          </a:prstGeom>
        </p:spPr>
      </p:pic>
      <p:sp>
        <p:nvSpPr>
          <p:cNvPr id="6" name="TextBox 5">
            <a:extLst>
              <a:ext uri="{FF2B5EF4-FFF2-40B4-BE49-F238E27FC236}">
                <a16:creationId xmlns:a16="http://schemas.microsoft.com/office/drawing/2014/main" id="{6F0E3014-5085-4463-80F4-5C411D1D39AE}"/>
              </a:ext>
            </a:extLst>
          </p:cNvPr>
          <p:cNvSpPr txBox="1"/>
          <p:nvPr/>
        </p:nvSpPr>
        <p:spPr>
          <a:xfrm>
            <a:off x="8636956" y="48328"/>
            <a:ext cx="3236685" cy="369332"/>
          </a:xfrm>
          <a:prstGeom prst="rect">
            <a:avLst/>
          </a:prstGeom>
          <a:noFill/>
        </p:spPr>
        <p:txBody>
          <a:bodyPr wrap="square" rtlCol="0">
            <a:spAutoFit/>
          </a:bodyPr>
          <a:lstStyle/>
          <a:p>
            <a:r>
              <a:rPr lang="en-US" b="1" dirty="0"/>
              <a:t>Vertical integration</a:t>
            </a:r>
          </a:p>
        </p:txBody>
      </p:sp>
      <p:sp>
        <p:nvSpPr>
          <p:cNvPr id="3" name="Footer Placeholder 2">
            <a:extLst>
              <a:ext uri="{FF2B5EF4-FFF2-40B4-BE49-F238E27FC236}">
                <a16:creationId xmlns:a16="http://schemas.microsoft.com/office/drawing/2014/main" id="{685578F6-0138-4C1B-8D13-633A22503BF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48441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1069-8643-4969-A3DE-07F25CFB156F}"/>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Trabeculotomy </a:t>
            </a:r>
          </a:p>
        </p:txBody>
      </p:sp>
      <p:sp>
        <p:nvSpPr>
          <p:cNvPr id="4" name="Content Placeholder 3">
            <a:extLst>
              <a:ext uri="{FF2B5EF4-FFF2-40B4-BE49-F238E27FC236}">
                <a16:creationId xmlns:a16="http://schemas.microsoft.com/office/drawing/2014/main" id="{B8DA517F-A813-44EB-A2BB-1B847B5AACB8}"/>
              </a:ext>
            </a:extLst>
          </p:cNvPr>
          <p:cNvSpPr>
            <a:spLocks noGrp="1"/>
          </p:cNvSpPr>
          <p:nvPr>
            <p:ph sz="half" idx="2"/>
          </p:nvPr>
        </p:nvSpPr>
        <p:spPr/>
        <p:txBody>
          <a:bodyPr>
            <a:normAutofit/>
          </a:bodyPr>
          <a:lstStyle/>
          <a:p>
            <a:endParaRPr lang="en-US" sz="2400" b="1"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E631E270-7F4A-4408-AD77-8D3A204911BE}"/>
              </a:ext>
            </a:extLst>
          </p:cNvPr>
          <p:cNvSpPr>
            <a:spLocks noGrp="1"/>
          </p:cNvSpPr>
          <p:nvPr>
            <p:ph sz="half" idx="1"/>
          </p:nvPr>
        </p:nvSpPr>
        <p:spPr/>
        <p:txBody>
          <a:bodyPr>
            <a:normAutofit/>
          </a:bodyPr>
          <a:lstStyle/>
          <a:p>
            <a:pPr marL="0" indent="0">
              <a:buNone/>
            </a:pPr>
            <a:r>
              <a:rPr lang="en-US" sz="2400" b="1" dirty="0">
                <a:latin typeface="Calibri" panose="020F0502020204030204" pitchFamily="34" charset="0"/>
                <a:cs typeface="Calibri" panose="020F0502020204030204" pitchFamily="34" charset="0"/>
              </a:rPr>
              <a:t>Trabeculotomy </a:t>
            </a:r>
          </a:p>
          <a:p>
            <a:r>
              <a:rPr lang="en-US" sz="2400" dirty="0">
                <a:latin typeface="Calibri" panose="020F0502020204030204" pitchFamily="34" charset="0"/>
                <a:cs typeface="Calibri" panose="020F0502020204030204" pitchFamily="34" charset="0"/>
              </a:rPr>
              <a:t>Surgical opening of Schlemm’s canal and breaking through trabecular meshwork to increase aqueous outflow (external approach)</a:t>
            </a:r>
          </a:p>
        </p:txBody>
      </p:sp>
      <p:pic>
        <p:nvPicPr>
          <p:cNvPr id="8" name="Picture 7">
            <a:extLst>
              <a:ext uri="{FF2B5EF4-FFF2-40B4-BE49-F238E27FC236}">
                <a16:creationId xmlns:a16="http://schemas.microsoft.com/office/drawing/2014/main" id="{50537F5C-67EE-4400-8EB0-C0682FC997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3771" y="2010878"/>
            <a:ext cx="5016229" cy="3447985"/>
          </a:xfrm>
          <a:prstGeom prst="rect">
            <a:avLst/>
          </a:prstGeom>
        </p:spPr>
      </p:pic>
      <p:sp>
        <p:nvSpPr>
          <p:cNvPr id="6" name="TextBox 5">
            <a:extLst>
              <a:ext uri="{FF2B5EF4-FFF2-40B4-BE49-F238E27FC236}">
                <a16:creationId xmlns:a16="http://schemas.microsoft.com/office/drawing/2014/main" id="{A8B27DD3-ECD0-4C82-A408-7B54869E21E9}"/>
              </a:ext>
            </a:extLst>
          </p:cNvPr>
          <p:cNvSpPr txBox="1"/>
          <p:nvPr/>
        </p:nvSpPr>
        <p:spPr>
          <a:xfrm>
            <a:off x="8736347" y="120731"/>
            <a:ext cx="3236685" cy="369332"/>
          </a:xfrm>
          <a:prstGeom prst="rect">
            <a:avLst/>
          </a:prstGeom>
          <a:noFill/>
        </p:spPr>
        <p:txBody>
          <a:bodyPr wrap="square" rtlCol="0">
            <a:spAutoFit/>
          </a:bodyPr>
          <a:lstStyle/>
          <a:p>
            <a:r>
              <a:rPr lang="en-US" b="1" dirty="0"/>
              <a:t>Vertical integration</a:t>
            </a:r>
          </a:p>
        </p:txBody>
      </p:sp>
      <p:sp>
        <p:nvSpPr>
          <p:cNvPr id="3" name="Footer Placeholder 2">
            <a:extLst>
              <a:ext uri="{FF2B5EF4-FFF2-40B4-BE49-F238E27FC236}">
                <a16:creationId xmlns:a16="http://schemas.microsoft.com/office/drawing/2014/main" id="{07D939A3-96B4-4B40-97DC-879746126F5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39739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6367A-BC52-465A-BE4D-0BB7508E6529}"/>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goniotomy</a:t>
            </a:r>
            <a:endParaRPr lang="en-US" sz="4400" dirty="0"/>
          </a:p>
        </p:txBody>
      </p:sp>
      <p:sp>
        <p:nvSpPr>
          <p:cNvPr id="3" name="Content Placeholder 2">
            <a:extLst>
              <a:ext uri="{FF2B5EF4-FFF2-40B4-BE49-F238E27FC236}">
                <a16:creationId xmlns:a16="http://schemas.microsoft.com/office/drawing/2014/main" id="{A4E10A61-5792-4D5C-92C3-73F69F97A2D6}"/>
              </a:ext>
            </a:extLst>
          </p:cNvPr>
          <p:cNvSpPr>
            <a:spLocks noGrp="1"/>
          </p:cNvSpPr>
          <p:nvPr>
            <p:ph sz="half" idx="1"/>
          </p:nvPr>
        </p:nvSpPr>
        <p:spPr/>
        <p:txBody>
          <a:bodyPr/>
          <a:lstStyle/>
          <a:p>
            <a:pPr marL="0" indent="0">
              <a:buNone/>
            </a:pPr>
            <a:r>
              <a:rPr lang="en-US" sz="2400" b="1" dirty="0">
                <a:latin typeface="Calibri" panose="020F0502020204030204" pitchFamily="34" charset="0"/>
                <a:cs typeface="Calibri" panose="020F0502020204030204" pitchFamily="34" charset="0"/>
              </a:rPr>
              <a:t>Goniotomy</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Transect Schlemm’s canal by ab internal approach</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Only superficial trabecular meshwork is removed</a:t>
            </a:r>
          </a:p>
          <a:p>
            <a:endParaRPr lang="en-US" dirty="0"/>
          </a:p>
        </p:txBody>
      </p:sp>
      <p:pic>
        <p:nvPicPr>
          <p:cNvPr id="6" name="Content Placeholder 5">
            <a:extLst>
              <a:ext uri="{FF2B5EF4-FFF2-40B4-BE49-F238E27FC236}">
                <a16:creationId xmlns:a16="http://schemas.microsoft.com/office/drawing/2014/main" id="{5A6B2BFB-009C-4339-B115-9368469A45B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33535" y="2330245"/>
            <a:ext cx="4350775" cy="3129228"/>
          </a:xfrm>
        </p:spPr>
      </p:pic>
      <p:sp>
        <p:nvSpPr>
          <p:cNvPr id="4" name="Footer Placeholder 3">
            <a:extLst>
              <a:ext uri="{FF2B5EF4-FFF2-40B4-BE49-F238E27FC236}">
                <a16:creationId xmlns:a16="http://schemas.microsoft.com/office/drawing/2014/main" id="{82A1B21E-8B76-4C10-BCF7-22D1DF20A4B6}"/>
              </a:ext>
            </a:extLst>
          </p:cNvPr>
          <p:cNvSpPr>
            <a:spLocks noGrp="1"/>
          </p:cNvSpPr>
          <p:nvPr>
            <p:ph type="ftr" sz="quarter" idx="11"/>
          </p:nvPr>
        </p:nvSpPr>
        <p:spPr/>
        <p:txBody>
          <a:bodyPr/>
          <a:lstStyle/>
          <a:p>
            <a:endParaRPr lang="en-US" dirty="0"/>
          </a:p>
        </p:txBody>
      </p:sp>
      <p:sp>
        <p:nvSpPr>
          <p:cNvPr id="8" name="TextBox 7">
            <a:extLst>
              <a:ext uri="{FF2B5EF4-FFF2-40B4-BE49-F238E27FC236}">
                <a16:creationId xmlns:a16="http://schemas.microsoft.com/office/drawing/2014/main" id="{B33EDBE1-AE70-4E8F-A66B-92CE60A0401D}"/>
              </a:ext>
            </a:extLst>
          </p:cNvPr>
          <p:cNvSpPr txBox="1"/>
          <p:nvPr/>
        </p:nvSpPr>
        <p:spPr>
          <a:xfrm>
            <a:off x="8736347" y="120731"/>
            <a:ext cx="3236685" cy="369332"/>
          </a:xfrm>
          <a:prstGeom prst="rect">
            <a:avLst/>
          </a:prstGeom>
          <a:noFill/>
        </p:spPr>
        <p:txBody>
          <a:bodyPr wrap="square" rtlCol="0">
            <a:spAutoFit/>
          </a:bodyPr>
          <a:lstStyle/>
          <a:p>
            <a:r>
              <a:rPr lang="en-US" b="1" dirty="0"/>
              <a:t>Vertical integration</a:t>
            </a:r>
          </a:p>
        </p:txBody>
      </p:sp>
    </p:spTree>
    <p:extLst>
      <p:ext uri="{BB962C8B-B14F-4D97-AF65-F5344CB8AC3E}">
        <p14:creationId xmlns:p14="http://schemas.microsoft.com/office/powerpoint/2010/main" val="4132074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D2698-DD56-4BCD-B527-240DAE357784}"/>
              </a:ext>
            </a:extLst>
          </p:cNvPr>
          <p:cNvSpPr>
            <a:spLocks noGrp="1"/>
          </p:cNvSpPr>
          <p:nvPr>
            <p:ph type="title"/>
          </p:nvPr>
        </p:nvSpPr>
        <p:spPr>
          <a:xfrm>
            <a:off x="560439" y="804889"/>
            <a:ext cx="11017045" cy="1059305"/>
          </a:xfrm>
        </p:spPr>
        <p:txBody>
          <a:bodyPr>
            <a:noAutofit/>
          </a:bodyPr>
          <a:lstStyle/>
          <a:p>
            <a:r>
              <a:rPr lang="en-US" sz="4400" b="1" dirty="0">
                <a:latin typeface="Calibri" panose="020F0502020204030204" pitchFamily="34" charset="0"/>
                <a:cs typeface="Calibri" panose="020F0502020204030204" pitchFamily="34" charset="0"/>
              </a:rPr>
              <a:t>ARGON OR DIODE LASER TRABECULOPLASTY</a:t>
            </a:r>
          </a:p>
        </p:txBody>
      </p:sp>
      <p:pic>
        <p:nvPicPr>
          <p:cNvPr id="6" name="Content Placeholder 5">
            <a:extLst>
              <a:ext uri="{FF2B5EF4-FFF2-40B4-BE49-F238E27FC236}">
                <a16:creationId xmlns:a16="http://schemas.microsoft.com/office/drawing/2014/main" id="{62FFA759-507E-48EF-99F5-6DDC2C3CE2E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33205" y="2122587"/>
            <a:ext cx="4645025" cy="2612826"/>
          </a:xfrm>
        </p:spPr>
      </p:pic>
      <p:sp>
        <p:nvSpPr>
          <p:cNvPr id="4" name="Content Placeholder 3">
            <a:extLst>
              <a:ext uri="{FF2B5EF4-FFF2-40B4-BE49-F238E27FC236}">
                <a16:creationId xmlns:a16="http://schemas.microsoft.com/office/drawing/2014/main" id="{05A8B07D-4944-4DA8-BC72-547D6657E635}"/>
              </a:ext>
            </a:extLst>
          </p:cNvPr>
          <p:cNvSpPr>
            <a:spLocks noGrp="1"/>
          </p:cNvSpPr>
          <p:nvPr>
            <p:ph sz="half" idx="2"/>
          </p:nvPr>
        </p:nvSpPr>
        <p:spPr>
          <a:xfrm>
            <a:off x="6413771" y="2017342"/>
            <a:ext cx="4645152" cy="3852515"/>
          </a:xfrm>
        </p:spPr>
        <p:txBody>
          <a:bodyPr>
            <a:normAutofit/>
          </a:bodyPr>
          <a:lstStyle/>
          <a:p>
            <a:r>
              <a:rPr lang="en-US" sz="2800" dirty="0">
                <a:latin typeface="Calibri" panose="020F0502020204030204" pitchFamily="34" charset="0"/>
                <a:cs typeface="Calibri" panose="020F0502020204030204" pitchFamily="34" charset="0"/>
              </a:rPr>
              <a:t>Laser causes shrinkage of collagen leading to opening of inter-trabecular spaces </a:t>
            </a:r>
          </a:p>
          <a:p>
            <a:r>
              <a:rPr lang="en-US" sz="2800" dirty="0">
                <a:latin typeface="Calibri" panose="020F0502020204030204" pitchFamily="34" charset="0"/>
                <a:cs typeface="Calibri" panose="020F0502020204030204" pitchFamily="34" charset="0"/>
              </a:rPr>
              <a:t>Increases aqueous outflow</a:t>
            </a:r>
          </a:p>
        </p:txBody>
      </p:sp>
      <p:pic>
        <p:nvPicPr>
          <p:cNvPr id="7" name="Content Placeholder 7">
            <a:extLst>
              <a:ext uri="{FF2B5EF4-FFF2-40B4-BE49-F238E27FC236}">
                <a16:creationId xmlns:a16="http://schemas.microsoft.com/office/drawing/2014/main" id="{2C3B4E9F-55FE-4AB5-903A-CD93FEAD63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2664" y="4300511"/>
            <a:ext cx="2609850" cy="1752600"/>
          </a:xfrm>
          <a:prstGeom prst="rect">
            <a:avLst/>
          </a:prstGeom>
        </p:spPr>
      </p:pic>
      <p:sp>
        <p:nvSpPr>
          <p:cNvPr id="3" name="Footer Placeholder 2">
            <a:extLst>
              <a:ext uri="{FF2B5EF4-FFF2-40B4-BE49-F238E27FC236}">
                <a16:creationId xmlns:a16="http://schemas.microsoft.com/office/drawing/2014/main" id="{84662226-3325-4792-931D-8DAFE896E1C9}"/>
              </a:ext>
            </a:extLst>
          </p:cNvPr>
          <p:cNvSpPr>
            <a:spLocks noGrp="1"/>
          </p:cNvSpPr>
          <p:nvPr>
            <p:ph type="ftr" sz="quarter" idx="11"/>
          </p:nvPr>
        </p:nvSpPr>
        <p:spPr/>
        <p:txBody>
          <a:bodyPr/>
          <a:lstStyle/>
          <a:p>
            <a:endParaRPr lang="en-US" dirty="0"/>
          </a:p>
        </p:txBody>
      </p:sp>
      <p:sp>
        <p:nvSpPr>
          <p:cNvPr id="8" name="TextBox 7">
            <a:extLst>
              <a:ext uri="{FF2B5EF4-FFF2-40B4-BE49-F238E27FC236}">
                <a16:creationId xmlns:a16="http://schemas.microsoft.com/office/drawing/2014/main" id="{2028997A-B819-47A0-A1E0-3D154CDF8174}"/>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3875566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DE75-390B-4C15-9337-F6951AC6142B}"/>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N</a:t>
            </a:r>
            <a:r>
              <a:rPr lang="en-US" sz="4400" b="1" cap="none" dirty="0">
                <a:latin typeface="Calibri" panose="020F0502020204030204" pitchFamily="34" charset="0"/>
                <a:cs typeface="Calibri" panose="020F0502020204030204" pitchFamily="34" charset="0"/>
              </a:rPr>
              <a:t>d</a:t>
            </a:r>
            <a:r>
              <a:rPr lang="en-US" sz="4400" b="1" dirty="0">
                <a:latin typeface="Calibri" panose="020F0502020204030204" pitchFamily="34" charset="0"/>
                <a:cs typeface="Calibri" panose="020F0502020204030204" pitchFamily="34" charset="0"/>
              </a:rPr>
              <a:t>-</a:t>
            </a:r>
            <a:r>
              <a:rPr lang="en-US" sz="4400" b="1" dirty="0" err="1">
                <a:latin typeface="Calibri" panose="020F0502020204030204" pitchFamily="34" charset="0"/>
                <a:cs typeface="Calibri" panose="020F0502020204030204" pitchFamily="34" charset="0"/>
              </a:rPr>
              <a:t>YaG</a:t>
            </a:r>
            <a:r>
              <a:rPr lang="en-US" sz="4400" b="1" dirty="0">
                <a:latin typeface="Calibri" panose="020F0502020204030204" pitchFamily="34" charset="0"/>
                <a:cs typeface="Calibri" panose="020F0502020204030204" pitchFamily="34" charset="0"/>
              </a:rPr>
              <a:t> laser iridotomy </a:t>
            </a:r>
          </a:p>
        </p:txBody>
      </p:sp>
      <p:pic>
        <p:nvPicPr>
          <p:cNvPr id="6" name="Content Placeholder 5">
            <a:extLst>
              <a:ext uri="{FF2B5EF4-FFF2-40B4-BE49-F238E27FC236}">
                <a16:creationId xmlns:a16="http://schemas.microsoft.com/office/drawing/2014/main" id="{C5BB0C70-CB43-433E-BFC7-5BE122B628D5}"/>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4695"/>
          <a:stretch/>
        </p:blipFill>
        <p:spPr>
          <a:xfrm>
            <a:off x="1694246" y="2017343"/>
            <a:ext cx="4083984" cy="3703183"/>
          </a:xfrm>
        </p:spPr>
      </p:pic>
      <p:sp>
        <p:nvSpPr>
          <p:cNvPr id="4" name="Content Placeholder 3">
            <a:extLst>
              <a:ext uri="{FF2B5EF4-FFF2-40B4-BE49-F238E27FC236}">
                <a16:creationId xmlns:a16="http://schemas.microsoft.com/office/drawing/2014/main" id="{417F500A-52E4-4989-A515-6AA7B4489825}"/>
              </a:ext>
            </a:extLst>
          </p:cNvPr>
          <p:cNvSpPr>
            <a:spLocks noGrp="1"/>
          </p:cNvSpPr>
          <p:nvPr>
            <p:ph sz="half" idx="2"/>
          </p:nvPr>
        </p:nvSpPr>
        <p:spPr/>
        <p:txBody>
          <a:bodyPr>
            <a:normAutofit/>
          </a:bodyPr>
          <a:lstStyle/>
          <a:p>
            <a:r>
              <a:rPr lang="en-US" sz="2400" dirty="0">
                <a:latin typeface="Calibri" panose="020F0502020204030204" pitchFamily="34" charset="0"/>
                <a:cs typeface="Calibri" panose="020F0502020204030204" pitchFamily="34" charset="0"/>
              </a:rPr>
              <a:t>In primary or secondary angle closure glaucoma</a:t>
            </a:r>
          </a:p>
          <a:p>
            <a:r>
              <a:rPr lang="en-US" sz="2400" dirty="0">
                <a:latin typeface="Calibri" panose="020F0502020204030204" pitchFamily="34" charset="0"/>
                <a:cs typeface="Calibri" panose="020F0502020204030204" pitchFamily="34" charset="0"/>
              </a:rPr>
              <a:t>Causes drainage of aqueous humor from posterior chamber into anterior chamber</a:t>
            </a:r>
          </a:p>
        </p:txBody>
      </p:sp>
      <p:sp>
        <p:nvSpPr>
          <p:cNvPr id="3" name="Footer Placeholder 2">
            <a:extLst>
              <a:ext uri="{FF2B5EF4-FFF2-40B4-BE49-F238E27FC236}">
                <a16:creationId xmlns:a16="http://schemas.microsoft.com/office/drawing/2014/main" id="{DE19B229-EBE4-4FBD-862E-B4936E045695}"/>
              </a:ext>
            </a:extLst>
          </p:cNvPr>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4A584ACA-CAAE-438B-9462-9AD00B3A2925}"/>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4249955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FA73634-5CA4-4DA1-8F7C-30A65F6135F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0082"/>
          <a:stretch/>
        </p:blipFill>
        <p:spPr bwMode="auto">
          <a:xfrm>
            <a:off x="545690" y="914400"/>
            <a:ext cx="5550309" cy="47932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78A29D5-E2C3-4C61-9322-0F261EE50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914400"/>
            <a:ext cx="5550311" cy="4793227"/>
          </a:xfrm>
          <a:prstGeom prst="rect">
            <a:avLst/>
          </a:prstGeom>
        </p:spPr>
      </p:pic>
      <p:pic>
        <p:nvPicPr>
          <p:cNvPr id="4" name="Picture 3">
            <a:extLst>
              <a:ext uri="{FF2B5EF4-FFF2-40B4-BE49-F238E27FC236}">
                <a16:creationId xmlns:a16="http://schemas.microsoft.com/office/drawing/2014/main" id="{F9F60C63-873F-4C92-BACE-1316B93D1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2" name="Footer Placeholder 1">
            <a:extLst>
              <a:ext uri="{FF2B5EF4-FFF2-40B4-BE49-F238E27FC236}">
                <a16:creationId xmlns:a16="http://schemas.microsoft.com/office/drawing/2014/main" id="{185881CD-5CDD-4753-BEC0-12656B37E62D}"/>
              </a:ext>
            </a:extLst>
          </p:cNvPr>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02DF7B3B-5D38-4C90-9913-A28DB0842E1E}"/>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100716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1AB9-FFF2-43EC-8EE0-9A9D0380E10D}"/>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Glaucoma drainage devices</a:t>
            </a:r>
          </a:p>
        </p:txBody>
      </p:sp>
      <p:pic>
        <p:nvPicPr>
          <p:cNvPr id="8" name="Content Placeholder 7">
            <a:extLst>
              <a:ext uri="{FF2B5EF4-FFF2-40B4-BE49-F238E27FC236}">
                <a16:creationId xmlns:a16="http://schemas.microsoft.com/office/drawing/2014/main" id="{2381C530-A25D-4EC2-834F-CD7040EE4FE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09827" y="2334951"/>
            <a:ext cx="4645025" cy="3357926"/>
          </a:xfrm>
        </p:spPr>
      </p:pic>
      <p:sp>
        <p:nvSpPr>
          <p:cNvPr id="10" name="Content Placeholder 9">
            <a:extLst>
              <a:ext uri="{FF2B5EF4-FFF2-40B4-BE49-F238E27FC236}">
                <a16:creationId xmlns:a16="http://schemas.microsoft.com/office/drawing/2014/main" id="{96F25236-6BB8-4197-A634-872D1AA0BFA1}"/>
              </a:ext>
            </a:extLst>
          </p:cNvPr>
          <p:cNvSpPr>
            <a:spLocks noGrp="1"/>
          </p:cNvSpPr>
          <p:nvPr>
            <p:ph sz="half" idx="1"/>
          </p:nvPr>
        </p:nvSpPr>
        <p:spPr>
          <a:xfrm>
            <a:off x="1447331" y="2010878"/>
            <a:ext cx="4645152" cy="3681999"/>
          </a:xfrm>
        </p:spPr>
        <p:txBody>
          <a:bodyPr>
            <a:normAutofit/>
          </a:bodyPr>
          <a:lstStyle/>
          <a:p>
            <a:r>
              <a:rPr lang="en-US" sz="2400" dirty="0">
                <a:latin typeface="Calibri" panose="020F0502020204030204" pitchFamily="34" charset="0"/>
                <a:cs typeface="Calibri" panose="020F0502020204030204" pitchFamily="34" charset="0"/>
              </a:rPr>
              <a:t>Alternative pathway between anterior chamber and subconjunctival space</a:t>
            </a:r>
          </a:p>
        </p:txBody>
      </p:sp>
      <p:pic>
        <p:nvPicPr>
          <p:cNvPr id="11" name="Content Placeholder 6">
            <a:extLst>
              <a:ext uri="{FF2B5EF4-FFF2-40B4-BE49-F238E27FC236}">
                <a16:creationId xmlns:a16="http://schemas.microsoft.com/office/drawing/2014/main" id="{E68D3725-8AF4-4EB4-8B51-A3724F0F0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843" y="3738563"/>
            <a:ext cx="3528127" cy="1954314"/>
          </a:xfrm>
          <a:prstGeom prst="rect">
            <a:avLst/>
          </a:prstGeom>
        </p:spPr>
      </p:pic>
      <p:sp>
        <p:nvSpPr>
          <p:cNvPr id="3" name="Footer Placeholder 2">
            <a:extLst>
              <a:ext uri="{FF2B5EF4-FFF2-40B4-BE49-F238E27FC236}">
                <a16:creationId xmlns:a16="http://schemas.microsoft.com/office/drawing/2014/main" id="{AC574F70-9BEA-49FF-9F49-08A02412730A}"/>
              </a:ext>
            </a:extLst>
          </p:cNvPr>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B2EA31A6-3EB8-4095-9B64-AA916212D6C7}"/>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237080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3877-8FAF-4202-ABE0-D2B1F1C39C9F}"/>
              </a:ext>
            </a:extLst>
          </p:cNvPr>
          <p:cNvSpPr>
            <a:spLocks noGrp="1"/>
          </p:cNvSpPr>
          <p:nvPr>
            <p:ph type="title"/>
          </p:nvPr>
        </p:nvSpPr>
        <p:spPr/>
        <p:txBody>
          <a:bodyPr>
            <a:normAutofit fontScale="90000"/>
          </a:bodyPr>
          <a:lstStyle/>
          <a:p>
            <a:r>
              <a:rPr lang="en-US" sz="4400" b="1" dirty="0">
                <a:latin typeface="Calibri" panose="020F0502020204030204" pitchFamily="34" charset="0"/>
                <a:cs typeface="Calibri" panose="020F0502020204030204" pitchFamily="34" charset="0"/>
              </a:rPr>
              <a:t>EXTERNAL TUBE SHUNTS (AHMAD VALVE) </a:t>
            </a:r>
          </a:p>
        </p:txBody>
      </p:sp>
      <p:pic>
        <p:nvPicPr>
          <p:cNvPr id="5" name="Content Placeholder 4">
            <a:extLst>
              <a:ext uri="{FF2B5EF4-FFF2-40B4-BE49-F238E27FC236}">
                <a16:creationId xmlns:a16="http://schemas.microsoft.com/office/drawing/2014/main" id="{D052B7B8-F4E3-44C4-B690-6F1413E49AC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40013" y="2525714"/>
            <a:ext cx="4026310" cy="2916442"/>
          </a:xfrm>
        </p:spPr>
      </p:pic>
      <p:pic>
        <p:nvPicPr>
          <p:cNvPr id="10" name="Content Placeholder 9">
            <a:extLst>
              <a:ext uri="{FF2B5EF4-FFF2-40B4-BE49-F238E27FC236}">
                <a16:creationId xmlns:a16="http://schemas.microsoft.com/office/drawing/2014/main" id="{5F9BE317-7F78-4412-B2D6-E00DEA86A0B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903412" y="2525713"/>
            <a:ext cx="3733800" cy="2916442"/>
          </a:xfrm>
        </p:spPr>
      </p:pic>
      <p:sp>
        <p:nvSpPr>
          <p:cNvPr id="3" name="Footer Placeholder 2">
            <a:extLst>
              <a:ext uri="{FF2B5EF4-FFF2-40B4-BE49-F238E27FC236}">
                <a16:creationId xmlns:a16="http://schemas.microsoft.com/office/drawing/2014/main" id="{6404A4F0-3248-4B9C-82F4-756508C77A56}"/>
              </a:ext>
            </a:extLst>
          </p:cNvPr>
          <p:cNvSpPr>
            <a:spLocks noGrp="1"/>
          </p:cNvSpPr>
          <p:nvPr>
            <p:ph type="ftr" sz="quarter" idx="11"/>
          </p:nvPr>
        </p:nvSpPr>
        <p:spPr/>
        <p:txBody>
          <a:bodyPr/>
          <a:lstStyle/>
          <a:p>
            <a:endParaRPr lang="en-US" dirty="0"/>
          </a:p>
        </p:txBody>
      </p:sp>
      <p:sp>
        <p:nvSpPr>
          <p:cNvPr id="6" name="TextBox 5">
            <a:extLst>
              <a:ext uri="{FF2B5EF4-FFF2-40B4-BE49-F238E27FC236}">
                <a16:creationId xmlns:a16="http://schemas.microsoft.com/office/drawing/2014/main" id="{C4BCF2DD-E106-49BE-8F3A-655E104346A8}"/>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3324208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C6930-C652-4A69-928D-85BA510D1F56}"/>
              </a:ext>
            </a:extLst>
          </p:cNvPr>
          <p:cNvSpPr>
            <a:spLocks noGrp="1"/>
          </p:cNvSpPr>
          <p:nvPr>
            <p:ph type="title"/>
          </p:nvPr>
        </p:nvSpPr>
        <p:spPr>
          <a:xfrm>
            <a:off x="501445" y="589935"/>
            <a:ext cx="11267768" cy="1274259"/>
          </a:xfrm>
        </p:spPr>
        <p:txBody>
          <a:bodyPr>
            <a:noAutofit/>
          </a:bodyPr>
          <a:lstStyle/>
          <a:p>
            <a:r>
              <a:rPr lang="en-US" sz="4400" b="1" dirty="0">
                <a:latin typeface="Calibri" panose="020F0502020204030204" pitchFamily="34" charset="0"/>
                <a:cs typeface="Calibri" panose="020F0502020204030204" pitchFamily="34" charset="0"/>
              </a:rPr>
              <a:t>Minimally invasive glaucoma devices (MIGS)</a:t>
            </a:r>
          </a:p>
        </p:txBody>
      </p:sp>
      <p:sp>
        <p:nvSpPr>
          <p:cNvPr id="7" name="Content Placeholder 6">
            <a:extLst>
              <a:ext uri="{FF2B5EF4-FFF2-40B4-BE49-F238E27FC236}">
                <a16:creationId xmlns:a16="http://schemas.microsoft.com/office/drawing/2014/main" id="{9C2DF78A-80C2-419C-8D33-7E51D89F8997}"/>
              </a:ext>
            </a:extLst>
          </p:cNvPr>
          <p:cNvSpPr>
            <a:spLocks noGrp="1"/>
          </p:cNvSpPr>
          <p:nvPr>
            <p:ph sz="half" idx="2"/>
          </p:nvPr>
        </p:nvSpPr>
        <p:spPr/>
        <p:txBody>
          <a:bodyPr/>
          <a:lstStyle/>
          <a:p>
            <a:endParaRPr lang="en-US"/>
          </a:p>
        </p:txBody>
      </p:sp>
      <p:pic>
        <p:nvPicPr>
          <p:cNvPr id="11" name="Content Placeholder 10">
            <a:extLst>
              <a:ext uri="{FF2B5EF4-FFF2-40B4-BE49-F238E27FC236}">
                <a16:creationId xmlns:a16="http://schemas.microsoft.com/office/drawing/2014/main" id="{2FA3CFE0-A504-458A-BD27-D1D1F32B7CD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0" y="2123768"/>
            <a:ext cx="7610167" cy="3488244"/>
          </a:xfrm>
        </p:spPr>
      </p:pic>
      <p:sp>
        <p:nvSpPr>
          <p:cNvPr id="3" name="Footer Placeholder 2">
            <a:extLst>
              <a:ext uri="{FF2B5EF4-FFF2-40B4-BE49-F238E27FC236}">
                <a16:creationId xmlns:a16="http://schemas.microsoft.com/office/drawing/2014/main" id="{51BAD74E-EAA4-47C3-87F0-514A7DB8B712}"/>
              </a:ext>
            </a:extLst>
          </p:cNvPr>
          <p:cNvSpPr>
            <a:spLocks noGrp="1"/>
          </p:cNvSpPr>
          <p:nvPr>
            <p:ph type="ftr" sz="quarter" idx="11"/>
          </p:nvPr>
        </p:nvSpPr>
        <p:spPr/>
        <p:txBody>
          <a:bodyPr/>
          <a:lstStyle/>
          <a:p>
            <a:endParaRPr lang="en-US" dirty="0"/>
          </a:p>
        </p:txBody>
      </p:sp>
      <p:sp>
        <p:nvSpPr>
          <p:cNvPr id="6" name="TextBox 5">
            <a:extLst>
              <a:ext uri="{FF2B5EF4-FFF2-40B4-BE49-F238E27FC236}">
                <a16:creationId xmlns:a16="http://schemas.microsoft.com/office/drawing/2014/main" id="{9EEEEECA-1305-444A-9671-213DE3437A97}"/>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484304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522AA-7F5A-4887-9680-501D200690B2}"/>
              </a:ext>
            </a:extLst>
          </p:cNvPr>
          <p:cNvSpPr>
            <a:spLocks noGrp="1"/>
          </p:cNvSpPr>
          <p:nvPr>
            <p:ph type="title"/>
          </p:nvPr>
        </p:nvSpPr>
        <p:spPr>
          <a:xfrm>
            <a:off x="368711" y="804889"/>
            <a:ext cx="10686142" cy="1059305"/>
          </a:xfrm>
        </p:spPr>
        <p:txBody>
          <a:bodyPr>
            <a:noAutofit/>
          </a:bodyPr>
          <a:lstStyle/>
          <a:p>
            <a:r>
              <a:rPr lang="en-US" sz="4400" b="1" dirty="0">
                <a:latin typeface="Calibri" panose="020F0502020204030204" pitchFamily="34" charset="0"/>
                <a:cs typeface="Calibri" panose="020F0502020204030204" pitchFamily="34" charset="0"/>
              </a:rPr>
              <a:t>Micro pulse diode laser cycloablation</a:t>
            </a:r>
          </a:p>
        </p:txBody>
      </p:sp>
      <p:pic>
        <p:nvPicPr>
          <p:cNvPr id="6" name="Content Placeholder 5">
            <a:extLst>
              <a:ext uri="{FF2B5EF4-FFF2-40B4-BE49-F238E27FC236}">
                <a16:creationId xmlns:a16="http://schemas.microsoft.com/office/drawing/2014/main" id="{1FECADE5-1E2D-4444-9FB7-A3D2C579042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49217" y="2212259"/>
            <a:ext cx="4329013" cy="3441520"/>
          </a:xfrm>
        </p:spPr>
      </p:pic>
      <p:sp>
        <p:nvSpPr>
          <p:cNvPr id="4" name="Content Placeholder 3">
            <a:extLst>
              <a:ext uri="{FF2B5EF4-FFF2-40B4-BE49-F238E27FC236}">
                <a16:creationId xmlns:a16="http://schemas.microsoft.com/office/drawing/2014/main" id="{FCF71CD8-A74A-4D69-8988-3BB695F56390}"/>
              </a:ext>
            </a:extLst>
          </p:cNvPr>
          <p:cNvSpPr>
            <a:spLocks noGrp="1"/>
          </p:cNvSpPr>
          <p:nvPr>
            <p:ph sz="half" idx="2"/>
          </p:nvPr>
        </p:nvSpPr>
        <p:spPr>
          <a:xfrm>
            <a:off x="6413771" y="2017342"/>
            <a:ext cx="4645152" cy="3837767"/>
          </a:xfrm>
        </p:spPr>
        <p:txBody>
          <a:bodyPr>
            <a:noAutofit/>
          </a:bodyPr>
          <a:lstStyle/>
          <a:p>
            <a:r>
              <a:rPr lang="en-US" sz="2800" dirty="0">
                <a:latin typeface="Calibri" panose="020F0502020204030204" pitchFamily="34" charset="0"/>
                <a:cs typeface="Calibri" panose="020F0502020204030204" pitchFamily="34" charset="0"/>
              </a:rPr>
              <a:t>In refractory glaucoma</a:t>
            </a:r>
          </a:p>
          <a:p>
            <a:r>
              <a:rPr lang="en-US" sz="2800" dirty="0">
                <a:latin typeface="Calibri" panose="020F0502020204030204" pitchFamily="34" charset="0"/>
                <a:cs typeface="Calibri" panose="020F0502020204030204" pitchFamily="34" charset="0"/>
              </a:rPr>
              <a:t>Destruction of ciliary processes with on and off cycles</a:t>
            </a:r>
          </a:p>
        </p:txBody>
      </p:sp>
      <p:sp>
        <p:nvSpPr>
          <p:cNvPr id="3" name="Footer Placeholder 2">
            <a:extLst>
              <a:ext uri="{FF2B5EF4-FFF2-40B4-BE49-F238E27FC236}">
                <a16:creationId xmlns:a16="http://schemas.microsoft.com/office/drawing/2014/main" id="{547A3502-3F40-4250-9621-5269876BA424}"/>
              </a:ext>
            </a:extLst>
          </p:cNvPr>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E3157212-66D2-434B-8420-0B3A3C4F5906}"/>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1770237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8EAD4-0BB5-4A5B-9A1B-05E42A11F3F1}"/>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Take home message</a:t>
            </a:r>
          </a:p>
        </p:txBody>
      </p:sp>
      <p:pic>
        <p:nvPicPr>
          <p:cNvPr id="5" name="Content Placeholder 4">
            <a:extLst>
              <a:ext uri="{FF2B5EF4-FFF2-40B4-BE49-F238E27FC236}">
                <a16:creationId xmlns:a16="http://schemas.microsoft.com/office/drawing/2014/main" id="{1E833391-3C6C-4C2C-8D3A-258B6E1F52C9}"/>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9016"/>
          <a:stretch/>
        </p:blipFill>
        <p:spPr>
          <a:xfrm>
            <a:off x="2389239" y="2064774"/>
            <a:ext cx="7890387" cy="3746091"/>
          </a:xfrm>
          <a:prstGeom prst="rect">
            <a:avLst/>
          </a:prstGeom>
        </p:spPr>
      </p:pic>
      <p:sp>
        <p:nvSpPr>
          <p:cNvPr id="3" name="Footer Placeholder 2">
            <a:extLst>
              <a:ext uri="{FF2B5EF4-FFF2-40B4-BE49-F238E27FC236}">
                <a16:creationId xmlns:a16="http://schemas.microsoft.com/office/drawing/2014/main" id="{3163788B-1609-4837-A248-D62092DC8C06}"/>
              </a:ext>
            </a:extLst>
          </p:cNvPr>
          <p:cNvSpPr>
            <a:spLocks noGrp="1"/>
          </p:cNvSpPr>
          <p:nvPr>
            <p:ph type="ftr" sz="quarter" idx="11"/>
          </p:nvPr>
        </p:nvSpPr>
        <p:spPr/>
        <p:txBody>
          <a:bodyPr/>
          <a:lstStyle/>
          <a:p>
            <a:endParaRPr lang="en-US" dirty="0"/>
          </a:p>
        </p:txBody>
      </p:sp>
      <p:sp>
        <p:nvSpPr>
          <p:cNvPr id="6" name="TextBox 5">
            <a:extLst>
              <a:ext uri="{FF2B5EF4-FFF2-40B4-BE49-F238E27FC236}">
                <a16:creationId xmlns:a16="http://schemas.microsoft.com/office/drawing/2014/main" id="{6A15ACAB-BFC2-4C6C-B931-ABCCE7A3961E}"/>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3765748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2F776-0D9E-404F-A948-51680ED43277}"/>
              </a:ext>
            </a:extLst>
          </p:cNvPr>
          <p:cNvSpPr>
            <a:spLocks noGrp="1"/>
          </p:cNvSpPr>
          <p:nvPr>
            <p:ph type="title"/>
          </p:nvPr>
        </p:nvSpPr>
        <p:spPr/>
        <p:txBody>
          <a:bodyPr>
            <a:noAutofit/>
          </a:bodyPr>
          <a:lstStyle/>
          <a:p>
            <a:r>
              <a:rPr lang="en-ZA" sz="4400" b="1" dirty="0">
                <a:latin typeface="Calibri" panose="020F0502020204030204" pitchFamily="34" charset="0"/>
                <a:cs typeface="Calibri" panose="020F0502020204030204" pitchFamily="34" charset="0"/>
              </a:rPr>
              <a:t>EOLA</a:t>
            </a:r>
            <a:r>
              <a:rPr lang="en-ZA" sz="4400" b="1" cap="none" dirty="0">
                <a:latin typeface="Calibri" panose="020F0502020204030204" pitchFamily="34" charset="0"/>
                <a:cs typeface="Calibri" panose="020F0502020204030204" pitchFamily="34" charset="0"/>
              </a:rPr>
              <a:t>( End Of Lecture Assessment)</a:t>
            </a:r>
            <a:endParaRPr lang="en-US" sz="44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4271710-890C-4157-94BE-8486EF4E4663}"/>
              </a:ext>
            </a:extLst>
          </p:cNvPr>
          <p:cNvSpPr>
            <a:spLocks noGrp="1"/>
          </p:cNvSpPr>
          <p:nvPr>
            <p:ph sz="half" idx="1"/>
          </p:nvPr>
        </p:nvSpPr>
        <p:spPr>
          <a:xfrm>
            <a:off x="1447331" y="2010878"/>
            <a:ext cx="9605634" cy="4042233"/>
          </a:xfrm>
        </p:spPr>
        <p:txBody>
          <a:bodyPr>
            <a:normAutofit/>
          </a:bodyPr>
          <a:lstStyle/>
          <a:p>
            <a:r>
              <a:rPr lang="en-US" dirty="0">
                <a:latin typeface="Calibri" panose="020F0502020204030204" pitchFamily="34" charset="0"/>
                <a:cs typeface="Calibri" panose="020F0502020204030204" pitchFamily="34" charset="0"/>
              </a:rPr>
              <a:t> A 58-year-old patient who presented at the eye OPD with a history of gradual, painless vision loss. His presenting (unaided) visual acuity was counting fingers at 1 meter in the right eye and 6/60 in the left eye. Both corneas were clear, and the pupils had a slow reaction to light. The right eye had a nuclear sclerotic cataract which precluded a good view of the optic nerve head, and a vertical cup: disc ratio (VCDR) of about 0.7. The left eye VCDR was 0.6. Intraocular pressure (IOP) was 32 mmHg (right eye) and 30 mmHg (left eye) by applanation tonometry. Gonioscopy showed open angles in both eyes. What are the treatment options in the management of this patient?</a:t>
            </a:r>
          </a:p>
        </p:txBody>
      </p:sp>
      <p:sp>
        <p:nvSpPr>
          <p:cNvPr id="5" name="Footer Placeholder 4">
            <a:extLst>
              <a:ext uri="{FF2B5EF4-FFF2-40B4-BE49-F238E27FC236}">
                <a16:creationId xmlns:a16="http://schemas.microsoft.com/office/drawing/2014/main" id="{270E82A4-BEEB-4838-BDE2-9333ED85F0A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19380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B2A4F-7699-4FD7-9B59-77444E9E982D}"/>
              </a:ext>
            </a:extLst>
          </p:cNvPr>
          <p:cNvSpPr>
            <a:spLocks noGrp="1"/>
          </p:cNvSpPr>
          <p:nvPr>
            <p:ph type="title"/>
          </p:nvPr>
        </p:nvSpPr>
        <p:spPr/>
        <p:txBody>
          <a:bodyPr>
            <a:noAutofit/>
          </a:bodyPr>
          <a:lstStyle/>
          <a:p>
            <a:r>
              <a:rPr lang="en-ZA" sz="4400" b="1" dirty="0">
                <a:latin typeface="Calibri" panose="020F0502020204030204" pitchFamily="34" charset="0"/>
                <a:cs typeface="Calibri" panose="020F0502020204030204" pitchFamily="34" charset="0"/>
              </a:rPr>
              <a:t>EOLA</a:t>
            </a:r>
            <a:r>
              <a:rPr lang="en-ZA" sz="4400" b="1" cap="none" dirty="0">
                <a:latin typeface="Calibri" panose="020F0502020204030204" pitchFamily="34" charset="0"/>
                <a:cs typeface="Calibri" panose="020F0502020204030204" pitchFamily="34" charset="0"/>
              </a:rPr>
              <a:t>( End Of Lecture Assessment)</a:t>
            </a:r>
            <a:endParaRPr lang="en-US" sz="44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57CA866-236A-469C-BD7E-5FCB1FF60BEE}"/>
              </a:ext>
            </a:extLst>
          </p:cNvPr>
          <p:cNvSpPr>
            <a:spLocks noGrp="1"/>
          </p:cNvSpPr>
          <p:nvPr>
            <p:ph sz="half" idx="1"/>
          </p:nvPr>
        </p:nvSpPr>
        <p:spPr/>
        <p:txBody>
          <a:bodyPr/>
          <a:lstStyle/>
          <a:p>
            <a:pPr>
              <a:buFont typeface="Wingdings" panose="05000000000000000000" pitchFamily="2" charset="2"/>
              <a:buChar char="Ø"/>
            </a:pPr>
            <a:r>
              <a:rPr lang="en-US" dirty="0">
                <a:latin typeface="Calibri" panose="020F0502020204030204" pitchFamily="34" charset="0"/>
                <a:cs typeface="Calibri" panose="020F0502020204030204" pitchFamily="34" charset="0"/>
              </a:rPr>
              <a:t>Medical treatment (drugs)</a:t>
            </a:r>
          </a:p>
          <a:p>
            <a:pPr>
              <a:buFont typeface="Wingdings" panose="05000000000000000000" pitchFamily="2" charset="2"/>
              <a:buChar char="Ø"/>
            </a:pPr>
            <a:r>
              <a:rPr lang="en-US" dirty="0">
                <a:latin typeface="Calibri" panose="020F0502020204030204" pitchFamily="34" charset="0"/>
                <a:cs typeface="Calibri" panose="020F0502020204030204" pitchFamily="34" charset="0"/>
              </a:rPr>
              <a:t>Laser treatment</a:t>
            </a:r>
          </a:p>
          <a:p>
            <a:pPr>
              <a:buFont typeface="Wingdings" panose="05000000000000000000" pitchFamily="2" charset="2"/>
              <a:buChar char="Ø"/>
            </a:pPr>
            <a:r>
              <a:rPr lang="en-US" dirty="0">
                <a:latin typeface="Calibri" panose="020F0502020204030204" pitchFamily="34" charset="0"/>
                <a:cs typeface="Calibri" panose="020F0502020204030204" pitchFamily="34" charset="0"/>
              </a:rPr>
              <a:t>Surgical treatment</a:t>
            </a:r>
          </a:p>
        </p:txBody>
      </p:sp>
      <p:sp>
        <p:nvSpPr>
          <p:cNvPr id="4" name="Content Placeholder 3">
            <a:extLst>
              <a:ext uri="{FF2B5EF4-FFF2-40B4-BE49-F238E27FC236}">
                <a16:creationId xmlns:a16="http://schemas.microsoft.com/office/drawing/2014/main" id="{E3B39406-743E-4498-8045-249D64CCF4C2}"/>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50B3C5D8-1BF8-4C7F-8529-93A858040EB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862960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1103C5-B6EB-4BBA-9B72-EEEA60E10AF3}"/>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Research and recent advances</a:t>
            </a:r>
          </a:p>
        </p:txBody>
      </p:sp>
      <p:sp>
        <p:nvSpPr>
          <p:cNvPr id="6" name="Content Placeholder 5">
            <a:extLst>
              <a:ext uri="{FF2B5EF4-FFF2-40B4-BE49-F238E27FC236}">
                <a16:creationId xmlns:a16="http://schemas.microsoft.com/office/drawing/2014/main" id="{2332B82F-A167-4C49-B1F8-90FDFE7EEF52}"/>
              </a:ext>
            </a:extLst>
          </p:cNvPr>
          <p:cNvSpPr>
            <a:spLocks noGrp="1"/>
          </p:cNvSpPr>
          <p:nvPr>
            <p:ph idx="1"/>
          </p:nvPr>
        </p:nvSpPr>
        <p:spPr>
          <a:xfrm>
            <a:off x="987517" y="1853754"/>
            <a:ext cx="15118299" cy="6167186"/>
          </a:xfrm>
        </p:spPr>
        <p:txBody>
          <a:bodyPr>
            <a:normAutofit/>
          </a:bodyPr>
          <a:lstStyle/>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Rho kinase inhibitors</a:t>
            </a:r>
          </a:p>
        </p:txBody>
      </p:sp>
      <p:pic>
        <p:nvPicPr>
          <p:cNvPr id="1026" name="Picture 2" descr="Medical Therapy for Glaucoma: Rho-Kinase (ROCK) inhibitors | New-Glaucoma- Treatments.com">
            <a:extLst>
              <a:ext uri="{FF2B5EF4-FFF2-40B4-BE49-F238E27FC236}">
                <a16:creationId xmlns:a16="http://schemas.microsoft.com/office/drawing/2014/main" id="{B19E2E06-3CEB-44A3-BF14-EA97774B1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3034" y="2663420"/>
            <a:ext cx="4198620" cy="30642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DF] Use of Rho kinase Inhibitors in Ophthalmology: A Review of the  Literature | Semantic Scholar">
            <a:extLst>
              <a:ext uri="{FF2B5EF4-FFF2-40B4-BE49-F238E27FC236}">
                <a16:creationId xmlns:a16="http://schemas.microsoft.com/office/drawing/2014/main" id="{6123D394-5ADE-4AD8-942A-BDF72784E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46" y="2663420"/>
            <a:ext cx="7523776" cy="306427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AB9557E7-925C-4D0C-B5C3-AF93FAD8951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83773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BE64-22B1-4442-83E3-6781A0BA1A9A}"/>
              </a:ext>
            </a:extLst>
          </p:cNvPr>
          <p:cNvSpPr>
            <a:spLocks noGrp="1"/>
          </p:cNvSpPr>
          <p:nvPr>
            <p:ph type="title"/>
          </p:nvPr>
        </p:nvSpPr>
        <p:spPr/>
        <p:txBody>
          <a:bodyPr>
            <a:normAutofit/>
          </a:bodyPr>
          <a:lstStyle/>
          <a:p>
            <a:r>
              <a:rPr lang="en-ZA" sz="4400" b="1" dirty="0">
                <a:latin typeface="Calibri" panose="020F0502020204030204" pitchFamily="34" charset="0"/>
                <a:cs typeface="Calibri" panose="020F0502020204030204" pitchFamily="34" charset="0"/>
              </a:rPr>
              <a:t>Bioethics</a:t>
            </a:r>
            <a:endParaRPr lang="en-US" sz="44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0F8A4DF-A881-45A5-A65C-6A190C0DF376}"/>
              </a:ext>
            </a:extLst>
          </p:cNvPr>
          <p:cNvSpPr>
            <a:spLocks noGrp="1"/>
          </p:cNvSpPr>
          <p:nvPr>
            <p:ph idx="1"/>
          </p:nvPr>
        </p:nvSpPr>
        <p:spPr>
          <a:xfrm>
            <a:off x="1451579" y="2015732"/>
            <a:ext cx="9603275" cy="4037749"/>
          </a:xfrm>
        </p:spPr>
        <p:txBody>
          <a:bodyPr>
            <a:noAutofit/>
          </a:bodyPr>
          <a:lstStyle/>
          <a:p>
            <a:pPr>
              <a:buFont typeface="Wingdings" panose="05000000000000000000" pitchFamily="2" charset="2"/>
              <a:buChar char="Ø"/>
            </a:pPr>
            <a:r>
              <a:rPr lang="en-US" dirty="0">
                <a:latin typeface="Calibri" panose="020F0502020204030204" pitchFamily="34" charset="0"/>
                <a:cs typeface="Calibri" panose="020F0502020204030204" pitchFamily="34" charset="0"/>
              </a:rPr>
              <a:t>Let's look at a situation, where a 55-year-old patient is diagnosed with advanced glaucoma in both the eyes and ophthalmologists advise him against driving, but the patient refuses the suggestion. In view of public welfare, shall the ophthalmologist ensure that his vehicle driving license is revoked?</a:t>
            </a:r>
          </a:p>
          <a:p>
            <a:pPr>
              <a:buFont typeface="Wingdings" panose="05000000000000000000" pitchFamily="2" charset="2"/>
              <a:buChar char="Ø"/>
            </a:pPr>
            <a:r>
              <a:rPr lang="en-US" dirty="0">
                <a:latin typeface="Calibri" panose="020F0502020204030204" pitchFamily="34" charset="0"/>
                <a:cs typeface="Calibri" panose="020F0502020204030204" pitchFamily="34" charset="0"/>
              </a:rPr>
              <a:t> There are ethical issues of protecting the patient's confidentiality, protecting society, and protecting the patient from the potential harm if the patient continues to drive.</a:t>
            </a:r>
          </a:p>
          <a:p>
            <a:pPr>
              <a:buFont typeface="Wingdings" panose="05000000000000000000" pitchFamily="2" charset="2"/>
              <a:buChar char="Ø"/>
            </a:pPr>
            <a:r>
              <a:rPr lang="en-US" dirty="0">
                <a:latin typeface="Calibri" panose="020F0502020204030204" pitchFamily="34" charset="0"/>
                <a:cs typeface="Calibri" panose="020F0502020204030204" pitchFamily="34" charset="0"/>
              </a:rPr>
              <a:t> One has to balance the </a:t>
            </a:r>
            <a:r>
              <a:rPr lang="en-US" b="1" dirty="0">
                <a:solidFill>
                  <a:srgbClr val="C00000"/>
                </a:solidFill>
                <a:latin typeface="Calibri" panose="020F0502020204030204" pitchFamily="34" charset="0"/>
                <a:cs typeface="Calibri" panose="020F0502020204030204" pitchFamily="34" charset="0"/>
              </a:rPr>
              <a:t>patient's autonomy and beneficence </a:t>
            </a:r>
            <a:r>
              <a:rPr lang="en-US" dirty="0">
                <a:latin typeface="Calibri" panose="020F0502020204030204" pitchFamily="34" charset="0"/>
                <a:cs typeface="Calibri" panose="020F0502020204030204" pitchFamily="34" charset="0"/>
              </a:rPr>
              <a:t>in making the correct decision.</a:t>
            </a:r>
          </a:p>
        </p:txBody>
      </p:sp>
      <p:sp>
        <p:nvSpPr>
          <p:cNvPr id="4" name="Footer Placeholder 3">
            <a:extLst>
              <a:ext uri="{FF2B5EF4-FFF2-40B4-BE49-F238E27FC236}">
                <a16:creationId xmlns:a16="http://schemas.microsoft.com/office/drawing/2014/main" id="{864066A7-E764-4DF7-88BB-3BBED96D379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30175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F5FB6-45CD-4D4E-B722-83AC4CED3478}"/>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Artificial intelligence</a:t>
            </a:r>
          </a:p>
        </p:txBody>
      </p:sp>
      <p:sp>
        <p:nvSpPr>
          <p:cNvPr id="3" name="Content Placeholder 2">
            <a:extLst>
              <a:ext uri="{FF2B5EF4-FFF2-40B4-BE49-F238E27FC236}">
                <a16:creationId xmlns:a16="http://schemas.microsoft.com/office/drawing/2014/main" id="{49790510-5560-4E6A-B4BA-08C9D2775DCC}"/>
              </a:ext>
            </a:extLst>
          </p:cNvPr>
          <p:cNvSpPr>
            <a:spLocks noGrp="1"/>
          </p:cNvSpPr>
          <p:nvPr>
            <p:ph idx="1"/>
          </p:nvPr>
        </p:nvSpPr>
        <p:spPr>
          <a:xfrm>
            <a:off x="600269" y="2015732"/>
            <a:ext cx="8137331" cy="4196382"/>
          </a:xfrm>
        </p:spPr>
        <p:txBody>
          <a:bodyPr>
            <a:normAutofit lnSpcReduction="10000"/>
          </a:bodyPr>
          <a:lstStyle/>
          <a:p>
            <a:pPr>
              <a:buFont typeface="Wingdings" panose="05000000000000000000" pitchFamily="2" charset="2"/>
              <a:buChar char="Ø"/>
            </a:pPr>
            <a:r>
              <a:rPr lang="en-US" b="1" dirty="0">
                <a:latin typeface="Calibri" panose="020F0502020204030204" pitchFamily="34" charset="0"/>
                <a:cs typeface="Calibri" panose="020F0502020204030204" pitchFamily="34" charset="0"/>
              </a:rPr>
              <a:t>Intraocular pressure:</a:t>
            </a:r>
          </a:p>
          <a:p>
            <a:pPr>
              <a:buFont typeface="Wingdings" panose="05000000000000000000" pitchFamily="2" charset="2"/>
              <a:buChar char="Ø"/>
            </a:pPr>
            <a:r>
              <a:rPr lang="en-US" dirty="0">
                <a:latin typeface="Calibri" panose="020F0502020204030204" pitchFamily="34" charset="0"/>
                <a:cs typeface="Calibri" panose="020F0502020204030204" pitchFamily="34" charset="0"/>
              </a:rPr>
              <a:t>Sensimed Triggerfish (Sensimed AG, Lausanne, Switzerland), which is a contact lens based continuous IOP monitoring device which actually measures only the corneal strain changes due to IOP fluctuations.</a:t>
            </a:r>
          </a:p>
          <a:p>
            <a:pPr>
              <a:buFont typeface="Wingdings" panose="05000000000000000000" pitchFamily="2" charset="2"/>
              <a:buChar char="Ø"/>
            </a:pPr>
            <a:r>
              <a:rPr lang="en-US" b="1" dirty="0">
                <a:latin typeface="Calibri" panose="020F0502020204030204" pitchFamily="34" charset="0"/>
                <a:cs typeface="Calibri" panose="020F0502020204030204" pitchFamily="34" charset="0"/>
              </a:rPr>
              <a:t>Optic disc photography:</a:t>
            </a:r>
          </a:p>
          <a:p>
            <a:pPr>
              <a:buFont typeface="Wingdings" panose="05000000000000000000" pitchFamily="2" charset="2"/>
              <a:buChar char="Ø"/>
            </a:pPr>
            <a:r>
              <a:rPr lang="en-US" dirty="0">
                <a:latin typeface="Calibri" panose="020F0502020204030204" pitchFamily="34" charset="0"/>
                <a:cs typeface="Calibri" panose="020F0502020204030204" pitchFamily="34" charset="0"/>
              </a:rPr>
              <a:t>Indian startup </a:t>
            </a:r>
            <a:r>
              <a:rPr lang="en-US" dirty="0" err="1">
                <a:latin typeface="Calibri" panose="020F0502020204030204" pitchFamily="34" charset="0"/>
                <a:cs typeface="Calibri" panose="020F0502020204030204" pitchFamily="34" charset="0"/>
              </a:rPr>
              <a:t>Kalpah</a:t>
            </a:r>
            <a:r>
              <a:rPr lang="en-US" dirty="0">
                <a:latin typeface="Calibri" panose="020F0502020204030204" pitchFamily="34" charset="0"/>
                <a:cs typeface="Calibri" panose="020F0502020204030204" pitchFamily="34" charset="0"/>
              </a:rPr>
              <a:t> Innovations(</a:t>
            </a:r>
            <a:r>
              <a:rPr lang="en-US" dirty="0" err="1">
                <a:latin typeface="Calibri" panose="020F0502020204030204" pitchFamily="34" charset="0"/>
                <a:cs typeface="Calibri" panose="020F0502020204030204" pitchFamily="34" charset="0"/>
              </a:rPr>
              <a:t>Vishakapatnam</a:t>
            </a:r>
            <a:r>
              <a:rPr lang="en-US" dirty="0">
                <a:latin typeface="Calibri" panose="020F0502020204030204" pitchFamily="34" charset="0"/>
                <a:cs typeface="Calibri" panose="020F0502020204030204" pitchFamily="34" charset="0"/>
              </a:rPr>
              <a:t>, India) released Retinal Image Analysis – Glaucoma(RIA-G) cloud based software in 2016 to </a:t>
            </a:r>
            <a:r>
              <a:rPr lang="en-US" dirty="0" err="1">
                <a:latin typeface="Calibri" panose="020F0502020204030204" pitchFamily="34" charset="0"/>
                <a:cs typeface="Calibri" panose="020F0502020204030204" pitchFamily="34" charset="0"/>
              </a:rPr>
              <a:t>analyse</a:t>
            </a:r>
            <a:r>
              <a:rPr lang="en-US" dirty="0">
                <a:latin typeface="Calibri" panose="020F0502020204030204" pitchFamily="34" charset="0"/>
                <a:cs typeface="Calibri" panose="020F0502020204030204" pitchFamily="34" charset="0"/>
              </a:rPr>
              <a:t> fundus images to look for the likelihood of glaucoma. It uses advanced image processing algorithms to measure Disc size, Cup size, CD ratio, </a:t>
            </a:r>
            <a:r>
              <a:rPr lang="en-US" dirty="0" err="1">
                <a:latin typeface="Calibri" panose="020F0502020204030204" pitchFamily="34" charset="0"/>
                <a:cs typeface="Calibri" panose="020F0502020204030204" pitchFamily="34" charset="0"/>
              </a:rPr>
              <a:t>NeuroRetinal</a:t>
            </a:r>
            <a:r>
              <a:rPr lang="en-US" dirty="0">
                <a:latin typeface="Calibri" panose="020F0502020204030204" pitchFamily="34" charset="0"/>
                <a:cs typeface="Calibri" panose="020F0502020204030204" pitchFamily="34" charset="0"/>
              </a:rPr>
              <a:t> Rim Thickness, Disc Damage Likelihood Score(DDLS) and to look for violation of ISNT rule. </a:t>
            </a:r>
          </a:p>
        </p:txBody>
      </p:sp>
      <p:sp>
        <p:nvSpPr>
          <p:cNvPr id="4" name="Footer Placeholder 3">
            <a:extLst>
              <a:ext uri="{FF2B5EF4-FFF2-40B4-BE49-F238E27FC236}">
                <a16:creationId xmlns:a16="http://schemas.microsoft.com/office/drawing/2014/main" id="{362D4B66-C6A4-439C-9C41-371216894FE8}"/>
              </a:ext>
            </a:extLst>
          </p:cNvPr>
          <p:cNvSpPr>
            <a:spLocks noGrp="1"/>
          </p:cNvSpPr>
          <p:nvPr>
            <p:ph type="ftr" sz="quarter" idx="11"/>
          </p:nvPr>
        </p:nvSpPr>
        <p:spPr/>
        <p:txBody>
          <a:bodyPr/>
          <a:lstStyle/>
          <a:p>
            <a:endParaRPr lang="en-US" dirty="0"/>
          </a:p>
        </p:txBody>
      </p:sp>
      <p:pic>
        <p:nvPicPr>
          <p:cNvPr id="5" name="Picture 4">
            <a:extLst>
              <a:ext uri="{FF2B5EF4-FFF2-40B4-BE49-F238E27FC236}">
                <a16:creationId xmlns:a16="http://schemas.microsoft.com/office/drawing/2014/main" id="{54836D85-66CA-4BE3-A656-5ACD55B99CF3}"/>
              </a:ext>
            </a:extLst>
          </p:cNvPr>
          <p:cNvPicPr>
            <a:picLocks noChangeAspect="1"/>
          </p:cNvPicPr>
          <p:nvPr/>
        </p:nvPicPr>
        <p:blipFill>
          <a:blip r:embed="rId3"/>
          <a:stretch>
            <a:fillRect/>
          </a:stretch>
        </p:blipFill>
        <p:spPr>
          <a:xfrm>
            <a:off x="8737600" y="2175322"/>
            <a:ext cx="3352800" cy="2828925"/>
          </a:xfrm>
          <a:prstGeom prst="rect">
            <a:avLst/>
          </a:prstGeom>
        </p:spPr>
      </p:pic>
    </p:spTree>
    <p:extLst>
      <p:ext uri="{BB962C8B-B14F-4D97-AF65-F5344CB8AC3E}">
        <p14:creationId xmlns:p14="http://schemas.microsoft.com/office/powerpoint/2010/main" val="2305493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6DCC1-0F90-4862-A43C-A657B6FAC3CC}"/>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Anatomy of the drainage angle</a:t>
            </a:r>
          </a:p>
        </p:txBody>
      </p:sp>
      <p:pic>
        <p:nvPicPr>
          <p:cNvPr id="5" name="Content Placeholder 4">
            <a:extLst>
              <a:ext uri="{FF2B5EF4-FFF2-40B4-BE49-F238E27FC236}">
                <a16:creationId xmlns:a16="http://schemas.microsoft.com/office/drawing/2014/main" id="{E94AA2CB-740A-4DB6-96F3-232EE06E0E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8702" y="1853754"/>
            <a:ext cx="6697283" cy="3491969"/>
          </a:xfrm>
        </p:spPr>
      </p:pic>
      <p:sp>
        <p:nvSpPr>
          <p:cNvPr id="4" name="TextBox 3">
            <a:extLst>
              <a:ext uri="{FF2B5EF4-FFF2-40B4-BE49-F238E27FC236}">
                <a16:creationId xmlns:a16="http://schemas.microsoft.com/office/drawing/2014/main" id="{1C6887A7-0BA3-43B5-8D60-3FE217689B3E}"/>
              </a:ext>
            </a:extLst>
          </p:cNvPr>
          <p:cNvSpPr txBox="1"/>
          <p:nvPr/>
        </p:nvSpPr>
        <p:spPr>
          <a:xfrm>
            <a:off x="8044515" y="128463"/>
            <a:ext cx="3151164" cy="461665"/>
          </a:xfrm>
          <a:prstGeom prst="rect">
            <a:avLst/>
          </a:prstGeom>
          <a:noFill/>
        </p:spPr>
        <p:txBody>
          <a:bodyPr wrap="square" rtlCol="0">
            <a:spAutoFit/>
          </a:bodyPr>
          <a:lstStyle/>
          <a:p>
            <a:r>
              <a:rPr lang="en-US" sz="2400" b="1" dirty="0"/>
              <a:t>Vertical integration</a:t>
            </a:r>
          </a:p>
        </p:txBody>
      </p:sp>
      <p:sp>
        <p:nvSpPr>
          <p:cNvPr id="3" name="Footer Placeholder 2">
            <a:extLst>
              <a:ext uri="{FF2B5EF4-FFF2-40B4-BE49-F238E27FC236}">
                <a16:creationId xmlns:a16="http://schemas.microsoft.com/office/drawing/2014/main" id="{8043C8FB-CBD4-4480-BF20-07110A39170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869836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C4AB2E-E21F-4B19-A911-E32D08916607}"/>
              </a:ext>
            </a:extLst>
          </p:cNvPr>
          <p:cNvSpPr>
            <a:spLocks noGrp="1"/>
          </p:cNvSpPr>
          <p:nvPr>
            <p:ph type="title"/>
          </p:nvPr>
        </p:nvSpPr>
        <p:spPr/>
        <p:txBody>
          <a:bodyPr/>
          <a:lstStyle/>
          <a:p>
            <a:endParaRPr lang="en-US" dirty="0"/>
          </a:p>
        </p:txBody>
      </p:sp>
      <p:pic>
        <p:nvPicPr>
          <p:cNvPr id="7" name="Picture 2" descr="C:\Users\Amber\Downloads\download (76).jpg">
            <a:extLst>
              <a:ext uri="{FF2B5EF4-FFF2-40B4-BE49-F238E27FC236}">
                <a16:creationId xmlns:a16="http://schemas.microsoft.com/office/drawing/2014/main" id="{749F4DA7-EA08-4266-9314-843582C66431}"/>
              </a:ext>
            </a:extLst>
          </p:cNvPr>
          <p:cNvPicPr>
            <a:picLocks noGrp="1" noChangeAspect="1" noChangeArrowheads="1"/>
          </p:cNvPicPr>
          <p:nvPr>
            <p:ph idx="1"/>
          </p:nvPr>
        </p:nvPicPr>
        <p:blipFill>
          <a:blip r:embed="rId2" cstate="print"/>
          <a:srcRect/>
          <a:stretch>
            <a:fillRect/>
          </a:stretch>
        </p:blipFill>
        <p:spPr bwMode="auto">
          <a:xfrm>
            <a:off x="1451579" y="804520"/>
            <a:ext cx="9603275" cy="4962100"/>
          </a:xfrm>
          <a:prstGeom prst="rect">
            <a:avLst/>
          </a:prstGeom>
          <a:noFill/>
        </p:spPr>
      </p:pic>
      <p:sp>
        <p:nvSpPr>
          <p:cNvPr id="2" name="Footer Placeholder 1">
            <a:extLst>
              <a:ext uri="{FF2B5EF4-FFF2-40B4-BE49-F238E27FC236}">
                <a16:creationId xmlns:a16="http://schemas.microsoft.com/office/drawing/2014/main" id="{06E2D1B5-AB75-4383-8600-DD3CCCD641E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53662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946652-B752-4719-ACA4-C91B7B8235C3}"/>
              </a:ext>
            </a:extLst>
          </p:cNvPr>
          <p:cNvSpPr>
            <a:spLocks noGrp="1"/>
          </p:cNvSpPr>
          <p:nvPr>
            <p:ph type="title"/>
          </p:nvPr>
        </p:nvSpPr>
        <p:spPr/>
        <p:txBody>
          <a:bodyPr>
            <a:normAutofit fontScale="90000"/>
          </a:bodyPr>
          <a:lstStyle/>
          <a:p>
            <a:pPr algn="ctr"/>
            <a:r>
              <a:rPr lang="en-US" sz="4400" b="1" dirty="0">
                <a:latin typeface="Calibri" panose="020F0502020204030204" pitchFamily="34" charset="0"/>
                <a:cs typeface="Calibri" panose="020F0502020204030204" pitchFamily="34" charset="0"/>
              </a:rPr>
              <a:t> physiology</a:t>
            </a:r>
            <a:br>
              <a:rPr lang="en-US" sz="44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Aqueous humor dynamics</a:t>
            </a:r>
          </a:p>
        </p:txBody>
      </p:sp>
      <p:pic>
        <p:nvPicPr>
          <p:cNvPr id="5" name="Content Placeholder 4">
            <a:extLst>
              <a:ext uri="{FF2B5EF4-FFF2-40B4-BE49-F238E27FC236}">
                <a16:creationId xmlns:a16="http://schemas.microsoft.com/office/drawing/2014/main" id="{DA99540C-FED4-40BD-8F97-8E03B8375B3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44511" y="2011363"/>
            <a:ext cx="4251602" cy="3448050"/>
          </a:xfrm>
        </p:spPr>
      </p:pic>
      <p:sp>
        <p:nvSpPr>
          <p:cNvPr id="4" name="Content Placeholder 3">
            <a:extLst>
              <a:ext uri="{FF2B5EF4-FFF2-40B4-BE49-F238E27FC236}">
                <a16:creationId xmlns:a16="http://schemas.microsoft.com/office/drawing/2014/main" id="{F1C9668D-53AE-4427-BCBD-55B122189E79}"/>
              </a:ext>
            </a:extLst>
          </p:cNvPr>
          <p:cNvSpPr>
            <a:spLocks noGrp="1"/>
          </p:cNvSpPr>
          <p:nvPr>
            <p:ph sz="half" idx="2"/>
          </p:nvPr>
        </p:nvSpPr>
        <p:spPr>
          <a:xfrm>
            <a:off x="5902337" y="2150296"/>
            <a:ext cx="4645152" cy="3441520"/>
          </a:xfrm>
        </p:spPr>
        <p:txBody>
          <a:bodyPr>
            <a:normAutofit/>
          </a:bodyPr>
          <a:lstStyle/>
          <a:p>
            <a:r>
              <a:rPr lang="en-US" sz="2400" dirty="0">
                <a:latin typeface="Calibri" panose="020F0502020204030204" pitchFamily="34" charset="0"/>
                <a:cs typeface="Calibri" panose="020F0502020204030204" pitchFamily="34" charset="0"/>
              </a:rPr>
              <a:t>Ciliary processes in pars plicata of ciliary body (</a:t>
            </a:r>
            <a:r>
              <a:rPr lang="en-US" sz="2400" b="1" dirty="0">
                <a:latin typeface="Calibri" panose="020F0502020204030204" pitchFamily="34" charset="0"/>
                <a:cs typeface="Calibri" panose="020F0502020204030204" pitchFamily="34" charset="0"/>
              </a:rPr>
              <a:t>Aqueous humor production</a:t>
            </a:r>
            <a:r>
              <a:rPr lang="en-US" sz="2400" dirty="0">
                <a:latin typeface="Calibri" panose="020F0502020204030204" pitchFamily="34" charset="0"/>
                <a:cs typeface="Calibri" panose="020F0502020204030204" pitchFamily="34" charset="0"/>
              </a:rPr>
              <a:t>)</a:t>
            </a:r>
          </a:p>
          <a:p>
            <a:r>
              <a:rPr lang="en-US" sz="2400" dirty="0">
                <a:latin typeface="Calibri" panose="020F0502020204030204" pitchFamily="34" charset="0"/>
                <a:cs typeface="Calibri" panose="020F0502020204030204" pitchFamily="34" charset="0"/>
              </a:rPr>
              <a:t>The trabecular meshwork and uveoscleral pathway ( </a:t>
            </a:r>
            <a:r>
              <a:rPr lang="en-US" sz="2400" b="1" dirty="0">
                <a:latin typeface="Calibri" panose="020F0502020204030204" pitchFamily="34" charset="0"/>
                <a:cs typeface="Calibri" panose="020F0502020204030204" pitchFamily="34" charset="0"/>
              </a:rPr>
              <a:t>Aqueous humor outflow</a:t>
            </a:r>
            <a:r>
              <a:rPr lang="en-US" sz="2400" dirty="0">
                <a:latin typeface="Calibri" panose="020F0502020204030204" pitchFamily="34" charset="0"/>
                <a:cs typeface="Calibri" panose="020F0502020204030204" pitchFamily="34" charset="0"/>
              </a:rPr>
              <a:t>) </a:t>
            </a:r>
          </a:p>
        </p:txBody>
      </p:sp>
      <p:sp>
        <p:nvSpPr>
          <p:cNvPr id="2" name="Footer Placeholder 1">
            <a:extLst>
              <a:ext uri="{FF2B5EF4-FFF2-40B4-BE49-F238E27FC236}">
                <a16:creationId xmlns:a16="http://schemas.microsoft.com/office/drawing/2014/main" id="{13F8FC8F-EE6A-4F3E-B6FE-414647D7360D}"/>
              </a:ext>
            </a:extLst>
          </p:cNvPr>
          <p:cNvSpPr>
            <a:spLocks noGrp="1"/>
          </p:cNvSpPr>
          <p:nvPr>
            <p:ph type="ftr" sz="quarter" idx="11"/>
          </p:nvPr>
        </p:nvSpPr>
        <p:spPr/>
        <p:txBody>
          <a:bodyPr/>
          <a:lstStyle/>
          <a:p>
            <a:endParaRPr lang="en-US" dirty="0"/>
          </a:p>
        </p:txBody>
      </p:sp>
      <p:sp>
        <p:nvSpPr>
          <p:cNvPr id="9" name="TextBox 8">
            <a:extLst>
              <a:ext uri="{FF2B5EF4-FFF2-40B4-BE49-F238E27FC236}">
                <a16:creationId xmlns:a16="http://schemas.microsoft.com/office/drawing/2014/main" id="{805831D5-BAD3-40B3-8CDA-CC04958C103C}"/>
              </a:ext>
            </a:extLst>
          </p:cNvPr>
          <p:cNvSpPr txBox="1"/>
          <p:nvPr/>
        </p:nvSpPr>
        <p:spPr>
          <a:xfrm>
            <a:off x="8044515" y="128463"/>
            <a:ext cx="3151164" cy="461665"/>
          </a:xfrm>
          <a:prstGeom prst="rect">
            <a:avLst/>
          </a:prstGeom>
          <a:noFill/>
        </p:spPr>
        <p:txBody>
          <a:bodyPr wrap="square" rtlCol="0">
            <a:spAutoFit/>
          </a:bodyPr>
          <a:lstStyle/>
          <a:p>
            <a:r>
              <a:rPr lang="en-US" sz="2400" b="1" dirty="0"/>
              <a:t>Vertical integration</a:t>
            </a:r>
          </a:p>
        </p:txBody>
      </p:sp>
    </p:spTree>
    <p:extLst>
      <p:ext uri="{BB962C8B-B14F-4D97-AF65-F5344CB8AC3E}">
        <p14:creationId xmlns:p14="http://schemas.microsoft.com/office/powerpoint/2010/main" val="2577663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1ED2-B75D-4CA5-B95E-9D31E591819A}"/>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B61A759B-EC5E-414C-9F45-A8E5593ED3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1579" y="804520"/>
            <a:ext cx="9603274" cy="5088280"/>
          </a:xfrm>
        </p:spPr>
      </p:pic>
      <p:sp>
        <p:nvSpPr>
          <p:cNvPr id="3" name="Footer Placeholder 2">
            <a:extLst>
              <a:ext uri="{FF2B5EF4-FFF2-40B4-BE49-F238E27FC236}">
                <a16:creationId xmlns:a16="http://schemas.microsoft.com/office/drawing/2014/main" id="{424B4733-C4A9-49C9-8630-A3072560B987}"/>
              </a:ext>
            </a:extLst>
          </p:cNvPr>
          <p:cNvSpPr>
            <a:spLocks noGrp="1"/>
          </p:cNvSpPr>
          <p:nvPr>
            <p:ph type="ftr" sz="quarter" idx="11"/>
          </p:nvPr>
        </p:nvSpPr>
        <p:spPr/>
        <p:txBody>
          <a:bodyPr/>
          <a:lstStyle/>
          <a:p>
            <a:endParaRPr lang="en-US" dirty="0"/>
          </a:p>
        </p:txBody>
      </p:sp>
      <p:sp>
        <p:nvSpPr>
          <p:cNvPr id="6" name="TextBox 5">
            <a:extLst>
              <a:ext uri="{FF2B5EF4-FFF2-40B4-BE49-F238E27FC236}">
                <a16:creationId xmlns:a16="http://schemas.microsoft.com/office/drawing/2014/main" id="{5BC04338-8E96-40C4-8E06-A39BAF7FEAD7}"/>
              </a:ext>
            </a:extLst>
          </p:cNvPr>
          <p:cNvSpPr txBox="1"/>
          <p:nvPr/>
        </p:nvSpPr>
        <p:spPr>
          <a:xfrm>
            <a:off x="8044515" y="128463"/>
            <a:ext cx="3151164" cy="461665"/>
          </a:xfrm>
          <a:prstGeom prst="rect">
            <a:avLst/>
          </a:prstGeom>
          <a:noFill/>
        </p:spPr>
        <p:txBody>
          <a:bodyPr wrap="square" rtlCol="0">
            <a:spAutoFit/>
          </a:bodyPr>
          <a:lstStyle/>
          <a:p>
            <a:r>
              <a:rPr lang="en-US" sz="2400" b="1" dirty="0"/>
              <a:t>Vertical integration</a:t>
            </a:r>
          </a:p>
        </p:txBody>
      </p:sp>
    </p:spTree>
    <p:extLst>
      <p:ext uri="{BB962C8B-B14F-4D97-AF65-F5344CB8AC3E}">
        <p14:creationId xmlns:p14="http://schemas.microsoft.com/office/powerpoint/2010/main" val="290010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BA7DB-4188-4C46-903F-64580DA5CF8B}"/>
              </a:ext>
            </a:extLst>
          </p:cNvPr>
          <p:cNvSpPr>
            <a:spLocks noGrp="1"/>
          </p:cNvSpPr>
          <p:nvPr>
            <p:ph type="title"/>
          </p:nvPr>
        </p:nvSpPr>
        <p:spPr/>
        <p:txBody>
          <a:bodyPr>
            <a:normAutofit/>
          </a:bodyPr>
          <a:lstStyle/>
          <a:p>
            <a:r>
              <a:rPr lang="en-US" sz="4000" b="1" cap="none" dirty="0">
                <a:latin typeface="Calibri" panose="020F0502020204030204" pitchFamily="34" charset="0"/>
                <a:ea typeface="+mn-ea"/>
                <a:cs typeface="Calibri" panose="020F0502020204030204" pitchFamily="34" charset="0"/>
              </a:rPr>
              <a:t>HOW TO DEFINE GLAUCOMA?</a:t>
            </a:r>
            <a:endParaRPr lang="en-US" sz="4000" b="1" cap="none"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996A818-047B-436E-809E-D4A16CF41E83}"/>
              </a:ext>
            </a:extLst>
          </p:cNvPr>
          <p:cNvSpPr>
            <a:spLocks noGrp="1"/>
          </p:cNvSpPr>
          <p:nvPr>
            <p:ph idx="1"/>
          </p:nvPr>
        </p:nvSpPr>
        <p:spPr/>
        <p:txBody>
          <a:bodyPr>
            <a:normAutofit lnSpcReduction="10000"/>
          </a:bodyPr>
          <a:lstStyle/>
          <a:p>
            <a:pPr>
              <a:buFont typeface="Wingdings" panose="05000000000000000000" pitchFamily="2" charset="2"/>
              <a:buChar char="§"/>
            </a:pPr>
            <a:r>
              <a:rPr lang="en-US" sz="3200" dirty="0"/>
              <a:t>Heterogenous</a:t>
            </a:r>
            <a:r>
              <a:rPr lang="en-US" sz="3200" b="1" dirty="0"/>
              <a:t> Group</a:t>
            </a:r>
            <a:r>
              <a:rPr lang="en-US" sz="3200" dirty="0"/>
              <a:t> of eye disorders characterized by progressive </a:t>
            </a:r>
            <a:r>
              <a:rPr lang="en-US" sz="3200" b="1" dirty="0"/>
              <a:t>optic neuropathy </a:t>
            </a:r>
            <a:r>
              <a:rPr lang="en-US" sz="3200" dirty="0"/>
              <a:t>with irreversible but potentially preventable </a:t>
            </a:r>
            <a:r>
              <a:rPr lang="en-US" sz="3200" b="1" dirty="0"/>
              <a:t>visual field loss </a:t>
            </a:r>
            <a:r>
              <a:rPr lang="en-US" sz="3200" dirty="0"/>
              <a:t>and elevated intraocular pressure </a:t>
            </a:r>
            <a:r>
              <a:rPr lang="en-US" sz="3200" b="1" dirty="0"/>
              <a:t>(IOP) </a:t>
            </a:r>
            <a:r>
              <a:rPr lang="en-US" sz="3200" dirty="0"/>
              <a:t>in which only modifiable risk factor is</a:t>
            </a:r>
            <a:r>
              <a:rPr lang="en-US" sz="3200" b="1" dirty="0"/>
              <a:t> IOP</a:t>
            </a:r>
          </a:p>
          <a:p>
            <a:pPr>
              <a:buFont typeface="Wingdings" panose="05000000000000000000" pitchFamily="2" charset="2"/>
              <a:buChar char="§"/>
            </a:pPr>
            <a:r>
              <a:rPr lang="en-US" sz="3200" b="1" dirty="0"/>
              <a:t>70 million people </a:t>
            </a:r>
            <a:r>
              <a:rPr lang="en-US" sz="3200" dirty="0"/>
              <a:t>world wide are affected</a:t>
            </a:r>
          </a:p>
          <a:p>
            <a:endParaRPr lang="en-US" dirty="0"/>
          </a:p>
        </p:txBody>
      </p:sp>
      <p:sp>
        <p:nvSpPr>
          <p:cNvPr id="4" name="Footer Placeholder 3">
            <a:extLst>
              <a:ext uri="{FF2B5EF4-FFF2-40B4-BE49-F238E27FC236}">
                <a16:creationId xmlns:a16="http://schemas.microsoft.com/office/drawing/2014/main" id="{F30FD551-D3F7-4AB1-A8CB-66C1F0C3106D}"/>
              </a:ext>
            </a:extLst>
          </p:cNvPr>
          <p:cNvSpPr>
            <a:spLocks noGrp="1"/>
          </p:cNvSpPr>
          <p:nvPr>
            <p:ph type="ftr" sz="quarter" idx="11"/>
          </p:nvPr>
        </p:nvSpPr>
        <p:spPr/>
        <p:txBody>
          <a:bodyPr/>
          <a:lstStyle/>
          <a:p>
            <a:endParaRPr lang="en-US" dirty="0"/>
          </a:p>
        </p:txBody>
      </p:sp>
      <p:sp>
        <p:nvSpPr>
          <p:cNvPr id="5" name="TextBox 4">
            <a:extLst>
              <a:ext uri="{FF2B5EF4-FFF2-40B4-BE49-F238E27FC236}">
                <a16:creationId xmlns:a16="http://schemas.microsoft.com/office/drawing/2014/main" id="{5333B489-2B42-4CF5-A687-BA278EAB7CA5}"/>
              </a:ext>
            </a:extLst>
          </p:cNvPr>
          <p:cNvSpPr txBox="1"/>
          <p:nvPr/>
        </p:nvSpPr>
        <p:spPr>
          <a:xfrm>
            <a:off x="9271985" y="126487"/>
            <a:ext cx="260343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402443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DD7A-4BC1-4AA2-B633-FC0CF08800DD}"/>
              </a:ext>
            </a:extLst>
          </p:cNvPr>
          <p:cNvSpPr>
            <a:spLocks noGrp="1"/>
          </p:cNvSpPr>
          <p:nvPr>
            <p:ph type="title"/>
          </p:nvPr>
        </p:nvSpPr>
        <p:spPr/>
        <p:txBody>
          <a:bodyPr/>
          <a:lstStyle/>
          <a:p>
            <a:r>
              <a:rPr lang="en-US" cap="none" dirty="0"/>
              <a:t> </a:t>
            </a:r>
            <a:r>
              <a:rPr lang="en-US" sz="4000" b="1" cap="none" dirty="0">
                <a:latin typeface="Calibri" panose="020F0502020204030204" pitchFamily="34" charset="0"/>
                <a:cs typeface="Calibri" panose="020F0502020204030204" pitchFamily="34" charset="0"/>
              </a:rPr>
              <a:t>PATHOLOGY</a:t>
            </a:r>
          </a:p>
        </p:txBody>
      </p:sp>
      <p:pic>
        <p:nvPicPr>
          <p:cNvPr id="1026" name="Picture 2" descr="Pathophysiology of glaucoma | Glaucoma: Basic and Clinical Perspectives">
            <a:extLst>
              <a:ext uri="{FF2B5EF4-FFF2-40B4-BE49-F238E27FC236}">
                <a16:creationId xmlns:a16="http://schemas.microsoft.com/office/drawing/2014/main" id="{EAD59B20-C3DD-474D-8A43-177CA84F16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0401" y="2019765"/>
            <a:ext cx="8679542" cy="40337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835367C-58BA-45E5-A62A-F0F1A3B1006A}"/>
              </a:ext>
            </a:extLst>
          </p:cNvPr>
          <p:cNvSpPr txBox="1"/>
          <p:nvPr/>
        </p:nvSpPr>
        <p:spPr>
          <a:xfrm>
            <a:off x="7600112" y="176843"/>
            <a:ext cx="4312331" cy="461665"/>
          </a:xfrm>
          <a:prstGeom prst="rect">
            <a:avLst/>
          </a:prstGeom>
          <a:noFill/>
        </p:spPr>
        <p:txBody>
          <a:bodyPr wrap="square" rtlCol="0">
            <a:spAutoFit/>
          </a:bodyPr>
          <a:lstStyle/>
          <a:p>
            <a:r>
              <a:rPr lang="en-US" sz="2400" b="1" dirty="0"/>
              <a:t>Horizontal integration</a:t>
            </a:r>
          </a:p>
        </p:txBody>
      </p:sp>
      <p:sp>
        <p:nvSpPr>
          <p:cNvPr id="3" name="Footer Placeholder 2">
            <a:extLst>
              <a:ext uri="{FF2B5EF4-FFF2-40B4-BE49-F238E27FC236}">
                <a16:creationId xmlns:a16="http://schemas.microsoft.com/office/drawing/2014/main" id="{75DCA636-973C-4604-B309-B231807AB16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6221579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1412</TotalTime>
  <Words>1315</Words>
  <Application>Microsoft Office PowerPoint</Application>
  <PresentationFormat>Widescreen</PresentationFormat>
  <Paragraphs>229</Paragraphs>
  <Slides>50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Gill Sans MT</vt:lpstr>
      <vt:lpstr>Times New Roman</vt:lpstr>
      <vt:lpstr>Wingdings</vt:lpstr>
      <vt:lpstr>Gallery</vt:lpstr>
      <vt:lpstr> GLAUCOMA </vt:lpstr>
      <vt:lpstr>Sequence Of Lecture</vt:lpstr>
      <vt:lpstr>Learning objectives </vt:lpstr>
      <vt:lpstr>PowerPoint Presentation</vt:lpstr>
      <vt:lpstr>Anatomy of the drainage angle</vt:lpstr>
      <vt:lpstr> physiology Aqueous humor dynamics</vt:lpstr>
      <vt:lpstr>PowerPoint Presentation</vt:lpstr>
      <vt:lpstr>HOW TO DEFINE GLAUCOMA?</vt:lpstr>
      <vt:lpstr> PATHOLOGY</vt:lpstr>
      <vt:lpstr>COMMUNITY MEDICINE</vt:lpstr>
      <vt:lpstr>Glaucomatous Optic neuropathy </vt:lpstr>
      <vt:lpstr>Glaucomatous Optic neuropathy </vt:lpstr>
      <vt:lpstr>Glaucomatous visual field defects</vt:lpstr>
      <vt:lpstr>Glaucomatous visual field defects</vt:lpstr>
      <vt:lpstr>Elevated intraocular pressure</vt:lpstr>
      <vt:lpstr>Clinical features of glaucoma</vt:lpstr>
      <vt:lpstr>Examination of case of glaucoma </vt:lpstr>
      <vt:lpstr> Intraocular pressure measurement</vt:lpstr>
      <vt:lpstr>Goldmann applanation tonometry</vt:lpstr>
      <vt:lpstr>gonioscopy</vt:lpstr>
      <vt:lpstr>Shaffer’s grading gonioscopy</vt:lpstr>
      <vt:lpstr>Shaffer’s grading gonioscopy</vt:lpstr>
      <vt:lpstr>Perimetry </vt:lpstr>
      <vt:lpstr>Purpose of perimetry</vt:lpstr>
      <vt:lpstr>Optical coherence tomography (OCT)</vt:lpstr>
      <vt:lpstr>Optical coherence tomography (OCT)</vt:lpstr>
      <vt:lpstr>Treatment of glaucoma</vt:lpstr>
      <vt:lpstr>AIM OF TREATMENT </vt:lpstr>
      <vt:lpstr>Pharmacology pARASYMPATHOMIMETICS DRUGS</vt:lpstr>
      <vt:lpstr>SYMPATHOLYTIC DRUGS</vt:lpstr>
      <vt:lpstr>SYMPATHOMIMETIC DRUGS</vt:lpstr>
      <vt:lpstr>CARBONIC ANHYDRASE INHIBITORS</vt:lpstr>
      <vt:lpstr>PROSTAGLANDIN ANALOGUES</vt:lpstr>
      <vt:lpstr>SYSTEMIC MEDICATIONS</vt:lpstr>
      <vt:lpstr>SURGERY TRABECULECTOMY</vt:lpstr>
      <vt:lpstr>Trabeculotomy </vt:lpstr>
      <vt:lpstr>goniotomy</vt:lpstr>
      <vt:lpstr>ARGON OR DIODE LASER TRABECULOPLASTY</vt:lpstr>
      <vt:lpstr>Nd-YaG laser iridotomy </vt:lpstr>
      <vt:lpstr>Glaucoma drainage devices</vt:lpstr>
      <vt:lpstr>EXTERNAL TUBE SHUNTS (AHMAD VALVE) </vt:lpstr>
      <vt:lpstr>Minimally invasive glaucoma devices (MIGS)</vt:lpstr>
      <vt:lpstr>Micro pulse diode laser cycloablation</vt:lpstr>
      <vt:lpstr>Take home message</vt:lpstr>
      <vt:lpstr>EOLA( End Of Lecture Assessment)</vt:lpstr>
      <vt:lpstr>EOLA( End Of Lecture Assessment)</vt:lpstr>
      <vt:lpstr>Research and recent advances</vt:lpstr>
      <vt:lpstr>Bioethics</vt:lpstr>
      <vt:lpstr>Artificial intelligence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Dr Rida Fatima Jafar</cp:lastModifiedBy>
  <cp:revision>133</cp:revision>
  <dcterms:created xsi:type="dcterms:W3CDTF">2021-09-13T11:02:20Z</dcterms:created>
  <dcterms:modified xsi:type="dcterms:W3CDTF">2025-02-11T05:44:07Z</dcterms:modified>
</cp:coreProperties>
</file>