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2"/>
  </p:notesMasterIdLst>
  <p:sldIdLst>
    <p:sldId id="318" r:id="rId3"/>
    <p:sldId id="317" r:id="rId4"/>
    <p:sldId id="297" r:id="rId5"/>
    <p:sldId id="296" r:id="rId6"/>
    <p:sldId id="625" r:id="rId7"/>
    <p:sldId id="626" r:id="rId8"/>
    <p:sldId id="595" r:id="rId9"/>
    <p:sldId id="627" r:id="rId10"/>
    <p:sldId id="628" r:id="rId11"/>
    <p:sldId id="629" r:id="rId12"/>
    <p:sldId id="634" r:id="rId13"/>
    <p:sldId id="633" r:id="rId14"/>
    <p:sldId id="635" r:id="rId15"/>
    <p:sldId id="636" r:id="rId16"/>
    <p:sldId id="594" r:id="rId17"/>
    <p:sldId id="637" r:id="rId18"/>
    <p:sldId id="620" r:id="rId19"/>
    <p:sldId id="618" r:id="rId20"/>
    <p:sldId id="617" r:id="rId21"/>
    <p:sldId id="619" r:id="rId22"/>
    <p:sldId id="638" r:id="rId23"/>
    <p:sldId id="631" r:id="rId24"/>
    <p:sldId id="612" r:id="rId25"/>
    <p:sldId id="613" r:id="rId26"/>
    <p:sldId id="584" r:id="rId27"/>
    <p:sldId id="611" r:id="rId28"/>
    <p:sldId id="314" r:id="rId29"/>
    <p:sldId id="639"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link.springer.com/article/10.1007/s10545-017-0029-3"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Galactose Metabolism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Phosphorylation of Galactose</a:t>
            </a: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Formation of UDP galactose</a:t>
            </a: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Conversion of UDP galactose to UDP glucose</a:t>
            </a:r>
          </a:p>
          <a:p>
            <a:pPr lvl="1" algn="just">
              <a:lnSpc>
                <a:spcPct val="150000"/>
              </a:lnSpc>
              <a:buFont typeface="Wingdings" panose="05000000000000000000" pitchFamily="2" charset="2"/>
              <a:buChar char="Ø"/>
            </a:pPr>
            <a:endParaRPr lang="en-US" altLang="en-US" dirty="0">
              <a:latin typeface="Andalus" panose="02020603050405020304" pitchFamily="18" charset="-78"/>
              <a:cs typeface="Andalus" panose="02020603050405020304" pitchFamily="18" charset="-78"/>
            </a:endParaRPr>
          </a:p>
          <a:p>
            <a:pPr>
              <a:lnSpc>
                <a:spcPct val="150000"/>
              </a:lnSpc>
            </a:pPr>
            <a:endParaRPr lang="en-US" altLang="en-US" sz="28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10</a:t>
            </a:fld>
            <a:endParaRPr lang="en-US" dirty="0"/>
          </a:p>
        </p:txBody>
      </p:sp>
      <p:sp>
        <p:nvSpPr>
          <p:cNvPr id="6" name="Rectangle 5">
            <a:extLst>
              <a:ext uri="{FF2B5EF4-FFF2-40B4-BE49-F238E27FC236}">
                <a16:creationId xmlns:a16="http://schemas.microsoft.com/office/drawing/2014/main" id="{AE4F686F-A772-45F2-BA8B-B7DB413CC733}"/>
              </a:ext>
            </a:extLst>
          </p:cNvPr>
          <p:cNvSpPr/>
          <p:nvPr/>
        </p:nvSpPr>
        <p:spPr>
          <a:xfrm>
            <a:off x="762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15620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Galactose Metabolism </a:t>
            </a:r>
          </a:p>
        </p:txBody>
      </p:sp>
      <p:sp>
        <p:nvSpPr>
          <p:cNvPr id="4" name="Footer Placeholder 3"/>
          <p:cNvSpPr>
            <a:spLocks noGrp="1"/>
          </p:cNvSpPr>
          <p:nvPr>
            <p:ph type="ftr" sz="quarter" idx="11"/>
          </p:nvPr>
        </p:nvSpPr>
        <p:spPr>
          <a:xfrm>
            <a:off x="304800" y="282576"/>
            <a:ext cx="2895600" cy="365125"/>
          </a:xfrm>
        </p:spPr>
        <p:txBody>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11</a:t>
            </a:fld>
            <a:endParaRPr lang="en-US" dirty="0"/>
          </a:p>
        </p:txBody>
      </p:sp>
      <p:pic>
        <p:nvPicPr>
          <p:cNvPr id="6" name="Content Placeholder 5">
            <a:extLst>
              <a:ext uri="{FF2B5EF4-FFF2-40B4-BE49-F238E27FC236}">
                <a16:creationId xmlns:a16="http://schemas.microsoft.com/office/drawing/2014/main" id="{DFDD323F-9E5E-EA14-C67A-33E8497AB6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0152" y="1295400"/>
            <a:ext cx="7453418"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Sorbitol Metabolism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pPr algn="just">
              <a:lnSpc>
                <a:spcPct val="90000"/>
              </a:lnSpc>
            </a:pPr>
            <a:r>
              <a:rPr lang="en-US" altLang="en-US" sz="2800" dirty="0">
                <a:latin typeface="Andalus" panose="02020603050405020304" pitchFamily="18" charset="-78"/>
                <a:cs typeface="Andalus" panose="02020603050405020304" pitchFamily="18" charset="-78"/>
              </a:rPr>
              <a:t>Aldose reductase </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reduces glucose producing sorbitol</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found in many tissues</a:t>
            </a:r>
          </a:p>
          <a:p>
            <a:pPr algn="just">
              <a:lnSpc>
                <a:spcPct val="90000"/>
              </a:lnSpc>
            </a:pPr>
            <a:endParaRPr lang="en-US" altLang="en-US" sz="2800" dirty="0">
              <a:latin typeface="Andalus" panose="02020603050405020304" pitchFamily="18" charset="-78"/>
              <a:cs typeface="Andalus" panose="02020603050405020304" pitchFamily="18" charset="-78"/>
            </a:endParaRPr>
          </a:p>
          <a:p>
            <a:pPr algn="just">
              <a:lnSpc>
                <a:spcPct val="90000"/>
              </a:lnSpc>
            </a:pPr>
            <a:r>
              <a:rPr lang="en-US" altLang="en-US" sz="2800" dirty="0">
                <a:latin typeface="Andalus" panose="02020603050405020304" pitchFamily="18" charset="-78"/>
                <a:cs typeface="Andalus" panose="02020603050405020304" pitchFamily="18" charset="-78"/>
              </a:rPr>
              <a:t>Sorbitol dehydrogenase</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can oxidize sorbitol to produce fructose</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in liver, ovaries, sperm &amp; seminal vesicles</a:t>
            </a:r>
          </a:p>
          <a:p>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dirty="0"/>
          </a:p>
        </p:txBody>
      </p:sp>
      <p:sp>
        <p:nvSpPr>
          <p:cNvPr id="6" name="Rectangle 5">
            <a:extLst>
              <a:ext uri="{FF2B5EF4-FFF2-40B4-BE49-F238E27FC236}">
                <a16:creationId xmlns:a16="http://schemas.microsoft.com/office/drawing/2014/main" id="{C2F36FCD-5BD8-44EB-833F-A19804BFD5CC}"/>
              </a:ext>
            </a:extLst>
          </p:cNvPr>
          <p:cNvSpPr/>
          <p:nvPr/>
        </p:nvSpPr>
        <p:spPr>
          <a:xfrm>
            <a:off x="228600" y="12509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40801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266700"/>
            <a:ext cx="8229600" cy="1143000"/>
          </a:xfrm>
        </p:spPr>
        <p:txBody>
          <a:bodyPr>
            <a:normAutofit/>
          </a:bodyPr>
          <a:lstStyle/>
          <a:p>
            <a:r>
              <a:rPr lang="en-US" sz="4000" dirty="0">
                <a:latin typeface="Andalus" pitchFamily="18" charset="-78"/>
                <a:cs typeface="Andalus" pitchFamily="18" charset="-78"/>
              </a:rPr>
              <a:t>Sorbitol Metabolism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dirty="0"/>
          </a:p>
        </p:txBody>
      </p:sp>
      <p:pic>
        <p:nvPicPr>
          <p:cNvPr id="6" name="Picture 8">
            <a:extLst>
              <a:ext uri="{FF2B5EF4-FFF2-40B4-BE49-F238E27FC236}">
                <a16:creationId xmlns:a16="http://schemas.microsoft.com/office/drawing/2014/main" id="{AE5420DB-11DE-1295-645B-8C4AE6765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43000"/>
            <a:ext cx="407924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F3235163-EF02-487F-B40C-B82B77DCF31A}"/>
              </a:ext>
            </a:extLst>
          </p:cNvPr>
          <p:cNvSpPr/>
          <p:nvPr/>
        </p:nvSpPr>
        <p:spPr>
          <a:xfrm>
            <a:off x="219075" y="958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66043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Sorbitol Metabolism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pPr algn="just">
              <a:lnSpc>
                <a:spcPct val="90000"/>
              </a:lnSpc>
              <a:defRPr/>
            </a:pPr>
            <a:r>
              <a:rPr lang="en-US" sz="2800" dirty="0">
                <a:latin typeface="Andalus" pitchFamily="18" charset="-78"/>
                <a:cs typeface="Andalus" pitchFamily="18" charset="-78"/>
              </a:rPr>
              <a:t>In Seminal Vesicles</a:t>
            </a:r>
          </a:p>
          <a:p>
            <a:pPr lvl="1" algn="just">
              <a:lnSpc>
                <a:spcPct val="90000"/>
              </a:lnSpc>
              <a:buFont typeface="Wingdings" pitchFamily="2" charset="2"/>
              <a:buChar char="Ø"/>
              <a:defRPr/>
            </a:pPr>
            <a:r>
              <a:rPr lang="en-US" sz="2400" dirty="0">
                <a:latin typeface="Andalus" pitchFamily="18" charset="-78"/>
                <a:cs typeface="Andalus" pitchFamily="18" charset="-78"/>
              </a:rPr>
              <a:t>pathway from glucose to fructose </a:t>
            </a:r>
          </a:p>
          <a:p>
            <a:pPr lvl="1" algn="just">
              <a:lnSpc>
                <a:spcPct val="90000"/>
              </a:lnSpc>
              <a:buFont typeface="Wingdings" pitchFamily="2" charset="2"/>
              <a:buChar char="Ø"/>
              <a:defRPr/>
            </a:pPr>
            <a:r>
              <a:rPr lang="en-US" sz="2400" dirty="0">
                <a:latin typeface="Andalus" pitchFamily="18" charset="-78"/>
                <a:cs typeface="Andalus" pitchFamily="18" charset="-78"/>
              </a:rPr>
              <a:t>energy source for sperm cells</a:t>
            </a:r>
          </a:p>
          <a:p>
            <a:pPr algn="just">
              <a:lnSpc>
                <a:spcPct val="90000"/>
              </a:lnSpc>
              <a:defRPr/>
            </a:pPr>
            <a:endParaRPr lang="en-US" sz="2800" dirty="0">
              <a:latin typeface="Andalus" pitchFamily="18" charset="-78"/>
              <a:cs typeface="Andalus" pitchFamily="18" charset="-78"/>
            </a:endParaRPr>
          </a:p>
          <a:p>
            <a:pPr algn="just">
              <a:lnSpc>
                <a:spcPct val="90000"/>
              </a:lnSpc>
              <a:defRPr/>
            </a:pPr>
            <a:r>
              <a:rPr lang="en-US" sz="2800" dirty="0">
                <a:latin typeface="Andalus" pitchFamily="18" charset="-78"/>
                <a:cs typeface="Andalus" pitchFamily="18" charset="-78"/>
              </a:rPr>
              <a:t>In Liver</a:t>
            </a:r>
          </a:p>
          <a:p>
            <a:pPr lvl="1" algn="just">
              <a:lnSpc>
                <a:spcPct val="90000"/>
              </a:lnSpc>
              <a:buFont typeface="Wingdings" pitchFamily="2" charset="2"/>
              <a:buChar char="Ø"/>
              <a:defRPr/>
            </a:pPr>
            <a:r>
              <a:rPr lang="en-US" sz="2400" dirty="0">
                <a:latin typeface="Andalus" pitchFamily="18" charset="-78"/>
                <a:cs typeface="Andalus" pitchFamily="18" charset="-78"/>
              </a:rPr>
              <a:t>pathway from sorbitol to fructose </a:t>
            </a:r>
          </a:p>
          <a:p>
            <a:pPr lvl="1" algn="just">
              <a:lnSpc>
                <a:spcPct val="90000"/>
              </a:lnSpc>
              <a:buFont typeface="Wingdings" pitchFamily="2" charset="2"/>
              <a:buChar char="Ø"/>
              <a:defRPr/>
            </a:pPr>
            <a:r>
              <a:rPr lang="en-US" sz="2400" dirty="0">
                <a:latin typeface="Andalus" pitchFamily="18" charset="-78"/>
                <a:cs typeface="Andalus" pitchFamily="18" charset="-78"/>
              </a:rPr>
              <a:t>dietary sorbitol is converted into a substrate that can enter glycolysis or gluconeogenesis</a:t>
            </a:r>
          </a:p>
          <a:p>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dirty="0"/>
          </a:p>
        </p:txBody>
      </p:sp>
      <p:sp>
        <p:nvSpPr>
          <p:cNvPr id="6" name="Rectangle 5">
            <a:extLst>
              <a:ext uri="{FF2B5EF4-FFF2-40B4-BE49-F238E27FC236}">
                <a16:creationId xmlns:a16="http://schemas.microsoft.com/office/drawing/2014/main" id="{C9E8F509-9A43-471E-957F-A7E642EC134D}"/>
              </a:ext>
            </a:extLst>
          </p:cNvPr>
          <p:cNvSpPr/>
          <p:nvPr/>
        </p:nvSpPr>
        <p:spPr>
          <a:xfrm>
            <a:off x="2286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14908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15</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11" name="Picture 2" descr="C:\Users\dell\Desktop\benefits-of-CBD-Oil-for-Liver-Diseases.jpg">
            <a:extLst>
              <a:ext uri="{FF2B5EF4-FFF2-40B4-BE49-F238E27FC236}">
                <a16:creationId xmlns:a16="http://schemas.microsoft.com/office/drawing/2014/main" id="{42EB386C-2307-4485-8B29-57056F06A702}"/>
              </a:ext>
            </a:extLst>
          </p:cNvPr>
          <p:cNvPicPr>
            <a:picLocks noChangeAspect="1" noChangeArrowheads="1"/>
          </p:cNvPicPr>
          <p:nvPr/>
        </p:nvPicPr>
        <p:blipFill>
          <a:blip r:embed="rId2"/>
          <a:srcRect/>
          <a:stretch>
            <a:fillRect/>
          </a:stretch>
        </p:blipFill>
        <p:spPr bwMode="auto">
          <a:xfrm>
            <a:off x="2209800" y="1676400"/>
            <a:ext cx="5029200" cy="3779084"/>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dirty="0">
                <a:latin typeface="Andalus" pitchFamily="18" charset="-78"/>
                <a:cs typeface="Andalus" pitchFamily="18" charset="-78"/>
              </a:rPr>
              <a:t>Anatomical &amp; Physiological Aspects  </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228600" y="198438"/>
            <a:ext cx="2895600" cy="365125"/>
          </a:xfrm>
        </p:spPr>
        <p:txBody>
          <a:bodyPr/>
          <a:lstStyle/>
          <a:p>
            <a:pPr>
              <a:defRPr/>
            </a:pPr>
            <a:r>
              <a:rPr lang="en-US" sz="1800" b="1" dirty="0"/>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16</a:t>
            </a:fld>
            <a:endParaRPr lang="en-US" dirty="0"/>
          </a:p>
        </p:txBody>
      </p:sp>
      <p:sp>
        <p:nvSpPr>
          <p:cNvPr id="7" name="Content Placeholder 6"/>
          <p:cNvSpPr>
            <a:spLocks noGrp="1"/>
          </p:cNvSpPr>
          <p:nvPr>
            <p:ph idx="1"/>
          </p:nvPr>
        </p:nvSpPr>
        <p:spPr>
          <a:xfrm>
            <a:off x="457200" y="1524000"/>
            <a:ext cx="8229600" cy="4602163"/>
          </a:xfrm>
        </p:spPr>
        <p:txBody>
          <a:bodyPr/>
          <a:lstStyle/>
          <a:p>
            <a:pPr algn="just">
              <a:lnSpc>
                <a:spcPct val="90000"/>
              </a:lnSpc>
              <a:defRPr/>
            </a:pPr>
            <a:r>
              <a:rPr lang="en-US" sz="2800" dirty="0">
                <a:latin typeface="Andalus" pitchFamily="18" charset="-78"/>
                <a:cs typeface="Andalus" pitchFamily="18" charset="-78"/>
              </a:rPr>
              <a:t>Sources of fructose </a:t>
            </a:r>
          </a:p>
          <a:p>
            <a:pPr lvl="2" algn="just">
              <a:lnSpc>
                <a:spcPct val="90000"/>
              </a:lnSpc>
              <a:buFont typeface="Wingdings" pitchFamily="2" charset="2"/>
              <a:buChar char="Ø"/>
              <a:defRPr/>
            </a:pPr>
            <a:r>
              <a:rPr lang="en-US" sz="1800" dirty="0">
                <a:latin typeface="Andalus" pitchFamily="18" charset="-78"/>
                <a:cs typeface="Andalus" pitchFamily="18" charset="-78"/>
              </a:rPr>
              <a:t>sucrose (as disaccharide)</a:t>
            </a:r>
          </a:p>
          <a:p>
            <a:pPr lvl="2" algn="just">
              <a:lnSpc>
                <a:spcPct val="90000"/>
              </a:lnSpc>
              <a:buFont typeface="Wingdings" pitchFamily="2" charset="2"/>
              <a:buChar char="Ø"/>
              <a:defRPr/>
            </a:pPr>
            <a:r>
              <a:rPr lang="en-US" sz="1800" dirty="0">
                <a:latin typeface="Andalus" pitchFamily="18" charset="-78"/>
                <a:cs typeface="Andalus" pitchFamily="18" charset="-78"/>
              </a:rPr>
              <a:t>high-fructose corn syrup, many fruits &amp; honey (as a free monosaccharide)</a:t>
            </a:r>
          </a:p>
          <a:p>
            <a:pPr lvl="2" algn="just">
              <a:lnSpc>
                <a:spcPct val="90000"/>
              </a:lnSpc>
              <a:buFont typeface="Wingdings" pitchFamily="2" charset="2"/>
              <a:buChar char="Ø"/>
              <a:defRPr/>
            </a:pPr>
            <a:endParaRPr lang="en-US" sz="1800" dirty="0">
              <a:latin typeface="Andalus" pitchFamily="18" charset="-78"/>
              <a:cs typeface="Andalus" pitchFamily="18" charset="-78"/>
            </a:endParaRPr>
          </a:p>
          <a:p>
            <a:pPr algn="just">
              <a:lnSpc>
                <a:spcPct val="90000"/>
              </a:lnSpc>
            </a:pPr>
            <a:r>
              <a:rPr lang="en-US" altLang="en-US" sz="2800" dirty="0">
                <a:latin typeface="Andalus" panose="02020603050405020304" pitchFamily="18" charset="-78"/>
                <a:cs typeface="Andalus" panose="02020603050405020304" pitchFamily="18" charset="-78"/>
              </a:rPr>
              <a:t>Sources of galactose </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lactose obtained from milk &amp; milk products</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lysosomal degradation of complex CHOs</a:t>
            </a:r>
          </a:p>
          <a:p>
            <a:pPr lvl="2" algn="just">
              <a:lnSpc>
                <a:spcPct val="90000"/>
              </a:lnSpc>
              <a:buFont typeface="Wingdings" pitchFamily="2" charset="2"/>
              <a:buChar char="Ø"/>
              <a:defRPr/>
            </a:pPr>
            <a:endParaRPr lang="en-US" dirty="0">
              <a:latin typeface="Andalus" pitchFamily="18" charset="-78"/>
              <a:cs typeface="Andalus" pitchFamily="18" charset="-78"/>
            </a:endParaRPr>
          </a:p>
          <a:p>
            <a:endParaRPr lang="en-US" dirty="0"/>
          </a:p>
        </p:txBody>
      </p:sp>
      <p:pic>
        <p:nvPicPr>
          <p:cNvPr id="9" name="Picture 2">
            <a:extLst>
              <a:ext uri="{FF2B5EF4-FFF2-40B4-BE49-F238E27FC236}">
                <a16:creationId xmlns:a16="http://schemas.microsoft.com/office/drawing/2014/main" id="{D3694085-389B-BBA3-577E-0A995F4AE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319" t="12773" r="13046" b="56301"/>
          <a:stretch>
            <a:fillRect/>
          </a:stretch>
        </p:blipFill>
        <p:spPr bwMode="auto">
          <a:xfrm>
            <a:off x="6477000" y="4572000"/>
            <a:ext cx="1910178" cy="125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26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Disorders of Fructose Metabolism </a:t>
            </a:r>
          </a:p>
        </p:txBody>
      </p:sp>
      <p:sp>
        <p:nvSpPr>
          <p:cNvPr id="4" name="Footer Placeholder 3"/>
          <p:cNvSpPr>
            <a:spLocks noGrp="1"/>
          </p:cNvSpPr>
          <p:nvPr>
            <p:ph type="ftr" sz="quarter" idx="11"/>
          </p:nvPr>
        </p:nvSpPr>
        <p:spPr>
          <a:xfrm>
            <a:off x="76200" y="182563"/>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17</a:t>
            </a:fld>
            <a:endParaRPr lang="en-US" dirty="0"/>
          </a:p>
        </p:txBody>
      </p:sp>
      <p:pic>
        <p:nvPicPr>
          <p:cNvPr id="8" name="Content Placeholder 7">
            <a:extLst>
              <a:ext uri="{FF2B5EF4-FFF2-40B4-BE49-F238E27FC236}">
                <a16:creationId xmlns:a16="http://schemas.microsoft.com/office/drawing/2014/main" id="{614BEBF2-DD89-9502-48B6-54C48561BB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315200" cy="501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Hereditary Fructose Intolerance </a:t>
            </a:r>
          </a:p>
        </p:txBody>
      </p:sp>
      <p:sp>
        <p:nvSpPr>
          <p:cNvPr id="3" name="Content Placeholder 2"/>
          <p:cNvSpPr>
            <a:spLocks noGrp="1"/>
          </p:cNvSpPr>
          <p:nvPr>
            <p:ph idx="1"/>
          </p:nvPr>
        </p:nvSpPr>
        <p:spPr/>
        <p:txBody>
          <a:bodyPr>
            <a:normAutofit/>
          </a:bodyPr>
          <a:lstStyle/>
          <a:p>
            <a:r>
              <a:rPr lang="en-US" altLang="en-US" dirty="0">
                <a:latin typeface="Andalus" panose="02020603050405020304" pitchFamily="18" charset="-78"/>
                <a:cs typeface="Andalus" panose="02020603050405020304" pitchFamily="18" charset="-78"/>
              </a:rPr>
              <a:t>Phosphate sequestration </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sym typeface="Wingdings" panose="05000000000000000000" pitchFamily="2" charset="2"/>
              </a:rPr>
              <a:t>decrease ATP</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sym typeface="Wingdings" panose="05000000000000000000" pitchFamily="2" charset="2"/>
              </a:rPr>
              <a:t>increase AMP</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sym typeface="Wingdings" panose="05000000000000000000" pitchFamily="2" charset="2"/>
              </a:rPr>
              <a:t>Hyperuricemia</a:t>
            </a:r>
          </a:p>
          <a:p>
            <a:pPr lvl="1">
              <a:buFont typeface="Wingdings" panose="05000000000000000000" pitchFamily="2" charset="2"/>
              <a:buChar char="Ø"/>
            </a:pPr>
            <a:endParaRPr lang="en-US" altLang="en-US" sz="2400" dirty="0">
              <a:latin typeface="Andalus" panose="02020603050405020304" pitchFamily="18" charset="-78"/>
              <a:cs typeface="Andalus" panose="02020603050405020304" pitchFamily="18" charset="-78"/>
              <a:sym typeface="Wingdings" panose="05000000000000000000" pitchFamily="2" charset="2"/>
            </a:endParaRPr>
          </a:p>
          <a:p>
            <a:pPr lvl="1">
              <a:buFont typeface="Wingdings" panose="05000000000000000000" pitchFamily="2" charset="2"/>
              <a:buChar char="Ø"/>
            </a:pPr>
            <a:endParaRPr lang="en-US" altLang="en-US" sz="2400" dirty="0">
              <a:latin typeface="Andalus" panose="02020603050405020304" pitchFamily="18" charset="-78"/>
              <a:cs typeface="Andalus" panose="02020603050405020304" pitchFamily="18" charset="-78"/>
              <a:sym typeface="Wingdings" panose="05000000000000000000" pitchFamily="2" charset="2"/>
            </a:endParaRPr>
          </a:p>
          <a:p>
            <a:r>
              <a:rPr lang="en-US" altLang="en-US" dirty="0">
                <a:latin typeface="Andalus" panose="02020603050405020304" pitchFamily="18" charset="-78"/>
                <a:cs typeface="Andalus" panose="02020603050405020304" pitchFamily="18" charset="-78"/>
              </a:rPr>
              <a:t>Decrease ATP</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sym typeface="Wingdings" panose="05000000000000000000" pitchFamily="2" charset="2"/>
              </a:rPr>
              <a:t>hypoglycemia</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decrease synthesis of proteins (clotting factors)</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hemorrhages </a:t>
            </a:r>
          </a:p>
          <a:p>
            <a:endParaRPr lang="en-US" dirty="0"/>
          </a:p>
        </p:txBody>
      </p:sp>
      <p:sp>
        <p:nvSpPr>
          <p:cNvPr id="4" name="Footer Placeholder 3"/>
          <p:cNvSpPr>
            <a:spLocks noGrp="1"/>
          </p:cNvSpPr>
          <p:nvPr>
            <p:ph type="ftr" sz="quarter" idx="11"/>
          </p:nvPr>
        </p:nvSpPr>
        <p:spPr>
          <a:xfrm>
            <a:off x="304800" y="182563"/>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sp>
        <p:nvSpPr>
          <p:cNvPr id="4" name="Footer Placeholder 3"/>
          <p:cNvSpPr>
            <a:spLocks noGrp="1"/>
          </p:cNvSpPr>
          <p:nvPr>
            <p:ph type="ftr" sz="quarter" idx="11"/>
          </p:nvPr>
        </p:nvSpPr>
        <p:spPr>
          <a:xfrm>
            <a:off x="228600" y="193674"/>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19</a:t>
            </a:fld>
            <a:endParaRPr lang="en-US" dirty="0"/>
          </a:p>
        </p:txBody>
      </p:sp>
      <p:pic>
        <p:nvPicPr>
          <p:cNvPr id="6" name="Picture 2">
            <a:extLst>
              <a:ext uri="{FF2B5EF4-FFF2-40B4-BE49-F238E27FC236}">
                <a16:creationId xmlns:a16="http://schemas.microsoft.com/office/drawing/2014/main" id="{ABA76D50-2459-B102-5DFD-DC1D83296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Gastrointestinal Tract (GIT)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MBBS(LGIS)</a:t>
            </a:r>
            <a:br>
              <a:rPr lang="en-US" sz="4000" u="sng" dirty="0">
                <a:cs typeface="Times New Roman" pitchFamily="18" charset="0"/>
              </a:rPr>
            </a:br>
            <a:r>
              <a:rPr lang="en-US" sz="4000" b="1" dirty="0">
                <a:cs typeface="Times New Roman" pitchFamily="18" charset="0"/>
              </a:rPr>
              <a:t>Metabolism of </a:t>
            </a:r>
            <a:r>
              <a:rPr lang="en-US" sz="4000" b="1">
                <a:cs typeface="Times New Roman" pitchFamily="18" charset="0"/>
              </a:rPr>
              <a:t>Individual Sugars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27-01-25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0AE48FA4-C56D-4BD8-8C30-0CA832317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856" y="3711576"/>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normAutofit/>
          </a:bodyPr>
          <a:lstStyle/>
          <a:p>
            <a:r>
              <a:rPr lang="en-US" sz="4000" dirty="0">
                <a:latin typeface="Andalus" pitchFamily="18" charset="-78"/>
                <a:cs typeface="Andalus" pitchFamily="18" charset="-78"/>
              </a:rPr>
              <a:t>Disorders of Galactose Metabolism </a:t>
            </a:r>
          </a:p>
        </p:txBody>
      </p:sp>
      <p:sp>
        <p:nvSpPr>
          <p:cNvPr id="4" name="Footer Placeholder 3"/>
          <p:cNvSpPr>
            <a:spLocks noGrp="1"/>
          </p:cNvSpPr>
          <p:nvPr>
            <p:ph type="ftr" sz="quarter" idx="11"/>
          </p:nvPr>
        </p:nvSpPr>
        <p:spPr>
          <a:xfrm>
            <a:off x="152400" y="182563"/>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pic>
        <p:nvPicPr>
          <p:cNvPr id="6" name="Content Placeholder 5">
            <a:extLst>
              <a:ext uri="{FF2B5EF4-FFF2-40B4-BE49-F238E27FC236}">
                <a16:creationId xmlns:a16="http://schemas.microsoft.com/office/drawing/2014/main" id="{DFDD323F-9E5E-EA14-C67A-33E8497AB6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0152" y="1295400"/>
            <a:ext cx="7453418"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Classic Galactosemia </a:t>
            </a:r>
          </a:p>
        </p:txBody>
      </p:sp>
      <p:sp>
        <p:nvSpPr>
          <p:cNvPr id="4" name="Footer Placeholder 3"/>
          <p:cNvSpPr>
            <a:spLocks noGrp="1"/>
          </p:cNvSpPr>
          <p:nvPr>
            <p:ph type="ftr" sz="quarter" idx="11"/>
          </p:nvPr>
        </p:nvSpPr>
        <p:spPr>
          <a:xfrm>
            <a:off x="0" y="76200"/>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21</a:t>
            </a:fld>
            <a:endParaRPr lang="en-US" dirty="0"/>
          </a:p>
        </p:txBody>
      </p:sp>
      <p:pic>
        <p:nvPicPr>
          <p:cNvPr id="8" name="Picture 2">
            <a:extLst>
              <a:ext uri="{FF2B5EF4-FFF2-40B4-BE49-F238E27FC236}">
                <a16:creationId xmlns:a16="http://schemas.microsoft.com/office/drawing/2014/main" id="{7B45EDD8-9967-B699-12C6-038EA24A6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38" t="17514" b="5553"/>
          <a:stretch>
            <a:fillRect/>
          </a:stretch>
        </p:blipFill>
        <p:spPr bwMode="auto">
          <a:xfrm>
            <a:off x="0" y="1447800"/>
            <a:ext cx="516043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4221319F-6B01-6A90-C6D1-7012810429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4465" y="1600201"/>
            <a:ext cx="4036268"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Sorbitol Pathway</a:t>
            </a:r>
          </a:p>
        </p:txBody>
      </p:sp>
      <p:sp>
        <p:nvSpPr>
          <p:cNvPr id="4" name="Footer Placeholder 3"/>
          <p:cNvSpPr>
            <a:spLocks noGrp="1"/>
          </p:cNvSpPr>
          <p:nvPr>
            <p:ph type="ftr" sz="quarter" idx="11"/>
          </p:nvPr>
        </p:nvSpPr>
        <p:spPr>
          <a:xfrm>
            <a:off x="76200" y="57946"/>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22</a:t>
            </a:fld>
            <a:endParaRPr lang="en-US" dirty="0"/>
          </a:p>
        </p:txBody>
      </p:sp>
      <p:sp>
        <p:nvSpPr>
          <p:cNvPr id="7" name="Content Placeholder 6"/>
          <p:cNvSpPr>
            <a:spLocks noGrp="1"/>
          </p:cNvSpPr>
          <p:nvPr>
            <p:ph idx="1"/>
          </p:nvPr>
        </p:nvSpPr>
        <p:spPr/>
        <p:txBody>
          <a:bodyPr/>
          <a:lstStyle/>
          <a:p>
            <a:pPr algn="just">
              <a:lnSpc>
                <a:spcPct val="90000"/>
              </a:lnSpc>
              <a:defRPr/>
            </a:pPr>
            <a:r>
              <a:rPr lang="en-US" sz="2800" dirty="0">
                <a:latin typeface="Andalus" pitchFamily="18" charset="-78"/>
                <a:cs typeface="Andalus" pitchFamily="18" charset="-78"/>
              </a:rPr>
              <a:t>In Diabetes mellitus</a:t>
            </a:r>
          </a:p>
          <a:p>
            <a:pPr lvl="1" algn="just">
              <a:lnSpc>
                <a:spcPct val="90000"/>
              </a:lnSpc>
              <a:buFont typeface="Wingdings" pitchFamily="2" charset="2"/>
              <a:buChar char="Ø"/>
              <a:defRPr/>
            </a:pPr>
            <a:r>
              <a:rPr lang="en-US" sz="2400" dirty="0">
                <a:latin typeface="Andalus" pitchFamily="18" charset="-78"/>
                <a:cs typeface="Andalus" pitchFamily="18" charset="-78"/>
              </a:rPr>
              <a:t>excess glucose </a:t>
            </a:r>
            <a:endParaRPr lang="en-US" sz="2400" dirty="0">
              <a:latin typeface="Andalus" pitchFamily="18" charset="-78"/>
              <a:cs typeface="Andalus" pitchFamily="18" charset="-78"/>
              <a:sym typeface="Wingdings" pitchFamily="2" charset="2"/>
            </a:endParaRPr>
          </a:p>
          <a:p>
            <a:pPr lvl="1" algn="just">
              <a:lnSpc>
                <a:spcPct val="90000"/>
              </a:lnSpc>
              <a:buFont typeface="Wingdings" pitchFamily="2" charset="2"/>
              <a:buChar char="Ø"/>
              <a:defRPr/>
            </a:pPr>
            <a:r>
              <a:rPr lang="en-US" sz="2400" dirty="0">
                <a:latin typeface="Andalus" pitchFamily="18" charset="-78"/>
                <a:cs typeface="Andalus" pitchFamily="18" charset="-78"/>
                <a:sym typeface="Wingdings" pitchFamily="2" charset="2"/>
              </a:rPr>
              <a:t>increase sorbitol production</a:t>
            </a:r>
          </a:p>
          <a:p>
            <a:pPr lvl="1" algn="just">
              <a:lnSpc>
                <a:spcPct val="90000"/>
              </a:lnSpc>
              <a:buFont typeface="Wingdings" pitchFamily="2" charset="2"/>
              <a:buChar char="Ø"/>
              <a:defRPr/>
            </a:pPr>
            <a:r>
              <a:rPr lang="en-US" sz="2400" dirty="0">
                <a:latin typeface="Andalus" pitchFamily="18" charset="-78"/>
                <a:cs typeface="Andalus" pitchFamily="18" charset="-78"/>
                <a:sym typeface="Wingdings" pitchFamily="2" charset="2"/>
              </a:rPr>
              <a:t>sorbitol is trapped in the cell </a:t>
            </a:r>
          </a:p>
          <a:p>
            <a:pPr lvl="1" algn="just">
              <a:lnSpc>
                <a:spcPct val="90000"/>
              </a:lnSpc>
              <a:buFont typeface="Wingdings" pitchFamily="2" charset="2"/>
              <a:buChar char="Ø"/>
              <a:defRPr/>
            </a:pPr>
            <a:r>
              <a:rPr lang="en-US" sz="2400" dirty="0">
                <a:latin typeface="Andalus" pitchFamily="18" charset="-78"/>
                <a:cs typeface="Andalus" pitchFamily="18" charset="-78"/>
                <a:sym typeface="Wingdings" pitchFamily="2" charset="2"/>
              </a:rPr>
              <a:t>Osmotic effect &amp; cell swelling</a:t>
            </a:r>
          </a:p>
          <a:p>
            <a:pPr lvl="1" algn="just">
              <a:lnSpc>
                <a:spcPct val="90000"/>
              </a:lnSpc>
              <a:buFont typeface="Wingdings" pitchFamily="2" charset="2"/>
              <a:buChar char="Ø"/>
              <a:defRPr/>
            </a:pPr>
            <a:endParaRPr lang="en-US" sz="2400" dirty="0">
              <a:latin typeface="Andalus" pitchFamily="18" charset="-78"/>
              <a:cs typeface="Andalus" pitchFamily="18" charset="-78"/>
              <a:sym typeface="Wingdings" pitchFamily="2" charset="2"/>
            </a:endParaRPr>
          </a:p>
          <a:p>
            <a:pPr lvl="1" algn="just">
              <a:lnSpc>
                <a:spcPct val="90000"/>
              </a:lnSpc>
              <a:buFont typeface="Wingdings" pitchFamily="2" charset="2"/>
              <a:buChar char="Ø"/>
              <a:defRPr/>
            </a:pPr>
            <a:endParaRPr lang="en-US" sz="2400" dirty="0">
              <a:latin typeface="Andalus" pitchFamily="18" charset="-78"/>
              <a:cs typeface="Andalus" pitchFamily="18" charset="-78"/>
              <a:sym typeface="Wingdings" pitchFamily="2" charset="2"/>
            </a:endParaRPr>
          </a:p>
          <a:p>
            <a:pPr lvl="1" algn="just">
              <a:lnSpc>
                <a:spcPct val="90000"/>
              </a:lnSpc>
              <a:buFont typeface="Wingdings" pitchFamily="2" charset="2"/>
              <a:buChar char="Ø"/>
              <a:defRPr/>
            </a:pPr>
            <a:endParaRPr lang="en-US" sz="2400" dirty="0">
              <a:latin typeface="Andalus" pitchFamily="18" charset="-78"/>
              <a:cs typeface="Andalus" pitchFamily="18" charset="-78"/>
              <a:sym typeface="Wingdings" pitchFamily="2" charset="2"/>
            </a:endParaRPr>
          </a:p>
          <a:p>
            <a:pPr lvl="1" algn="just">
              <a:lnSpc>
                <a:spcPct val="90000"/>
              </a:lnSpc>
              <a:buFont typeface="Wingdings" pitchFamily="2" charset="2"/>
              <a:buChar char="Ø"/>
              <a:defRPr/>
            </a:pPr>
            <a:endParaRPr lang="en-US" sz="2400" dirty="0">
              <a:latin typeface="Andalus" pitchFamily="18" charset="-78"/>
              <a:cs typeface="Andalus" pitchFamily="18" charset="-78"/>
              <a:sym typeface="Wingdings" pitchFamily="2" charset="2"/>
            </a:endParaRPr>
          </a:p>
          <a:p>
            <a:pPr marL="457200" lvl="1" indent="0" algn="just">
              <a:lnSpc>
                <a:spcPct val="90000"/>
              </a:lnSpc>
              <a:buNone/>
              <a:defRPr/>
            </a:pPr>
            <a:r>
              <a:rPr lang="en-US" sz="2400" dirty="0">
                <a:latin typeface="Andalus" pitchFamily="18" charset="-78"/>
                <a:cs typeface="Andalus" pitchFamily="18" charset="-78"/>
                <a:sym typeface="Wingdings" pitchFamily="2" charset="2"/>
              </a:rPr>
              <a:t>diabetic cataract &amp; microvascular complications</a:t>
            </a:r>
            <a:endParaRPr lang="en-US" sz="2400" dirty="0">
              <a:latin typeface="Andalus" pitchFamily="18" charset="-78"/>
              <a:cs typeface="Andalus" pitchFamily="18" charset="-78"/>
            </a:endParaRPr>
          </a:p>
          <a:p>
            <a:endParaRPr lang="en-US" dirty="0"/>
          </a:p>
        </p:txBody>
      </p:sp>
      <p:pic>
        <p:nvPicPr>
          <p:cNvPr id="8" name="Picture 2">
            <a:extLst>
              <a:ext uri="{FF2B5EF4-FFF2-40B4-BE49-F238E27FC236}">
                <a16:creationId xmlns:a16="http://schemas.microsoft.com/office/drawing/2014/main" id="{45079344-9F2D-38B3-46A7-A2AD8BD09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228" y="1219200"/>
            <a:ext cx="334443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a:extLst>
              <a:ext uri="{FF2B5EF4-FFF2-40B4-BE49-F238E27FC236}">
                <a16:creationId xmlns:a16="http://schemas.microsoft.com/office/drawing/2014/main" id="{65BF6EA3-27FB-4F42-4DD3-3D233F4CDC2B}"/>
              </a:ext>
            </a:extLst>
          </p:cNvPr>
          <p:cNvSpPr/>
          <p:nvPr/>
        </p:nvSpPr>
        <p:spPr>
          <a:xfrm>
            <a:off x="2819400" y="3733800"/>
            <a:ext cx="457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23</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lnSpcReduction="10000"/>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identify genetic abnormalities </a:t>
            </a: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algn="just"/>
            <a:r>
              <a:rPr lang="en-US" altLang="en-US" dirty="0">
                <a:latin typeface="Andalus" panose="02020603050405020304" pitchFamily="18" charset="-78"/>
                <a:cs typeface="Andalus" panose="02020603050405020304" pitchFamily="18" charset="-78"/>
              </a:rPr>
              <a:t>Food Recommendations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24</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Suggested Research Article</a:t>
            </a:r>
            <a:endParaRPr lang="en-US" sz="4000" dirty="0">
              <a:latin typeface="Andalus" pitchFamily="18" charset="-78"/>
              <a:cs typeface="Andalus" pitchFamily="18" charset="-78"/>
            </a:endParaRPr>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676400"/>
            <a:ext cx="4038600" cy="4449763"/>
          </a:xfrm>
        </p:spPr>
        <p:txBody>
          <a:bodyPr>
            <a:normAutofit fontScale="47500" lnSpcReduction="20000"/>
          </a:bodyPr>
          <a:lstStyle/>
          <a:p>
            <a:pPr marL="0" indent="0">
              <a:buNone/>
            </a:pPr>
            <a:r>
              <a:rPr lang="en-US" sz="3800" dirty="0"/>
              <a:t>Link: </a:t>
            </a:r>
            <a:r>
              <a:rPr lang="en-US" sz="3800" dirty="0">
                <a:hlinkClick r:id="rId2"/>
              </a:rPr>
              <a:t>https://link.springer.com/article/10.1007/s10545-017-0029-3</a:t>
            </a:r>
            <a:endParaRPr lang="en-US" sz="3800" dirty="0"/>
          </a:p>
          <a:p>
            <a:pPr marL="0" indent="0">
              <a:buNone/>
            </a:pPr>
            <a:endParaRPr lang="en-US" sz="3800" dirty="0"/>
          </a:p>
          <a:p>
            <a:pPr marL="0" indent="0">
              <a:buNone/>
            </a:pPr>
            <a:endParaRPr lang="en-US" sz="3800" dirty="0"/>
          </a:p>
          <a:p>
            <a:pPr marL="0" indent="0">
              <a:buNone/>
            </a:pPr>
            <a:r>
              <a:rPr lang="en-US" sz="3800" dirty="0"/>
              <a:t>Journal Name: </a:t>
            </a:r>
          </a:p>
          <a:p>
            <a:pPr>
              <a:buNone/>
            </a:pPr>
            <a:r>
              <a:rPr lang="en-US" sz="3800" dirty="0"/>
              <a:t>Journal of Inherited Metabolic Disease</a:t>
            </a:r>
          </a:p>
          <a:p>
            <a:pPr marL="0" indent="0">
              <a:buNone/>
            </a:pPr>
            <a:endParaRPr lang="en-US" sz="3800" dirty="0"/>
          </a:p>
          <a:p>
            <a:pPr marL="0" indent="0">
              <a:buNone/>
            </a:pPr>
            <a:endParaRPr lang="en-US" sz="3800" dirty="0"/>
          </a:p>
          <a:p>
            <a:pPr marL="0" indent="0">
              <a:buNone/>
            </a:pPr>
            <a:r>
              <a:rPr lang="en-US" sz="3800" dirty="0"/>
              <a:t>Title:</a:t>
            </a:r>
          </a:p>
          <a:p>
            <a:pPr marL="0" indent="0">
              <a:buNone/>
            </a:pPr>
            <a:r>
              <a:rPr lang="en-US" sz="3800" dirty="0"/>
              <a:t>Sweet and sour: an update on classic galactosemia</a:t>
            </a:r>
          </a:p>
          <a:p>
            <a:pPr marL="0" indent="0">
              <a:buNone/>
            </a:pPr>
            <a:endParaRPr lang="en-US" sz="3800" dirty="0"/>
          </a:p>
          <a:p>
            <a:pPr marL="0" indent="0">
              <a:buNone/>
            </a:pPr>
            <a:r>
              <a:rPr lang="en-US" sz="3800" dirty="0"/>
              <a:t>Author Name:</a:t>
            </a:r>
          </a:p>
          <a:p>
            <a:pPr marL="0" indent="0">
              <a:buNone/>
            </a:pPr>
            <a:r>
              <a:rPr lang="pt-BR" sz="3800" dirty="0"/>
              <a:t>Ana I. Coelho, M. Estela Rubio-Gozalbo, João B. Vicente &amp; Isabel Rivera </a:t>
            </a:r>
            <a:br>
              <a:rPr lang="en-US" dirty="0"/>
            </a:b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600200"/>
            <a:ext cx="4267200" cy="4983162"/>
          </a:xfrm>
        </p:spPr>
        <p:txBody>
          <a:bodyPr>
            <a:noAutofit/>
          </a:bodyPr>
          <a:lstStyle/>
          <a:p>
            <a:pPr marL="0" indent="0" algn="l">
              <a:buNone/>
            </a:pPr>
            <a:r>
              <a:rPr lang="en-US" sz="2400" i="0" dirty="0">
                <a:solidFill>
                  <a:srgbClr val="000000"/>
                </a:solidFill>
                <a:effectLst/>
                <a:latin typeface="Times New Roman" panose="02020603050405020304" pitchFamily="18" charset="0"/>
              </a:rPr>
              <a:t>Abstract:</a:t>
            </a:r>
          </a:p>
          <a:p>
            <a:pPr marL="0" indent="0" algn="just">
              <a:buNone/>
            </a:pPr>
            <a:r>
              <a:rPr lang="en-US" sz="1600" dirty="0"/>
              <a:t>Classic galactosemia is a rare inherited disorder of galactose metabolism caused by </a:t>
            </a:r>
            <a:r>
              <a:rPr lang="en-US" sz="1600" dirty="0">
                <a:solidFill>
                  <a:srgbClr val="FF0000"/>
                </a:solidFill>
              </a:rPr>
              <a:t>deficient activity of galactose-1-phosphate </a:t>
            </a:r>
            <a:r>
              <a:rPr lang="en-US" sz="1600" dirty="0" err="1">
                <a:solidFill>
                  <a:srgbClr val="FF0000"/>
                </a:solidFill>
              </a:rPr>
              <a:t>uridylyl</a:t>
            </a:r>
            <a:r>
              <a:rPr lang="en-US" sz="1600" dirty="0">
                <a:solidFill>
                  <a:srgbClr val="FF0000"/>
                </a:solidFill>
              </a:rPr>
              <a:t> transferase (GALT), </a:t>
            </a:r>
            <a:r>
              <a:rPr lang="en-US" sz="1600" dirty="0"/>
              <a:t>the second enzyme of the Leloir pathway. </a:t>
            </a:r>
            <a:r>
              <a:rPr lang="en-US" sz="1600" dirty="0">
                <a:solidFill>
                  <a:srgbClr val="FF0000"/>
                </a:solidFill>
              </a:rPr>
              <a:t>It presents in the newborn period </a:t>
            </a:r>
            <a:r>
              <a:rPr lang="en-US" sz="1600" dirty="0"/>
              <a:t>as a life-threatening disease, whose clinical picture </a:t>
            </a:r>
            <a:r>
              <a:rPr lang="en-US" sz="1600" dirty="0">
                <a:solidFill>
                  <a:srgbClr val="FF0000"/>
                </a:solidFill>
              </a:rPr>
              <a:t>can be resolved by a galactose-restricted diet.</a:t>
            </a:r>
            <a:r>
              <a:rPr lang="en-US" sz="1600" dirty="0"/>
              <a:t> The dietary treatment proves, however, insufficient in preventing severe long-term complications, such as cognitive, social and reproductive impairments. Classic galactosemia represents a heavy burden on patients’ and their families’ lives. After its first description in 1908 and despite intense research in the past century, the exact pathogenic mechanisms underlying galactosemia are still not fully understood. </a:t>
            </a:r>
          </a:p>
        </p:txBody>
      </p:sp>
      <p:sp>
        <p:nvSpPr>
          <p:cNvPr id="5" name="Rectangle 4">
            <a:extLst>
              <a:ext uri="{FF2B5EF4-FFF2-40B4-BE49-F238E27FC236}">
                <a16:creationId xmlns:a16="http://schemas.microsoft.com/office/drawing/2014/main" id="{31915434-EB8B-4989-96DE-872B195C4215}"/>
              </a:ext>
            </a:extLst>
          </p:cNvPr>
          <p:cNvSpPr/>
          <p:nvPr/>
        </p:nvSpPr>
        <p:spPr>
          <a:xfrm>
            <a:off x="152400" y="920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226506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26</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77743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altLang="en-US" sz="2600" dirty="0" err="1">
                <a:latin typeface="Andalus" panose="02020603050405020304" pitchFamily="18" charset="-78"/>
                <a:cs typeface="Andalus" panose="02020603050405020304" pitchFamily="18" charset="-78"/>
              </a:rPr>
              <a:t>Tex</a:t>
            </a:r>
            <a:r>
              <a:rPr lang="en-GB" altLang="en-US" sz="2600" dirty="0">
                <a:latin typeface="Andalus" panose="02020603050405020304" pitchFamily="18" charset="-78"/>
                <a:cs typeface="Andalus" panose="02020603050405020304" pitchFamily="18" charset="-78"/>
              </a:rPr>
              <a:t>tb</a:t>
            </a:r>
            <a:r>
              <a:rPr lang="en-US" altLang="en-US" sz="2600" dirty="0">
                <a:latin typeface="Andalus" panose="02020603050405020304" pitchFamily="18" charset="-78"/>
                <a:cs typeface="Andalus" panose="02020603050405020304" pitchFamily="18" charset="-78"/>
              </a:rPr>
              <a:t>ook of Biochemistry, Lippincott Illustrated Reviews 8th edition</a:t>
            </a:r>
            <a:r>
              <a:rPr lang="en-GB" altLang="en-US" sz="2600" dirty="0">
                <a:latin typeface="Andalus" panose="02020603050405020304" pitchFamily="18" charset="-78"/>
                <a:cs typeface="Andalus" panose="02020603050405020304" pitchFamily="18" charset="-78"/>
              </a:rPr>
              <a:t>, chapter no. 12, page no. 293-303</a:t>
            </a:r>
            <a:endParaRPr lang="en-US" altLang="en-US" sz="2600" dirty="0">
              <a:latin typeface="Andalus" panose="02020603050405020304" pitchFamily="18" charset="-78"/>
              <a:cs typeface="Andalus" panose="02020603050405020304" pitchFamily="18" charset="-78"/>
            </a:endParaRPr>
          </a:p>
          <a:p>
            <a:pPr>
              <a:lnSpc>
                <a:spcPct val="150000"/>
              </a:lnSpc>
            </a:pPr>
            <a:r>
              <a:rPr lang="en-US" altLang="en-US" sz="2600" dirty="0">
                <a:latin typeface="Andalus" panose="02020603050405020304" pitchFamily="18" charset="-78"/>
                <a:cs typeface="Andalus" panose="02020603050405020304" pitchFamily="18" charset="-78"/>
              </a:rPr>
              <a:t>Google scholar</a:t>
            </a:r>
          </a:p>
          <a:p>
            <a:pPr>
              <a:lnSpc>
                <a:spcPct val="150000"/>
              </a:lnSpc>
            </a:pPr>
            <a:r>
              <a:rPr lang="en-US" altLang="en-US" sz="2600" dirty="0">
                <a:latin typeface="Andalus" panose="02020603050405020304" pitchFamily="18" charset="-78"/>
                <a:cs typeface="Andalus" panose="02020603050405020304" pitchFamily="18" charset="-78"/>
              </a:rPr>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dirty="0"/>
          </a:p>
        </p:txBody>
      </p:sp>
    </p:spTree>
    <p:extLst>
      <p:ext uri="{BB962C8B-B14F-4D97-AF65-F5344CB8AC3E}">
        <p14:creationId xmlns:p14="http://schemas.microsoft.com/office/powerpoint/2010/main" val="784125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buNone/>
            </a:pPr>
            <a:endParaRPr lang="en-US" sz="1800" dirty="0"/>
          </a:p>
          <a:p>
            <a:pPr algn="just">
              <a:lnSpc>
                <a:spcPct val="150000"/>
              </a:lnSpc>
              <a:buFont typeface="Arial" charset="0"/>
              <a:buChar char="•"/>
              <a:defRPr/>
            </a:pPr>
            <a:r>
              <a:rPr lang="en-US" sz="2400" dirty="0">
                <a:latin typeface="Andalus" pitchFamily="18" charset="-78"/>
                <a:cs typeface="Andalus" pitchFamily="18" charset="-78"/>
              </a:rPr>
              <a:t>At the end of this lecture students will be able to </a:t>
            </a:r>
          </a:p>
          <a:p>
            <a:pPr lvl="2" algn="just">
              <a:lnSpc>
                <a:spcPct val="15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Explain Fructose metabolism and related disorders</a:t>
            </a:r>
          </a:p>
          <a:p>
            <a:pPr lvl="2" algn="just">
              <a:lnSpc>
                <a:spcPct val="15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Describe the metabolism of Galactose with related disorders</a:t>
            </a:r>
          </a:p>
          <a:p>
            <a:pPr lvl="2" algn="just">
              <a:lnSpc>
                <a:spcPct val="15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Discuss the Sorbitol pathway and its importance </a:t>
            </a:r>
            <a:endParaRPr lang="en-US" altLang="en-US" sz="2400" dirty="0"/>
          </a:p>
          <a:p>
            <a:pPr>
              <a:lnSpc>
                <a:spcPct val="150000"/>
              </a:lnSpc>
            </a:pPr>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dirty="0"/>
          </a:p>
        </p:txBody>
      </p:sp>
    </p:spTree>
    <p:extLst>
      <p:ext uri="{BB962C8B-B14F-4D97-AF65-F5344CB8AC3E}">
        <p14:creationId xmlns:p14="http://schemas.microsoft.com/office/powerpoint/2010/main" val="114832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Metabolism of Fructose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lgn="just"/>
            <a:endParaRPr lang="en-US" altLang="en-US" sz="2800" dirty="0">
              <a:latin typeface="Andalus" panose="02020603050405020304" pitchFamily="18" charset="-78"/>
              <a:cs typeface="Andalus" panose="02020603050405020304" pitchFamily="18" charset="-78"/>
            </a:endParaRPr>
          </a:p>
          <a:p>
            <a:pPr algn="just">
              <a:buNone/>
            </a:pPr>
            <a:r>
              <a:rPr lang="en-US" altLang="en-US" sz="2400" dirty="0">
                <a:latin typeface="Andalus" panose="02020603050405020304" pitchFamily="18" charset="-78"/>
                <a:cs typeface="Andalus" panose="02020603050405020304" pitchFamily="18" charset="-78"/>
              </a:rPr>
              <a:t>   </a:t>
            </a: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Phosphorylation of fructose </a:t>
            </a: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Cleavage of fructose 1-Phosphate </a:t>
            </a:r>
          </a:p>
          <a:p>
            <a:pPr marL="457200" indent="-457200">
              <a:lnSpc>
                <a:spcPct val="150000"/>
              </a:lnSpc>
              <a:buFont typeface="+mj-lt"/>
              <a:buAutoNum type="arabicPeriod"/>
            </a:pPr>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dirty="0"/>
          </a:p>
        </p:txBody>
      </p:sp>
      <p:sp>
        <p:nvSpPr>
          <p:cNvPr id="6" name="Rectangle 5">
            <a:extLst>
              <a:ext uri="{FF2B5EF4-FFF2-40B4-BE49-F238E27FC236}">
                <a16:creationId xmlns:a16="http://schemas.microsoft.com/office/drawing/2014/main" id="{13F5F850-9408-4A5D-B77D-656B147790C7}"/>
              </a:ext>
            </a:extLst>
          </p:cNvPr>
          <p:cNvSpPr/>
          <p:nvPr/>
        </p:nvSpPr>
        <p:spPr>
          <a:xfrm>
            <a:off x="228600" y="17367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56300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1. Phosphorylation of Fructose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fontScale="92500" lnSpcReduction="10000"/>
          </a:bodyPr>
          <a:lstStyle/>
          <a:p>
            <a:pPr algn="just">
              <a:buNone/>
            </a:pPr>
            <a:endParaRPr lang="en-US" altLang="en-US" sz="2800" b="1" u="sng" dirty="0">
              <a:latin typeface="Andalus" panose="02020603050405020304" pitchFamily="18" charset="-78"/>
              <a:cs typeface="Andalus" panose="02020603050405020304" pitchFamily="18" charset="-78"/>
            </a:endParaRPr>
          </a:p>
          <a:p>
            <a:pPr algn="just">
              <a:lnSpc>
                <a:spcPct val="80000"/>
              </a:lnSpc>
            </a:pPr>
            <a:r>
              <a:rPr lang="en-US" altLang="en-US" sz="2800" dirty="0">
                <a:latin typeface="Andalus" panose="02020603050405020304" pitchFamily="18" charset="-78"/>
                <a:cs typeface="Andalus" panose="02020603050405020304" pitchFamily="18" charset="-78"/>
              </a:rPr>
              <a:t>By either hexokinase or fructokinase</a:t>
            </a:r>
          </a:p>
          <a:p>
            <a:pPr algn="just">
              <a:lnSpc>
                <a:spcPct val="80000"/>
              </a:lnSpc>
            </a:pPr>
            <a:endParaRPr lang="en-US" altLang="en-US" sz="2800" dirty="0">
              <a:latin typeface="Andalus" panose="02020603050405020304" pitchFamily="18" charset="-78"/>
              <a:cs typeface="Andalus" panose="02020603050405020304" pitchFamily="18" charset="-78"/>
            </a:endParaRPr>
          </a:p>
          <a:p>
            <a:pPr algn="just">
              <a:lnSpc>
                <a:spcPct val="80000"/>
              </a:lnSpc>
            </a:pPr>
            <a:r>
              <a:rPr lang="en-US" altLang="en-US" sz="2800" dirty="0">
                <a:latin typeface="Andalus" panose="02020603050405020304" pitchFamily="18" charset="-78"/>
                <a:cs typeface="Andalus" panose="02020603050405020304" pitchFamily="18" charset="-78"/>
              </a:rPr>
              <a:t>Hexokinase </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produces fructose 6-phosphate</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has a low affinity (high Km) for fructose</a:t>
            </a:r>
          </a:p>
          <a:p>
            <a:pPr algn="just">
              <a:lnSpc>
                <a:spcPct val="80000"/>
              </a:lnSpc>
            </a:pPr>
            <a:endParaRPr lang="en-US" altLang="en-US" sz="2800" dirty="0">
              <a:latin typeface="Andalus" panose="02020603050405020304" pitchFamily="18" charset="-78"/>
              <a:cs typeface="Andalus" panose="02020603050405020304" pitchFamily="18" charset="-78"/>
            </a:endParaRPr>
          </a:p>
          <a:p>
            <a:pPr algn="just">
              <a:lnSpc>
                <a:spcPct val="80000"/>
              </a:lnSpc>
            </a:pPr>
            <a:r>
              <a:rPr lang="en-US" altLang="en-US" sz="2800" dirty="0">
                <a:latin typeface="Andalus" panose="02020603050405020304" pitchFamily="18" charset="-78"/>
                <a:cs typeface="Andalus" panose="02020603050405020304" pitchFamily="18" charset="-78"/>
              </a:rPr>
              <a:t>Fructokinase </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produces fructose 1-phosphate </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has high affinity for fructose</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provides the primary mechanism for fructose phosphorylation</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found in liver, kidney &amp; small intestinal mucosa</a:t>
            </a:r>
            <a:endParaRPr lang="en-US" altLang="en-US" dirty="0">
              <a:latin typeface="Andalus" panose="02020603050405020304" pitchFamily="18" charset="-78"/>
              <a:cs typeface="Andalus" panose="02020603050405020304" pitchFamily="18" charset="-78"/>
            </a:endParaRPr>
          </a:p>
          <a:p>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dirty="0"/>
          </a:p>
        </p:txBody>
      </p:sp>
      <p:sp>
        <p:nvSpPr>
          <p:cNvPr id="6" name="Rectangle 5">
            <a:extLst>
              <a:ext uri="{FF2B5EF4-FFF2-40B4-BE49-F238E27FC236}">
                <a16:creationId xmlns:a16="http://schemas.microsoft.com/office/drawing/2014/main" id="{F07A39E2-77E7-4DC9-B728-31466367FB62}"/>
              </a:ext>
            </a:extLst>
          </p:cNvPr>
          <p:cNvSpPr/>
          <p:nvPr/>
        </p:nvSpPr>
        <p:spPr>
          <a:xfrm>
            <a:off x="36195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03788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2. Cleavage of Fructose 1-P</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pPr algn="just">
              <a:lnSpc>
                <a:spcPct val="80000"/>
              </a:lnSpc>
            </a:pPr>
            <a:endParaRPr lang="en-US" altLang="en-US" sz="2800" dirty="0">
              <a:latin typeface="Andalus" panose="02020603050405020304" pitchFamily="18" charset="-78"/>
              <a:cs typeface="Andalus" panose="02020603050405020304" pitchFamily="18" charset="-78"/>
            </a:endParaRPr>
          </a:p>
          <a:p>
            <a:pPr algn="just">
              <a:lnSpc>
                <a:spcPct val="150000"/>
              </a:lnSpc>
              <a:spcBef>
                <a:spcPct val="50000"/>
              </a:spcBef>
            </a:pPr>
            <a:r>
              <a:rPr lang="en-US" altLang="en-US" sz="2800" dirty="0">
                <a:latin typeface="Andalus" panose="02020603050405020304" pitchFamily="18" charset="-78"/>
                <a:cs typeface="Andalus" panose="02020603050405020304" pitchFamily="18" charset="-78"/>
              </a:rPr>
              <a:t>Fructose 1-P is cleaved by Aldolase B to Dihydroxyacetone phosphate &amp; Glyceraldehyde</a:t>
            </a:r>
          </a:p>
          <a:p>
            <a:pPr lvl="1" algn="just">
              <a:lnSpc>
                <a:spcPct val="150000"/>
              </a:lnSpc>
              <a:spcBef>
                <a:spcPct val="50000"/>
              </a:spcBef>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can enter glycolysis or gluconeogenesis </a:t>
            </a:r>
          </a:p>
          <a:p>
            <a:endParaRPr lang="en-US" sz="2400" dirty="0"/>
          </a:p>
        </p:txBody>
      </p:sp>
      <p:sp>
        <p:nvSpPr>
          <p:cNvPr id="4" name="Footer Placeholder 3">
            <a:extLst>
              <a:ext uri="{FF2B5EF4-FFF2-40B4-BE49-F238E27FC236}">
                <a16:creationId xmlns:a16="http://schemas.microsoft.com/office/drawing/2014/main" id="{D239D57D-D775-AAB0-C2B0-9EF67ED81D17}"/>
              </a:ext>
            </a:extLst>
          </p:cNvPr>
          <p:cNvSpPr>
            <a:spLocks noGrp="1"/>
          </p:cNvSpPr>
          <p:nvPr>
            <p:ph type="ftr" sz="quarter" idx="11"/>
          </p:nvPr>
        </p:nvSpPr>
        <p:spPr>
          <a:xfrm>
            <a:off x="228600" y="92075"/>
            <a:ext cx="2895600" cy="365125"/>
          </a:xfrm>
        </p:spPr>
        <p:txBody>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8</a:t>
            </a:fld>
            <a:endParaRPr lang="en-US" dirty="0"/>
          </a:p>
        </p:txBody>
      </p:sp>
    </p:spTree>
    <p:extLst>
      <p:ext uri="{BB962C8B-B14F-4D97-AF65-F5344CB8AC3E}">
        <p14:creationId xmlns:p14="http://schemas.microsoft.com/office/powerpoint/2010/main" val="398750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fontScale="90000"/>
          </a:bodyPr>
          <a:lstStyle/>
          <a:p>
            <a:r>
              <a:rPr lang="en-US" sz="4000" dirty="0">
                <a:latin typeface="Andalus" pitchFamily="18" charset="-78"/>
                <a:cs typeface="Andalus" pitchFamily="18" charset="-78"/>
              </a:rPr>
              <a:t> </a:t>
            </a:r>
            <a:br>
              <a:rPr lang="en-US" sz="4000" dirty="0">
                <a:latin typeface="Andalus" pitchFamily="18" charset="-78"/>
                <a:cs typeface="Andalus" pitchFamily="18" charset="-78"/>
              </a:rPr>
            </a:br>
            <a:endParaRPr lang="en-US" sz="4000" dirty="0">
              <a:latin typeface="Andalus" pitchFamily="18" charset="-78"/>
              <a:cs typeface="Andalus" pitchFamily="18" charset="-78"/>
            </a:endParaRP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lgn="just">
              <a:buNone/>
            </a:pPr>
            <a:r>
              <a:rPr lang="en-US" altLang="en-US" sz="2400" b="1" u="sng" dirty="0">
                <a:latin typeface="Andalus" panose="02020603050405020304" pitchFamily="18" charset="-78"/>
                <a:cs typeface="Andalus" panose="02020603050405020304" pitchFamily="18" charset="-78"/>
              </a:rPr>
              <a:t> </a:t>
            </a:r>
            <a:endParaRPr lang="en-US" altLang="en-US" sz="2800" b="1" u="sng"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9</a:t>
            </a:fld>
            <a:endParaRPr lang="en-US" dirty="0"/>
          </a:p>
        </p:txBody>
      </p:sp>
      <p:pic>
        <p:nvPicPr>
          <p:cNvPr id="7" name="Picture 2">
            <a:extLst>
              <a:ext uri="{FF2B5EF4-FFF2-40B4-BE49-F238E27FC236}">
                <a16:creationId xmlns:a16="http://schemas.microsoft.com/office/drawing/2014/main" id="{5C32F2D8-1967-ADA6-DF03-FC3BAAC5E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98"/>
          <a:stretch>
            <a:fillRect/>
          </a:stretch>
        </p:blipFill>
        <p:spPr bwMode="auto">
          <a:xfrm>
            <a:off x="914400" y="609600"/>
            <a:ext cx="6477000" cy="576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89FCE78-4FEA-4E20-8313-CFBE5C5053DE}"/>
              </a:ext>
            </a:extLst>
          </p:cNvPr>
          <p:cNvSpPr/>
          <p:nvPr/>
        </p:nvSpPr>
        <p:spPr>
          <a:xfrm>
            <a:off x="228600" y="9092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712536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1099</TotalTime>
  <Words>839</Words>
  <Application>Microsoft Office PowerPoint</Application>
  <PresentationFormat>On-screen Show (4:3)</PresentationFormat>
  <Paragraphs>201</Paragraphs>
  <Slides>29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Andalus</vt:lpstr>
      <vt:lpstr>Arial</vt:lpstr>
      <vt:lpstr>Arial Black</vt:lpstr>
      <vt:lpstr>Calibri</vt:lpstr>
      <vt:lpstr>Calibri Light</vt:lpstr>
      <vt:lpstr>Segoe UI</vt:lpstr>
      <vt:lpstr>Times New Roman</vt:lpstr>
      <vt:lpstr>Wingdings</vt:lpstr>
      <vt:lpstr>Office Theme</vt:lpstr>
      <vt:lpstr>1_Office Theme</vt:lpstr>
      <vt:lpstr>PowerPoint Presentation</vt:lpstr>
      <vt:lpstr>Gastrointestinal Tract (GIT) Module 2nd Year MBBS(LGIS) Metabolism of Individual Sugars </vt:lpstr>
      <vt:lpstr>Motto, Vision, Dream</vt:lpstr>
      <vt:lpstr>PowerPoint Presentation</vt:lpstr>
      <vt:lpstr>PowerPoint Presentation</vt:lpstr>
      <vt:lpstr>Metabolism of Fructose  </vt:lpstr>
      <vt:lpstr>1. Phosphorylation of Fructose </vt:lpstr>
      <vt:lpstr>2. Cleavage of Fructose 1-P</vt:lpstr>
      <vt:lpstr>  </vt:lpstr>
      <vt:lpstr>Galactose Metabolism </vt:lpstr>
      <vt:lpstr>Galactose Metabolism </vt:lpstr>
      <vt:lpstr>Sorbitol Metabolism </vt:lpstr>
      <vt:lpstr>Sorbitol Metabolism </vt:lpstr>
      <vt:lpstr>Sorbitol Metabolism </vt:lpstr>
      <vt:lpstr>Anatomical &amp; Physiological Aspects </vt:lpstr>
      <vt:lpstr> Anatomical &amp; Physiological Aspects  </vt:lpstr>
      <vt:lpstr>Disorders of Fructose Metabolism </vt:lpstr>
      <vt:lpstr>Hereditary Fructose Intolerance </vt:lpstr>
      <vt:lpstr> </vt:lpstr>
      <vt:lpstr>Disorders of Galactose Metabolism </vt:lpstr>
      <vt:lpstr>Classic Galactosemia </vt:lpstr>
      <vt:lpstr>Sorbitol Pathway</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97</cp:revision>
  <dcterms:created xsi:type="dcterms:W3CDTF">2006-08-16T00:00:00Z</dcterms:created>
  <dcterms:modified xsi:type="dcterms:W3CDTF">2025-02-03T06:33:16Z</dcterms:modified>
</cp:coreProperties>
</file>