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0"/>
  </p:notesMasterIdLst>
  <p:sldIdLst>
    <p:sldId id="318" r:id="rId3"/>
    <p:sldId id="317" r:id="rId4"/>
    <p:sldId id="297" r:id="rId5"/>
    <p:sldId id="296" r:id="rId6"/>
    <p:sldId id="511" r:id="rId7"/>
    <p:sldId id="614" r:id="rId8"/>
    <p:sldId id="615" r:id="rId9"/>
    <p:sldId id="616" r:id="rId10"/>
    <p:sldId id="600" r:id="rId11"/>
    <p:sldId id="619" r:id="rId12"/>
    <p:sldId id="601" r:id="rId13"/>
    <p:sldId id="602" r:id="rId14"/>
    <p:sldId id="603" r:id="rId15"/>
    <p:sldId id="620" r:id="rId16"/>
    <p:sldId id="594" r:id="rId17"/>
    <p:sldId id="618" r:id="rId18"/>
    <p:sldId id="621" r:id="rId19"/>
    <p:sldId id="588" r:id="rId20"/>
    <p:sldId id="622" r:id="rId21"/>
    <p:sldId id="623" r:id="rId22"/>
    <p:sldId id="612" r:id="rId23"/>
    <p:sldId id="613" r:id="rId24"/>
    <p:sldId id="624" r:id="rId25"/>
    <p:sldId id="611" r:id="rId26"/>
    <p:sldId id="314" r:id="rId27"/>
    <p:sldId id="56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174BB-4F45-4E5E-A57A-700AA0254A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F9809-5A96-4AFF-9DBB-483555189CC1}">
      <dgm:prSet phldrT="[Text]" custT="1"/>
      <dgm:spPr/>
      <dgm:t>
        <a:bodyPr/>
        <a:lstStyle/>
        <a:p>
          <a:r>
            <a:rPr lang="en-US" sz="3200" b="1" kern="1200" dirty="0">
              <a:solidFill>
                <a:schemeClr val="tx1"/>
              </a:solidFill>
              <a:latin typeface="Eras Bold ITC" pitchFamily="34" charset="0"/>
              <a:ea typeface="+mj-ea"/>
              <a:cs typeface="+mj-cs"/>
            </a:rPr>
            <a:t>Uses of NADPH</a:t>
          </a:r>
        </a:p>
      </dgm:t>
    </dgm:pt>
    <dgm:pt modelId="{1B1A4A61-A235-4059-AA4F-3FAA308C3966}" type="parTrans" cxnId="{A909E8A1-05FB-4C1B-A92F-0B9BAC7635B8}">
      <dgm:prSet/>
      <dgm:spPr/>
      <dgm:t>
        <a:bodyPr/>
        <a:lstStyle/>
        <a:p>
          <a:endParaRPr lang="en-US"/>
        </a:p>
      </dgm:t>
    </dgm:pt>
    <dgm:pt modelId="{714BD824-6F3D-4366-8A53-77B022F1B8FB}" type="sibTrans" cxnId="{A909E8A1-05FB-4C1B-A92F-0B9BAC7635B8}">
      <dgm:prSet/>
      <dgm:spPr/>
      <dgm:t>
        <a:bodyPr/>
        <a:lstStyle/>
        <a:p>
          <a:endParaRPr lang="en-US"/>
        </a:p>
      </dgm:t>
    </dgm:pt>
    <dgm:pt modelId="{0302EA2A-1FDA-43AB-BA51-48D8D08852AC}">
      <dgm:prSet phldrT="[Text]" custT="1"/>
      <dgm:spPr/>
      <dgm:t>
        <a:bodyPr/>
        <a:lstStyle/>
        <a:p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Reductive biosynthesis</a:t>
          </a:r>
        </a:p>
      </dgm:t>
    </dgm:pt>
    <dgm:pt modelId="{C761F34B-4E0B-4E04-90FE-FB09DD60BCEB}" type="parTrans" cxnId="{C2EE25AD-7826-4C88-91A5-C9B4AABECBAC}">
      <dgm:prSet/>
      <dgm:spPr/>
      <dgm:t>
        <a:bodyPr/>
        <a:lstStyle/>
        <a:p>
          <a:endParaRPr lang="en-US"/>
        </a:p>
      </dgm:t>
    </dgm:pt>
    <dgm:pt modelId="{4E3265D9-C5CC-480B-BEEC-05E536DB0556}" type="sibTrans" cxnId="{C2EE25AD-7826-4C88-91A5-C9B4AABECBAC}">
      <dgm:prSet/>
      <dgm:spPr/>
      <dgm:t>
        <a:bodyPr/>
        <a:lstStyle/>
        <a:p>
          <a:endParaRPr lang="en-US"/>
        </a:p>
      </dgm:t>
    </dgm:pt>
    <dgm:pt modelId="{BB7046F9-6AD9-44AF-B659-21CA6F5C4A32}">
      <dgm:prSet phldrT="[Text]"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Glutathione reduction</a:t>
          </a:r>
        </a:p>
      </dgm:t>
    </dgm:pt>
    <dgm:pt modelId="{ABC3EFDC-F791-4607-BF98-255C71B2A079}" type="parTrans" cxnId="{4FB63115-9B61-418E-BFC8-3D6313C1AD4A}">
      <dgm:prSet/>
      <dgm:spPr/>
      <dgm:t>
        <a:bodyPr/>
        <a:lstStyle/>
        <a:p>
          <a:endParaRPr lang="en-US"/>
        </a:p>
      </dgm:t>
    </dgm:pt>
    <dgm:pt modelId="{F555581C-3F08-4563-9DC5-BF4BF5D00646}" type="sibTrans" cxnId="{4FB63115-9B61-418E-BFC8-3D6313C1AD4A}">
      <dgm:prSet/>
      <dgm:spPr/>
      <dgm:t>
        <a:bodyPr/>
        <a:lstStyle/>
        <a:p>
          <a:endParaRPr lang="en-US"/>
        </a:p>
      </dgm:t>
    </dgm:pt>
    <dgm:pt modelId="{00E12208-B372-4721-A426-9818DCFF9F51}">
      <dgm:prSet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Drug metabolism </a:t>
          </a:r>
        </a:p>
      </dgm:t>
    </dgm:pt>
    <dgm:pt modelId="{152E662D-917D-47D7-A4A7-DD9CF1580002}" type="parTrans" cxnId="{6F23773A-9BC1-4B11-B78C-6E934F9F2C87}">
      <dgm:prSet/>
      <dgm:spPr/>
      <dgm:t>
        <a:bodyPr/>
        <a:lstStyle/>
        <a:p>
          <a:endParaRPr lang="en-US"/>
        </a:p>
      </dgm:t>
    </dgm:pt>
    <dgm:pt modelId="{2E884B1C-EF2B-45EF-BF2C-45C52919B8C7}" type="sibTrans" cxnId="{6F23773A-9BC1-4B11-B78C-6E934F9F2C87}">
      <dgm:prSet/>
      <dgm:spPr/>
      <dgm:t>
        <a:bodyPr/>
        <a:lstStyle/>
        <a:p>
          <a:endParaRPr lang="en-US"/>
        </a:p>
      </dgm:t>
    </dgm:pt>
    <dgm:pt modelId="{43368C7B-3DE5-4EDF-A3AA-9C45FD7CFEC6}">
      <dgm:prSet custT="1"/>
      <dgm:spPr/>
      <dgm:t>
        <a:bodyPr/>
        <a:lstStyle/>
        <a:p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Generation of superoxide in phagocytes</a:t>
          </a:r>
        </a:p>
      </dgm:t>
    </dgm:pt>
    <dgm:pt modelId="{9BC8D531-62F0-451D-AFC9-1A009062D9BD}" type="parTrans" cxnId="{EC59156B-4148-4AEC-B6AE-ED60658BA98A}">
      <dgm:prSet/>
      <dgm:spPr/>
      <dgm:t>
        <a:bodyPr/>
        <a:lstStyle/>
        <a:p>
          <a:endParaRPr lang="en-US"/>
        </a:p>
      </dgm:t>
    </dgm:pt>
    <dgm:pt modelId="{ACE105E1-A649-4377-9409-E0553F5EB619}" type="sibTrans" cxnId="{EC59156B-4148-4AEC-B6AE-ED60658BA98A}">
      <dgm:prSet/>
      <dgm:spPr/>
      <dgm:t>
        <a:bodyPr/>
        <a:lstStyle/>
        <a:p>
          <a:endParaRPr lang="en-US"/>
        </a:p>
      </dgm:t>
    </dgm:pt>
    <dgm:pt modelId="{A1E7F515-20E4-4F04-BC77-EE9ADDCDF76D}" type="pres">
      <dgm:prSet presAssocID="{6CC174BB-4F45-4E5E-A57A-700AA0254A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3B0533-DF75-4FC0-ABF6-5986A68982F8}" type="pres">
      <dgm:prSet presAssocID="{6A9F9809-5A96-4AFF-9DBB-483555189CC1}" presName="hierRoot1" presStyleCnt="0"/>
      <dgm:spPr/>
    </dgm:pt>
    <dgm:pt modelId="{C5B3944C-637D-49EA-A78E-64F2044AD504}" type="pres">
      <dgm:prSet presAssocID="{6A9F9809-5A96-4AFF-9DBB-483555189CC1}" presName="composite" presStyleCnt="0"/>
      <dgm:spPr/>
    </dgm:pt>
    <dgm:pt modelId="{5ABE7D6D-77A3-4733-9A46-BB7E1CA43DA6}" type="pres">
      <dgm:prSet presAssocID="{6A9F9809-5A96-4AFF-9DBB-483555189CC1}" presName="background" presStyleLbl="node0" presStyleIdx="0" presStyleCnt="1"/>
      <dgm:spPr>
        <a:solidFill>
          <a:srgbClr val="0070C0"/>
        </a:solidFill>
      </dgm:spPr>
    </dgm:pt>
    <dgm:pt modelId="{1387BB48-AEBE-43BC-8327-B75FBD46B1B1}" type="pres">
      <dgm:prSet presAssocID="{6A9F9809-5A96-4AFF-9DBB-483555189CC1}" presName="text" presStyleLbl="fgAcc0" presStyleIdx="0" presStyleCnt="1" custScaleX="118532">
        <dgm:presLayoutVars>
          <dgm:chPref val="3"/>
        </dgm:presLayoutVars>
      </dgm:prSet>
      <dgm:spPr/>
    </dgm:pt>
    <dgm:pt modelId="{E896AF6C-A667-4B34-B4F2-85217A328960}" type="pres">
      <dgm:prSet presAssocID="{6A9F9809-5A96-4AFF-9DBB-483555189CC1}" presName="hierChild2" presStyleCnt="0"/>
      <dgm:spPr/>
    </dgm:pt>
    <dgm:pt modelId="{0A8E96D4-7623-4EB7-A0C8-DB8BB8068A66}" type="pres">
      <dgm:prSet presAssocID="{C761F34B-4E0B-4E04-90FE-FB09DD60BCEB}" presName="Name10" presStyleLbl="parChTrans1D2" presStyleIdx="0" presStyleCnt="4"/>
      <dgm:spPr/>
    </dgm:pt>
    <dgm:pt modelId="{9C8DB8D8-4366-4D53-B7DF-B8E87ED309AE}" type="pres">
      <dgm:prSet presAssocID="{0302EA2A-1FDA-43AB-BA51-48D8D08852AC}" presName="hierRoot2" presStyleCnt="0"/>
      <dgm:spPr/>
    </dgm:pt>
    <dgm:pt modelId="{B1E814F7-755D-41B2-8948-31A7A6A8D89B}" type="pres">
      <dgm:prSet presAssocID="{0302EA2A-1FDA-43AB-BA51-48D8D08852AC}" presName="composite2" presStyleCnt="0"/>
      <dgm:spPr/>
    </dgm:pt>
    <dgm:pt modelId="{0F7B4632-6852-431F-9225-D3599297C69F}" type="pres">
      <dgm:prSet presAssocID="{0302EA2A-1FDA-43AB-BA51-48D8D08852AC}" presName="background2" presStyleLbl="node2" presStyleIdx="0" presStyleCnt="4"/>
      <dgm:spPr>
        <a:solidFill>
          <a:srgbClr val="0070C0"/>
        </a:solidFill>
      </dgm:spPr>
    </dgm:pt>
    <dgm:pt modelId="{EB613723-EE98-4338-A273-9962680B61CC}" type="pres">
      <dgm:prSet presAssocID="{0302EA2A-1FDA-43AB-BA51-48D8D08852AC}" presName="text2" presStyleLbl="fgAcc2" presStyleIdx="0" presStyleCnt="4">
        <dgm:presLayoutVars>
          <dgm:chPref val="3"/>
        </dgm:presLayoutVars>
      </dgm:prSet>
      <dgm:spPr/>
    </dgm:pt>
    <dgm:pt modelId="{F6EB2185-2277-4490-AB55-95BF8F5C59D9}" type="pres">
      <dgm:prSet presAssocID="{0302EA2A-1FDA-43AB-BA51-48D8D08852AC}" presName="hierChild3" presStyleCnt="0"/>
      <dgm:spPr/>
    </dgm:pt>
    <dgm:pt modelId="{C6FB2CEC-463A-4FA0-BE3C-0E43855DDC23}" type="pres">
      <dgm:prSet presAssocID="{ABC3EFDC-F791-4607-BF98-255C71B2A079}" presName="Name10" presStyleLbl="parChTrans1D2" presStyleIdx="1" presStyleCnt="4"/>
      <dgm:spPr/>
    </dgm:pt>
    <dgm:pt modelId="{33BD8DD4-C64A-48CE-BB20-6EFE03C76B46}" type="pres">
      <dgm:prSet presAssocID="{BB7046F9-6AD9-44AF-B659-21CA6F5C4A32}" presName="hierRoot2" presStyleCnt="0"/>
      <dgm:spPr/>
    </dgm:pt>
    <dgm:pt modelId="{8B1FE9EC-8B7A-446B-9C6C-4C17F439FDC2}" type="pres">
      <dgm:prSet presAssocID="{BB7046F9-6AD9-44AF-B659-21CA6F5C4A32}" presName="composite2" presStyleCnt="0"/>
      <dgm:spPr/>
    </dgm:pt>
    <dgm:pt modelId="{8585176A-7661-4850-9537-22651130A62D}" type="pres">
      <dgm:prSet presAssocID="{BB7046F9-6AD9-44AF-B659-21CA6F5C4A32}" presName="background2" presStyleLbl="node2" presStyleIdx="1" presStyleCnt="4"/>
      <dgm:spPr>
        <a:solidFill>
          <a:srgbClr val="0070C0"/>
        </a:solidFill>
      </dgm:spPr>
    </dgm:pt>
    <dgm:pt modelId="{91CBBD97-7B61-4586-A387-CD94AFBB1084}" type="pres">
      <dgm:prSet presAssocID="{BB7046F9-6AD9-44AF-B659-21CA6F5C4A32}" presName="text2" presStyleLbl="fgAcc2" presStyleIdx="1" presStyleCnt="4">
        <dgm:presLayoutVars>
          <dgm:chPref val="3"/>
        </dgm:presLayoutVars>
      </dgm:prSet>
      <dgm:spPr/>
    </dgm:pt>
    <dgm:pt modelId="{545DDA59-17DD-4B44-94AB-C70B88C87A21}" type="pres">
      <dgm:prSet presAssocID="{BB7046F9-6AD9-44AF-B659-21CA6F5C4A32}" presName="hierChild3" presStyleCnt="0"/>
      <dgm:spPr/>
    </dgm:pt>
    <dgm:pt modelId="{B275C9B5-6506-435E-A80D-B45A1C31445F}" type="pres">
      <dgm:prSet presAssocID="{152E662D-917D-47D7-A4A7-DD9CF1580002}" presName="Name10" presStyleLbl="parChTrans1D2" presStyleIdx="2" presStyleCnt="4"/>
      <dgm:spPr/>
    </dgm:pt>
    <dgm:pt modelId="{074DEBE0-F637-4650-B446-D0FABC09EB3D}" type="pres">
      <dgm:prSet presAssocID="{00E12208-B372-4721-A426-9818DCFF9F51}" presName="hierRoot2" presStyleCnt="0"/>
      <dgm:spPr/>
    </dgm:pt>
    <dgm:pt modelId="{2E9D55FA-65F9-4253-8767-D1756F8DC021}" type="pres">
      <dgm:prSet presAssocID="{00E12208-B372-4721-A426-9818DCFF9F51}" presName="composite2" presStyleCnt="0"/>
      <dgm:spPr/>
    </dgm:pt>
    <dgm:pt modelId="{46853671-9B52-4312-B578-E86022FEB251}" type="pres">
      <dgm:prSet presAssocID="{00E12208-B372-4721-A426-9818DCFF9F51}" presName="background2" presStyleLbl="node2" presStyleIdx="2" presStyleCnt="4"/>
      <dgm:spPr>
        <a:solidFill>
          <a:srgbClr val="0070C0"/>
        </a:solidFill>
      </dgm:spPr>
    </dgm:pt>
    <dgm:pt modelId="{F018CD54-A378-4D9D-B0F8-69E047B6F28F}" type="pres">
      <dgm:prSet presAssocID="{00E12208-B372-4721-A426-9818DCFF9F51}" presName="text2" presStyleLbl="fgAcc2" presStyleIdx="2" presStyleCnt="4">
        <dgm:presLayoutVars>
          <dgm:chPref val="3"/>
        </dgm:presLayoutVars>
      </dgm:prSet>
      <dgm:spPr/>
    </dgm:pt>
    <dgm:pt modelId="{226A1F9C-85CF-4D48-A48D-83AFF6966BF9}" type="pres">
      <dgm:prSet presAssocID="{00E12208-B372-4721-A426-9818DCFF9F51}" presName="hierChild3" presStyleCnt="0"/>
      <dgm:spPr/>
    </dgm:pt>
    <dgm:pt modelId="{A2017810-F4E1-431F-9913-3B0F07D086FD}" type="pres">
      <dgm:prSet presAssocID="{9BC8D531-62F0-451D-AFC9-1A009062D9BD}" presName="Name10" presStyleLbl="parChTrans1D2" presStyleIdx="3" presStyleCnt="4"/>
      <dgm:spPr/>
    </dgm:pt>
    <dgm:pt modelId="{86A25430-82BB-4563-9F0B-4D412BAF5BFF}" type="pres">
      <dgm:prSet presAssocID="{43368C7B-3DE5-4EDF-A3AA-9C45FD7CFEC6}" presName="hierRoot2" presStyleCnt="0"/>
      <dgm:spPr/>
    </dgm:pt>
    <dgm:pt modelId="{183D09D3-8F1E-4F87-9165-9C7E20AD93CB}" type="pres">
      <dgm:prSet presAssocID="{43368C7B-3DE5-4EDF-A3AA-9C45FD7CFEC6}" presName="composite2" presStyleCnt="0"/>
      <dgm:spPr/>
    </dgm:pt>
    <dgm:pt modelId="{3F56ECB2-9567-428B-9009-E3748D6B14D4}" type="pres">
      <dgm:prSet presAssocID="{43368C7B-3DE5-4EDF-A3AA-9C45FD7CFEC6}" presName="background2" presStyleLbl="node2" presStyleIdx="3" presStyleCnt="4"/>
      <dgm:spPr>
        <a:solidFill>
          <a:srgbClr val="0070C0"/>
        </a:solidFill>
      </dgm:spPr>
    </dgm:pt>
    <dgm:pt modelId="{99EE70CF-4E45-4C37-BED2-BC0093038028}" type="pres">
      <dgm:prSet presAssocID="{43368C7B-3DE5-4EDF-A3AA-9C45FD7CFEC6}" presName="text2" presStyleLbl="fgAcc2" presStyleIdx="3" presStyleCnt="4">
        <dgm:presLayoutVars>
          <dgm:chPref val="3"/>
        </dgm:presLayoutVars>
      </dgm:prSet>
      <dgm:spPr/>
    </dgm:pt>
    <dgm:pt modelId="{A1021B43-37FE-48F4-BFD8-4DD87B606A1D}" type="pres">
      <dgm:prSet presAssocID="{43368C7B-3DE5-4EDF-A3AA-9C45FD7CFEC6}" presName="hierChild3" presStyleCnt="0"/>
      <dgm:spPr/>
    </dgm:pt>
  </dgm:ptLst>
  <dgm:cxnLst>
    <dgm:cxn modelId="{19921B01-1E3E-4B34-B63C-6715DCA368C7}" type="presOf" srcId="{BB7046F9-6AD9-44AF-B659-21CA6F5C4A32}" destId="{91CBBD97-7B61-4586-A387-CD94AFBB1084}" srcOrd="0" destOrd="0" presId="urn:microsoft.com/office/officeart/2005/8/layout/hierarchy1"/>
    <dgm:cxn modelId="{B6C14903-EB58-4190-B841-042B44218D21}" type="presOf" srcId="{ABC3EFDC-F791-4607-BF98-255C71B2A079}" destId="{C6FB2CEC-463A-4FA0-BE3C-0E43855DDC23}" srcOrd="0" destOrd="0" presId="urn:microsoft.com/office/officeart/2005/8/layout/hierarchy1"/>
    <dgm:cxn modelId="{4FB63115-9B61-418E-BFC8-3D6313C1AD4A}" srcId="{6A9F9809-5A96-4AFF-9DBB-483555189CC1}" destId="{BB7046F9-6AD9-44AF-B659-21CA6F5C4A32}" srcOrd="1" destOrd="0" parTransId="{ABC3EFDC-F791-4607-BF98-255C71B2A079}" sibTransId="{F555581C-3F08-4563-9DC5-BF4BF5D00646}"/>
    <dgm:cxn modelId="{36EC511B-1351-4B56-9821-AEB02617600E}" type="presOf" srcId="{0302EA2A-1FDA-43AB-BA51-48D8D08852AC}" destId="{EB613723-EE98-4338-A273-9962680B61CC}" srcOrd="0" destOrd="0" presId="urn:microsoft.com/office/officeart/2005/8/layout/hierarchy1"/>
    <dgm:cxn modelId="{588EAF2F-E7BD-4818-89CC-84C2C9D39913}" type="presOf" srcId="{152E662D-917D-47D7-A4A7-DD9CF1580002}" destId="{B275C9B5-6506-435E-A80D-B45A1C31445F}" srcOrd="0" destOrd="0" presId="urn:microsoft.com/office/officeart/2005/8/layout/hierarchy1"/>
    <dgm:cxn modelId="{6F23773A-9BC1-4B11-B78C-6E934F9F2C87}" srcId="{6A9F9809-5A96-4AFF-9DBB-483555189CC1}" destId="{00E12208-B372-4721-A426-9818DCFF9F51}" srcOrd="2" destOrd="0" parTransId="{152E662D-917D-47D7-A4A7-DD9CF1580002}" sibTransId="{2E884B1C-EF2B-45EF-BF2C-45C52919B8C7}"/>
    <dgm:cxn modelId="{EC59156B-4148-4AEC-B6AE-ED60658BA98A}" srcId="{6A9F9809-5A96-4AFF-9DBB-483555189CC1}" destId="{43368C7B-3DE5-4EDF-A3AA-9C45FD7CFEC6}" srcOrd="3" destOrd="0" parTransId="{9BC8D531-62F0-451D-AFC9-1A009062D9BD}" sibTransId="{ACE105E1-A649-4377-9409-E0553F5EB619}"/>
    <dgm:cxn modelId="{53EB4F96-C498-414E-817B-6B50A30A2A71}" type="presOf" srcId="{C761F34B-4E0B-4E04-90FE-FB09DD60BCEB}" destId="{0A8E96D4-7623-4EB7-A0C8-DB8BB8068A66}" srcOrd="0" destOrd="0" presId="urn:microsoft.com/office/officeart/2005/8/layout/hierarchy1"/>
    <dgm:cxn modelId="{A909E8A1-05FB-4C1B-A92F-0B9BAC7635B8}" srcId="{6CC174BB-4F45-4E5E-A57A-700AA0254A0C}" destId="{6A9F9809-5A96-4AFF-9DBB-483555189CC1}" srcOrd="0" destOrd="0" parTransId="{1B1A4A61-A235-4059-AA4F-3FAA308C3966}" sibTransId="{714BD824-6F3D-4366-8A53-77B022F1B8FB}"/>
    <dgm:cxn modelId="{90D8DFA5-567B-4DB1-8E4E-2F91243086D6}" type="presOf" srcId="{6CC174BB-4F45-4E5E-A57A-700AA0254A0C}" destId="{A1E7F515-20E4-4F04-BC77-EE9ADDCDF76D}" srcOrd="0" destOrd="0" presId="urn:microsoft.com/office/officeart/2005/8/layout/hierarchy1"/>
    <dgm:cxn modelId="{C2EE25AD-7826-4C88-91A5-C9B4AABECBAC}" srcId="{6A9F9809-5A96-4AFF-9DBB-483555189CC1}" destId="{0302EA2A-1FDA-43AB-BA51-48D8D08852AC}" srcOrd="0" destOrd="0" parTransId="{C761F34B-4E0B-4E04-90FE-FB09DD60BCEB}" sibTransId="{4E3265D9-C5CC-480B-BEEC-05E536DB0556}"/>
    <dgm:cxn modelId="{8E3B85BB-45EB-4013-AC9A-8CC4623A3584}" type="presOf" srcId="{43368C7B-3DE5-4EDF-A3AA-9C45FD7CFEC6}" destId="{99EE70CF-4E45-4C37-BED2-BC0093038028}" srcOrd="0" destOrd="0" presId="urn:microsoft.com/office/officeart/2005/8/layout/hierarchy1"/>
    <dgm:cxn modelId="{3C2AB9BF-991D-4CC5-A9B6-4128A51BCC4A}" type="presOf" srcId="{6A9F9809-5A96-4AFF-9DBB-483555189CC1}" destId="{1387BB48-AEBE-43BC-8327-B75FBD46B1B1}" srcOrd="0" destOrd="0" presId="urn:microsoft.com/office/officeart/2005/8/layout/hierarchy1"/>
    <dgm:cxn modelId="{27E513D2-0D38-4145-8F01-6E92FCCA407B}" type="presOf" srcId="{9BC8D531-62F0-451D-AFC9-1A009062D9BD}" destId="{A2017810-F4E1-431F-9913-3B0F07D086FD}" srcOrd="0" destOrd="0" presId="urn:microsoft.com/office/officeart/2005/8/layout/hierarchy1"/>
    <dgm:cxn modelId="{D0ED0EF5-DB9B-4089-8B08-0479F0A79EEB}" type="presOf" srcId="{00E12208-B372-4721-A426-9818DCFF9F51}" destId="{F018CD54-A378-4D9D-B0F8-69E047B6F28F}" srcOrd="0" destOrd="0" presId="urn:microsoft.com/office/officeart/2005/8/layout/hierarchy1"/>
    <dgm:cxn modelId="{5346AEC5-C846-48D7-85CD-F15AB2E6480D}" type="presParOf" srcId="{A1E7F515-20E4-4F04-BC77-EE9ADDCDF76D}" destId="{623B0533-DF75-4FC0-ABF6-5986A68982F8}" srcOrd="0" destOrd="0" presId="urn:microsoft.com/office/officeart/2005/8/layout/hierarchy1"/>
    <dgm:cxn modelId="{5B73D487-0249-44AF-A92F-4E100EC6C634}" type="presParOf" srcId="{623B0533-DF75-4FC0-ABF6-5986A68982F8}" destId="{C5B3944C-637D-49EA-A78E-64F2044AD504}" srcOrd="0" destOrd="0" presId="urn:microsoft.com/office/officeart/2005/8/layout/hierarchy1"/>
    <dgm:cxn modelId="{A2224381-C28C-4234-9185-06E4444B40F7}" type="presParOf" srcId="{C5B3944C-637D-49EA-A78E-64F2044AD504}" destId="{5ABE7D6D-77A3-4733-9A46-BB7E1CA43DA6}" srcOrd="0" destOrd="0" presId="urn:microsoft.com/office/officeart/2005/8/layout/hierarchy1"/>
    <dgm:cxn modelId="{A5C479CC-4DEB-4E51-A0D9-502D2EDDADEF}" type="presParOf" srcId="{C5B3944C-637D-49EA-A78E-64F2044AD504}" destId="{1387BB48-AEBE-43BC-8327-B75FBD46B1B1}" srcOrd="1" destOrd="0" presId="urn:microsoft.com/office/officeart/2005/8/layout/hierarchy1"/>
    <dgm:cxn modelId="{9098D7C8-F986-415B-B949-75F560023A66}" type="presParOf" srcId="{623B0533-DF75-4FC0-ABF6-5986A68982F8}" destId="{E896AF6C-A667-4B34-B4F2-85217A328960}" srcOrd="1" destOrd="0" presId="urn:microsoft.com/office/officeart/2005/8/layout/hierarchy1"/>
    <dgm:cxn modelId="{5350924E-C1F9-406D-A4E7-737A8C3CFFA7}" type="presParOf" srcId="{E896AF6C-A667-4B34-B4F2-85217A328960}" destId="{0A8E96D4-7623-4EB7-A0C8-DB8BB8068A66}" srcOrd="0" destOrd="0" presId="urn:microsoft.com/office/officeart/2005/8/layout/hierarchy1"/>
    <dgm:cxn modelId="{71844106-BA4D-4629-A7C3-6B6631CE91AD}" type="presParOf" srcId="{E896AF6C-A667-4B34-B4F2-85217A328960}" destId="{9C8DB8D8-4366-4D53-B7DF-B8E87ED309AE}" srcOrd="1" destOrd="0" presId="urn:microsoft.com/office/officeart/2005/8/layout/hierarchy1"/>
    <dgm:cxn modelId="{A370D8BA-363C-403F-A52D-1D215AB9DC1E}" type="presParOf" srcId="{9C8DB8D8-4366-4D53-B7DF-B8E87ED309AE}" destId="{B1E814F7-755D-41B2-8948-31A7A6A8D89B}" srcOrd="0" destOrd="0" presId="urn:microsoft.com/office/officeart/2005/8/layout/hierarchy1"/>
    <dgm:cxn modelId="{CB086F9F-B129-4AC6-99DF-F1C982B8F11E}" type="presParOf" srcId="{B1E814F7-755D-41B2-8948-31A7A6A8D89B}" destId="{0F7B4632-6852-431F-9225-D3599297C69F}" srcOrd="0" destOrd="0" presId="urn:microsoft.com/office/officeart/2005/8/layout/hierarchy1"/>
    <dgm:cxn modelId="{6DBE8245-9C42-4AD1-ABEE-C3D4FEE8518D}" type="presParOf" srcId="{B1E814F7-755D-41B2-8948-31A7A6A8D89B}" destId="{EB613723-EE98-4338-A273-9962680B61CC}" srcOrd="1" destOrd="0" presId="urn:microsoft.com/office/officeart/2005/8/layout/hierarchy1"/>
    <dgm:cxn modelId="{AA8B98FE-D5D6-4E5B-AC73-8218A58D4D59}" type="presParOf" srcId="{9C8DB8D8-4366-4D53-B7DF-B8E87ED309AE}" destId="{F6EB2185-2277-4490-AB55-95BF8F5C59D9}" srcOrd="1" destOrd="0" presId="urn:microsoft.com/office/officeart/2005/8/layout/hierarchy1"/>
    <dgm:cxn modelId="{FED1FBA4-BB2F-4A49-9095-FFAC1CFEC296}" type="presParOf" srcId="{E896AF6C-A667-4B34-B4F2-85217A328960}" destId="{C6FB2CEC-463A-4FA0-BE3C-0E43855DDC23}" srcOrd="2" destOrd="0" presId="urn:microsoft.com/office/officeart/2005/8/layout/hierarchy1"/>
    <dgm:cxn modelId="{27B8F9B3-84CC-4A5E-870F-DCB53E5DA689}" type="presParOf" srcId="{E896AF6C-A667-4B34-B4F2-85217A328960}" destId="{33BD8DD4-C64A-48CE-BB20-6EFE03C76B46}" srcOrd="3" destOrd="0" presId="urn:microsoft.com/office/officeart/2005/8/layout/hierarchy1"/>
    <dgm:cxn modelId="{D71597CE-7FCD-4131-9ABF-324CE3F7A6E5}" type="presParOf" srcId="{33BD8DD4-C64A-48CE-BB20-6EFE03C76B46}" destId="{8B1FE9EC-8B7A-446B-9C6C-4C17F439FDC2}" srcOrd="0" destOrd="0" presId="urn:microsoft.com/office/officeart/2005/8/layout/hierarchy1"/>
    <dgm:cxn modelId="{E6D69972-D7F0-4D18-B257-90892458049E}" type="presParOf" srcId="{8B1FE9EC-8B7A-446B-9C6C-4C17F439FDC2}" destId="{8585176A-7661-4850-9537-22651130A62D}" srcOrd="0" destOrd="0" presId="urn:microsoft.com/office/officeart/2005/8/layout/hierarchy1"/>
    <dgm:cxn modelId="{A440FCBA-931D-4EBA-B7BC-4D14B8B943E3}" type="presParOf" srcId="{8B1FE9EC-8B7A-446B-9C6C-4C17F439FDC2}" destId="{91CBBD97-7B61-4586-A387-CD94AFBB1084}" srcOrd="1" destOrd="0" presId="urn:microsoft.com/office/officeart/2005/8/layout/hierarchy1"/>
    <dgm:cxn modelId="{9314AA48-644D-441E-8C2B-F864B9CBD58F}" type="presParOf" srcId="{33BD8DD4-C64A-48CE-BB20-6EFE03C76B46}" destId="{545DDA59-17DD-4B44-94AB-C70B88C87A21}" srcOrd="1" destOrd="0" presId="urn:microsoft.com/office/officeart/2005/8/layout/hierarchy1"/>
    <dgm:cxn modelId="{69754EF2-79FD-4C9D-BD61-AF59B2776F27}" type="presParOf" srcId="{E896AF6C-A667-4B34-B4F2-85217A328960}" destId="{B275C9B5-6506-435E-A80D-B45A1C31445F}" srcOrd="4" destOrd="0" presId="urn:microsoft.com/office/officeart/2005/8/layout/hierarchy1"/>
    <dgm:cxn modelId="{F7834C0E-11E3-47B2-A8BA-65E9E49FAD03}" type="presParOf" srcId="{E896AF6C-A667-4B34-B4F2-85217A328960}" destId="{074DEBE0-F637-4650-B446-D0FABC09EB3D}" srcOrd="5" destOrd="0" presId="urn:microsoft.com/office/officeart/2005/8/layout/hierarchy1"/>
    <dgm:cxn modelId="{957E0357-F41D-4F9B-A04A-FC641D923FD4}" type="presParOf" srcId="{074DEBE0-F637-4650-B446-D0FABC09EB3D}" destId="{2E9D55FA-65F9-4253-8767-D1756F8DC021}" srcOrd="0" destOrd="0" presId="urn:microsoft.com/office/officeart/2005/8/layout/hierarchy1"/>
    <dgm:cxn modelId="{940B4DE4-5144-40E4-82CA-2A76D61B523F}" type="presParOf" srcId="{2E9D55FA-65F9-4253-8767-D1756F8DC021}" destId="{46853671-9B52-4312-B578-E86022FEB251}" srcOrd="0" destOrd="0" presId="urn:microsoft.com/office/officeart/2005/8/layout/hierarchy1"/>
    <dgm:cxn modelId="{8D85C5B5-C209-4E68-9D56-A536480DAEEA}" type="presParOf" srcId="{2E9D55FA-65F9-4253-8767-D1756F8DC021}" destId="{F018CD54-A378-4D9D-B0F8-69E047B6F28F}" srcOrd="1" destOrd="0" presId="urn:microsoft.com/office/officeart/2005/8/layout/hierarchy1"/>
    <dgm:cxn modelId="{32F865A8-22D0-4BAB-B916-B5230F4F584E}" type="presParOf" srcId="{074DEBE0-F637-4650-B446-D0FABC09EB3D}" destId="{226A1F9C-85CF-4D48-A48D-83AFF6966BF9}" srcOrd="1" destOrd="0" presId="urn:microsoft.com/office/officeart/2005/8/layout/hierarchy1"/>
    <dgm:cxn modelId="{CC370FE3-1A01-4C49-B758-3DC3F9D2F3F2}" type="presParOf" srcId="{E896AF6C-A667-4B34-B4F2-85217A328960}" destId="{A2017810-F4E1-431F-9913-3B0F07D086FD}" srcOrd="6" destOrd="0" presId="urn:microsoft.com/office/officeart/2005/8/layout/hierarchy1"/>
    <dgm:cxn modelId="{C978DA9C-E698-4635-AD23-1C153B6D967C}" type="presParOf" srcId="{E896AF6C-A667-4B34-B4F2-85217A328960}" destId="{86A25430-82BB-4563-9F0B-4D412BAF5BFF}" srcOrd="7" destOrd="0" presId="urn:microsoft.com/office/officeart/2005/8/layout/hierarchy1"/>
    <dgm:cxn modelId="{2042FBC9-B674-4C0D-851E-ABCC948C7543}" type="presParOf" srcId="{86A25430-82BB-4563-9F0B-4D412BAF5BFF}" destId="{183D09D3-8F1E-4F87-9165-9C7E20AD93CB}" srcOrd="0" destOrd="0" presId="urn:microsoft.com/office/officeart/2005/8/layout/hierarchy1"/>
    <dgm:cxn modelId="{2DB6F190-CC2F-46D6-A540-2360B9E76E7B}" type="presParOf" srcId="{183D09D3-8F1E-4F87-9165-9C7E20AD93CB}" destId="{3F56ECB2-9567-428B-9009-E3748D6B14D4}" srcOrd="0" destOrd="0" presId="urn:microsoft.com/office/officeart/2005/8/layout/hierarchy1"/>
    <dgm:cxn modelId="{036243A5-8869-43D2-8210-FE14C3B1D302}" type="presParOf" srcId="{183D09D3-8F1E-4F87-9165-9C7E20AD93CB}" destId="{99EE70CF-4E45-4C37-BED2-BC0093038028}" srcOrd="1" destOrd="0" presId="urn:microsoft.com/office/officeart/2005/8/layout/hierarchy1"/>
    <dgm:cxn modelId="{0C015FE3-28CB-4447-B93A-27B7742AB023}" type="presParOf" srcId="{86A25430-82BB-4563-9F0B-4D412BAF5BFF}" destId="{A1021B43-37FE-48F4-BFD8-4DD87B606A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7810-F4E1-431F-9913-3B0F07D086FD}">
      <dsp:nvSpPr>
        <dsp:cNvPr id="0" name=""/>
        <dsp:cNvSpPr/>
      </dsp:nvSpPr>
      <dsp:spPr>
        <a:xfrm>
          <a:off x="4316878" y="2605342"/>
          <a:ext cx="3389798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3389798" y="366457"/>
              </a:lnTo>
              <a:lnTo>
                <a:pt x="3389798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5C9B5-6506-435E-A80D-B45A1C31445F}">
      <dsp:nvSpPr>
        <dsp:cNvPr id="0" name=""/>
        <dsp:cNvSpPr/>
      </dsp:nvSpPr>
      <dsp:spPr>
        <a:xfrm>
          <a:off x="4316878" y="2605342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1129932" y="366457"/>
              </a:lnTo>
              <a:lnTo>
                <a:pt x="1129932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B2CEC-463A-4FA0-BE3C-0E43855DDC23}">
      <dsp:nvSpPr>
        <dsp:cNvPr id="0" name=""/>
        <dsp:cNvSpPr/>
      </dsp:nvSpPr>
      <dsp:spPr>
        <a:xfrm>
          <a:off x="3186945" y="2605342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1129932" y="0"/>
              </a:moveTo>
              <a:lnTo>
                <a:pt x="1129932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E96D4-7623-4EB7-A0C8-DB8BB8068A66}">
      <dsp:nvSpPr>
        <dsp:cNvPr id="0" name=""/>
        <dsp:cNvSpPr/>
      </dsp:nvSpPr>
      <dsp:spPr>
        <a:xfrm>
          <a:off x="927080" y="2605342"/>
          <a:ext cx="3389798" cy="537745"/>
        </a:xfrm>
        <a:custGeom>
          <a:avLst/>
          <a:gdLst/>
          <a:ahLst/>
          <a:cxnLst/>
          <a:rect l="0" t="0" r="0" b="0"/>
          <a:pathLst>
            <a:path>
              <a:moveTo>
                <a:pt x="3389798" y="0"/>
              </a:moveTo>
              <a:lnTo>
                <a:pt x="3389798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7D6D-77A3-4733-9A46-BB7E1CA43DA6}">
      <dsp:nvSpPr>
        <dsp:cNvPr id="0" name=""/>
        <dsp:cNvSpPr/>
      </dsp:nvSpPr>
      <dsp:spPr>
        <a:xfrm>
          <a:off x="3221061" y="1431239"/>
          <a:ext cx="2191634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7BB48-AEBE-43BC-8327-B75FBD46B1B1}">
      <dsp:nvSpPr>
        <dsp:cNvPr id="0" name=""/>
        <dsp:cNvSpPr/>
      </dsp:nvSpPr>
      <dsp:spPr>
        <a:xfrm>
          <a:off x="3426504" y="1626409"/>
          <a:ext cx="2191634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Eras Bold ITC" pitchFamily="34" charset="0"/>
              <a:ea typeface="+mj-ea"/>
              <a:cs typeface="+mj-cs"/>
            </a:rPr>
            <a:t>Uses of NADPH</a:t>
          </a:r>
        </a:p>
      </dsp:txBody>
      <dsp:txXfrm>
        <a:off x="3460892" y="1660797"/>
        <a:ext cx="2122858" cy="1105326"/>
      </dsp:txXfrm>
    </dsp:sp>
    <dsp:sp modelId="{0F7B4632-6852-431F-9225-D3599297C69F}">
      <dsp:nvSpPr>
        <dsp:cNvPr id="0" name=""/>
        <dsp:cNvSpPr/>
      </dsp:nvSpPr>
      <dsp:spPr>
        <a:xfrm>
          <a:off x="2589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13723-EE98-4338-A273-9962680B61CC}">
      <dsp:nvSpPr>
        <dsp:cNvPr id="0" name=""/>
        <dsp:cNvSpPr/>
      </dsp:nvSpPr>
      <dsp:spPr>
        <a:xfrm>
          <a:off x="208031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Reductive biosynthesis</a:t>
          </a:r>
        </a:p>
      </dsp:txBody>
      <dsp:txXfrm>
        <a:off x="242419" y="3372645"/>
        <a:ext cx="1780205" cy="1105326"/>
      </dsp:txXfrm>
    </dsp:sp>
    <dsp:sp modelId="{8585176A-7661-4850-9537-22651130A62D}">
      <dsp:nvSpPr>
        <dsp:cNvPr id="0" name=""/>
        <dsp:cNvSpPr/>
      </dsp:nvSpPr>
      <dsp:spPr>
        <a:xfrm>
          <a:off x="2262455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BD97-7B61-4586-A387-CD94AFBB1084}">
      <dsp:nvSpPr>
        <dsp:cNvPr id="0" name=""/>
        <dsp:cNvSpPr/>
      </dsp:nvSpPr>
      <dsp:spPr>
        <a:xfrm>
          <a:off x="2467897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Glutathione reduction</a:t>
          </a:r>
        </a:p>
      </dsp:txBody>
      <dsp:txXfrm>
        <a:off x="2502285" y="3372645"/>
        <a:ext cx="1780205" cy="1105326"/>
      </dsp:txXfrm>
    </dsp:sp>
    <dsp:sp modelId="{46853671-9B52-4312-B578-E86022FEB251}">
      <dsp:nvSpPr>
        <dsp:cNvPr id="0" name=""/>
        <dsp:cNvSpPr/>
      </dsp:nvSpPr>
      <dsp:spPr>
        <a:xfrm>
          <a:off x="4522321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8CD54-A378-4D9D-B0F8-69E047B6F28F}">
      <dsp:nvSpPr>
        <dsp:cNvPr id="0" name=""/>
        <dsp:cNvSpPr/>
      </dsp:nvSpPr>
      <dsp:spPr>
        <a:xfrm>
          <a:off x="4727763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Drug metabolism </a:t>
          </a:r>
        </a:p>
      </dsp:txBody>
      <dsp:txXfrm>
        <a:off x="4762151" y="3372645"/>
        <a:ext cx="1780205" cy="1105326"/>
      </dsp:txXfrm>
    </dsp:sp>
    <dsp:sp modelId="{3F56ECB2-9567-428B-9009-E3748D6B14D4}">
      <dsp:nvSpPr>
        <dsp:cNvPr id="0" name=""/>
        <dsp:cNvSpPr/>
      </dsp:nvSpPr>
      <dsp:spPr>
        <a:xfrm>
          <a:off x="6782186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E70CF-4E45-4C37-BED2-BC0093038028}">
      <dsp:nvSpPr>
        <dsp:cNvPr id="0" name=""/>
        <dsp:cNvSpPr/>
      </dsp:nvSpPr>
      <dsp:spPr>
        <a:xfrm>
          <a:off x="6987629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Generation of superoxide in phagocytes</a:t>
          </a:r>
        </a:p>
      </dsp:txBody>
      <dsp:txXfrm>
        <a:off x="7022017" y="3372645"/>
        <a:ext cx="1780205" cy="110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31">
            <a:extLst>
              <a:ext uri="{FF2B5EF4-FFF2-40B4-BE49-F238E27FC236}">
                <a16:creationId xmlns:a16="http://schemas.microsoft.com/office/drawing/2014/main" id="{A9A1B5EC-4913-24CC-70A1-9130ED878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14B5D-B543-43A2-8C6C-019D92B3A21B}" type="slidenum">
              <a:rPr lang="en-US" altLang="en-US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1731" name="Rectangle 1026">
            <a:extLst>
              <a:ext uri="{FF2B5EF4-FFF2-40B4-BE49-F238E27FC236}">
                <a16:creationId xmlns:a16="http://schemas.microsoft.com/office/drawing/2014/main" id="{138E8DFF-3029-BE3D-CC67-DAB60FAD0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1027">
            <a:extLst>
              <a:ext uri="{FF2B5EF4-FFF2-40B4-BE49-F238E27FC236}">
                <a16:creationId xmlns:a16="http://schemas.microsoft.com/office/drawing/2014/main" id="{993A7B2B-993B-272D-7280-7001C03B3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31">
            <a:extLst>
              <a:ext uri="{FF2B5EF4-FFF2-40B4-BE49-F238E27FC236}">
                <a16:creationId xmlns:a16="http://schemas.microsoft.com/office/drawing/2014/main" id="{EC390614-DA8A-FBEA-4897-3502097AF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04CFEB-A9C7-469A-AB36-D10A2F070204}" type="slidenum">
              <a:rPr lang="en-US" altLang="en-US"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2755" name="Rectangle 1026">
            <a:extLst>
              <a:ext uri="{FF2B5EF4-FFF2-40B4-BE49-F238E27FC236}">
                <a16:creationId xmlns:a16="http://schemas.microsoft.com/office/drawing/2014/main" id="{C6C64115-0C92-C7E1-2AFF-D5EF0A209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1027">
            <a:extLst>
              <a:ext uri="{FF2B5EF4-FFF2-40B4-BE49-F238E27FC236}">
                <a16:creationId xmlns:a16="http://schemas.microsoft.com/office/drawing/2014/main" id="{05812D90-3572-147C-AE64-25CBCC0DD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0518697/" TargetMode="External"/><Relationship Id="rId2" Type="http://schemas.openxmlformats.org/officeDocument/2006/relationships/hyperlink" Target="https://www.ncbi.nlm.nih.gov/pmc/articles/PMC10518697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A2CC72-7546-993B-C7E8-F4AD8C75A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77315"/>
              </p:ext>
            </p:extLst>
          </p:nvPr>
        </p:nvGraphicFramePr>
        <p:xfrm>
          <a:off x="76200" y="228600"/>
          <a:ext cx="8839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23" name="Picture 2">
            <a:extLst>
              <a:ext uri="{FF2B5EF4-FFF2-40B4-BE49-F238E27FC236}">
                <a16:creationId xmlns:a16="http://schemas.microsoft.com/office/drawing/2014/main" id="{4205FF43-1689-AB54-E6FC-B77A0E35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56" y="152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8200" y="6248400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9ED50-70DA-40C8-B8AF-7BD3D81073E7}"/>
              </a:ext>
            </a:extLst>
          </p:cNvPr>
          <p:cNvSpPr/>
          <p:nvPr/>
        </p:nvSpPr>
        <p:spPr>
          <a:xfrm>
            <a:off x="273694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Reduction of Glutathione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9D57D-D775-AAB0-C2B0-9EF67ED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accent4"/>
                </a:solidFill>
              </a:rPr>
              <a:t>Core Concept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019787-01DC-BEA8-D536-0AF411DB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91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CF6AF-875B-45DE-B6F3-1DC89B073FD2}"/>
              </a:ext>
            </a:extLst>
          </p:cNvPr>
          <p:cNvSpPr/>
          <p:nvPr/>
        </p:nvSpPr>
        <p:spPr>
          <a:xfrm>
            <a:off x="352425" y="2863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9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Drug Metabolism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 descr="D:\Arun-Backup\project\Ferrier\Image_Bank\image_bank\images\jpg\figure_13.7.jpg">
            <a:extLst>
              <a:ext uri="{FF2B5EF4-FFF2-40B4-BE49-F238E27FC236}">
                <a16:creationId xmlns:a16="http://schemas.microsoft.com/office/drawing/2014/main" id="{FB659D56-4730-83DE-DD0C-EDF151EC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276600" cy="50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73E497-A613-42F0-BAD8-0402A82EC5DB}"/>
              </a:ext>
            </a:extLst>
          </p:cNvPr>
          <p:cNvSpPr/>
          <p:nvPr/>
        </p:nvSpPr>
        <p:spPr>
          <a:xfrm>
            <a:off x="381000" y="31083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3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Phagocytosis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D:\Arun-Backup\project\Ferrier\Image_Bank\image_bank\images\jpg\figure_13.8.jpg">
            <a:extLst>
              <a:ext uri="{FF2B5EF4-FFF2-40B4-BE49-F238E27FC236}">
                <a16:creationId xmlns:a16="http://schemas.microsoft.com/office/drawing/2014/main" id="{C38269AF-19CB-97CB-E7F9-7802658F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276600" cy="52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45EE0E-0C19-47C2-8302-25F16A05CBD8}"/>
              </a:ext>
            </a:extLst>
          </p:cNvPr>
          <p:cNvSpPr/>
          <p:nvPr/>
        </p:nvSpPr>
        <p:spPr>
          <a:xfrm>
            <a:off x="152400" y="21494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4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ontent Placeholder 2">
            <a:extLst>
              <a:ext uri="{FF2B5EF4-FFF2-40B4-BE49-F238E27FC236}">
                <a16:creationId xmlns:a16="http://schemas.microsoft.com/office/drawing/2014/main" id="{890B8095-9B7A-A5FF-79EF-94236440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"/>
            <a:ext cx="8701087" cy="6400800"/>
          </a:xfrm>
        </p:spPr>
        <p:txBody>
          <a:bodyPr>
            <a:normAutofit/>
          </a:bodyPr>
          <a:lstStyle/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Bacterium is recognized and attacked by antibodies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Binding to a receptor on a </a:t>
            </a:r>
            <a:r>
              <a:rPr lang="en-US" alt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phagocytic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cell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Internalization of the bacterium &amp; activation of NADPH oxidase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Reduction of O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to superoxide using NADPH  “respiratory burst”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Superoxide is converted to H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In the presence of Myeloperoxidase, peroxide plus chloride ions are converted to hypochlorous acid</a:t>
            </a:r>
            <a:r>
              <a:rPr lang="en-US" altLang="en-US" dirty="0"/>
              <a:t>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Deficiencies in MPO lead to increased susceptibility to infection</a:t>
            </a:r>
          </a:p>
        </p:txBody>
      </p:sp>
      <p:sp>
        <p:nvSpPr>
          <p:cNvPr id="143363" name="Title 4">
            <a:extLst>
              <a:ext uri="{FF2B5EF4-FFF2-40B4-BE49-F238E27FC236}">
                <a16:creationId xmlns:a16="http://schemas.microsoft.com/office/drawing/2014/main" id="{20197FA6-DE89-4335-D180-632FCF28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077200" y="2362200"/>
            <a:ext cx="1447800" cy="381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8408AC4-96A8-19FB-67D4-E699B5457340}"/>
              </a:ext>
            </a:extLst>
          </p:cNvPr>
          <p:cNvSpPr/>
          <p:nvPr/>
        </p:nvSpPr>
        <p:spPr>
          <a:xfrm>
            <a:off x="4343400" y="838200"/>
            <a:ext cx="381000" cy="45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65" name="Picture 10">
            <a:extLst>
              <a:ext uri="{FF2B5EF4-FFF2-40B4-BE49-F238E27FC236}">
                <a16:creationId xmlns:a16="http://schemas.microsoft.com/office/drawing/2014/main" id="{9FC64387-13E8-2E78-D8EB-B53ECD06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52600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12">
            <a:extLst>
              <a:ext uri="{FF2B5EF4-FFF2-40B4-BE49-F238E27FC236}">
                <a16:creationId xmlns:a16="http://schemas.microsoft.com/office/drawing/2014/main" id="{932B206D-9ADB-7A9F-AE78-4CCDB4AC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836863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7" name="Picture 13">
            <a:extLst>
              <a:ext uri="{FF2B5EF4-FFF2-40B4-BE49-F238E27FC236}">
                <a16:creationId xmlns:a16="http://schemas.microsoft.com/office/drawing/2014/main" id="{977CEAFD-8AC5-4151-610B-E0C1AC45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1" y="4061618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8" name="Picture 14">
            <a:extLst>
              <a:ext uri="{FF2B5EF4-FFF2-40B4-BE49-F238E27FC236}">
                <a16:creationId xmlns:a16="http://schemas.microsoft.com/office/drawing/2014/main" id="{74864503-24DC-71CC-0C8B-3F4D2532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6" y="4847431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57D63-6770-4F59-9ABF-EB5EB7FFB6BC}"/>
              </a:ext>
            </a:extLst>
          </p:cNvPr>
          <p:cNvSpPr/>
          <p:nvPr/>
        </p:nvSpPr>
        <p:spPr>
          <a:xfrm>
            <a:off x="228600" y="86993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t="28908" r="56430" b="11833"/>
          <a:stretch>
            <a:fillRect/>
          </a:stretch>
        </p:blipFill>
        <p:spPr>
          <a:xfrm>
            <a:off x="304800" y="1524000"/>
            <a:ext cx="2828432" cy="3429000"/>
          </a:xfrm>
          <a:prstGeom prst="rect">
            <a:avLst/>
          </a:prstGeom>
          <a:noFill/>
        </p:spPr>
      </p:pic>
      <p:pic>
        <p:nvPicPr>
          <p:cNvPr id="9" name="Picture 7" descr="Red blood cells carry oxygen around your bod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184" y="1752600"/>
            <a:ext cx="2287616" cy="2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dipose tissue hi-res stock photography and images - Alamy"/>
          <p:cNvPicPr>
            <a:picLocks noChangeAspect="1" noChangeArrowheads="1"/>
          </p:cNvPicPr>
          <p:nvPr/>
        </p:nvPicPr>
        <p:blipFill>
          <a:blip r:embed="rId4" cstate="print"/>
          <a:srcRect b="8633"/>
          <a:stretch>
            <a:fillRect/>
          </a:stretch>
        </p:blipFill>
        <p:spPr bwMode="auto">
          <a:xfrm>
            <a:off x="3200400" y="3429000"/>
            <a:ext cx="2885993" cy="28194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DF97EBC-C942-BEA6-8B4F-227AD741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3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62F509-1BCC-4850-9C42-968EA0D41ACF}"/>
              </a:ext>
            </a:extLst>
          </p:cNvPr>
          <p:cNvSpPr/>
          <p:nvPr/>
        </p:nvSpPr>
        <p:spPr>
          <a:xfrm>
            <a:off x="152400" y="57784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16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8">
            <a:extLst>
              <a:ext uri="{FF2B5EF4-FFF2-40B4-BE49-F238E27FC236}">
                <a16:creationId xmlns:a16="http://schemas.microsoft.com/office/drawing/2014/main" id="{FCCEAC3E-E48E-C03F-9476-05C654B5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477838"/>
            <a:ext cx="7239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Andalus" panose="02020603050405020304" pitchFamily="18" charset="-78"/>
                <a:cs typeface="Andalus" panose="02020603050405020304" pitchFamily="18" charset="-78"/>
              </a:rPr>
              <a:t>Glucose 6-P Dehydrogenase Deficiency</a:t>
            </a:r>
          </a:p>
        </p:txBody>
      </p:sp>
      <p:sp>
        <p:nvSpPr>
          <p:cNvPr id="148483" name="Text Box 19">
            <a:extLst>
              <a:ext uri="{FF2B5EF4-FFF2-40B4-BE49-F238E27FC236}">
                <a16:creationId xmlns:a16="http://schemas.microsoft.com/office/drawing/2014/main" id="{6D5879E6-C7E3-E0EF-10D4-CDC1BD2E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660525"/>
            <a:ext cx="4530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Deficient synthesis of NADPH</a:t>
            </a:r>
          </a:p>
        </p:txBody>
      </p:sp>
      <p:sp>
        <p:nvSpPr>
          <p:cNvPr id="148484" name="Text Box 20">
            <a:extLst>
              <a:ext uri="{FF2B5EF4-FFF2-40B4-BE49-F238E27FC236}">
                <a16:creationId xmlns:a16="http://schemas.microsoft.com/office/drawing/2014/main" id="{8A4A6842-8C20-FAAD-B24A-11B7DA1A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938463"/>
            <a:ext cx="598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Defective glutathione reductase activity</a:t>
            </a:r>
          </a:p>
        </p:txBody>
      </p:sp>
      <p:sp>
        <p:nvSpPr>
          <p:cNvPr id="148485" name="Text Box 21">
            <a:extLst>
              <a:ext uri="{FF2B5EF4-FFF2-40B4-BE49-F238E27FC236}">
                <a16:creationId xmlns:a16="http://schemas.microsoft.com/office/drawing/2014/main" id="{75DC33EE-BC6A-869B-A7CB-3204DA12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4224338"/>
            <a:ext cx="54213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Inability to withstand oxidant stress</a:t>
            </a:r>
          </a:p>
        </p:txBody>
      </p:sp>
      <p:sp>
        <p:nvSpPr>
          <p:cNvPr id="148486" name="Text Box 22">
            <a:extLst>
              <a:ext uri="{FF2B5EF4-FFF2-40B4-BE49-F238E27FC236}">
                <a16:creationId xmlns:a16="http://schemas.microsoft.com/office/drawing/2014/main" id="{DED88206-94A2-DD1C-554B-447E0CAD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638800"/>
            <a:ext cx="4046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Hemolytic Anemia</a:t>
            </a:r>
          </a:p>
        </p:txBody>
      </p:sp>
      <p:sp>
        <p:nvSpPr>
          <p:cNvPr id="29707" name="Title 1">
            <a:extLst>
              <a:ext uri="{FF2B5EF4-FFF2-40B4-BE49-F238E27FC236}">
                <a16:creationId xmlns:a16="http://schemas.microsoft.com/office/drawing/2014/main" id="{B7BB28B3-EA7B-D7AC-C1D1-F88BD858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423863"/>
            <a:ext cx="7620000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en-US" sz="2400" b="1" dirty="0">
              <a:solidFill>
                <a:srgbClr val="FF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148488" name="Picture 12">
            <a:extLst>
              <a:ext uri="{FF2B5EF4-FFF2-40B4-BE49-F238E27FC236}">
                <a16:creationId xmlns:a16="http://schemas.microsoft.com/office/drawing/2014/main" id="{0F8358D1-1EB0-3DE3-CCDB-C2C7541F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305719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9" name="Picture 13">
            <a:extLst>
              <a:ext uri="{FF2B5EF4-FFF2-40B4-BE49-F238E27FC236}">
                <a16:creationId xmlns:a16="http://schemas.microsoft.com/office/drawing/2014/main" id="{426AFEC8-D0CA-75BA-7751-082F2231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346325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90" name="Picture 14">
            <a:extLst>
              <a:ext uri="{FF2B5EF4-FFF2-40B4-BE49-F238E27FC236}">
                <a16:creationId xmlns:a16="http://schemas.microsoft.com/office/drawing/2014/main" id="{09C26867-7468-9723-1FD1-54940970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475038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91" name="Picture 15">
            <a:extLst>
              <a:ext uri="{FF2B5EF4-FFF2-40B4-BE49-F238E27FC236}">
                <a16:creationId xmlns:a16="http://schemas.microsoft.com/office/drawing/2014/main" id="{59EA8EEB-8AF6-A2AE-3443-8C94E890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986338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5344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DA394D7-9785-4BE5-AFD5-4F918A6890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7804C-C354-4229-8B36-84303A001CD1}"/>
              </a:ext>
            </a:extLst>
          </p:cNvPr>
          <p:cNvSpPr/>
          <p:nvPr/>
        </p:nvSpPr>
        <p:spPr>
          <a:xfrm>
            <a:off x="152400" y="136206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Glucose 6-Phosphate Dehydrogenase  Deficiency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C50C-F92B-54C4-B91D-7BFB710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Gluconeogenesis</a:t>
            </a:r>
            <a:r>
              <a:rPr lang="en-US" dirty="0"/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64008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248400" y="2743200"/>
            <a:ext cx="381000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2" descr="D:\Arun-Backup\project\Ferrier\Image_Bank\image_bank\images\jpg\figure_13.10.jpg">
            <a:extLst>
              <a:ext uri="{FF2B5EF4-FFF2-40B4-BE49-F238E27FC236}">
                <a16:creationId xmlns:a16="http://schemas.microsoft.com/office/drawing/2014/main" id="{A74682E4-A1A1-C0CF-94BE-2212303A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391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C900D7-E2C9-4DDF-B768-4DD756B00D6E}"/>
              </a:ext>
            </a:extLst>
          </p:cNvPr>
          <p:cNvSpPr/>
          <p:nvPr/>
        </p:nvSpPr>
        <p:spPr>
          <a:xfrm>
            <a:off x="152400" y="17367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17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8E8C7715-C99D-6164-B3E5-EF0DBD82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>
                <a:latin typeface="Andalus" pitchFamily="18" charset="-78"/>
                <a:cs typeface="Andalus" pitchFamily="18" charset="-78"/>
              </a:rPr>
              <a:t>Clinical Presentation </a:t>
            </a:r>
            <a:endParaRPr lang="en-US" alt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3603" name="Content Placeholder 2">
            <a:extLst>
              <a:ext uri="{FF2B5EF4-FFF2-40B4-BE49-F238E27FC236}">
                <a16:creationId xmlns:a16="http://schemas.microsoft.com/office/drawing/2014/main" id="{D6DC0D09-DDAA-1C91-E99C-E128D254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6175"/>
            <a:ext cx="8229600" cy="4525963"/>
          </a:xfrm>
        </p:spPr>
        <p:txBody>
          <a:bodyPr/>
          <a:lstStyle/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Most individuals are asymptomatic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Symptoms vary from episodic anemia to chronic hemolysis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May be a history of prolonged neonatal jaundice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History of drug-induced hemolysis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Gallstones are common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A041B6AB-2914-C024-6A15-72AAEEAD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52600" cy="23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2">
            <a:extLst>
              <a:ext uri="{FF2B5EF4-FFF2-40B4-BE49-F238E27FC236}">
                <a16:creationId xmlns:a16="http://schemas.microsoft.com/office/drawing/2014/main" id="{845687FB-B0F8-BE0A-866F-9A33DCA9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91941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2" descr="http://t1.gstatic.com/images?q=tbn:ANd9GcRCfAALnYd_wRyYVh0hM6VvGmzV3oVhoIWAdWPBnduanP8A1fRT">
            <a:extLst>
              <a:ext uri="{FF2B5EF4-FFF2-40B4-BE49-F238E27FC236}">
                <a16:creationId xmlns:a16="http://schemas.microsoft.com/office/drawing/2014/main" id="{BAF3AFBC-A6B7-CBD6-348F-A06D039C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2844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7" name="Rectangle 1">
            <a:extLst>
              <a:ext uri="{FF2B5EF4-FFF2-40B4-BE49-F238E27FC236}">
                <a16:creationId xmlns:a16="http://schemas.microsoft.com/office/drawing/2014/main" id="{4B8F2F44-1651-D6FD-4705-7640372F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067425"/>
            <a:ext cx="194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ndalus" panose="02020603050405020304" pitchFamily="18" charset="-78"/>
                <a:cs typeface="Andalus" panose="02020603050405020304" pitchFamily="18" charset="-78"/>
              </a:rPr>
              <a:t>Pale Conjunctiva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582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20246-E54A-4A71-B6E5-5D963A99F626}"/>
              </a:ext>
            </a:extLst>
          </p:cNvPr>
          <p:cNvSpPr/>
          <p:nvPr/>
        </p:nvSpPr>
        <p:spPr>
          <a:xfrm>
            <a:off x="76200" y="96518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Gastrointestinal Tract (GIT)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Hexose Monophosphate Shunt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02627A78-5956-84AC-E325-24E187D7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ndalus" pitchFamily="18" charset="-78"/>
                <a:cs typeface="Andalus" pitchFamily="18" charset="-78"/>
              </a:rPr>
              <a:t>Histology </a:t>
            </a:r>
          </a:p>
        </p:txBody>
      </p:sp>
      <p:sp>
        <p:nvSpPr>
          <p:cNvPr id="154627" name="Content Placeholder 2">
            <a:extLst>
              <a:ext uri="{FF2B5EF4-FFF2-40B4-BE49-F238E27FC236}">
                <a16:creationId xmlns:a16="http://schemas.microsoft.com/office/drawing/2014/main" id="{8D96FE96-EA7B-FF8B-8EBC-D6229A71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Blood smear (Heinz bodies, Bite cells)</a:t>
            </a:r>
          </a:p>
          <a:p>
            <a:endParaRPr lang="en-US" altLang="en-US"/>
          </a:p>
        </p:txBody>
      </p:sp>
      <p:pic>
        <p:nvPicPr>
          <p:cNvPr id="154628" name="Picture 5">
            <a:extLst>
              <a:ext uri="{FF2B5EF4-FFF2-40B4-BE49-F238E27FC236}">
                <a16:creationId xmlns:a16="http://schemas.microsoft.com/office/drawing/2014/main" id="{C6F55F1F-0133-8F7A-C753-D60CCF68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4575"/>
            <a:ext cx="364807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9" name="Rectangle 1">
            <a:extLst>
              <a:ext uri="{FF2B5EF4-FFF2-40B4-BE49-F238E27FC236}">
                <a16:creationId xmlns:a16="http://schemas.microsoft.com/office/drawing/2014/main" id="{F093F5B4-B0FE-FC66-C44B-3941E48B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2711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Heinz Bodies</a:t>
            </a:r>
          </a:p>
        </p:txBody>
      </p:sp>
      <p:pic>
        <p:nvPicPr>
          <p:cNvPr id="154630" name="Picture 2">
            <a:extLst>
              <a:ext uri="{FF2B5EF4-FFF2-40B4-BE49-F238E27FC236}">
                <a16:creationId xmlns:a16="http://schemas.microsoft.com/office/drawing/2014/main" id="{128E5823-36D5-77F6-6C75-F6CBAD8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314575"/>
            <a:ext cx="412432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1" name="Rectangle 1">
            <a:extLst>
              <a:ext uri="{FF2B5EF4-FFF2-40B4-BE49-F238E27FC236}">
                <a16:creationId xmlns:a16="http://schemas.microsoft.com/office/drawing/2014/main" id="{70601021-4A9E-0EC5-9C87-B0528DEC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5257800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Bite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84582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915A0-F605-48E5-94C5-617A09496359}"/>
              </a:ext>
            </a:extLst>
          </p:cNvPr>
          <p:cNvSpPr/>
          <p:nvPr/>
        </p:nvSpPr>
        <p:spPr>
          <a:xfrm>
            <a:off x="287338" y="122873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https://www.ncbi.nlm.nih.gov/pmc/articles/PMC10518697</a:t>
            </a:r>
            <a:endParaRPr lang="en-US" sz="2400" dirty="0"/>
          </a:p>
          <a:p>
            <a:pPr marL="0" indent="0">
              <a:buNone/>
            </a:pPr>
            <a:endParaRPr lang="en-US" sz="2100" dirty="0"/>
          </a:p>
          <a:p>
            <a:pPr marL="0" indent="0" algn="l">
              <a:buNone/>
            </a:pPr>
            <a:r>
              <a:rPr lang="en-US" sz="2100" dirty="0"/>
              <a:t>Journal Name : Front </a:t>
            </a:r>
            <a:r>
              <a:rPr lang="en-US" sz="2100" dirty="0" err="1"/>
              <a:t>Immunol</a:t>
            </a:r>
            <a:endParaRPr lang="en-US" sz="2100" dirty="0"/>
          </a:p>
          <a:p>
            <a:pPr marL="0" indent="0" algn="l">
              <a:buNone/>
            </a:pPr>
            <a:r>
              <a:rPr lang="en-US" sz="2100" dirty="0"/>
              <a:t> </a:t>
            </a:r>
          </a:p>
          <a:p>
            <a:pPr marL="0" indent="0">
              <a:buNone/>
            </a:pPr>
            <a:r>
              <a:rPr lang="en-US" sz="2100" dirty="0"/>
              <a:t>Title:Glucose-6-phosphate dehydrogenase deficiency and long-term risk of immune-related disorders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Author Name: Ariel Israel  Alejandro A. Schaffer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56150"/>
          </a:xfrm>
        </p:spPr>
        <p:txBody>
          <a:bodyPr>
            <a:norm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18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Glucose-6-phosphate dehydrogenase (G6PD) deficiency is the most common enzymatic X-linked human disorder and it primarily affects red blood cells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1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An estimated 400 million people worldwide carry a mutation in the G6PD gene associated with enzyme deficiency, with marked ethnic and geographic differences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2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3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G6PD deficiency is prevalent in Africa, Asia and the Middle East. In the United States, about 14% of African-American men are affected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4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5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mbria" panose="02040503050406030204" pitchFamily="18" charset="0"/>
              </a:rPr>
              <a:t>This study aimed to assess the long-term health risks associated with G6PD deficiency.</a:t>
            </a:r>
          </a:p>
          <a:p>
            <a:pPr marL="0" indent="0" algn="l">
              <a:buNone/>
            </a:pP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38377-15BC-4648-95D3-036CAB27F2E9}"/>
              </a:ext>
            </a:extLst>
          </p:cNvPr>
          <p:cNvSpPr/>
          <p:nvPr/>
        </p:nvSpPr>
        <p:spPr>
          <a:xfrm>
            <a:off x="228600" y="12350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Illustrated Reviews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13, page no. 160-69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Understand the hexose monophosphate pathway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the uses of NADPH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the pathophysiology of G6PD deficiency 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5562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HMP Shunt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Alternate pathway of glucose metabolism 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No ATP is produced or consumed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Uses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NADPH production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Ribose synthesis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Metabolism of pentoses</a:t>
            </a:r>
            <a:endParaRPr lang="en-US" altLang="en-US" dirty="0"/>
          </a:p>
          <a:p>
            <a:pPr algn="just"/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A6839-4FC2-4FE0-9AD1-524F169C528C}"/>
              </a:ext>
            </a:extLst>
          </p:cNvPr>
          <p:cNvSpPr/>
          <p:nvPr/>
        </p:nvSpPr>
        <p:spPr>
          <a:xfrm>
            <a:off x="304800" y="33940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4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3">
            <a:extLst>
              <a:ext uri="{FF2B5EF4-FFF2-40B4-BE49-F238E27FC236}">
                <a16:creationId xmlns:a16="http://schemas.microsoft.com/office/drawing/2014/main" id="{A220F360-9A64-D7DC-139A-7C8FEE68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990600"/>
            <a:ext cx="3101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Pathway can be divided into two phases</a:t>
            </a:r>
          </a:p>
        </p:txBody>
      </p:sp>
      <p:pic>
        <p:nvPicPr>
          <p:cNvPr id="120835" name="Picture 4">
            <a:extLst>
              <a:ext uri="{FF2B5EF4-FFF2-40B4-BE49-F238E27FC236}">
                <a16:creationId xmlns:a16="http://schemas.microsoft.com/office/drawing/2014/main" id="{BABB1A64-3D3F-E5E8-0A50-E7E6544C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457200"/>
            <a:ext cx="4837112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A5591-1B62-49E5-B30B-2EA151BD4552}"/>
              </a:ext>
            </a:extLst>
          </p:cNvPr>
          <p:cNvSpPr/>
          <p:nvPr/>
        </p:nvSpPr>
        <p:spPr>
          <a:xfrm>
            <a:off x="220663" y="21145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DA69D603-BE01-BD01-24F7-4F5A8FE5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78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6532A-1A45-4AD3-AD50-2B9E15013CD7}"/>
              </a:ext>
            </a:extLst>
          </p:cNvPr>
          <p:cNvSpPr/>
          <p:nvPr/>
        </p:nvSpPr>
        <p:spPr>
          <a:xfrm>
            <a:off x="152400" y="1155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Regulation of HMP Shunt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00A1CC-DD50-10AC-C549-1B895612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9" y="1347787"/>
            <a:ext cx="428162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318EC3-0CBA-4D26-9C41-F5DB1FD00F18}"/>
              </a:ext>
            </a:extLst>
          </p:cNvPr>
          <p:cNvSpPr/>
          <p:nvPr/>
        </p:nvSpPr>
        <p:spPr>
          <a:xfrm>
            <a:off x="228600" y="17684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8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722</Words>
  <Application>Microsoft Office PowerPoint</Application>
  <PresentationFormat>On-screen Show (4:3)</PresentationFormat>
  <Paragraphs>167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Andalus</vt:lpstr>
      <vt:lpstr>Arial</vt:lpstr>
      <vt:lpstr>Arial Black</vt:lpstr>
      <vt:lpstr>Calibri</vt:lpstr>
      <vt:lpstr>Calibri Light</vt:lpstr>
      <vt:lpstr>Cambria</vt:lpstr>
      <vt:lpstr>Eras Bold ITC</vt:lpstr>
      <vt:lpstr>Georgia</vt:lpstr>
      <vt:lpstr>Segoe UI</vt:lpstr>
      <vt:lpstr>Times New Roman</vt:lpstr>
      <vt:lpstr>Verdana</vt:lpstr>
      <vt:lpstr>Wingdings</vt:lpstr>
      <vt:lpstr>Office Theme</vt:lpstr>
      <vt:lpstr>1_Office Theme</vt:lpstr>
      <vt:lpstr>PowerPoint Presentation</vt:lpstr>
      <vt:lpstr>Gastrointestinal Tract (GIT) Module 2nd Year MBBS(LGIS) Hexose Monophosphate Shunt </vt:lpstr>
      <vt:lpstr>Motto, Vision, Dream</vt:lpstr>
      <vt:lpstr>PowerPoint Presentation</vt:lpstr>
      <vt:lpstr>PowerPoint Presentation</vt:lpstr>
      <vt:lpstr>HMP Shunt </vt:lpstr>
      <vt:lpstr>PowerPoint Presentation</vt:lpstr>
      <vt:lpstr>PowerPoint Presentation</vt:lpstr>
      <vt:lpstr>Regulation of HMP Shunt </vt:lpstr>
      <vt:lpstr>PowerPoint Presentation</vt:lpstr>
      <vt:lpstr>Reduction of Glutathione </vt:lpstr>
      <vt:lpstr>Drug Metabolism </vt:lpstr>
      <vt:lpstr>Phagocytosis </vt:lpstr>
      <vt:lpstr> </vt:lpstr>
      <vt:lpstr>Anatomical &amp; Physiological Aspects </vt:lpstr>
      <vt:lpstr>Anatomical &amp; Physiological Aspects </vt:lpstr>
      <vt:lpstr> </vt:lpstr>
      <vt:lpstr>Glucose 6-Phosphate Dehydrogenase  Deficiency </vt:lpstr>
      <vt:lpstr>Clinical Presentation </vt:lpstr>
      <vt:lpstr>Histology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92</cp:revision>
  <dcterms:created xsi:type="dcterms:W3CDTF">2006-08-16T00:00:00Z</dcterms:created>
  <dcterms:modified xsi:type="dcterms:W3CDTF">2025-02-03T06:33:06Z</dcterms:modified>
</cp:coreProperties>
</file>