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7"/>
  </p:notesMasterIdLst>
  <p:sldIdLst>
    <p:sldId id="318" r:id="rId3"/>
    <p:sldId id="317" r:id="rId4"/>
    <p:sldId id="297" r:id="rId5"/>
    <p:sldId id="296" r:id="rId6"/>
    <p:sldId id="511" r:id="rId7"/>
    <p:sldId id="625" r:id="rId8"/>
    <p:sldId id="595" r:id="rId9"/>
    <p:sldId id="626" r:id="rId10"/>
    <p:sldId id="627" r:id="rId11"/>
    <p:sldId id="628" r:id="rId12"/>
    <p:sldId id="629" r:id="rId13"/>
    <p:sldId id="617" r:id="rId14"/>
    <p:sldId id="630" r:id="rId15"/>
    <p:sldId id="606" r:id="rId16"/>
    <p:sldId id="631" r:id="rId17"/>
    <p:sldId id="594" r:id="rId18"/>
    <p:sldId id="588" r:id="rId19"/>
    <p:sldId id="612" r:id="rId20"/>
    <p:sldId id="613" r:id="rId21"/>
    <p:sldId id="584" r:id="rId22"/>
    <p:sldId id="611" r:id="rId23"/>
    <p:sldId id="314" r:id="rId24"/>
    <p:sldId id="562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552273/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ndalus" pitchFamily="18" charset="-78"/>
                <a:cs typeface="Andalus" pitchFamily="18" charset="-78"/>
              </a:rPr>
              <a:t>Breakdown of Glycogen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11C2D-93CE-CEDF-BCFA-DDCB1F654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189" y="1385441"/>
            <a:ext cx="4872115" cy="4955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A1D509-F778-4B46-BE65-F264FB7C3AB5}"/>
              </a:ext>
            </a:extLst>
          </p:cNvPr>
          <p:cNvSpPr/>
          <p:nvPr/>
        </p:nvSpPr>
        <p:spPr>
          <a:xfrm>
            <a:off x="232713" y="147747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199285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454B-FDD2-1CF0-0E36-3A85C950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7DE61-A6BB-7817-D7B3-6717970D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    Core Knowledge </a:t>
            </a:r>
          </a:p>
          <a:p>
            <a:pPr>
              <a:defRPr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D1A90-C0B5-C485-7E46-09B721F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EF25FB-773E-264B-B3C4-8C41C4E30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968" y="830825"/>
            <a:ext cx="5688383" cy="51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33F0-EE78-311A-EE87-8CA26EF7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FDBD9-8D01-F304-C625-E6E87261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</a:t>
            </a:r>
            <a:r>
              <a:rPr lang="en-US" b="1" dirty="0"/>
              <a:t>Core Knowledge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6803A-42E5-24AA-3A2C-E299787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9DF64C-0A37-D697-8AA8-1593A8BD0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398" y="651952"/>
            <a:ext cx="5167722" cy="55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5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2781-C256-FF50-7A72-2B1F2618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C5584-BCEE-B5EF-D04F-B9549FCA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	</a:t>
            </a:r>
          </a:p>
          <a:p>
            <a:pPr>
              <a:defRPr/>
            </a:pPr>
            <a:r>
              <a:rPr lang="en-US" b="1" dirty="0"/>
              <a:t>	Core Knowledge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92091-4453-B17F-83A5-0A7EBA29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4C07D0-F8F0-E330-AC10-51EB680DD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00685"/>
            <a:ext cx="7620000" cy="50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ndalus" pitchFamily="18" charset="-78"/>
                <a:cs typeface="Andalus" pitchFamily="18" charset="-78"/>
              </a:rPr>
              <a:t>Regulation of </a:t>
            </a:r>
            <a:r>
              <a:rPr lang="en-GB" sz="4000" dirty="0">
                <a:latin typeface="Andalus" pitchFamily="18" charset="-78"/>
                <a:cs typeface="Andalus" pitchFamily="18" charset="-78"/>
              </a:rPr>
              <a:t>Glycogen Metabolism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749F159-7C9C-D8C9-EDD0-CC151D831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087" y="1480033"/>
            <a:ext cx="5648076" cy="49207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07B560-E8F4-4E26-8001-87191B9FDBE1}"/>
              </a:ext>
            </a:extLst>
          </p:cNvPr>
          <p:cNvSpPr/>
          <p:nvPr/>
        </p:nvSpPr>
        <p:spPr>
          <a:xfrm>
            <a:off x="28575" y="68818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21174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5583-D3AC-AE24-29A5-543FC68E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EA6C2-7F83-ADB8-B5A1-CCD6B5E3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</a:p>
          <a:p>
            <a:pPr>
              <a:defRPr/>
            </a:pPr>
            <a:r>
              <a:rPr lang="en-US" b="1" dirty="0"/>
              <a:t> 	Core Knowledge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CA1D2-1550-3F84-454B-5AB4203B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9D9459-2F98-B1B9-54FC-9CC09D726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553" y="1246362"/>
            <a:ext cx="7253031" cy="5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6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BEC2F-FA69-42E3-8A82-1E0142E9FD2B}"/>
              </a:ext>
            </a:extLst>
          </p:cNvPr>
          <p:cNvSpPr/>
          <p:nvPr/>
        </p:nvSpPr>
        <p:spPr>
          <a:xfrm>
            <a:off x="76200" y="87947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0CFBF3-2688-4072-861A-10D39E8B3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413" y="2147107"/>
            <a:ext cx="2843388" cy="3432148"/>
          </a:xfrm>
          <a:prstGeom prst="rect">
            <a:avLst/>
          </a:prstGeom>
        </p:spPr>
      </p:pic>
      <p:pic>
        <p:nvPicPr>
          <p:cNvPr id="12" name="Picture 2" descr="C:\Users\dell\Desktop\benefits-of-CBD-Oil-for-Liver-Diseases.jpg">
            <a:extLst>
              <a:ext uri="{FF2B5EF4-FFF2-40B4-BE49-F238E27FC236}">
                <a16:creationId xmlns:a16="http://schemas.microsoft.com/office/drawing/2014/main" id="{11ECDD64-2380-441F-A6A7-E5D5FCFF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4191000" cy="3149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80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49EA-67C8-DAD3-5F49-69306316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ndalus" pitchFamily="18" charset="-78"/>
                <a:cs typeface="Andalus" pitchFamily="18" charset="-78"/>
              </a:rPr>
              <a:t>Glucose 6-Phosphatase Deficiency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8C50C-F92B-54C4-B91D-7BFB710F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C900D7-E2C9-4DDF-B768-4DD756B00D6E}"/>
              </a:ext>
            </a:extLst>
          </p:cNvPr>
          <p:cNvSpPr/>
          <p:nvPr/>
        </p:nvSpPr>
        <p:spPr>
          <a:xfrm>
            <a:off x="152400" y="173672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  <p:pic>
        <p:nvPicPr>
          <p:cNvPr id="12" name="Picture 2" descr="C:\Users\dell\Desktop\_.jpg">
            <a:extLst>
              <a:ext uri="{FF2B5EF4-FFF2-40B4-BE49-F238E27FC236}">
                <a16:creationId xmlns:a16="http://schemas.microsoft.com/office/drawing/2014/main" id="{E665CF8C-2751-49BD-BD1F-4D106248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2000"/>
          <a:stretch>
            <a:fillRect/>
          </a:stretch>
        </p:blipFill>
        <p:spPr bwMode="auto">
          <a:xfrm>
            <a:off x="478719" y="1738312"/>
            <a:ext cx="8046156" cy="3982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17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20000"/>
              </a:lnSpc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Decoding DNA sequences to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pinpoint genetic variations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identify genetic abnormalities 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profiles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Food Recommendations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Gastrointestinal Tract (GIT)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Glycogen Metabolism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27-01-25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D4AA9-999E-4E61-869C-5583EFE28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15672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54012"/>
            <a:ext cx="8201025" cy="12271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Suggested Research Article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/>
              <a:t>Link: </a:t>
            </a:r>
            <a:r>
              <a:rPr lang="en-US" sz="3800" dirty="0">
                <a:hlinkClick r:id="rId2"/>
              </a:rPr>
              <a:t>https://www.ncbi.nlm.nih.gov/pmc/articles/PMC5552273/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Journal Name: </a:t>
            </a:r>
          </a:p>
          <a:p>
            <a:pPr marL="0" indent="0">
              <a:buNone/>
            </a:pPr>
            <a:r>
              <a:rPr lang="en-US" sz="3800" dirty="0"/>
              <a:t>Front. Endocrinol.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Title:</a:t>
            </a:r>
          </a:p>
          <a:p>
            <a:pPr marL="0" indent="0">
              <a:buNone/>
            </a:pPr>
            <a:r>
              <a:rPr lang="en-US" sz="3800" dirty="0"/>
              <a:t>Unraveling the Regulation of Hepatic Gluconeogenesis</a:t>
            </a:r>
          </a:p>
          <a:p>
            <a:pPr marL="0" indent="0">
              <a:buNone/>
            </a:pPr>
            <a:r>
              <a:rPr lang="en-US" sz="3800" dirty="0"/>
              <a:t>Author Name: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 err="1"/>
              <a:t>Xueping</a:t>
            </a:r>
            <a:r>
              <a:rPr lang="en-US" sz="3800" dirty="0"/>
              <a:t> Zhang, </a:t>
            </a:r>
            <a:r>
              <a:rPr lang="en-US" sz="3800" dirty="0" err="1"/>
              <a:t>Shanshan</a:t>
            </a:r>
            <a:r>
              <a:rPr lang="en-US" sz="3800" dirty="0"/>
              <a:t> Yang, </a:t>
            </a:r>
            <a:r>
              <a:rPr lang="en-US" sz="3800" dirty="0" err="1"/>
              <a:t>Jinglu</a:t>
            </a:r>
            <a:r>
              <a:rPr lang="en-US" sz="3800" dirty="0"/>
              <a:t> Chen, </a:t>
            </a:r>
            <a:r>
              <a:rPr lang="en-US" sz="3800" dirty="0" err="1"/>
              <a:t>Zhiguang</a:t>
            </a:r>
            <a:r>
              <a:rPr lang="en-US" sz="3800" dirty="0"/>
              <a:t> Su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Abstract: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FF0000"/>
                </a:solidFill>
              </a:rPr>
              <a:t>Hepatic gluconeogenesis, </a:t>
            </a:r>
            <a:r>
              <a:rPr lang="en-US" sz="1600" i="1" dirty="0">
                <a:solidFill>
                  <a:srgbClr val="FF0000"/>
                </a:solidFill>
              </a:rPr>
              <a:t>de novo</a:t>
            </a:r>
            <a:r>
              <a:rPr lang="en-US" sz="1600" dirty="0">
                <a:solidFill>
                  <a:srgbClr val="FF0000"/>
                </a:solidFill>
              </a:rPr>
              <a:t> glucose synthesis from available precursors, plays a crucial role in maintaining glucose homeostasis to meet energy demands during prolonged starvation in animals. </a:t>
            </a:r>
            <a:r>
              <a:rPr lang="en-US" sz="1600" dirty="0"/>
              <a:t>The abnormally increased rate of hepatic gluconeogenesis contributes to hyperglycemia in diabetes. </a:t>
            </a:r>
            <a:r>
              <a:rPr lang="en-US" sz="1600" dirty="0">
                <a:solidFill>
                  <a:srgbClr val="FF0000"/>
                </a:solidFill>
              </a:rPr>
              <a:t>Gluconeogenesis is regulated on multiple levels, such as hormonal secretion, gene transcription, and posttranslational modification. </a:t>
            </a:r>
            <a:r>
              <a:rPr lang="en-US" sz="1600" dirty="0"/>
              <a:t>We review here the molecular mechanisms underlying the transcriptional regulation of gluconeogenesis in response to nutritional and hormonal changes.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48E7F8-256A-4B60-8E09-4BFE7854E879}"/>
              </a:ext>
            </a:extLst>
          </p:cNvPr>
          <p:cNvSpPr/>
          <p:nvPr/>
        </p:nvSpPr>
        <p:spPr>
          <a:xfrm>
            <a:off x="152400" y="8794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12192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Tex</a:t>
            </a:r>
            <a:r>
              <a:rPr lang="en-GB" sz="2400" dirty="0" err="1"/>
              <a:t>tb</a:t>
            </a:r>
            <a:r>
              <a:rPr lang="en-US" sz="2400" dirty="0" err="1"/>
              <a:t>ook</a:t>
            </a:r>
            <a:r>
              <a:rPr lang="en-US" sz="2400" dirty="0"/>
              <a:t> of Biochemistry, Lippincott Illustrated Reviews 8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  <a:r>
              <a:rPr lang="en-GB" sz="2400" dirty="0"/>
              <a:t>, chapter no. </a:t>
            </a:r>
            <a:r>
              <a:rPr lang="en-GB" sz="2400"/>
              <a:t>11, </a:t>
            </a:r>
            <a:r>
              <a:rPr lang="en-GB" sz="2400" dirty="0"/>
              <a:t>page no. 269-289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1E52D-D55D-CDB3-35AB-2433C222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ndalus" pitchFamily="18" charset="-78"/>
                <a:cs typeface="Andalus" pitchFamily="18" charset="-78"/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At the end of this lecture students should be able to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Discuss the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synthesis and breakdown of Glycogen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Understand the regulation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 of glycogen metabolism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Explain related Clinical Disorder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BD85A-21F8-9D50-AC01-8943F131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ndalus" pitchFamily="18" charset="-78"/>
                <a:cs typeface="Andalus" pitchFamily="18" charset="-78"/>
              </a:rPr>
              <a:t>Glycogen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Storage form of carbohydrate</a:t>
            </a:r>
          </a:p>
          <a:p>
            <a:pPr algn="just"/>
            <a:r>
              <a:rPr lang="en-GB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Animal starch </a:t>
            </a:r>
          </a:p>
          <a:p>
            <a:pPr algn="just"/>
            <a:r>
              <a:rPr lang="en-GB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Branched structure </a:t>
            </a:r>
          </a:p>
          <a:p>
            <a:pPr algn="just"/>
            <a:r>
              <a:rPr lang="en-GB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Homopolysaccharide</a:t>
            </a:r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Function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maintenance of blood glucose during fasting, starvation &amp; prolonged exercise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9D57D-D775-AAB0-C2B0-9EF67ED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1397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Core Knowledge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ndalus" pitchFamily="18" charset="-78"/>
                <a:cs typeface="Andalus" pitchFamily="18" charset="-78"/>
              </a:rPr>
              <a:t>Structure of Glycogen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1380B3-1D52-7658-5C59-31D2ED67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20" y="1515004"/>
            <a:ext cx="4890959" cy="45259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DF4674-DF73-41D5-AF5D-A7FD95800A10}"/>
              </a:ext>
            </a:extLst>
          </p:cNvPr>
          <p:cNvSpPr/>
          <p:nvPr/>
        </p:nvSpPr>
        <p:spPr>
          <a:xfrm>
            <a:off x="228600" y="93147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126196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ndalus" pitchFamily="18" charset="-78"/>
                <a:cs typeface="Andalus" pitchFamily="18" charset="-78"/>
              </a:rPr>
              <a:t>Synthesis of Glycogen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5F196D-015C-0120-9DAB-A671EF07A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62" y="1736838"/>
            <a:ext cx="7237876" cy="37150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1BD50D-4EDF-4330-96B5-7BE15F5D467B}"/>
              </a:ext>
            </a:extLst>
          </p:cNvPr>
          <p:cNvSpPr/>
          <p:nvPr/>
        </p:nvSpPr>
        <p:spPr>
          <a:xfrm>
            <a:off x="371475" y="204215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330986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9F73-9A20-E439-5CF2-B338DE27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7B108-14C4-ED9A-1E64-8E46D381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  </a:t>
            </a:r>
          </a:p>
          <a:p>
            <a:pPr>
              <a:defRPr/>
            </a:pPr>
            <a:r>
              <a:rPr lang="en-US" b="1" dirty="0"/>
              <a:t>     Core Knowledge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0D5DC-D3F2-9796-8C45-AC570AB9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4E26EF-54C2-262E-1739-2381577EA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650" y="140871"/>
            <a:ext cx="4496700" cy="64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561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Andalus</vt:lpstr>
      <vt:lpstr>Arial</vt:lpstr>
      <vt:lpstr>Arial Black</vt:lpstr>
      <vt:lpstr>Calibri</vt:lpstr>
      <vt:lpstr>Calibri Light</vt:lpstr>
      <vt:lpstr>Segoe UI</vt:lpstr>
      <vt:lpstr>Times New Roman</vt:lpstr>
      <vt:lpstr>Wingdings</vt:lpstr>
      <vt:lpstr>Office Theme</vt:lpstr>
      <vt:lpstr>1_Office Theme</vt:lpstr>
      <vt:lpstr>PowerPoint Presentation</vt:lpstr>
      <vt:lpstr>Gastrointestinal Tract (GIT) Module 2nd Year MBBS(LGIS) Glycogen Metabolism </vt:lpstr>
      <vt:lpstr>Motto, Vision, Dream</vt:lpstr>
      <vt:lpstr>PowerPoint Presentation</vt:lpstr>
      <vt:lpstr>PowerPoint Presentation</vt:lpstr>
      <vt:lpstr>Glycogen </vt:lpstr>
      <vt:lpstr>Structure of Glycogen </vt:lpstr>
      <vt:lpstr>Synthesis of Glycogen</vt:lpstr>
      <vt:lpstr> </vt:lpstr>
      <vt:lpstr>Breakdown of Glycogen </vt:lpstr>
      <vt:lpstr> </vt:lpstr>
      <vt:lpstr> </vt:lpstr>
      <vt:lpstr> </vt:lpstr>
      <vt:lpstr>Regulation of Glycogen Metabolism </vt:lpstr>
      <vt:lpstr>Regulation</vt:lpstr>
      <vt:lpstr>Anatomical &amp; Physiological Aspects </vt:lpstr>
      <vt:lpstr>Glucose 6-Phosphatase Deficiency 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99</cp:revision>
  <dcterms:created xsi:type="dcterms:W3CDTF">2006-08-16T00:00:00Z</dcterms:created>
  <dcterms:modified xsi:type="dcterms:W3CDTF">2025-02-03T06:33:26Z</dcterms:modified>
</cp:coreProperties>
</file>