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0"/>
  </p:notesMasterIdLst>
  <p:sldIdLst>
    <p:sldId id="318" r:id="rId3"/>
    <p:sldId id="317" r:id="rId4"/>
    <p:sldId id="297" r:id="rId5"/>
    <p:sldId id="296" r:id="rId6"/>
    <p:sldId id="511" r:id="rId7"/>
    <p:sldId id="614" r:id="rId8"/>
    <p:sldId id="632" r:id="rId9"/>
    <p:sldId id="600" r:id="rId10"/>
    <p:sldId id="601" r:id="rId11"/>
    <p:sldId id="602" r:id="rId12"/>
    <p:sldId id="603" r:id="rId13"/>
    <p:sldId id="604" r:id="rId14"/>
    <p:sldId id="605" r:id="rId15"/>
    <p:sldId id="633" r:id="rId16"/>
    <p:sldId id="607" r:id="rId17"/>
    <p:sldId id="608" r:id="rId18"/>
    <p:sldId id="609" r:id="rId19"/>
    <p:sldId id="610" r:id="rId20"/>
    <p:sldId id="594" r:id="rId21"/>
    <p:sldId id="588" r:id="rId22"/>
    <p:sldId id="612" r:id="rId23"/>
    <p:sldId id="613" r:id="rId24"/>
    <p:sldId id="584" r:id="rId25"/>
    <p:sldId id="611" r:id="rId26"/>
    <p:sldId id="314" r:id="rId27"/>
    <p:sldId id="56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67AE9-E337-4C8B-A202-C15DF199585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3D908-8170-4B9A-B45C-D299FD5B6DCA}">
      <dgm:prSet phldrT="[Text]"/>
      <dgm:spPr/>
      <dgm:t>
        <a:bodyPr/>
        <a:lstStyle/>
        <a:p>
          <a:r>
            <a:rPr lang="en-US" dirty="0">
              <a:latin typeface="Andalus" pitchFamily="18" charset="-78"/>
              <a:cs typeface="Andalus" pitchFamily="18" charset="-78"/>
            </a:rPr>
            <a:t>Allosteric regulation</a:t>
          </a:r>
        </a:p>
      </dgm:t>
    </dgm:pt>
    <dgm:pt modelId="{4D26F174-B197-4118-812C-32ACC5917772}" type="parTrans" cxnId="{00773177-D5F2-4774-8573-37FE45FD3815}">
      <dgm:prSet/>
      <dgm:spPr/>
      <dgm:t>
        <a:bodyPr/>
        <a:lstStyle/>
        <a:p>
          <a:endParaRPr lang="en-US"/>
        </a:p>
      </dgm:t>
    </dgm:pt>
    <dgm:pt modelId="{97653553-AC98-4BF0-8DB6-60CBCC624752}" type="sibTrans" cxnId="{00773177-D5F2-4774-8573-37FE45FD3815}">
      <dgm:prSet/>
      <dgm:spPr/>
      <dgm:t>
        <a:bodyPr/>
        <a:lstStyle/>
        <a:p>
          <a:endParaRPr lang="en-US"/>
        </a:p>
      </dgm:t>
    </dgm:pt>
    <dgm:pt modelId="{A1F61E28-BF4E-490F-A51D-9EDB544021C9}">
      <dgm:prSet phldrT="[Text]" custT="1"/>
      <dgm:spPr/>
      <dgm:t>
        <a:bodyPr/>
        <a:lstStyle/>
        <a:p>
          <a:r>
            <a:rPr lang="en-US" sz="2800" b="1" dirty="0">
              <a:latin typeface="Andalus" pitchFamily="18" charset="-78"/>
              <a:cs typeface="Andalus" pitchFamily="18" charset="-78"/>
            </a:rPr>
            <a:t>Regulation of Gluconeogenesis</a:t>
          </a:r>
        </a:p>
      </dgm:t>
    </dgm:pt>
    <dgm:pt modelId="{C8FD42A1-4675-48DB-B2C9-28AF492DE85A}" type="sibTrans" cxnId="{ED85084E-0DB1-4BCF-90EB-D1E1047C2BB0}">
      <dgm:prSet/>
      <dgm:spPr/>
      <dgm:t>
        <a:bodyPr/>
        <a:lstStyle/>
        <a:p>
          <a:endParaRPr lang="en-US"/>
        </a:p>
      </dgm:t>
    </dgm:pt>
    <dgm:pt modelId="{E2282765-C093-43E9-BB93-9905FC602B7A}" type="parTrans" cxnId="{ED85084E-0DB1-4BCF-90EB-D1E1047C2BB0}">
      <dgm:prSet/>
      <dgm:spPr/>
      <dgm:t>
        <a:bodyPr/>
        <a:lstStyle/>
        <a:p>
          <a:endParaRPr lang="en-US"/>
        </a:p>
      </dgm:t>
    </dgm:pt>
    <dgm:pt modelId="{34D47E7B-B010-456E-A615-275E023D1DE7}">
      <dgm:prSet/>
      <dgm:spPr/>
      <dgm:t>
        <a:bodyPr/>
        <a:lstStyle/>
        <a:p>
          <a:r>
            <a:rPr lang="en-US" dirty="0">
              <a:latin typeface="Andalus" pitchFamily="18" charset="-78"/>
              <a:cs typeface="Andalus" pitchFamily="18" charset="-78"/>
            </a:rPr>
            <a:t>Covalent modification </a:t>
          </a:r>
        </a:p>
      </dgm:t>
    </dgm:pt>
    <dgm:pt modelId="{86675211-C535-4DC6-90C2-F5385961F828}" type="parTrans" cxnId="{01D78776-CFE0-4D6D-ADFE-1354B9DDDFD3}">
      <dgm:prSet/>
      <dgm:spPr/>
      <dgm:t>
        <a:bodyPr/>
        <a:lstStyle/>
        <a:p>
          <a:endParaRPr lang="en-US"/>
        </a:p>
      </dgm:t>
    </dgm:pt>
    <dgm:pt modelId="{E7AE44BD-A07A-4962-8801-C917541AB587}" type="sibTrans" cxnId="{01D78776-CFE0-4D6D-ADFE-1354B9DDDFD3}">
      <dgm:prSet/>
      <dgm:spPr/>
      <dgm:t>
        <a:bodyPr/>
        <a:lstStyle/>
        <a:p>
          <a:endParaRPr lang="en-US"/>
        </a:p>
      </dgm:t>
    </dgm:pt>
    <dgm:pt modelId="{F70CDADB-9928-4C19-8BC5-5FDC7F7EB941}">
      <dgm:prSet/>
      <dgm:spPr/>
      <dgm:t>
        <a:bodyPr/>
        <a:lstStyle/>
        <a:p>
          <a:r>
            <a:rPr lang="en-US" dirty="0">
              <a:latin typeface="Andalus" pitchFamily="18" charset="-78"/>
              <a:cs typeface="Andalus" pitchFamily="18" charset="-78"/>
            </a:rPr>
            <a:t>Hormonal regulation </a:t>
          </a:r>
        </a:p>
      </dgm:t>
    </dgm:pt>
    <dgm:pt modelId="{29D97114-E42C-4EFB-929C-8F31A3473B3D}" type="parTrans" cxnId="{91EEDAE4-FFC4-41A0-A802-5551432D0365}">
      <dgm:prSet/>
      <dgm:spPr/>
      <dgm:t>
        <a:bodyPr/>
        <a:lstStyle/>
        <a:p>
          <a:endParaRPr lang="en-US"/>
        </a:p>
      </dgm:t>
    </dgm:pt>
    <dgm:pt modelId="{02E673E8-A394-49F4-91A4-8FB98552BD23}" type="sibTrans" cxnId="{91EEDAE4-FFC4-41A0-A802-5551432D0365}">
      <dgm:prSet/>
      <dgm:spPr/>
      <dgm:t>
        <a:bodyPr/>
        <a:lstStyle/>
        <a:p>
          <a:endParaRPr lang="en-US"/>
        </a:p>
      </dgm:t>
    </dgm:pt>
    <dgm:pt modelId="{8A3A3778-F5CA-466A-BC05-A5AB43F61CDF}">
      <dgm:prSet/>
      <dgm:spPr/>
      <dgm:t>
        <a:bodyPr/>
        <a:lstStyle/>
        <a:p>
          <a:r>
            <a:rPr lang="en-US" dirty="0">
              <a:latin typeface="Andalus" pitchFamily="18" charset="-78"/>
              <a:cs typeface="Andalus" pitchFamily="18" charset="-78"/>
            </a:rPr>
            <a:t>Substrate availability </a:t>
          </a:r>
        </a:p>
      </dgm:t>
    </dgm:pt>
    <dgm:pt modelId="{42FB027C-D58F-4EC6-899A-C5B81F4C08BD}" type="parTrans" cxnId="{C783093A-4913-4CD3-9F4A-97A7C4D2E4C4}">
      <dgm:prSet/>
      <dgm:spPr/>
      <dgm:t>
        <a:bodyPr/>
        <a:lstStyle/>
        <a:p>
          <a:endParaRPr lang="en-US"/>
        </a:p>
      </dgm:t>
    </dgm:pt>
    <dgm:pt modelId="{05A42440-9538-49C7-8A4C-2D4265794EDB}" type="sibTrans" cxnId="{C783093A-4913-4CD3-9F4A-97A7C4D2E4C4}">
      <dgm:prSet/>
      <dgm:spPr/>
      <dgm:t>
        <a:bodyPr/>
        <a:lstStyle/>
        <a:p>
          <a:endParaRPr lang="en-US"/>
        </a:p>
      </dgm:t>
    </dgm:pt>
    <dgm:pt modelId="{85512561-E5A0-4C0F-88AA-BA97B88FACBB}" type="pres">
      <dgm:prSet presAssocID="{C5667AE9-E337-4C8B-A202-C15DF19958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DC3B81-259D-4380-81BC-F4AC2E2161B6}" type="pres">
      <dgm:prSet presAssocID="{A1F61E28-BF4E-490F-A51D-9EDB544021C9}" presName="hierRoot1" presStyleCnt="0"/>
      <dgm:spPr/>
    </dgm:pt>
    <dgm:pt modelId="{C555321D-C855-4DCE-A096-6DA03B3A6533}" type="pres">
      <dgm:prSet presAssocID="{A1F61E28-BF4E-490F-A51D-9EDB544021C9}" presName="composite" presStyleCnt="0"/>
      <dgm:spPr/>
    </dgm:pt>
    <dgm:pt modelId="{1187F6CA-BEA9-425D-A3BA-221C3AFC78A7}" type="pres">
      <dgm:prSet presAssocID="{A1F61E28-BF4E-490F-A51D-9EDB544021C9}" presName="background" presStyleLbl="node0" presStyleIdx="0" presStyleCnt="1"/>
      <dgm:spPr/>
    </dgm:pt>
    <dgm:pt modelId="{6C48728B-3888-487F-B9E3-40F694C29898}" type="pres">
      <dgm:prSet presAssocID="{A1F61E28-BF4E-490F-A51D-9EDB544021C9}" presName="text" presStyleLbl="fgAcc0" presStyleIdx="0" presStyleCnt="1" custScaleX="203191">
        <dgm:presLayoutVars>
          <dgm:chPref val="3"/>
        </dgm:presLayoutVars>
      </dgm:prSet>
      <dgm:spPr/>
    </dgm:pt>
    <dgm:pt modelId="{E81177C5-C2DD-4DF7-94BF-440601FC69E6}" type="pres">
      <dgm:prSet presAssocID="{A1F61E28-BF4E-490F-A51D-9EDB544021C9}" presName="hierChild2" presStyleCnt="0"/>
      <dgm:spPr/>
    </dgm:pt>
    <dgm:pt modelId="{7F588EC1-C5DC-44EE-9C9D-3E73308123AC}" type="pres">
      <dgm:prSet presAssocID="{4D26F174-B197-4118-812C-32ACC5917772}" presName="Name10" presStyleLbl="parChTrans1D2" presStyleIdx="0" presStyleCnt="4"/>
      <dgm:spPr/>
    </dgm:pt>
    <dgm:pt modelId="{0FC82D78-FF34-42E0-AB79-594B3E4D70F6}" type="pres">
      <dgm:prSet presAssocID="{1073D908-8170-4B9A-B45C-D299FD5B6DCA}" presName="hierRoot2" presStyleCnt="0"/>
      <dgm:spPr/>
    </dgm:pt>
    <dgm:pt modelId="{129C3EBF-4F45-400E-9C23-AE4E0DD47783}" type="pres">
      <dgm:prSet presAssocID="{1073D908-8170-4B9A-B45C-D299FD5B6DCA}" presName="composite2" presStyleCnt="0"/>
      <dgm:spPr/>
    </dgm:pt>
    <dgm:pt modelId="{D3C2455F-4911-4206-BD1A-80616E1ABA57}" type="pres">
      <dgm:prSet presAssocID="{1073D908-8170-4B9A-B45C-D299FD5B6DCA}" presName="background2" presStyleLbl="node2" presStyleIdx="0" presStyleCnt="4"/>
      <dgm:spPr/>
    </dgm:pt>
    <dgm:pt modelId="{93DB1F45-A71B-477D-B231-A634A5EEF5C3}" type="pres">
      <dgm:prSet presAssocID="{1073D908-8170-4B9A-B45C-D299FD5B6DCA}" presName="text2" presStyleLbl="fgAcc2" presStyleIdx="0" presStyleCnt="4">
        <dgm:presLayoutVars>
          <dgm:chPref val="3"/>
        </dgm:presLayoutVars>
      </dgm:prSet>
      <dgm:spPr/>
    </dgm:pt>
    <dgm:pt modelId="{8870D988-FDBE-4BB1-814A-15854A2CC2F9}" type="pres">
      <dgm:prSet presAssocID="{1073D908-8170-4B9A-B45C-D299FD5B6DCA}" presName="hierChild3" presStyleCnt="0"/>
      <dgm:spPr/>
    </dgm:pt>
    <dgm:pt modelId="{A33C6131-85A5-447D-905A-61828EAD889F}" type="pres">
      <dgm:prSet presAssocID="{86675211-C535-4DC6-90C2-F5385961F828}" presName="Name10" presStyleLbl="parChTrans1D2" presStyleIdx="1" presStyleCnt="4"/>
      <dgm:spPr/>
    </dgm:pt>
    <dgm:pt modelId="{C74DA935-F200-4A28-9609-DA1B7BCAEE63}" type="pres">
      <dgm:prSet presAssocID="{34D47E7B-B010-456E-A615-275E023D1DE7}" presName="hierRoot2" presStyleCnt="0"/>
      <dgm:spPr/>
    </dgm:pt>
    <dgm:pt modelId="{6E1257FC-8C5A-4DD7-8E46-C24F6F50A150}" type="pres">
      <dgm:prSet presAssocID="{34D47E7B-B010-456E-A615-275E023D1DE7}" presName="composite2" presStyleCnt="0"/>
      <dgm:spPr/>
    </dgm:pt>
    <dgm:pt modelId="{F9D050F7-A141-424A-81F1-5EF49122584E}" type="pres">
      <dgm:prSet presAssocID="{34D47E7B-B010-456E-A615-275E023D1DE7}" presName="background2" presStyleLbl="node2" presStyleIdx="1" presStyleCnt="4"/>
      <dgm:spPr/>
    </dgm:pt>
    <dgm:pt modelId="{2F030043-2B9E-4615-8A42-1D147E2089DD}" type="pres">
      <dgm:prSet presAssocID="{34D47E7B-B010-456E-A615-275E023D1DE7}" presName="text2" presStyleLbl="fgAcc2" presStyleIdx="1" presStyleCnt="4">
        <dgm:presLayoutVars>
          <dgm:chPref val="3"/>
        </dgm:presLayoutVars>
      </dgm:prSet>
      <dgm:spPr/>
    </dgm:pt>
    <dgm:pt modelId="{EBFD7329-9120-48FF-9032-7F7CC7699B7B}" type="pres">
      <dgm:prSet presAssocID="{34D47E7B-B010-456E-A615-275E023D1DE7}" presName="hierChild3" presStyleCnt="0"/>
      <dgm:spPr/>
    </dgm:pt>
    <dgm:pt modelId="{4E5D42D0-A993-404A-94AC-02E8A57DF18D}" type="pres">
      <dgm:prSet presAssocID="{29D97114-E42C-4EFB-929C-8F31A3473B3D}" presName="Name10" presStyleLbl="parChTrans1D2" presStyleIdx="2" presStyleCnt="4"/>
      <dgm:spPr/>
    </dgm:pt>
    <dgm:pt modelId="{4048DF54-DD71-4463-8CED-EC37C5622230}" type="pres">
      <dgm:prSet presAssocID="{F70CDADB-9928-4C19-8BC5-5FDC7F7EB941}" presName="hierRoot2" presStyleCnt="0"/>
      <dgm:spPr/>
    </dgm:pt>
    <dgm:pt modelId="{589FE516-EBA3-4E03-893C-E50622A31DBC}" type="pres">
      <dgm:prSet presAssocID="{F70CDADB-9928-4C19-8BC5-5FDC7F7EB941}" presName="composite2" presStyleCnt="0"/>
      <dgm:spPr/>
    </dgm:pt>
    <dgm:pt modelId="{E98765EC-3AC1-46A7-8B4A-CB56CACAE37E}" type="pres">
      <dgm:prSet presAssocID="{F70CDADB-9928-4C19-8BC5-5FDC7F7EB941}" presName="background2" presStyleLbl="node2" presStyleIdx="2" presStyleCnt="4"/>
      <dgm:spPr/>
    </dgm:pt>
    <dgm:pt modelId="{45A516C0-0498-428F-BBF3-EDBEA5870C8A}" type="pres">
      <dgm:prSet presAssocID="{F70CDADB-9928-4C19-8BC5-5FDC7F7EB941}" presName="text2" presStyleLbl="fgAcc2" presStyleIdx="2" presStyleCnt="4">
        <dgm:presLayoutVars>
          <dgm:chPref val="3"/>
        </dgm:presLayoutVars>
      </dgm:prSet>
      <dgm:spPr/>
    </dgm:pt>
    <dgm:pt modelId="{3D23C675-E06D-484C-BFE0-DF51B7DE4F10}" type="pres">
      <dgm:prSet presAssocID="{F70CDADB-9928-4C19-8BC5-5FDC7F7EB941}" presName="hierChild3" presStyleCnt="0"/>
      <dgm:spPr/>
    </dgm:pt>
    <dgm:pt modelId="{4B0C6A3A-525D-4520-B136-CF8B7816DF42}" type="pres">
      <dgm:prSet presAssocID="{42FB027C-D58F-4EC6-899A-C5B81F4C08BD}" presName="Name10" presStyleLbl="parChTrans1D2" presStyleIdx="3" presStyleCnt="4"/>
      <dgm:spPr/>
    </dgm:pt>
    <dgm:pt modelId="{87CC3B90-5136-48B8-9A9F-2199182C6DB4}" type="pres">
      <dgm:prSet presAssocID="{8A3A3778-F5CA-466A-BC05-A5AB43F61CDF}" presName="hierRoot2" presStyleCnt="0"/>
      <dgm:spPr/>
    </dgm:pt>
    <dgm:pt modelId="{B61A2898-02A3-469D-8090-B96B903F3BB3}" type="pres">
      <dgm:prSet presAssocID="{8A3A3778-F5CA-466A-BC05-A5AB43F61CDF}" presName="composite2" presStyleCnt="0"/>
      <dgm:spPr/>
    </dgm:pt>
    <dgm:pt modelId="{E1A888F5-8D11-4B60-88E9-EBBA326090DD}" type="pres">
      <dgm:prSet presAssocID="{8A3A3778-F5CA-466A-BC05-A5AB43F61CDF}" presName="background2" presStyleLbl="node2" presStyleIdx="3" presStyleCnt="4"/>
      <dgm:spPr/>
    </dgm:pt>
    <dgm:pt modelId="{FB101C19-744C-4BF1-810C-24F0D9111E01}" type="pres">
      <dgm:prSet presAssocID="{8A3A3778-F5CA-466A-BC05-A5AB43F61CDF}" presName="text2" presStyleLbl="fgAcc2" presStyleIdx="3" presStyleCnt="4">
        <dgm:presLayoutVars>
          <dgm:chPref val="3"/>
        </dgm:presLayoutVars>
      </dgm:prSet>
      <dgm:spPr/>
    </dgm:pt>
    <dgm:pt modelId="{88F5D12E-7318-4ADF-963C-2442A5E59E7D}" type="pres">
      <dgm:prSet presAssocID="{8A3A3778-F5CA-466A-BC05-A5AB43F61CDF}" presName="hierChild3" presStyleCnt="0"/>
      <dgm:spPr/>
    </dgm:pt>
  </dgm:ptLst>
  <dgm:cxnLst>
    <dgm:cxn modelId="{0B866804-BA1D-4F82-BD85-FE95BAA57F63}" type="presOf" srcId="{A1F61E28-BF4E-490F-A51D-9EDB544021C9}" destId="{6C48728B-3888-487F-B9E3-40F694C29898}" srcOrd="0" destOrd="0" presId="urn:microsoft.com/office/officeart/2005/8/layout/hierarchy1"/>
    <dgm:cxn modelId="{0CD65B09-A14A-4CC1-B18A-22520E387AF0}" type="presOf" srcId="{1073D908-8170-4B9A-B45C-D299FD5B6DCA}" destId="{93DB1F45-A71B-477D-B231-A634A5EEF5C3}" srcOrd="0" destOrd="0" presId="urn:microsoft.com/office/officeart/2005/8/layout/hierarchy1"/>
    <dgm:cxn modelId="{F6B25B12-BBBC-4D07-AC06-AAE4C48E5E5A}" type="presOf" srcId="{29D97114-E42C-4EFB-929C-8F31A3473B3D}" destId="{4E5D42D0-A993-404A-94AC-02E8A57DF18D}" srcOrd="0" destOrd="0" presId="urn:microsoft.com/office/officeart/2005/8/layout/hierarchy1"/>
    <dgm:cxn modelId="{0BD07A12-2461-4F1C-BBBE-16052C73A471}" type="presOf" srcId="{4D26F174-B197-4118-812C-32ACC5917772}" destId="{7F588EC1-C5DC-44EE-9C9D-3E73308123AC}" srcOrd="0" destOrd="0" presId="urn:microsoft.com/office/officeart/2005/8/layout/hierarchy1"/>
    <dgm:cxn modelId="{21D1FB24-FF24-4E50-8AC9-A41CC94156A3}" type="presOf" srcId="{C5667AE9-E337-4C8B-A202-C15DF199585F}" destId="{85512561-E5A0-4C0F-88AA-BA97B88FACBB}" srcOrd="0" destOrd="0" presId="urn:microsoft.com/office/officeart/2005/8/layout/hierarchy1"/>
    <dgm:cxn modelId="{06F29A2A-E2A2-4912-8361-EE7E3E3EB64B}" type="presOf" srcId="{34D47E7B-B010-456E-A615-275E023D1DE7}" destId="{2F030043-2B9E-4615-8A42-1D147E2089DD}" srcOrd="0" destOrd="0" presId="urn:microsoft.com/office/officeart/2005/8/layout/hierarchy1"/>
    <dgm:cxn modelId="{C783093A-4913-4CD3-9F4A-97A7C4D2E4C4}" srcId="{A1F61E28-BF4E-490F-A51D-9EDB544021C9}" destId="{8A3A3778-F5CA-466A-BC05-A5AB43F61CDF}" srcOrd="3" destOrd="0" parTransId="{42FB027C-D58F-4EC6-899A-C5B81F4C08BD}" sibTransId="{05A42440-9538-49C7-8A4C-2D4265794EDB}"/>
    <dgm:cxn modelId="{ED85084E-0DB1-4BCF-90EB-D1E1047C2BB0}" srcId="{C5667AE9-E337-4C8B-A202-C15DF199585F}" destId="{A1F61E28-BF4E-490F-A51D-9EDB544021C9}" srcOrd="0" destOrd="0" parTransId="{E2282765-C093-43E9-BB93-9905FC602B7A}" sibTransId="{C8FD42A1-4675-48DB-B2C9-28AF492DE85A}"/>
    <dgm:cxn modelId="{008FBF6E-2E49-4E81-9616-539AF930016F}" type="presOf" srcId="{F70CDADB-9928-4C19-8BC5-5FDC7F7EB941}" destId="{45A516C0-0498-428F-BBF3-EDBEA5870C8A}" srcOrd="0" destOrd="0" presId="urn:microsoft.com/office/officeart/2005/8/layout/hierarchy1"/>
    <dgm:cxn modelId="{36F24874-4DA0-417A-8C3A-FE88360FAF5B}" type="presOf" srcId="{42FB027C-D58F-4EC6-899A-C5B81F4C08BD}" destId="{4B0C6A3A-525D-4520-B136-CF8B7816DF42}" srcOrd="0" destOrd="0" presId="urn:microsoft.com/office/officeart/2005/8/layout/hierarchy1"/>
    <dgm:cxn modelId="{01D78776-CFE0-4D6D-ADFE-1354B9DDDFD3}" srcId="{A1F61E28-BF4E-490F-A51D-9EDB544021C9}" destId="{34D47E7B-B010-456E-A615-275E023D1DE7}" srcOrd="1" destOrd="0" parTransId="{86675211-C535-4DC6-90C2-F5385961F828}" sibTransId="{E7AE44BD-A07A-4962-8801-C917541AB587}"/>
    <dgm:cxn modelId="{00773177-D5F2-4774-8573-37FE45FD3815}" srcId="{A1F61E28-BF4E-490F-A51D-9EDB544021C9}" destId="{1073D908-8170-4B9A-B45C-D299FD5B6DCA}" srcOrd="0" destOrd="0" parTransId="{4D26F174-B197-4118-812C-32ACC5917772}" sibTransId="{97653553-AC98-4BF0-8DB6-60CBCC624752}"/>
    <dgm:cxn modelId="{0461BDA0-A4A1-4334-8EFE-7A6CA0850329}" type="presOf" srcId="{86675211-C535-4DC6-90C2-F5385961F828}" destId="{A33C6131-85A5-447D-905A-61828EAD889F}" srcOrd="0" destOrd="0" presId="urn:microsoft.com/office/officeart/2005/8/layout/hierarchy1"/>
    <dgm:cxn modelId="{91EEDAE4-FFC4-41A0-A802-5551432D0365}" srcId="{A1F61E28-BF4E-490F-A51D-9EDB544021C9}" destId="{F70CDADB-9928-4C19-8BC5-5FDC7F7EB941}" srcOrd="2" destOrd="0" parTransId="{29D97114-E42C-4EFB-929C-8F31A3473B3D}" sibTransId="{02E673E8-A394-49F4-91A4-8FB98552BD23}"/>
    <dgm:cxn modelId="{77AFF4F3-9348-4A2F-A765-C104E8648CE5}" type="presOf" srcId="{8A3A3778-F5CA-466A-BC05-A5AB43F61CDF}" destId="{FB101C19-744C-4BF1-810C-24F0D9111E01}" srcOrd="0" destOrd="0" presId="urn:microsoft.com/office/officeart/2005/8/layout/hierarchy1"/>
    <dgm:cxn modelId="{06FA2D8F-F646-40B9-8555-314C4172AD37}" type="presParOf" srcId="{85512561-E5A0-4C0F-88AA-BA97B88FACBB}" destId="{53DC3B81-259D-4380-81BC-F4AC2E2161B6}" srcOrd="0" destOrd="0" presId="urn:microsoft.com/office/officeart/2005/8/layout/hierarchy1"/>
    <dgm:cxn modelId="{84893F1D-9E24-4507-A596-D8BCEBFA98C9}" type="presParOf" srcId="{53DC3B81-259D-4380-81BC-F4AC2E2161B6}" destId="{C555321D-C855-4DCE-A096-6DA03B3A6533}" srcOrd="0" destOrd="0" presId="urn:microsoft.com/office/officeart/2005/8/layout/hierarchy1"/>
    <dgm:cxn modelId="{EB2C6850-FFC0-47A7-ABA8-73D3B217A7AD}" type="presParOf" srcId="{C555321D-C855-4DCE-A096-6DA03B3A6533}" destId="{1187F6CA-BEA9-425D-A3BA-221C3AFC78A7}" srcOrd="0" destOrd="0" presId="urn:microsoft.com/office/officeart/2005/8/layout/hierarchy1"/>
    <dgm:cxn modelId="{4AAA73DB-8709-4092-85E2-F702128AB701}" type="presParOf" srcId="{C555321D-C855-4DCE-A096-6DA03B3A6533}" destId="{6C48728B-3888-487F-B9E3-40F694C29898}" srcOrd="1" destOrd="0" presId="urn:microsoft.com/office/officeart/2005/8/layout/hierarchy1"/>
    <dgm:cxn modelId="{54DA06E8-D517-4B33-8673-C025540E44EE}" type="presParOf" srcId="{53DC3B81-259D-4380-81BC-F4AC2E2161B6}" destId="{E81177C5-C2DD-4DF7-94BF-440601FC69E6}" srcOrd="1" destOrd="0" presId="urn:microsoft.com/office/officeart/2005/8/layout/hierarchy1"/>
    <dgm:cxn modelId="{82827CC8-9BA7-40E3-9B16-DCBD50D289A9}" type="presParOf" srcId="{E81177C5-C2DD-4DF7-94BF-440601FC69E6}" destId="{7F588EC1-C5DC-44EE-9C9D-3E73308123AC}" srcOrd="0" destOrd="0" presId="urn:microsoft.com/office/officeart/2005/8/layout/hierarchy1"/>
    <dgm:cxn modelId="{95E19F29-0C00-49DD-8FC9-F93E6A794A44}" type="presParOf" srcId="{E81177C5-C2DD-4DF7-94BF-440601FC69E6}" destId="{0FC82D78-FF34-42E0-AB79-594B3E4D70F6}" srcOrd="1" destOrd="0" presId="urn:microsoft.com/office/officeart/2005/8/layout/hierarchy1"/>
    <dgm:cxn modelId="{21EB140E-0605-46A7-8B00-558EA51745BC}" type="presParOf" srcId="{0FC82D78-FF34-42E0-AB79-594B3E4D70F6}" destId="{129C3EBF-4F45-400E-9C23-AE4E0DD47783}" srcOrd="0" destOrd="0" presId="urn:microsoft.com/office/officeart/2005/8/layout/hierarchy1"/>
    <dgm:cxn modelId="{3399CF63-D379-4AAF-971F-F667855D3081}" type="presParOf" srcId="{129C3EBF-4F45-400E-9C23-AE4E0DD47783}" destId="{D3C2455F-4911-4206-BD1A-80616E1ABA57}" srcOrd="0" destOrd="0" presId="urn:microsoft.com/office/officeart/2005/8/layout/hierarchy1"/>
    <dgm:cxn modelId="{C02A5C59-2D5B-45C5-A3E3-EFBC44A800B7}" type="presParOf" srcId="{129C3EBF-4F45-400E-9C23-AE4E0DD47783}" destId="{93DB1F45-A71B-477D-B231-A634A5EEF5C3}" srcOrd="1" destOrd="0" presId="urn:microsoft.com/office/officeart/2005/8/layout/hierarchy1"/>
    <dgm:cxn modelId="{62AFA6F6-6AEF-44D7-BC11-323C8DAC9270}" type="presParOf" srcId="{0FC82D78-FF34-42E0-AB79-594B3E4D70F6}" destId="{8870D988-FDBE-4BB1-814A-15854A2CC2F9}" srcOrd="1" destOrd="0" presId="urn:microsoft.com/office/officeart/2005/8/layout/hierarchy1"/>
    <dgm:cxn modelId="{BCD36663-23E0-40B7-BB6E-2521DC5AAF9E}" type="presParOf" srcId="{E81177C5-C2DD-4DF7-94BF-440601FC69E6}" destId="{A33C6131-85A5-447D-905A-61828EAD889F}" srcOrd="2" destOrd="0" presId="urn:microsoft.com/office/officeart/2005/8/layout/hierarchy1"/>
    <dgm:cxn modelId="{12906784-7AE4-447A-B97C-802CC9F90F43}" type="presParOf" srcId="{E81177C5-C2DD-4DF7-94BF-440601FC69E6}" destId="{C74DA935-F200-4A28-9609-DA1B7BCAEE63}" srcOrd="3" destOrd="0" presId="urn:microsoft.com/office/officeart/2005/8/layout/hierarchy1"/>
    <dgm:cxn modelId="{2C81D1D7-BFFE-47F0-BDDF-477E3428A50E}" type="presParOf" srcId="{C74DA935-F200-4A28-9609-DA1B7BCAEE63}" destId="{6E1257FC-8C5A-4DD7-8E46-C24F6F50A150}" srcOrd="0" destOrd="0" presId="urn:microsoft.com/office/officeart/2005/8/layout/hierarchy1"/>
    <dgm:cxn modelId="{76C32FB9-8E96-46DD-846E-C8B70079472F}" type="presParOf" srcId="{6E1257FC-8C5A-4DD7-8E46-C24F6F50A150}" destId="{F9D050F7-A141-424A-81F1-5EF49122584E}" srcOrd="0" destOrd="0" presId="urn:microsoft.com/office/officeart/2005/8/layout/hierarchy1"/>
    <dgm:cxn modelId="{AEC4CF0C-8B0D-4A82-A87D-0F814DB83A65}" type="presParOf" srcId="{6E1257FC-8C5A-4DD7-8E46-C24F6F50A150}" destId="{2F030043-2B9E-4615-8A42-1D147E2089DD}" srcOrd="1" destOrd="0" presId="urn:microsoft.com/office/officeart/2005/8/layout/hierarchy1"/>
    <dgm:cxn modelId="{C8D16987-D344-44C3-BCCC-34F5AF1AA35F}" type="presParOf" srcId="{C74DA935-F200-4A28-9609-DA1B7BCAEE63}" destId="{EBFD7329-9120-48FF-9032-7F7CC7699B7B}" srcOrd="1" destOrd="0" presId="urn:microsoft.com/office/officeart/2005/8/layout/hierarchy1"/>
    <dgm:cxn modelId="{50A73333-11C9-441E-8EBA-529E46A7D587}" type="presParOf" srcId="{E81177C5-C2DD-4DF7-94BF-440601FC69E6}" destId="{4E5D42D0-A993-404A-94AC-02E8A57DF18D}" srcOrd="4" destOrd="0" presId="urn:microsoft.com/office/officeart/2005/8/layout/hierarchy1"/>
    <dgm:cxn modelId="{7FBD51AD-132A-4E61-AF4E-C9D4A04FFF01}" type="presParOf" srcId="{E81177C5-C2DD-4DF7-94BF-440601FC69E6}" destId="{4048DF54-DD71-4463-8CED-EC37C5622230}" srcOrd="5" destOrd="0" presId="urn:microsoft.com/office/officeart/2005/8/layout/hierarchy1"/>
    <dgm:cxn modelId="{9EC074DA-7DC1-4E46-B049-CEBD66205CEB}" type="presParOf" srcId="{4048DF54-DD71-4463-8CED-EC37C5622230}" destId="{589FE516-EBA3-4E03-893C-E50622A31DBC}" srcOrd="0" destOrd="0" presId="urn:microsoft.com/office/officeart/2005/8/layout/hierarchy1"/>
    <dgm:cxn modelId="{B44F4614-1DC4-4DD1-A753-68B1CAF5B990}" type="presParOf" srcId="{589FE516-EBA3-4E03-893C-E50622A31DBC}" destId="{E98765EC-3AC1-46A7-8B4A-CB56CACAE37E}" srcOrd="0" destOrd="0" presId="urn:microsoft.com/office/officeart/2005/8/layout/hierarchy1"/>
    <dgm:cxn modelId="{DFC09780-C055-440B-81AB-BC22C5D905FF}" type="presParOf" srcId="{589FE516-EBA3-4E03-893C-E50622A31DBC}" destId="{45A516C0-0498-428F-BBF3-EDBEA5870C8A}" srcOrd="1" destOrd="0" presId="urn:microsoft.com/office/officeart/2005/8/layout/hierarchy1"/>
    <dgm:cxn modelId="{C0E54110-B014-423A-BE97-48C6C2356B48}" type="presParOf" srcId="{4048DF54-DD71-4463-8CED-EC37C5622230}" destId="{3D23C675-E06D-484C-BFE0-DF51B7DE4F10}" srcOrd="1" destOrd="0" presId="urn:microsoft.com/office/officeart/2005/8/layout/hierarchy1"/>
    <dgm:cxn modelId="{ED1E04B8-B652-4D30-B586-5842CC7F1592}" type="presParOf" srcId="{E81177C5-C2DD-4DF7-94BF-440601FC69E6}" destId="{4B0C6A3A-525D-4520-B136-CF8B7816DF42}" srcOrd="6" destOrd="0" presId="urn:microsoft.com/office/officeart/2005/8/layout/hierarchy1"/>
    <dgm:cxn modelId="{96AF7552-AB96-4FFE-8D8E-9EBF39999457}" type="presParOf" srcId="{E81177C5-C2DD-4DF7-94BF-440601FC69E6}" destId="{87CC3B90-5136-48B8-9A9F-2199182C6DB4}" srcOrd="7" destOrd="0" presId="urn:microsoft.com/office/officeart/2005/8/layout/hierarchy1"/>
    <dgm:cxn modelId="{86AC8602-48E4-4EE3-85DE-E07817F07D2D}" type="presParOf" srcId="{87CC3B90-5136-48B8-9A9F-2199182C6DB4}" destId="{B61A2898-02A3-469D-8090-B96B903F3BB3}" srcOrd="0" destOrd="0" presId="urn:microsoft.com/office/officeart/2005/8/layout/hierarchy1"/>
    <dgm:cxn modelId="{715CED1A-D216-45B3-B457-28B5EBEAAC62}" type="presParOf" srcId="{B61A2898-02A3-469D-8090-B96B903F3BB3}" destId="{E1A888F5-8D11-4B60-88E9-EBBA326090DD}" srcOrd="0" destOrd="0" presId="urn:microsoft.com/office/officeart/2005/8/layout/hierarchy1"/>
    <dgm:cxn modelId="{172E9B13-F5C0-4AAF-93F8-14CB93D85A8D}" type="presParOf" srcId="{B61A2898-02A3-469D-8090-B96B903F3BB3}" destId="{FB101C19-744C-4BF1-810C-24F0D9111E01}" srcOrd="1" destOrd="0" presId="urn:microsoft.com/office/officeart/2005/8/layout/hierarchy1"/>
    <dgm:cxn modelId="{758580D5-3859-4EDE-BA79-FF7E802D9138}" type="presParOf" srcId="{87CC3B90-5136-48B8-9A9F-2199182C6DB4}" destId="{88F5D12E-7318-4ADF-963C-2442A5E59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6A3A-525D-4520-B136-CF8B7816DF42}">
      <dsp:nvSpPr>
        <dsp:cNvPr id="0" name=""/>
        <dsp:cNvSpPr/>
      </dsp:nvSpPr>
      <dsp:spPr>
        <a:xfrm>
          <a:off x="4019163" y="16931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D42D0-A993-404A-94AC-02E8A57DF18D}">
      <dsp:nvSpPr>
        <dsp:cNvPr id="0" name=""/>
        <dsp:cNvSpPr/>
      </dsp:nvSpPr>
      <dsp:spPr>
        <a:xfrm>
          <a:off x="4019163" y="16931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C6131-85A5-447D-905A-61828EAD889F}">
      <dsp:nvSpPr>
        <dsp:cNvPr id="0" name=""/>
        <dsp:cNvSpPr/>
      </dsp:nvSpPr>
      <dsp:spPr>
        <a:xfrm>
          <a:off x="2967156" y="16931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88EC1-C5DC-44EE-9C9D-3E73308123AC}">
      <dsp:nvSpPr>
        <dsp:cNvPr id="0" name=""/>
        <dsp:cNvSpPr/>
      </dsp:nvSpPr>
      <dsp:spPr>
        <a:xfrm>
          <a:off x="863143" y="16931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7F6CA-BEA9-425D-A3BA-221C3AFC78A7}">
      <dsp:nvSpPr>
        <dsp:cNvPr id="0" name=""/>
        <dsp:cNvSpPr/>
      </dsp:nvSpPr>
      <dsp:spPr>
        <a:xfrm>
          <a:off x="2270231" y="600066"/>
          <a:ext cx="3497862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8728B-3888-487F-B9E3-40F694C29898}">
      <dsp:nvSpPr>
        <dsp:cNvPr id="0" name=""/>
        <dsp:cNvSpPr/>
      </dsp:nvSpPr>
      <dsp:spPr>
        <a:xfrm>
          <a:off x="2461505" y="781776"/>
          <a:ext cx="3497862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ndalus" pitchFamily="18" charset="-78"/>
              <a:cs typeface="Andalus" pitchFamily="18" charset="-78"/>
            </a:rPr>
            <a:t>Regulation of Gluconeogenesis</a:t>
          </a:r>
        </a:p>
      </dsp:txBody>
      <dsp:txXfrm>
        <a:off x="2493522" y="813793"/>
        <a:ext cx="3433828" cy="1029096"/>
      </dsp:txXfrm>
    </dsp:sp>
    <dsp:sp modelId="{D3C2455F-4911-4206-BD1A-80616E1ABA57}">
      <dsp:nvSpPr>
        <dsp:cNvPr id="0" name=""/>
        <dsp:cNvSpPr/>
      </dsp:nvSpPr>
      <dsp:spPr>
        <a:xfrm>
          <a:off x="2411" y="21938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1F45-A71B-477D-B231-A634A5EEF5C3}">
      <dsp:nvSpPr>
        <dsp:cNvPr id="0" name=""/>
        <dsp:cNvSpPr/>
      </dsp:nvSpPr>
      <dsp:spPr>
        <a:xfrm>
          <a:off x="193684" y="237556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ndalus" pitchFamily="18" charset="-78"/>
              <a:cs typeface="Andalus" pitchFamily="18" charset="-78"/>
            </a:rPr>
            <a:t>Allosteric regulation</a:t>
          </a:r>
        </a:p>
      </dsp:txBody>
      <dsp:txXfrm>
        <a:off x="225701" y="2407583"/>
        <a:ext cx="1657431" cy="1029096"/>
      </dsp:txXfrm>
    </dsp:sp>
    <dsp:sp modelId="{F9D050F7-A141-424A-81F1-5EF49122584E}">
      <dsp:nvSpPr>
        <dsp:cNvPr id="0" name=""/>
        <dsp:cNvSpPr/>
      </dsp:nvSpPr>
      <dsp:spPr>
        <a:xfrm>
          <a:off x="2106423" y="21938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30043-2B9E-4615-8A42-1D147E2089DD}">
      <dsp:nvSpPr>
        <dsp:cNvPr id="0" name=""/>
        <dsp:cNvSpPr/>
      </dsp:nvSpPr>
      <dsp:spPr>
        <a:xfrm>
          <a:off x="2297697" y="237556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ndalus" pitchFamily="18" charset="-78"/>
              <a:cs typeface="Andalus" pitchFamily="18" charset="-78"/>
            </a:rPr>
            <a:t>Covalent modification </a:t>
          </a:r>
        </a:p>
      </dsp:txBody>
      <dsp:txXfrm>
        <a:off x="2329714" y="2407583"/>
        <a:ext cx="1657431" cy="1029096"/>
      </dsp:txXfrm>
    </dsp:sp>
    <dsp:sp modelId="{E98765EC-3AC1-46A7-8B4A-CB56CACAE37E}">
      <dsp:nvSpPr>
        <dsp:cNvPr id="0" name=""/>
        <dsp:cNvSpPr/>
      </dsp:nvSpPr>
      <dsp:spPr>
        <a:xfrm>
          <a:off x="4210436" y="21938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516C0-0498-428F-BBF3-EDBEA5870C8A}">
      <dsp:nvSpPr>
        <dsp:cNvPr id="0" name=""/>
        <dsp:cNvSpPr/>
      </dsp:nvSpPr>
      <dsp:spPr>
        <a:xfrm>
          <a:off x="4401710" y="237556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ndalus" pitchFamily="18" charset="-78"/>
              <a:cs typeface="Andalus" pitchFamily="18" charset="-78"/>
            </a:rPr>
            <a:t>Hormonal regulation </a:t>
          </a:r>
        </a:p>
      </dsp:txBody>
      <dsp:txXfrm>
        <a:off x="4433727" y="2407583"/>
        <a:ext cx="1657431" cy="1029096"/>
      </dsp:txXfrm>
    </dsp:sp>
    <dsp:sp modelId="{E1A888F5-8D11-4B60-88E9-EBBA326090DD}">
      <dsp:nvSpPr>
        <dsp:cNvPr id="0" name=""/>
        <dsp:cNvSpPr/>
      </dsp:nvSpPr>
      <dsp:spPr>
        <a:xfrm>
          <a:off x="6314449" y="21938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01C19-744C-4BF1-810C-24F0D9111E01}">
      <dsp:nvSpPr>
        <dsp:cNvPr id="0" name=""/>
        <dsp:cNvSpPr/>
      </dsp:nvSpPr>
      <dsp:spPr>
        <a:xfrm>
          <a:off x="6505723" y="2375566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ndalus" pitchFamily="18" charset="-78"/>
              <a:cs typeface="Andalus" pitchFamily="18" charset="-78"/>
            </a:rPr>
            <a:t>Substrate availability </a:t>
          </a:r>
        </a:p>
      </dsp:txBody>
      <dsp:txXfrm>
        <a:off x="6537740" y="2407583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52273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Substrates for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838DCE7-0CB9-DC66-C5F1-CB67D292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9472" b="43704"/>
          <a:stretch>
            <a:fillRect/>
          </a:stretch>
        </p:blipFill>
        <p:spPr bwMode="auto">
          <a:xfrm>
            <a:off x="457200" y="1905000"/>
            <a:ext cx="81422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B9386-9F60-448C-A414-FB90FDEFADA5}"/>
              </a:ext>
            </a:extLst>
          </p:cNvPr>
          <p:cNvSpPr/>
          <p:nvPr/>
        </p:nvSpPr>
        <p:spPr>
          <a:xfrm>
            <a:off x="76200" y="16431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74927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Substrates for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194" name="Picture 2" descr="Glucogenic and ketogenic amino acids (practice)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5627077" cy="5334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33CC69-00B6-4576-A2F7-8A002673DE07}"/>
              </a:ext>
            </a:extLst>
          </p:cNvPr>
          <p:cNvSpPr/>
          <p:nvPr/>
        </p:nvSpPr>
        <p:spPr>
          <a:xfrm>
            <a:off x="228600" y="8786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409439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Pathway of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6" descr="figure-14-16">
            <a:extLst>
              <a:ext uri="{FF2B5EF4-FFF2-40B4-BE49-F238E27FC236}">
                <a16:creationId xmlns:a16="http://schemas.microsoft.com/office/drawing/2014/main" id="{89684DBF-596C-6C57-8C96-5E0A3AEA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95400"/>
            <a:ext cx="4386615" cy="55514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82AB5D-7170-4733-B1DA-EAEC12F0A8BD}"/>
              </a:ext>
            </a:extLst>
          </p:cNvPr>
          <p:cNvSpPr/>
          <p:nvPr/>
        </p:nvSpPr>
        <p:spPr>
          <a:xfrm>
            <a:off x="152400" y="931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300603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Energy Expenditure in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t-BR" sz="2800" dirty="0">
                <a:latin typeface="Andalus" pitchFamily="18" charset="-78"/>
                <a:cs typeface="Andalus" pitchFamily="18" charset="-78"/>
              </a:rPr>
              <a:t>2 Pyruvate + 4ATP + 2GTP + 2NADH + 2H + 4H2O </a:t>
            </a:r>
            <a:r>
              <a:rPr lang="pt-BR" sz="2800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 </a:t>
            </a:r>
            <a:r>
              <a:rPr lang="pl-PL" sz="2800" dirty="0">
                <a:latin typeface="Andalus" pitchFamily="18" charset="-78"/>
                <a:cs typeface="Andalus" pitchFamily="18" charset="-78"/>
              </a:rPr>
              <a:t>glucose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2800" dirty="0">
                <a:latin typeface="Andalus" pitchFamily="18" charset="-78"/>
                <a:cs typeface="Andalus" pitchFamily="18" charset="-78"/>
              </a:rPr>
              <a:t>+ 4ADP+ 2GDP+ 6pi + 2NAD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Synthesis of one glucose from pyruvate requires, 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six high-energy phosphate groups, four from ATP and two from GTP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two molecules of NADH</a:t>
            </a:r>
            <a:endParaRPr lang="pl-PL" sz="2600" dirty="0">
              <a:latin typeface="Andalus" pitchFamily="18" charset="-78"/>
              <a:cs typeface="Andalus" pitchFamily="18" charset="-78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80C70-3D4C-4EF0-BE5E-8C3CD08A2E8F}"/>
              </a:ext>
            </a:extLst>
          </p:cNvPr>
          <p:cNvSpPr/>
          <p:nvPr/>
        </p:nvSpPr>
        <p:spPr>
          <a:xfrm>
            <a:off x="152400" y="116443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09310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Regulation of Gluconeogenesis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954D1-B8AD-D3F0-BB9D-77983D28C5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318"/>
              </p:ext>
            </p:extLst>
          </p:nvPr>
        </p:nvGraphicFramePr>
        <p:xfrm>
          <a:off x="457200" y="17526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5A7977A-488A-4075-AC49-6420C7DAF937}"/>
              </a:ext>
            </a:extLst>
          </p:cNvPr>
          <p:cNvSpPr/>
          <p:nvPr/>
        </p:nvSpPr>
        <p:spPr>
          <a:xfrm>
            <a:off x="152400" y="148709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20329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Allosteric Regulation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9425D5-CBCB-D865-81CE-671BBF11C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6" b="9333"/>
          <a:stretch>
            <a:fillRect/>
          </a:stretch>
        </p:blipFill>
        <p:spPr bwMode="auto">
          <a:xfrm>
            <a:off x="2438400" y="1371600"/>
            <a:ext cx="3460252" cy="529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8FCEAF-3015-4EF1-932B-45F8E93FA083}"/>
              </a:ext>
            </a:extLst>
          </p:cNvPr>
          <p:cNvSpPr/>
          <p:nvPr/>
        </p:nvSpPr>
        <p:spPr>
          <a:xfrm>
            <a:off x="9525" y="8786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33801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Covalent Regulation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2DF4BDD-076C-827D-743B-5887DEAB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8382000" cy="502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8ADB9-F3AA-4DDF-816A-76D56AFDEFB5}"/>
              </a:ext>
            </a:extLst>
          </p:cNvPr>
          <p:cNvSpPr/>
          <p:nvPr/>
        </p:nvSpPr>
        <p:spPr>
          <a:xfrm>
            <a:off x="152400" y="12489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87524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Hormonal Regulation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Glucagon acts through cAMP to</a:t>
            </a:r>
          </a:p>
          <a:p>
            <a:pPr algn="just"/>
            <a:endParaRPr lang="en-US" altLang="en-US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decrease fructose 2,6-bisphosphate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inactivation of protein kinase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increase the rate of transcription of PEP Carboxykinase gene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4B463-827C-4DA8-A65F-CD945733F127}"/>
              </a:ext>
            </a:extLst>
          </p:cNvPr>
          <p:cNvSpPr/>
          <p:nvPr/>
        </p:nvSpPr>
        <p:spPr>
          <a:xfrm>
            <a:off x="152400" y="109023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Substrate Availability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Glucogenic amino acids</a:t>
            </a:r>
          </a:p>
          <a:p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Acetyl-CoA</a:t>
            </a:r>
          </a:p>
          <a:p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ATP</a:t>
            </a:r>
          </a:p>
          <a:p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NADH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962B5-A7A3-4A22-A019-5AC84786E98C}"/>
              </a:ext>
            </a:extLst>
          </p:cNvPr>
          <p:cNvSpPr/>
          <p:nvPr/>
        </p:nvSpPr>
        <p:spPr>
          <a:xfrm>
            <a:off x="152400" y="7489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2" name="Picture 2" descr="C:\Users\dell\Desktop\benefits-of-CBD-Oil-for-Liver-Diseases.jpg">
            <a:extLst>
              <a:ext uri="{FF2B5EF4-FFF2-40B4-BE49-F238E27FC236}">
                <a16:creationId xmlns:a16="http://schemas.microsoft.com/office/drawing/2014/main" id="{11ECDD64-2380-441F-A6A7-E5D5FCFF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4191000" cy="3149237"/>
          </a:xfrm>
          <a:prstGeom prst="rect">
            <a:avLst/>
          </a:prstGeom>
          <a:noFill/>
        </p:spPr>
      </p:pic>
      <p:pic>
        <p:nvPicPr>
          <p:cNvPr id="8" name="Picture 3" descr="C:\Users\dell\Desktop\Kidneys.jpg">
            <a:extLst>
              <a:ext uri="{FF2B5EF4-FFF2-40B4-BE49-F238E27FC236}">
                <a16:creationId xmlns:a16="http://schemas.microsoft.com/office/drawing/2014/main" id="{6C7AE48E-614A-4E03-9E5A-1C1AA738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042209" cy="416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Gastrointestinal Tract (GIT)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>
                <a:cs typeface="Times New Roman" pitchFamily="18" charset="0"/>
              </a:rPr>
              <a:t>Year MBBS (</a:t>
            </a:r>
            <a:r>
              <a:rPr lang="en-US" sz="3200" dirty="0">
                <a:cs typeface="Times New Roman" pitchFamily="18" charset="0"/>
              </a:rPr>
              <a:t>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Gluconeogenesis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D4AA9-999E-4E61-869C-5583EFE2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15672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Glucose 6-Phosphatase Deficiency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C50C-F92B-54C4-B91D-7BFB710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900D7-E2C9-4DDF-B768-4DD756B00D6E}"/>
              </a:ext>
            </a:extLst>
          </p:cNvPr>
          <p:cNvSpPr/>
          <p:nvPr/>
        </p:nvSpPr>
        <p:spPr>
          <a:xfrm>
            <a:off x="152400" y="17367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  <p:pic>
        <p:nvPicPr>
          <p:cNvPr id="12" name="Picture 2" descr="C:\Users\dell\Desktop\_.jpg">
            <a:extLst>
              <a:ext uri="{FF2B5EF4-FFF2-40B4-BE49-F238E27FC236}">
                <a16:creationId xmlns:a16="http://schemas.microsoft.com/office/drawing/2014/main" id="{E665CF8C-2751-49BD-BD1F-4D106248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000"/>
          <a:stretch>
            <a:fillRect/>
          </a:stretch>
        </p:blipFill>
        <p:spPr bwMode="auto">
          <a:xfrm>
            <a:off x="478719" y="1738312"/>
            <a:ext cx="8046156" cy="3982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7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354012"/>
            <a:ext cx="8201025" cy="12271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Suggested Research Article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Link: </a:t>
            </a:r>
            <a:r>
              <a:rPr lang="en-US" sz="3800" dirty="0">
                <a:hlinkClick r:id="rId2"/>
              </a:rPr>
              <a:t>https://www.ncbi.nlm.nih.gov/pmc/articles/PMC5552273/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Journal Name: </a:t>
            </a:r>
          </a:p>
          <a:p>
            <a:pPr marL="0" indent="0">
              <a:buNone/>
            </a:pPr>
            <a:r>
              <a:rPr lang="en-US" sz="3800" dirty="0"/>
              <a:t>Front. Endocrinol.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Title:</a:t>
            </a:r>
          </a:p>
          <a:p>
            <a:pPr marL="0" indent="0">
              <a:buNone/>
            </a:pPr>
            <a:r>
              <a:rPr lang="en-US" sz="3800" dirty="0"/>
              <a:t>Unraveling the Regulation of Hepatic Gluconeogenesis</a:t>
            </a:r>
          </a:p>
          <a:p>
            <a:pPr marL="0" indent="0">
              <a:buNone/>
            </a:pPr>
            <a:r>
              <a:rPr lang="en-US" sz="3800" dirty="0"/>
              <a:t>Author Name: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err="1"/>
              <a:t>Xueping</a:t>
            </a:r>
            <a:r>
              <a:rPr lang="en-US" sz="3800" dirty="0"/>
              <a:t> Zhang, </a:t>
            </a:r>
            <a:r>
              <a:rPr lang="en-US" sz="3800" dirty="0" err="1"/>
              <a:t>Shanshan</a:t>
            </a:r>
            <a:r>
              <a:rPr lang="en-US" sz="3800" dirty="0"/>
              <a:t> Yang, </a:t>
            </a:r>
            <a:r>
              <a:rPr lang="en-US" sz="3800" dirty="0" err="1"/>
              <a:t>Jinglu</a:t>
            </a:r>
            <a:r>
              <a:rPr lang="en-US" sz="3800" dirty="0"/>
              <a:t> Chen, </a:t>
            </a:r>
            <a:r>
              <a:rPr lang="en-US" sz="3800" dirty="0" err="1"/>
              <a:t>Zhiguang</a:t>
            </a:r>
            <a:r>
              <a:rPr lang="en-US" sz="3800" dirty="0"/>
              <a:t> Su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Abstract: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Hepatic gluconeogenesis, </a:t>
            </a:r>
            <a:r>
              <a:rPr lang="en-US" sz="1600" i="1" dirty="0">
                <a:solidFill>
                  <a:srgbClr val="FF0000"/>
                </a:solidFill>
              </a:rPr>
              <a:t>de novo</a:t>
            </a:r>
            <a:r>
              <a:rPr lang="en-US" sz="1600" dirty="0">
                <a:solidFill>
                  <a:srgbClr val="FF0000"/>
                </a:solidFill>
              </a:rPr>
              <a:t> glucose synthesis from available precursors, plays a crucial role in maintaining glucose homeostasis to meet energy demands during prolonged starvation in animals. </a:t>
            </a:r>
            <a:r>
              <a:rPr lang="en-US" sz="1600" dirty="0"/>
              <a:t>The abnormally increased rate of hepatic gluconeogenesis contributes to hyperglycemia in diabetes. </a:t>
            </a:r>
            <a:r>
              <a:rPr lang="en-US" sz="1600" dirty="0">
                <a:solidFill>
                  <a:srgbClr val="FF0000"/>
                </a:solidFill>
              </a:rPr>
              <a:t>Gluconeogenesis is regulated on multiple levels, such as hormonal secretion, gene transcription, and posttranslational modification. </a:t>
            </a:r>
            <a:r>
              <a:rPr lang="en-US" sz="1600" dirty="0"/>
              <a:t>We review here the molecular mechanisms underlying the transcriptional regulation of gluconeogenesis in response to nutritional and hormonal changes.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8E7F8-256A-4B60-8E09-4BFE7854E879}"/>
              </a:ext>
            </a:extLst>
          </p:cNvPr>
          <p:cNvSpPr/>
          <p:nvPr/>
        </p:nvSpPr>
        <p:spPr>
          <a:xfrm>
            <a:off x="152400" y="8794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Illustrated Reviews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10, page no. 253-264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ndalus" pitchFamily="18" charset="-78"/>
                <a:cs typeface="Andalus" pitchFamily="18" charset="-78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the substrates for Gluconeogenesis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Understand the pathway of Gluconeogenesis and its regulation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related Clinical Disorder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Definition </a:t>
            </a:r>
          </a:p>
          <a:p>
            <a:pPr algn="just"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  “New formation of sugar from non-carbohydrate precursors“</a:t>
            </a:r>
          </a:p>
          <a:p>
            <a:pPr algn="just"/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Function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maintenance of blood glucose during fasting, starvation &amp; prolonged exercise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BD0F3-7CEC-43D0-BC73-650F4ED890CC}"/>
              </a:ext>
            </a:extLst>
          </p:cNvPr>
          <p:cNvSpPr/>
          <p:nvPr/>
        </p:nvSpPr>
        <p:spPr>
          <a:xfrm>
            <a:off x="76200" y="55047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268324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Substrates for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725"/>
            <a:ext cx="78867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Glycerol 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Lactate 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Glucogenic amino acids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Propionate 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9206D-70AE-41EB-BF6F-059426059375}"/>
              </a:ext>
            </a:extLst>
          </p:cNvPr>
          <p:cNvSpPr/>
          <p:nvPr/>
        </p:nvSpPr>
        <p:spPr>
          <a:xfrm>
            <a:off x="152400" y="15982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64052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Substrates for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B4641B-F37A-5607-6C47-821FA255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24733"/>
            <a:ext cx="4648200" cy="5533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77EAD9-99B9-41AC-92F3-33CC5A4D5432}"/>
              </a:ext>
            </a:extLst>
          </p:cNvPr>
          <p:cNvSpPr/>
          <p:nvPr/>
        </p:nvSpPr>
        <p:spPr>
          <a:xfrm>
            <a:off x="152400" y="8786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340373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Substrates for Gluconeogenesis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FB9A005-011B-D397-D34A-4F851CE9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89244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BA7ED1-284B-43D8-8F94-3FCF36DDFF50}"/>
              </a:ext>
            </a:extLst>
          </p:cNvPr>
          <p:cNvSpPr/>
          <p:nvPr/>
        </p:nvSpPr>
        <p:spPr>
          <a:xfrm>
            <a:off x="152400" y="15982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Core Knowledge </a:t>
            </a:r>
          </a:p>
        </p:txBody>
      </p:sp>
    </p:spTree>
    <p:extLst>
      <p:ext uri="{BB962C8B-B14F-4D97-AF65-F5344CB8AC3E}">
        <p14:creationId xmlns:p14="http://schemas.microsoft.com/office/powerpoint/2010/main" val="412561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670</Words>
  <Application>Microsoft Office PowerPoint</Application>
  <PresentationFormat>On-screen Show (4:3)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Andalus</vt:lpstr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PowerPoint Presentation</vt:lpstr>
      <vt:lpstr>Gastrointestinal Tract (GIT) Module 2nd Year MBBS (LGIS) Gluconeogenesis</vt:lpstr>
      <vt:lpstr>Motto, Vision, Dream</vt:lpstr>
      <vt:lpstr>PowerPoint Presentation</vt:lpstr>
      <vt:lpstr>PowerPoint Presentation</vt:lpstr>
      <vt:lpstr>Gluconeogenesis </vt:lpstr>
      <vt:lpstr>Substrates for Gluconeogenesis </vt:lpstr>
      <vt:lpstr>Substrates for Gluconeogenesis </vt:lpstr>
      <vt:lpstr>Substrates for Gluconeogenesis </vt:lpstr>
      <vt:lpstr>Substrates for Gluconeogenesis </vt:lpstr>
      <vt:lpstr>Substrates for Gluconeogenesis </vt:lpstr>
      <vt:lpstr>Pathway of Gluconeogenesis </vt:lpstr>
      <vt:lpstr>Energy Expenditure in Gluconeogenesis </vt:lpstr>
      <vt:lpstr>Regulation of Gluconeogenesis </vt:lpstr>
      <vt:lpstr>Allosteric Regulation</vt:lpstr>
      <vt:lpstr>Covalent Regulation</vt:lpstr>
      <vt:lpstr>Hormonal Regulation </vt:lpstr>
      <vt:lpstr>Substrate Availability </vt:lpstr>
      <vt:lpstr>Anatomical &amp; Physiological Aspects </vt:lpstr>
      <vt:lpstr>Glucose 6-Phosphatase Deficiency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105</cp:revision>
  <dcterms:created xsi:type="dcterms:W3CDTF">2006-08-16T00:00:00Z</dcterms:created>
  <dcterms:modified xsi:type="dcterms:W3CDTF">2025-02-27T06:10:42Z</dcterms:modified>
</cp:coreProperties>
</file>