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8" r:id="rId2"/>
    <p:sldId id="578" r:id="rId3"/>
    <p:sldId id="496" r:id="rId4"/>
    <p:sldId id="362" r:id="rId5"/>
    <p:sldId id="364" r:id="rId6"/>
    <p:sldId id="260" r:id="rId7"/>
    <p:sldId id="404" r:id="rId8"/>
    <p:sldId id="309" r:id="rId9"/>
    <p:sldId id="257" r:id="rId10"/>
    <p:sldId id="262" r:id="rId11"/>
    <p:sldId id="407" r:id="rId12"/>
    <p:sldId id="408" r:id="rId13"/>
    <p:sldId id="406" r:id="rId14"/>
    <p:sldId id="409" r:id="rId15"/>
    <p:sldId id="410" r:id="rId16"/>
    <p:sldId id="411" r:id="rId17"/>
    <p:sldId id="414" r:id="rId18"/>
    <p:sldId id="415" r:id="rId19"/>
    <p:sldId id="423" r:id="rId20"/>
    <p:sldId id="422" r:id="rId21"/>
    <p:sldId id="439" r:id="rId22"/>
    <p:sldId id="440" r:id="rId23"/>
    <p:sldId id="427" r:id="rId24"/>
    <p:sldId id="441" r:id="rId25"/>
    <p:sldId id="442" r:id="rId26"/>
    <p:sldId id="443" r:id="rId27"/>
    <p:sldId id="447" r:id="rId28"/>
    <p:sldId id="400" r:id="rId29"/>
    <p:sldId id="386" r:id="rId30"/>
    <p:sldId id="395" r:id="rId31"/>
    <p:sldId id="302" r:id="rId32"/>
    <p:sldId id="303" r:id="rId33"/>
    <p:sldId id="581" r:id="rId34"/>
    <p:sldId id="300" r:id="rId35"/>
    <p:sldId id="5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60"/>
  </p:normalViewPr>
  <p:slideViewPr>
    <p:cSldViewPr>
      <p:cViewPr varScale="1">
        <p:scale>
          <a:sx n="68" d="100"/>
          <a:sy n="68" d="100"/>
        </p:scale>
        <p:origin x="14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5ECF6-CF96-4B18-BAED-9FFF9B437477}" type="datetimeFigureOut">
              <a:rPr lang="en-US" smtClean="0"/>
              <a:t>2/18/2025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778F9-24D6-48FD-8404-ECF1DD6C5FD5}" type="slidenum">
              <a:rPr lang="en-US" smtClean="0"/>
              <a:t>‹#›</a:t>
            </a:fld>
            <a:endParaRPr lang="en-US"/>
          </a:p>
        </p:txBody>
      </p:sp>
    </p:spTree>
    <p:extLst>
      <p:ext uri="{BB962C8B-B14F-4D97-AF65-F5344CB8AC3E}">
        <p14:creationId xmlns:p14="http://schemas.microsoft.com/office/powerpoint/2010/main" val="323068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38009382" TargetMode="External"/><Relationship Id="rId2" Type="http://schemas.openxmlformats.org/officeDocument/2006/relationships/hyperlink" Target="https://link.springer.com/article/10.1186/s12889-024-17926-y"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30"/>
            <a:ext cx="8229600" cy="1143000"/>
          </a:xfrm>
        </p:spPr>
        <p:txBody>
          <a:bodyPr>
            <a:normAutofit fontScale="90000"/>
          </a:bodyPr>
          <a:lstStyle/>
          <a:p>
            <a:r>
              <a:rPr lang="en-US" b="1" dirty="0">
                <a:solidFill>
                  <a:srgbClr val="7030A0"/>
                </a:solidFill>
              </a:rPr>
              <a:t>Relevance of Anthropology in Health Care</a:t>
            </a: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2012635"/>
            <a:ext cx="7964129" cy="4142673"/>
          </a:xfrm>
          <a:prstGeom prst="rect">
            <a:avLst/>
          </a:prstGeom>
        </p:spPr>
        <p:txBody>
          <a:bodyPr wrap="square">
            <a:spAutoFit/>
          </a:bodyPr>
          <a:lstStyle/>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In a culturally sensitive health care approach social aspects are treated at par with biological determinants of disease. </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The social dimension of health is thus an integral part of history taking, assessment, diagnostics and therapeutics.</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 The understanding of terms like culture, subculture, beliefs, values, and norms, society, family, social class, social roles, and child rearing practices is basic to this form of health care.</a:t>
            </a:r>
            <a:endParaRPr lang="en-US" altLang="en-US" sz="2800" kern="0" dirty="0">
              <a:latin typeface="Arial"/>
            </a:endParaRPr>
          </a:p>
        </p:txBody>
      </p:sp>
      <p:sp>
        <p:nvSpPr>
          <p:cNvPr id="3" name="TextBox 2">
            <a:extLst>
              <a:ext uri="{FF2B5EF4-FFF2-40B4-BE49-F238E27FC236}">
                <a16:creationId xmlns:a16="http://schemas.microsoft.com/office/drawing/2014/main" id="{F2568F33-445D-81AB-0FE9-91847397F6EF}"/>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6" y="702292"/>
            <a:ext cx="8229600" cy="1143000"/>
          </a:xfrm>
        </p:spPr>
        <p:txBody>
          <a:bodyPr>
            <a:normAutofit/>
          </a:bodyPr>
          <a:lstStyle/>
          <a:p>
            <a:pPr algn="l"/>
            <a:r>
              <a:rPr lang="en-US" b="1" dirty="0">
                <a:solidFill>
                  <a:srgbClr val="7030A0"/>
                </a:solidFill>
              </a:rPr>
              <a:t>Health and Culture</a:t>
            </a:r>
            <a:endParaRPr lang="en-GB" altLang="en-US" b="1" dirty="0">
              <a:solidFill>
                <a:srgbClr val="7030A0"/>
              </a:solidFill>
            </a:endParaRP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6" name="Rectangle 5"/>
          <p:cNvSpPr/>
          <p:nvPr/>
        </p:nvSpPr>
        <p:spPr>
          <a:xfrm>
            <a:off x="382554" y="1576208"/>
            <a:ext cx="7781731" cy="2646878"/>
          </a:xfrm>
          <a:prstGeom prst="rect">
            <a:avLst/>
          </a:prstGeom>
        </p:spPr>
        <p:txBody>
          <a:bodyPr wrap="square">
            <a:spAutoFit/>
          </a:bodyPr>
          <a:lstStyle/>
          <a:p>
            <a:endParaRPr lang="en-US" b="1" dirty="0">
              <a:solidFill>
                <a:srgbClr val="7030A0"/>
              </a:solidFill>
            </a:endParaRPr>
          </a:p>
          <a:p>
            <a:r>
              <a:rPr lang="en-US" sz="2400" b="1" dirty="0">
                <a:solidFill>
                  <a:srgbClr val="7030A0"/>
                </a:solidFill>
              </a:rPr>
              <a:t>Cultural Influences on Health</a:t>
            </a:r>
            <a:r>
              <a:rPr lang="en-US" sz="2400" dirty="0">
                <a:solidFill>
                  <a:srgbClr val="7030A0"/>
                </a:solidFill>
              </a:rPr>
              <a:t>:</a:t>
            </a:r>
          </a:p>
          <a:p>
            <a:pPr marL="742950" lvl="1" indent="-285750">
              <a:buFont typeface="Arial" panose="020B0604020202020204" pitchFamily="34" charset="0"/>
              <a:buChar char="•"/>
            </a:pPr>
            <a:r>
              <a:rPr lang="en-US" sz="2400" dirty="0"/>
              <a:t>Diet and nutrition</a:t>
            </a:r>
          </a:p>
          <a:p>
            <a:pPr marL="742950" lvl="1" indent="-285750">
              <a:buFont typeface="Arial" panose="020B0604020202020204" pitchFamily="34" charset="0"/>
              <a:buChar char="•"/>
            </a:pPr>
            <a:r>
              <a:rPr lang="en-US" sz="2400" dirty="0"/>
              <a:t>Health-seeking behaviors</a:t>
            </a:r>
          </a:p>
          <a:p>
            <a:pPr marL="742950" lvl="1" indent="-285750">
              <a:buFont typeface="Arial" panose="020B0604020202020204" pitchFamily="34" charset="0"/>
              <a:buChar char="•"/>
            </a:pPr>
            <a:r>
              <a:rPr lang="en-US" sz="2400" dirty="0"/>
              <a:t>Perception of disease and treatment</a:t>
            </a:r>
          </a:p>
          <a:p>
            <a:pPr marL="742950" lvl="1" indent="-285750">
              <a:buFont typeface="Arial" panose="020B0604020202020204" pitchFamily="34" charset="0"/>
              <a:buChar char="•"/>
            </a:pPr>
            <a:r>
              <a:rPr lang="en-US" sz="2400" dirty="0"/>
              <a:t>Family and community roles in health care</a:t>
            </a:r>
          </a:p>
          <a:p>
            <a:endParaRPr lang="en-US" sz="2800" dirty="0"/>
          </a:p>
        </p:txBody>
      </p:sp>
      <p:pic>
        <p:nvPicPr>
          <p:cNvPr id="3074" name="Picture 2" descr="Image result for culture and health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682" y="4167367"/>
            <a:ext cx="268605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D58D0-8B64-9A01-9FE1-76147A5B11DD}"/>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84174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22" y="1001005"/>
            <a:ext cx="8229600" cy="1143000"/>
          </a:xfrm>
        </p:spPr>
        <p:txBody>
          <a:bodyPr>
            <a:normAutofit/>
          </a:bodyPr>
          <a:lstStyle/>
          <a:p>
            <a:pPr algn="l"/>
            <a:r>
              <a:rPr lang="en-US" b="1" dirty="0">
                <a:solidFill>
                  <a:srgbClr val="7030A0"/>
                </a:solidFill>
              </a:rPr>
              <a:t>Culture</a:t>
            </a:r>
            <a:endParaRPr lang="en-GB" altLang="en-US" b="1" dirty="0">
              <a:solidFill>
                <a:srgbClr val="7030A0"/>
              </a:solidFill>
            </a:endParaRP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76322" y="2357915"/>
            <a:ext cx="7964129" cy="2979277"/>
          </a:xfrm>
          <a:prstGeom prst="rect">
            <a:avLst/>
          </a:prstGeom>
        </p:spPr>
        <p:txBody>
          <a:bodyPr wrap="square">
            <a:spAutoFit/>
          </a:bodyPr>
          <a:lstStyle/>
          <a:p>
            <a:pPr lvl="0" defTabSz="914400" fontAlgn="base">
              <a:lnSpc>
                <a:spcPct val="90000"/>
              </a:lnSpc>
              <a:spcBef>
                <a:spcPct val="20000"/>
              </a:spcBef>
              <a:spcAft>
                <a:spcPct val="0"/>
              </a:spcAft>
              <a:buClr>
                <a:srgbClr val="003366"/>
              </a:buClr>
              <a:buSzPct val="75000"/>
            </a:pPr>
            <a:r>
              <a:rPr lang="en-US" sz="2800" dirty="0"/>
              <a:t>Culture is the set of values, mores, beliefs and perceptions of the world that are passed on from one generation to the next. It is thus our social heritage</a:t>
            </a:r>
          </a:p>
          <a:p>
            <a:pPr lvl="0" defTabSz="914400" fontAlgn="base">
              <a:lnSpc>
                <a:spcPct val="90000"/>
              </a:lnSpc>
              <a:spcBef>
                <a:spcPct val="20000"/>
              </a:spcBef>
              <a:spcAft>
                <a:spcPct val="0"/>
              </a:spcAft>
              <a:buClr>
                <a:srgbClr val="003366"/>
              </a:buClr>
              <a:buSzPct val="75000"/>
            </a:pPr>
            <a:endParaRPr lang="en-US" altLang="en-US" sz="2800" dirty="0"/>
          </a:p>
          <a:p>
            <a:pPr lvl="0" defTabSz="914400" fontAlgn="base">
              <a:lnSpc>
                <a:spcPct val="90000"/>
              </a:lnSpc>
              <a:spcBef>
                <a:spcPct val="20000"/>
              </a:spcBef>
              <a:spcAft>
                <a:spcPct val="0"/>
              </a:spcAft>
              <a:buClr>
                <a:srgbClr val="003366"/>
              </a:buClr>
              <a:buSzPct val="75000"/>
            </a:pPr>
            <a:r>
              <a:rPr lang="en-US" sz="2800" dirty="0"/>
              <a:t>Pakistan is a country that brings together a variety of cultures in its four provinces, </a:t>
            </a:r>
            <a:r>
              <a:rPr lang="en-US" sz="2800" dirty="0" err="1"/>
              <a:t>Gilgit</a:t>
            </a:r>
            <a:r>
              <a:rPr lang="en-US" sz="2800" dirty="0"/>
              <a:t>, Baltistan and Kashmir.</a:t>
            </a:r>
            <a:endParaRPr lang="en-GB" altLang="en-US" sz="2800" dirty="0"/>
          </a:p>
        </p:txBody>
      </p:sp>
      <p:pic>
        <p:nvPicPr>
          <p:cNvPr id="3" name="Picture 2"/>
          <p:cNvPicPr>
            <a:picLocks noChangeAspect="1"/>
          </p:cNvPicPr>
          <p:nvPr/>
        </p:nvPicPr>
        <p:blipFill>
          <a:blip r:embed="rId2"/>
          <a:stretch>
            <a:fillRect/>
          </a:stretch>
        </p:blipFill>
        <p:spPr>
          <a:xfrm>
            <a:off x="6600874" y="239219"/>
            <a:ext cx="1873574" cy="1873574"/>
          </a:xfrm>
          <a:prstGeom prst="rect">
            <a:avLst/>
          </a:prstGeom>
        </p:spPr>
      </p:pic>
      <p:sp>
        <p:nvSpPr>
          <p:cNvPr id="6" name="TextBox 5">
            <a:extLst>
              <a:ext uri="{FF2B5EF4-FFF2-40B4-BE49-F238E27FC236}">
                <a16:creationId xmlns:a16="http://schemas.microsoft.com/office/drawing/2014/main" id="{22E913CF-40AB-0FC9-E880-B2E47CFD2DB1}"/>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85153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39" y="571641"/>
            <a:ext cx="8229600" cy="1143000"/>
          </a:xfrm>
        </p:spPr>
        <p:txBody>
          <a:bodyPr/>
          <a:lstStyle/>
          <a:p>
            <a:pPr algn="l"/>
            <a:r>
              <a:rPr lang="en-US" altLang="en-US" b="1" dirty="0">
                <a:solidFill>
                  <a:srgbClr val="7030A0"/>
                </a:solidFill>
              </a:rPr>
              <a:t>Subculture</a:t>
            </a:r>
            <a:endParaRPr lang="en-GB" altLang="en-US" b="1" dirty="0">
              <a:solidFill>
                <a:srgbClr val="7030A0"/>
              </a:solidFill>
            </a:endParaRPr>
          </a:p>
        </p:txBody>
      </p:sp>
      <p:sp>
        <p:nvSpPr>
          <p:cNvPr id="5" name="Rectangle 1"/>
          <p:cNvSpPr>
            <a:spLocks noGrp="1" noChangeArrowheads="1"/>
          </p:cNvSpPr>
          <p:nvPr>
            <p:ph idx="1"/>
          </p:nvPr>
        </p:nvSpPr>
        <p:spPr bwMode="auto">
          <a:xfrm>
            <a:off x="119268" y="2668815"/>
            <a:ext cx="894370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nSpc>
                <a:spcPct val="90000"/>
              </a:lnSpc>
              <a:buNone/>
            </a:pPr>
            <a:r>
              <a:rPr lang="en-GB" altLang="en-US" sz="1800" dirty="0"/>
              <a:t> </a:t>
            </a:r>
            <a:endParaRPr lang="en-US" altLang="en-US" sz="1800" dirty="0"/>
          </a:p>
        </p:txBody>
      </p:sp>
      <p:sp>
        <p:nvSpPr>
          <p:cNvPr id="7" name="Rectangle 6"/>
          <p:cNvSpPr/>
          <p:nvPr/>
        </p:nvSpPr>
        <p:spPr>
          <a:xfrm>
            <a:off x="457200" y="1696292"/>
            <a:ext cx="7964129" cy="3367076"/>
          </a:xfrm>
          <a:prstGeom prst="rect">
            <a:avLst/>
          </a:prstGeom>
        </p:spPr>
        <p:txBody>
          <a:bodyPr wrap="square">
            <a:spAutoFit/>
          </a:bodyPr>
          <a:lstStyle/>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Subcultures may develop within a culture.</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These result in a distinctive set of standards and behavior patterns in which a small group within a larger society operates</a:t>
            </a:r>
          </a:p>
          <a:p>
            <a:pPr marL="457200" lvl="0" indent="-457200" defTabSz="914400" fontAlgn="base">
              <a:lnSpc>
                <a:spcPct val="90000"/>
              </a:lnSpc>
              <a:spcBef>
                <a:spcPct val="20000"/>
              </a:spcBef>
              <a:spcAft>
                <a:spcPct val="0"/>
              </a:spcAft>
              <a:buClr>
                <a:srgbClr val="003366"/>
              </a:buClr>
              <a:buSzPct val="75000"/>
              <a:buFont typeface="Arial" panose="020B0604020202020204" pitchFamily="34" charset="0"/>
              <a:buChar char="•"/>
            </a:pPr>
            <a:r>
              <a:rPr lang="en-US" sz="2800" dirty="0"/>
              <a:t>The typical example of subcultures relevant to health are the language, learned acceptable behavior patterns and a shared view of the world that prevails in hospitals and medical colleges.</a:t>
            </a:r>
            <a:endParaRPr lang="en-US" altLang="en-US" sz="2800" kern="0" dirty="0">
              <a:latin typeface="Arial"/>
            </a:endParaRPr>
          </a:p>
        </p:txBody>
      </p:sp>
      <p:pic>
        <p:nvPicPr>
          <p:cNvPr id="3" name="Picture 2"/>
          <p:cNvPicPr>
            <a:picLocks noChangeAspect="1"/>
          </p:cNvPicPr>
          <p:nvPr/>
        </p:nvPicPr>
        <p:blipFill>
          <a:blip r:embed="rId2"/>
          <a:stretch>
            <a:fillRect/>
          </a:stretch>
        </p:blipFill>
        <p:spPr>
          <a:xfrm>
            <a:off x="5661348" y="5115741"/>
            <a:ext cx="2129021" cy="1596766"/>
          </a:xfrm>
          <a:prstGeom prst="rect">
            <a:avLst/>
          </a:prstGeom>
        </p:spPr>
      </p:pic>
      <p:sp>
        <p:nvSpPr>
          <p:cNvPr id="6" name="TextBox 5">
            <a:extLst>
              <a:ext uri="{FF2B5EF4-FFF2-40B4-BE49-F238E27FC236}">
                <a16:creationId xmlns:a16="http://schemas.microsoft.com/office/drawing/2014/main" id="{BAA8FCBD-9521-6D89-078C-9443775AA79B}"/>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82897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6587"/>
            <a:ext cx="8229600" cy="1143000"/>
          </a:xfrm>
        </p:spPr>
        <p:txBody>
          <a:bodyPr>
            <a:normAutofit fontScale="90000"/>
          </a:bodyPr>
          <a:lstStyle/>
          <a:p>
            <a:pPr algn="l"/>
            <a:r>
              <a:rPr lang="en-US" b="1" dirty="0">
                <a:solidFill>
                  <a:srgbClr val="7030A0"/>
                </a:solidFill>
              </a:rPr>
              <a:t>Understanding Culture in Health Care</a:t>
            </a:r>
          </a:p>
        </p:txBody>
      </p:sp>
      <p:sp>
        <p:nvSpPr>
          <p:cNvPr id="7" name="Content Placeholder 6"/>
          <p:cNvSpPr>
            <a:spLocks noGrp="1"/>
          </p:cNvSpPr>
          <p:nvPr>
            <p:ph idx="1"/>
          </p:nvPr>
        </p:nvSpPr>
        <p:spPr>
          <a:xfrm>
            <a:off x="382555" y="2332037"/>
            <a:ext cx="8229600" cy="4525963"/>
          </a:xfrm>
        </p:spPr>
        <p:txBody>
          <a:bodyPr>
            <a:normAutofit/>
          </a:bodyPr>
          <a:lstStyle/>
          <a:p>
            <a:pPr marL="457200" indent="-457200" fontAlgn="base">
              <a:lnSpc>
                <a:spcPct val="90000"/>
              </a:lnSpc>
              <a:spcAft>
                <a:spcPct val="0"/>
              </a:spcAft>
              <a:buClr>
                <a:srgbClr val="003366"/>
              </a:buClr>
              <a:buSzPct val="75000"/>
            </a:pPr>
            <a:r>
              <a:rPr lang="en-US" sz="2800" dirty="0"/>
              <a:t>Beliefs, values, norms, mores, folk ways and laws form the fabric of society. They are the basis for social control and the ‘do’s and </a:t>
            </a:r>
            <a:r>
              <a:rPr lang="en-US" sz="2800" dirty="0" err="1"/>
              <a:t>donts</a:t>
            </a:r>
            <a:r>
              <a:rPr lang="en-US" sz="2800" dirty="0"/>
              <a:t>’ of cultures and subcultures.</a:t>
            </a:r>
            <a:endParaRPr lang="en-US" altLang="en-US" sz="2800" kern="0" dirty="0">
              <a:latin typeface="Arial"/>
            </a:endParaRPr>
          </a:p>
        </p:txBody>
      </p:sp>
      <p:pic>
        <p:nvPicPr>
          <p:cNvPr id="2" name="Picture 1"/>
          <p:cNvPicPr>
            <a:picLocks noChangeAspect="1"/>
          </p:cNvPicPr>
          <p:nvPr/>
        </p:nvPicPr>
        <p:blipFill>
          <a:blip r:embed="rId2"/>
          <a:stretch>
            <a:fillRect/>
          </a:stretch>
        </p:blipFill>
        <p:spPr>
          <a:xfrm>
            <a:off x="5956818" y="3838872"/>
            <a:ext cx="2552700" cy="1790700"/>
          </a:xfrm>
          <a:prstGeom prst="rect">
            <a:avLst/>
          </a:prstGeom>
        </p:spPr>
      </p:pic>
      <p:sp>
        <p:nvSpPr>
          <p:cNvPr id="3" name="TextBox 2">
            <a:extLst>
              <a:ext uri="{FF2B5EF4-FFF2-40B4-BE49-F238E27FC236}">
                <a16:creationId xmlns:a16="http://schemas.microsoft.com/office/drawing/2014/main" id="{8B872EC9-9899-4BC4-687A-2C0951CE9B1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23664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2341"/>
            <a:ext cx="8229600" cy="1143000"/>
          </a:xfrm>
        </p:spPr>
        <p:txBody>
          <a:bodyPr>
            <a:normAutofit/>
          </a:bodyPr>
          <a:lstStyle/>
          <a:p>
            <a:r>
              <a:rPr lang="en-US" b="1" dirty="0">
                <a:solidFill>
                  <a:srgbClr val="7030A0"/>
                </a:solidFill>
              </a:rPr>
              <a:t>1. Beliefs</a:t>
            </a:r>
          </a:p>
        </p:txBody>
      </p:sp>
      <p:sp>
        <p:nvSpPr>
          <p:cNvPr id="5" name="Content Placeholder 4"/>
          <p:cNvSpPr>
            <a:spLocks noGrp="1"/>
          </p:cNvSpPr>
          <p:nvPr>
            <p:ph idx="1"/>
          </p:nvPr>
        </p:nvSpPr>
        <p:spPr>
          <a:xfrm>
            <a:off x="457200" y="2007737"/>
            <a:ext cx="8229600" cy="4525963"/>
          </a:xfrm>
        </p:spPr>
        <p:txBody>
          <a:bodyPr/>
          <a:lstStyle/>
          <a:p>
            <a:r>
              <a:rPr lang="en-US" sz="2800" dirty="0"/>
              <a:t>Beliefs are tenets with a shared meaning in a culture that are held to be true </a:t>
            </a:r>
          </a:p>
          <a:p>
            <a:r>
              <a:rPr lang="en-US" sz="2800" dirty="0"/>
              <a:t>e.g. in most Islamic cultures, the benevolent role of God in the healing process is an established belief. This is reflected in all doctor- patient inter actions which nearly always end with a mutual prayer such as “Only Allah grant health” (Allah </a:t>
            </a:r>
            <a:r>
              <a:rPr lang="en-US" sz="2800" dirty="0" err="1"/>
              <a:t>sehat</a:t>
            </a:r>
            <a:r>
              <a:rPr lang="en-US" sz="2800" dirty="0"/>
              <a:t> </a:t>
            </a:r>
            <a:r>
              <a:rPr lang="en-US" sz="2800" dirty="0" err="1"/>
              <a:t>denay</a:t>
            </a:r>
            <a:r>
              <a:rPr lang="en-US" sz="2800" dirty="0"/>
              <a:t> </a:t>
            </a:r>
            <a:r>
              <a:rPr lang="en-US" sz="2800" dirty="0" err="1"/>
              <a:t>wala</a:t>
            </a:r>
            <a:r>
              <a:rPr lang="en-US" sz="2800" dirty="0"/>
              <a:t> </a:t>
            </a:r>
            <a:r>
              <a:rPr lang="en-US" sz="2800" dirty="0" err="1"/>
              <a:t>hai</a:t>
            </a:r>
            <a:r>
              <a:rPr lang="en-US" sz="2800" dirty="0"/>
              <a:t>).</a:t>
            </a:r>
            <a:endParaRPr lang="en-US" sz="2800" kern="0" dirty="0">
              <a:latin typeface="Arial"/>
            </a:endParaRPr>
          </a:p>
        </p:txBody>
      </p:sp>
      <p:sp>
        <p:nvSpPr>
          <p:cNvPr id="6" name="AutoShape 2" descr="Consent Forms - - Consent Form P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6424629" y="527318"/>
            <a:ext cx="1441078" cy="1399221"/>
          </a:xfrm>
          <a:prstGeom prst="rect">
            <a:avLst/>
          </a:prstGeom>
        </p:spPr>
      </p:pic>
      <p:sp>
        <p:nvSpPr>
          <p:cNvPr id="7" name="TextBox 6">
            <a:extLst>
              <a:ext uri="{FF2B5EF4-FFF2-40B4-BE49-F238E27FC236}">
                <a16:creationId xmlns:a16="http://schemas.microsoft.com/office/drawing/2014/main" id="{16776D34-E4F1-4014-0E84-ED45EBC9989D}"/>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95397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7030A0"/>
                </a:solidFill>
              </a:rPr>
              <a:t>2. Values</a:t>
            </a:r>
          </a:p>
        </p:txBody>
      </p:sp>
      <p:sp>
        <p:nvSpPr>
          <p:cNvPr id="5" name="Content Placeholder 4"/>
          <p:cNvSpPr>
            <a:spLocks noGrp="1"/>
          </p:cNvSpPr>
          <p:nvPr>
            <p:ph idx="1"/>
          </p:nvPr>
        </p:nvSpPr>
        <p:spPr/>
        <p:txBody>
          <a:bodyPr>
            <a:noAutofit/>
          </a:bodyPr>
          <a:lstStyle/>
          <a:p>
            <a:pPr>
              <a:lnSpc>
                <a:spcPct val="90000"/>
              </a:lnSpc>
            </a:pPr>
            <a:r>
              <a:rPr lang="en-US" sz="2800" dirty="0"/>
              <a:t>Values are those aspects of a culture that are held in high regard, are desirable and, therefore, worthy of emulation.</a:t>
            </a:r>
          </a:p>
          <a:p>
            <a:pPr>
              <a:lnSpc>
                <a:spcPct val="90000"/>
              </a:lnSpc>
            </a:pPr>
            <a:r>
              <a:rPr lang="en-US" sz="2800" dirty="0"/>
              <a:t> A doctor’s dealings with patients must never be commercial’, ‘elders always know better’, ‘the sick must always be visited in the hospital’ are commonly held Eastern values</a:t>
            </a:r>
            <a:endParaRPr lang="en-GB" altLang="en-US" sz="2800" dirty="0"/>
          </a:p>
        </p:txBody>
      </p:sp>
      <p:pic>
        <p:nvPicPr>
          <p:cNvPr id="6" name="Picture 5"/>
          <p:cNvPicPr>
            <a:picLocks noChangeAspect="1"/>
          </p:cNvPicPr>
          <p:nvPr/>
        </p:nvPicPr>
        <p:blipFill>
          <a:blip r:embed="rId2"/>
          <a:stretch>
            <a:fillRect/>
          </a:stretch>
        </p:blipFill>
        <p:spPr>
          <a:xfrm>
            <a:off x="3807473" y="4376641"/>
            <a:ext cx="2686050" cy="2228850"/>
          </a:xfrm>
          <a:prstGeom prst="rect">
            <a:avLst/>
          </a:prstGeom>
        </p:spPr>
      </p:pic>
      <p:sp>
        <p:nvSpPr>
          <p:cNvPr id="3" name="TextBox 2">
            <a:extLst>
              <a:ext uri="{FF2B5EF4-FFF2-40B4-BE49-F238E27FC236}">
                <a16:creationId xmlns:a16="http://schemas.microsoft.com/office/drawing/2014/main" id="{915DE86B-6A55-8A1F-D81A-9514BB07602A}"/>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71723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3. </a:t>
            </a:r>
            <a:r>
              <a:rPr lang="en-US" b="1" dirty="0">
                <a:solidFill>
                  <a:srgbClr val="7030A0"/>
                </a:solidFill>
              </a:rPr>
              <a:t>Norms</a:t>
            </a:r>
            <a:r>
              <a:rPr lang="en-US" dirty="0"/>
              <a:t> </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lvl="1"/>
            <a:r>
              <a:rPr lang="en-US" dirty="0"/>
              <a:t>Norms refer to principles of right and wrong that govern acceptable and unacceptable behavior in a society. </a:t>
            </a:r>
          </a:p>
          <a:p>
            <a:pPr lvl="1"/>
            <a:r>
              <a:rPr lang="en-US" dirty="0"/>
              <a:t>Abortions, euthanasia, intake of alcohol, cannabis and heroin, nursing of female and mate patients in the same wards (except in emergency or intensive care settings) for example, are all against local norms.</a:t>
            </a:r>
          </a:p>
          <a:p>
            <a:pPr lvl="1"/>
            <a:r>
              <a:rPr lang="en-US" dirty="0"/>
              <a:t> A doctor needs to have a flexible approach. </a:t>
            </a:r>
          </a:p>
          <a:p>
            <a:pPr lvl="1"/>
            <a:r>
              <a:rPr lang="en-US" dirty="0"/>
              <a:t>Norms may be divided into three types on the basis of the kind of disapproval that results when they are violated: folkways, mores, and laws</a:t>
            </a:r>
          </a:p>
        </p:txBody>
      </p:sp>
      <p:pic>
        <p:nvPicPr>
          <p:cNvPr id="5" name="Picture 4"/>
          <p:cNvPicPr>
            <a:picLocks noChangeAspect="1"/>
          </p:cNvPicPr>
          <p:nvPr/>
        </p:nvPicPr>
        <p:blipFill>
          <a:blip r:embed="rId2"/>
          <a:stretch>
            <a:fillRect/>
          </a:stretch>
        </p:blipFill>
        <p:spPr>
          <a:xfrm>
            <a:off x="6774022" y="428453"/>
            <a:ext cx="1190157" cy="1105146"/>
          </a:xfrm>
          <a:prstGeom prst="rect">
            <a:avLst/>
          </a:prstGeom>
        </p:spPr>
      </p:pic>
      <p:sp>
        <p:nvSpPr>
          <p:cNvPr id="6" name="TextBox 5">
            <a:extLst>
              <a:ext uri="{FF2B5EF4-FFF2-40B4-BE49-F238E27FC236}">
                <a16:creationId xmlns:a16="http://schemas.microsoft.com/office/drawing/2014/main" id="{4CF30493-9E17-BDD0-E639-54B6400FB60B}"/>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47811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900"/>
            <a:ext cx="8229600" cy="1143000"/>
          </a:xfrm>
        </p:spPr>
        <p:txBody>
          <a:bodyPr>
            <a:normAutofit/>
          </a:bodyPr>
          <a:lstStyle/>
          <a:p>
            <a:r>
              <a:rPr lang="en-US" b="1" dirty="0">
                <a:solidFill>
                  <a:srgbClr val="7030A0"/>
                </a:solidFill>
              </a:rPr>
              <a:t>1. Folkways</a:t>
            </a:r>
          </a:p>
        </p:txBody>
      </p:sp>
      <p:sp>
        <p:nvSpPr>
          <p:cNvPr id="3" name="Content Placeholder 2"/>
          <p:cNvSpPr>
            <a:spLocks noGrp="1"/>
          </p:cNvSpPr>
          <p:nvPr>
            <p:ph idx="1"/>
          </p:nvPr>
        </p:nvSpPr>
        <p:spPr>
          <a:xfrm>
            <a:off x="457200" y="1600201"/>
            <a:ext cx="8229600" cy="5051322"/>
          </a:xfrm>
        </p:spPr>
        <p:txBody>
          <a:bodyPr>
            <a:normAutofit lnSpcReduction="10000"/>
          </a:bodyPr>
          <a:lstStyle/>
          <a:p>
            <a:r>
              <a:rPr lang="en-US" dirty="0"/>
              <a:t>Folkways are customary patterns of everyday life that specify what is socially correct. </a:t>
            </a:r>
          </a:p>
          <a:p>
            <a:r>
              <a:rPr lang="en-US" dirty="0"/>
              <a:t>These are social niceties such as referring to health professionals as “Doctor Sahib”, offering a seat in the bus to a lady or an elder, and not calling parents or elders by their names.</a:t>
            </a:r>
            <a:br>
              <a:rPr lang="en-US" dirty="0"/>
            </a:br>
            <a:endParaRPr lang="en-GB" altLang="en-US" sz="9600" dirty="0"/>
          </a:p>
          <a:p>
            <a:pPr marL="0" indent="0">
              <a:lnSpc>
                <a:spcPct val="90000"/>
              </a:lnSpc>
              <a:buNone/>
            </a:pPr>
            <a:endParaRPr lang="en-US" altLang="en-US" dirty="0"/>
          </a:p>
        </p:txBody>
      </p:sp>
      <p:pic>
        <p:nvPicPr>
          <p:cNvPr id="5" name="Picture 4"/>
          <p:cNvPicPr>
            <a:picLocks noChangeAspect="1"/>
          </p:cNvPicPr>
          <p:nvPr/>
        </p:nvPicPr>
        <p:blipFill>
          <a:blip r:embed="rId2"/>
          <a:stretch>
            <a:fillRect/>
          </a:stretch>
        </p:blipFill>
        <p:spPr>
          <a:xfrm>
            <a:off x="6513643" y="4775427"/>
            <a:ext cx="2173157" cy="1084010"/>
          </a:xfrm>
          <a:prstGeom prst="rect">
            <a:avLst/>
          </a:prstGeom>
        </p:spPr>
      </p:pic>
      <p:sp>
        <p:nvSpPr>
          <p:cNvPr id="6" name="TextBox 5">
            <a:extLst>
              <a:ext uri="{FF2B5EF4-FFF2-40B4-BE49-F238E27FC236}">
                <a16:creationId xmlns:a16="http://schemas.microsoft.com/office/drawing/2014/main" id="{C85FB97B-B144-B19D-0E6E-E6A1D00DEE4F}"/>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70870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2. Mores</a:t>
            </a:r>
          </a:p>
        </p:txBody>
      </p:sp>
      <p:sp>
        <p:nvSpPr>
          <p:cNvPr id="3" name="Content Placeholder 2"/>
          <p:cNvSpPr>
            <a:spLocks noGrp="1"/>
          </p:cNvSpPr>
          <p:nvPr>
            <p:ph idx="1"/>
          </p:nvPr>
        </p:nvSpPr>
        <p:spPr/>
        <p:txBody>
          <a:bodyPr>
            <a:normAutofit fontScale="92500"/>
          </a:bodyPr>
          <a:lstStyle/>
          <a:p>
            <a:r>
              <a:rPr lang="en-US" dirty="0"/>
              <a:t>Mores are considered vital for the group’s welfare and survival, thus making them very important.</a:t>
            </a:r>
          </a:p>
          <a:p>
            <a:r>
              <a:rPr lang="en-US" dirty="0"/>
              <a:t>They define what is morally right and wrong and as a consequence, their violation results in strong disapproval and even severe punishment. </a:t>
            </a:r>
          </a:p>
          <a:p>
            <a:r>
              <a:rPr lang="en-US" dirty="0"/>
              <a:t>Respect for sexual boundaries by a health profession al, for example, is a more. Persons who violate mores may be ostracized, imprisoned, or killed. </a:t>
            </a:r>
          </a:p>
        </p:txBody>
      </p:sp>
      <p:sp>
        <p:nvSpPr>
          <p:cNvPr id="4" name="TextBox 3">
            <a:extLst>
              <a:ext uri="{FF2B5EF4-FFF2-40B4-BE49-F238E27FC236}">
                <a16:creationId xmlns:a16="http://schemas.microsoft.com/office/drawing/2014/main" id="{C2E48B13-EE60-5306-10F0-019A59C3A11D}"/>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6417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D950-7C00-7D62-C43A-5C105294985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35E9CB-71C9-5BC1-AF15-9BA39CDF3DB6}"/>
              </a:ext>
            </a:extLst>
          </p:cNvPr>
          <p:cNvGraphicFramePr/>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56D358B0-B9DD-2043-5713-935103C97B8D}"/>
              </a:ext>
            </a:extLst>
          </p:cNvPr>
          <p:cNvSpPr>
            <a:spLocks noGrp="1"/>
          </p:cNvSpPr>
          <p:nvPr>
            <p:ph type="title"/>
          </p:nvPr>
        </p:nvSpPr>
        <p:spPr>
          <a:xfrm>
            <a:off x="457200" y="712303"/>
            <a:ext cx="8229600" cy="930967"/>
          </a:xfrm>
        </p:spPr>
        <p:txBody>
          <a:bodyPr>
            <a:normAutofit/>
          </a:bodyPr>
          <a:lstStyle/>
          <a:p>
            <a:r>
              <a:rPr lang="en-US" sz="4000" b="1" dirty="0">
                <a:solidFill>
                  <a:srgbClr val="7030A0"/>
                </a:solidFill>
                <a:latin typeface="+mn-lt"/>
                <a:cs typeface="Times New Roman" panose="02020603050405020304" pitchFamily="18" charset="0"/>
              </a:rPr>
              <a:t>Motto Vision;</a:t>
            </a:r>
            <a:r>
              <a:rPr lang="en-US" sz="4000" b="1" dirty="0">
                <a:latin typeface="+mn-lt"/>
              </a:rPr>
              <a:t> </a:t>
            </a:r>
            <a:r>
              <a:rPr lang="en-US" sz="4000" b="1" dirty="0">
                <a:solidFill>
                  <a:srgbClr val="7030A0"/>
                </a:solidFill>
                <a:latin typeface="+mn-lt"/>
                <a:cs typeface="Times New Roman" panose="02020603050405020304" pitchFamily="18" charset="0"/>
              </a:rPr>
              <a:t>The Dream/Tomorrow</a:t>
            </a:r>
          </a:p>
        </p:txBody>
      </p:sp>
      <p:sp>
        <p:nvSpPr>
          <p:cNvPr id="11" name="Content Placeholder 10">
            <a:extLst>
              <a:ext uri="{FF2B5EF4-FFF2-40B4-BE49-F238E27FC236}">
                <a16:creationId xmlns:a16="http://schemas.microsoft.com/office/drawing/2014/main" id="{961A8F6C-3765-22DC-28CF-99F3106100E9}"/>
              </a:ext>
            </a:extLst>
          </p:cNvPr>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extLst>
      <p:ext uri="{BB962C8B-B14F-4D97-AF65-F5344CB8AC3E}">
        <p14:creationId xmlns:p14="http://schemas.microsoft.com/office/powerpoint/2010/main" val="239242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3. Laws</a:t>
            </a:r>
          </a:p>
        </p:txBody>
      </p:sp>
      <p:sp>
        <p:nvSpPr>
          <p:cNvPr id="3" name="Content Placeholder 2"/>
          <p:cNvSpPr>
            <a:spLocks noGrp="1"/>
          </p:cNvSpPr>
          <p:nvPr>
            <p:ph idx="1"/>
          </p:nvPr>
        </p:nvSpPr>
        <p:spPr/>
        <p:txBody>
          <a:bodyPr>
            <a:normAutofit lnSpcReduction="10000"/>
          </a:bodyPr>
          <a:lstStyle/>
          <a:p>
            <a:r>
              <a:rPr lang="en-US" dirty="0"/>
              <a:t>Laws are formally compiled written rules and regulations coded after debate and deliberation.</a:t>
            </a:r>
          </a:p>
          <a:p>
            <a:r>
              <a:rPr lang="en-US" dirty="0"/>
              <a:t>They are then enforced by organizations composed of persons authorized to use force if necessary.</a:t>
            </a:r>
          </a:p>
          <a:p>
            <a:r>
              <a:rPr lang="en-US" dirty="0"/>
              <a:t>Laws are similar to folkways and mores in many ways but are far more adaptable to changing times. </a:t>
            </a:r>
            <a:endParaRPr lang="en-GB" dirty="0"/>
          </a:p>
        </p:txBody>
      </p:sp>
      <p:pic>
        <p:nvPicPr>
          <p:cNvPr id="5" name="Picture 4"/>
          <p:cNvPicPr>
            <a:picLocks noChangeAspect="1"/>
          </p:cNvPicPr>
          <p:nvPr/>
        </p:nvPicPr>
        <p:blipFill>
          <a:blip r:embed="rId2"/>
          <a:stretch>
            <a:fillRect/>
          </a:stretch>
        </p:blipFill>
        <p:spPr>
          <a:xfrm>
            <a:off x="7313721" y="309368"/>
            <a:ext cx="1290832" cy="1290832"/>
          </a:xfrm>
          <a:prstGeom prst="rect">
            <a:avLst/>
          </a:prstGeom>
        </p:spPr>
      </p:pic>
      <p:sp>
        <p:nvSpPr>
          <p:cNvPr id="4" name="TextBox 3">
            <a:extLst>
              <a:ext uri="{FF2B5EF4-FFF2-40B4-BE49-F238E27FC236}">
                <a16:creationId xmlns:a16="http://schemas.microsoft.com/office/drawing/2014/main" id="{75DEB72F-3223-383F-977D-82169448E4E9}"/>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59099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In Our Culture</a:t>
            </a:r>
          </a:p>
        </p:txBody>
      </p:sp>
      <p:sp>
        <p:nvSpPr>
          <p:cNvPr id="3" name="Content Placeholder 2"/>
          <p:cNvSpPr>
            <a:spLocks noGrp="1"/>
          </p:cNvSpPr>
          <p:nvPr>
            <p:ph idx="1"/>
          </p:nvPr>
        </p:nvSpPr>
        <p:spPr/>
        <p:txBody>
          <a:bodyPr>
            <a:normAutofit fontScale="70000" lnSpcReduction="20000"/>
          </a:bodyPr>
          <a:lstStyle/>
          <a:p>
            <a:r>
              <a:rPr lang="en-US" dirty="0"/>
              <a:t>Our culture tends to classify diseases into those caused by </a:t>
            </a:r>
            <a:r>
              <a:rPr lang="en-US" i="1" dirty="0"/>
              <a:t>supernatural forces</a:t>
            </a:r>
            <a:r>
              <a:rPr lang="en-US" dirty="0"/>
              <a:t>, stresses of life, unhealthy lifestyles and habits, environmental factors and germs and chemicals. </a:t>
            </a:r>
          </a:p>
          <a:p>
            <a:r>
              <a:rPr lang="en-US" dirty="0"/>
              <a:t>Social and family problems and feuds are often seen as causes of the </a:t>
            </a:r>
            <a:r>
              <a:rPr lang="en-US" i="1" dirty="0"/>
              <a:t>evil eye </a:t>
            </a:r>
            <a:r>
              <a:rPr lang="en-US" dirty="0"/>
              <a:t>(“</a:t>
            </a:r>
            <a:r>
              <a:rPr lang="en-US" dirty="0" err="1"/>
              <a:t>nazar</a:t>
            </a:r>
            <a:r>
              <a:rPr lang="en-US" dirty="0"/>
              <a:t>”) or a curse leading to illness</a:t>
            </a:r>
          </a:p>
          <a:p>
            <a:r>
              <a:rPr lang="en-US" dirty="0"/>
              <a:t>In our culture, most psychiatric disorders, epilepsy, fits and related changes in consciousness, and headache are attributed to </a:t>
            </a:r>
            <a:r>
              <a:rPr lang="en-US" i="1" dirty="0"/>
              <a:t>supernatural causes or ‘evil eye</a:t>
            </a:r>
            <a:r>
              <a:rPr lang="en-US" dirty="0"/>
              <a:t>’. </a:t>
            </a:r>
          </a:p>
          <a:p>
            <a:r>
              <a:rPr lang="en-US" dirty="0"/>
              <a:t>Heart conditions, diabetes, and hypertension are attributed to stress, poor dietary habits, and unhealthy lifestyles.</a:t>
            </a:r>
          </a:p>
          <a:p>
            <a:r>
              <a:rPr lang="en-US" dirty="0"/>
              <a:t>Liver and kidney disease are attributed to eating the ‘wrong food’ (“</a:t>
            </a:r>
            <a:r>
              <a:rPr lang="en-US" dirty="0" err="1"/>
              <a:t>garam</a:t>
            </a:r>
            <a:r>
              <a:rPr lang="en-US" dirty="0"/>
              <a:t> </a:t>
            </a:r>
            <a:r>
              <a:rPr lang="en-US" dirty="0" err="1"/>
              <a:t>taseer</a:t>
            </a:r>
            <a:r>
              <a:rPr lang="en-US" dirty="0"/>
              <a:t>”). </a:t>
            </a:r>
          </a:p>
          <a:p>
            <a:r>
              <a:rPr lang="en-US" dirty="0"/>
              <a:t>Sexual diseases are considered a curse of nature, caused by moral depravity.</a:t>
            </a:r>
          </a:p>
        </p:txBody>
      </p:sp>
      <p:pic>
        <p:nvPicPr>
          <p:cNvPr id="4" name="Picture 3"/>
          <p:cNvPicPr>
            <a:picLocks noChangeAspect="1"/>
          </p:cNvPicPr>
          <p:nvPr/>
        </p:nvPicPr>
        <p:blipFill>
          <a:blip r:embed="rId2"/>
          <a:stretch>
            <a:fillRect/>
          </a:stretch>
        </p:blipFill>
        <p:spPr>
          <a:xfrm>
            <a:off x="2773039" y="5470364"/>
            <a:ext cx="1685366" cy="1387636"/>
          </a:xfrm>
          <a:prstGeom prst="rect">
            <a:avLst/>
          </a:prstGeom>
        </p:spPr>
      </p:pic>
      <p:pic>
        <p:nvPicPr>
          <p:cNvPr id="5" name="Picture 4"/>
          <p:cNvPicPr>
            <a:picLocks noChangeAspect="1"/>
          </p:cNvPicPr>
          <p:nvPr/>
        </p:nvPicPr>
        <p:blipFill>
          <a:blip r:embed="rId3"/>
          <a:stretch>
            <a:fillRect/>
          </a:stretch>
        </p:blipFill>
        <p:spPr>
          <a:xfrm>
            <a:off x="4889241" y="5548324"/>
            <a:ext cx="1180371" cy="1155677"/>
          </a:xfrm>
          <a:prstGeom prst="rect">
            <a:avLst/>
          </a:prstGeom>
        </p:spPr>
      </p:pic>
      <p:sp>
        <p:nvSpPr>
          <p:cNvPr id="6" name="TextBox 5">
            <a:extLst>
              <a:ext uri="{FF2B5EF4-FFF2-40B4-BE49-F238E27FC236}">
                <a16:creationId xmlns:a16="http://schemas.microsoft.com/office/drawing/2014/main" id="{BA8E0626-3645-5C3E-6DD2-AC08681C146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110721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7030A0"/>
                </a:solidFill>
              </a:rPr>
              <a:t>Culture Sensitive Clinical Assessment</a:t>
            </a:r>
          </a:p>
        </p:txBody>
      </p:sp>
      <p:pic>
        <p:nvPicPr>
          <p:cNvPr id="7" name="Picture 6"/>
          <p:cNvPicPr>
            <a:picLocks noChangeAspect="1"/>
          </p:cNvPicPr>
          <p:nvPr/>
        </p:nvPicPr>
        <p:blipFill>
          <a:blip r:embed="rId2"/>
          <a:stretch>
            <a:fillRect/>
          </a:stretch>
        </p:blipFill>
        <p:spPr>
          <a:xfrm>
            <a:off x="3934289" y="2126688"/>
            <a:ext cx="4560424" cy="2280212"/>
          </a:xfrm>
          <a:prstGeom prst="rect">
            <a:avLst/>
          </a:prstGeom>
        </p:spPr>
      </p:pic>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66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solidFill>
                  <a:srgbClr val="7030A0"/>
                </a:solidFill>
              </a:rPr>
              <a:t>Culture Sensitive Clinical Assessment</a:t>
            </a:r>
          </a:p>
        </p:txBody>
      </p:sp>
      <p:sp>
        <p:nvSpPr>
          <p:cNvPr id="3" name="Content Placeholder 2"/>
          <p:cNvSpPr>
            <a:spLocks noGrp="1"/>
          </p:cNvSpPr>
          <p:nvPr>
            <p:ph idx="1"/>
          </p:nvPr>
        </p:nvSpPr>
        <p:spPr/>
        <p:txBody>
          <a:bodyPr>
            <a:normAutofit/>
          </a:bodyPr>
          <a:lstStyle/>
          <a:p>
            <a:pPr marL="0" indent="0">
              <a:buNone/>
            </a:pPr>
            <a:r>
              <a:rPr lang="en-US" dirty="0"/>
              <a:t>It can be remembered with the acronym LEARN</a:t>
            </a:r>
          </a:p>
          <a:p>
            <a:r>
              <a:rPr lang="en-US" dirty="0"/>
              <a:t>Listen</a:t>
            </a:r>
          </a:p>
          <a:p>
            <a:r>
              <a:rPr lang="en-US" dirty="0"/>
              <a:t>Explain</a:t>
            </a:r>
          </a:p>
          <a:p>
            <a:r>
              <a:rPr lang="en-US" dirty="0"/>
              <a:t>Acknowledge</a:t>
            </a:r>
          </a:p>
          <a:p>
            <a:r>
              <a:rPr lang="en-US" dirty="0"/>
              <a:t>Recommend</a:t>
            </a:r>
          </a:p>
          <a:p>
            <a:r>
              <a:rPr lang="en-US" dirty="0"/>
              <a:t>Negotiate</a:t>
            </a:r>
          </a:p>
        </p:txBody>
      </p:sp>
      <p:pic>
        <p:nvPicPr>
          <p:cNvPr id="4" name="Picture 3"/>
          <p:cNvPicPr>
            <a:picLocks noChangeAspect="1"/>
          </p:cNvPicPr>
          <p:nvPr/>
        </p:nvPicPr>
        <p:blipFill>
          <a:blip r:embed="rId2"/>
          <a:stretch>
            <a:fillRect/>
          </a:stretch>
        </p:blipFill>
        <p:spPr>
          <a:xfrm>
            <a:off x="7050444" y="5132450"/>
            <a:ext cx="1561711" cy="1513764"/>
          </a:xfrm>
          <a:prstGeom prst="rect">
            <a:avLst/>
          </a:prstGeom>
        </p:spPr>
      </p:pic>
      <p:sp>
        <p:nvSpPr>
          <p:cNvPr id="5" name="TextBox 4">
            <a:extLst>
              <a:ext uri="{FF2B5EF4-FFF2-40B4-BE49-F238E27FC236}">
                <a16:creationId xmlns:a16="http://schemas.microsoft.com/office/drawing/2014/main" id="{BBEA469F-0395-CF47-8955-F690AEBD02C3}"/>
              </a:ext>
            </a:extLst>
          </p:cNvPr>
          <p:cNvSpPr txBox="1"/>
          <p:nvPr/>
        </p:nvSpPr>
        <p:spPr>
          <a:xfrm>
            <a:off x="36342" y="86380"/>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2566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557"/>
            <a:ext cx="8229600" cy="1143000"/>
          </a:xfrm>
        </p:spPr>
        <p:txBody>
          <a:bodyPr>
            <a:normAutofit fontScale="90000"/>
          </a:bodyPr>
          <a:lstStyle/>
          <a:p>
            <a:r>
              <a:rPr lang="en-US" b="1" dirty="0">
                <a:solidFill>
                  <a:srgbClr val="7030A0"/>
                </a:solidFill>
              </a:rPr>
              <a:t>Influence of Sociocultural Factors on Therapeutics</a:t>
            </a:r>
          </a:p>
        </p:txBody>
      </p:sp>
      <p:sp>
        <p:nvSpPr>
          <p:cNvPr id="3" name="Content Placeholder 2"/>
          <p:cNvSpPr>
            <a:spLocks noGrp="1"/>
          </p:cNvSpPr>
          <p:nvPr>
            <p:ph idx="1"/>
          </p:nvPr>
        </p:nvSpPr>
        <p:spPr>
          <a:xfrm>
            <a:off x="457200" y="1768151"/>
            <a:ext cx="8229600" cy="4525963"/>
          </a:xfrm>
        </p:spPr>
        <p:txBody>
          <a:bodyPr>
            <a:normAutofit fontScale="85000" lnSpcReduction="20000"/>
          </a:bodyPr>
          <a:lstStyle/>
          <a:p>
            <a:pPr marL="0" indent="0">
              <a:buNone/>
            </a:pPr>
            <a:r>
              <a:rPr lang="en-US" b="1" dirty="0"/>
              <a:t>Sociocultural Factors in Therapeutics</a:t>
            </a:r>
            <a:endParaRPr lang="en-US" dirty="0"/>
          </a:p>
          <a:p>
            <a:r>
              <a:rPr lang="en-US" b="1" dirty="0"/>
              <a:t>Beliefs and Traditions</a:t>
            </a:r>
            <a:r>
              <a:rPr lang="en-US" dirty="0"/>
              <a:t>: Cultural practices and spiritual beliefs impact health-seeking behavior and acceptance of treatments.</a:t>
            </a:r>
          </a:p>
          <a:p>
            <a:r>
              <a:rPr lang="en-US" b="1" dirty="0"/>
              <a:t>Use of Traditional Medicine</a:t>
            </a:r>
            <a:r>
              <a:rPr lang="en-US" dirty="0"/>
              <a:t>: Many people in Pakistan rely on traditional healers, herbal remedies, and spiritual practices (e.g., </a:t>
            </a:r>
            <a:r>
              <a:rPr lang="en-US" dirty="0" err="1"/>
              <a:t>hakeems</a:t>
            </a:r>
            <a:r>
              <a:rPr lang="en-US" dirty="0"/>
              <a:t>, </a:t>
            </a:r>
            <a:r>
              <a:rPr lang="en-US" dirty="0" err="1"/>
              <a:t>pirs</a:t>
            </a:r>
            <a:r>
              <a:rPr lang="en-US" dirty="0"/>
              <a:t>) before seeking medical advice.</a:t>
            </a:r>
          </a:p>
          <a:p>
            <a:r>
              <a:rPr lang="en-US" b="1" dirty="0"/>
              <a:t>Health Literacy and Perception of Illness</a:t>
            </a:r>
            <a:r>
              <a:rPr lang="en-US" dirty="0"/>
              <a:t>: Limited understanding of medical conditions may lead to the rejection of modern therapeutics, especially for conditions like mental health and chronic diseases.</a:t>
            </a:r>
          </a:p>
        </p:txBody>
      </p:sp>
      <p:sp>
        <p:nvSpPr>
          <p:cNvPr id="4" name="TextBox 3">
            <a:extLst>
              <a:ext uri="{FF2B5EF4-FFF2-40B4-BE49-F238E27FC236}">
                <a16:creationId xmlns:a16="http://schemas.microsoft.com/office/drawing/2014/main" id="{5B0C161A-CC21-31EA-2431-913AFA2FACE2}"/>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232819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Examples from Pakistan</a:t>
            </a:r>
            <a:endParaRPr lang="en-US" dirty="0">
              <a:solidFill>
                <a:srgbClr val="7030A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rgbClr val="7030A0"/>
                </a:solidFill>
              </a:rPr>
              <a:t>Maternal Health and Childbirth</a:t>
            </a:r>
          </a:p>
          <a:p>
            <a:r>
              <a:rPr lang="en-US" b="1" dirty="0">
                <a:solidFill>
                  <a:srgbClr val="7030A0"/>
                </a:solidFill>
              </a:rPr>
              <a:t>Cultural Belief</a:t>
            </a:r>
            <a:r>
              <a:rPr lang="en-US" dirty="0">
                <a:solidFill>
                  <a:srgbClr val="7030A0"/>
                </a:solidFill>
              </a:rPr>
              <a:t>: </a:t>
            </a:r>
            <a:r>
              <a:rPr lang="en-US" dirty="0"/>
              <a:t>In many rural areas of Pakistan, childbirth is often considered a natural process that should take place at home with the assistance of traditional birth attendants (dais) rather than in hospitals. Some families also believe that medical intervention during childbirth may disrupt natural processes or reflect negatively on the family's strength.</a:t>
            </a:r>
          </a:p>
          <a:p>
            <a:r>
              <a:rPr lang="en-US" b="1" dirty="0">
                <a:solidFill>
                  <a:srgbClr val="7030A0"/>
                </a:solidFill>
              </a:rPr>
              <a:t>Impact on Treatment</a:t>
            </a:r>
            <a:r>
              <a:rPr lang="en-US" dirty="0">
                <a:solidFill>
                  <a:srgbClr val="7030A0"/>
                </a:solidFill>
              </a:rPr>
              <a:t>: </a:t>
            </a:r>
            <a:r>
              <a:rPr lang="en-US" dirty="0"/>
              <a:t>This preference for home births and resistance to hospital deliveries can lead to delayed medical care in case of complications, increasing the risk of maternal and neonatal morbidity and mortality. Women may not receive timely access to life-saving interventions such as C-sections or postnatal care.</a:t>
            </a:r>
          </a:p>
          <a:p>
            <a:r>
              <a:rPr lang="en-US" b="1" dirty="0">
                <a:solidFill>
                  <a:srgbClr val="7030A0"/>
                </a:solidFill>
              </a:rPr>
              <a:t>Response</a:t>
            </a:r>
            <a:r>
              <a:rPr lang="en-US" dirty="0">
                <a:solidFill>
                  <a:srgbClr val="7030A0"/>
                </a:solidFill>
              </a:rPr>
              <a:t>: </a:t>
            </a:r>
            <a:r>
              <a:rPr lang="en-US" dirty="0"/>
              <a:t>Public health campaigns and culturally sensitive counseling encourage hospital deliveries by integrating the role of traditional birth attendants within the healthcare system. Involving community leaders and respected elders to advocate for hospital births helps reduce cultural resistance and improve maternal health outcomes.</a:t>
            </a:r>
          </a:p>
          <a:p>
            <a:pPr marL="0" indent="0">
              <a:buNone/>
            </a:pPr>
            <a:endParaRPr lang="en-US" dirty="0"/>
          </a:p>
        </p:txBody>
      </p:sp>
      <p:sp>
        <p:nvSpPr>
          <p:cNvPr id="4" name="TextBox 3">
            <a:extLst>
              <a:ext uri="{FF2B5EF4-FFF2-40B4-BE49-F238E27FC236}">
                <a16:creationId xmlns:a16="http://schemas.microsoft.com/office/drawing/2014/main" id="{DC37D3AC-AA38-B309-6508-6B1D99204DAF}"/>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extLst>
      <p:ext uri="{BB962C8B-B14F-4D97-AF65-F5344CB8AC3E}">
        <p14:creationId xmlns:p14="http://schemas.microsoft.com/office/powerpoint/2010/main" val="78162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Impact on Public Health</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b="1" dirty="0">
                <a:solidFill>
                  <a:srgbClr val="7030A0"/>
                </a:solidFill>
              </a:rPr>
              <a:t>Vaccination Campaigns</a:t>
            </a:r>
            <a:r>
              <a:rPr lang="en-US" dirty="0">
                <a:solidFill>
                  <a:srgbClr val="7030A0"/>
                </a:solidFill>
              </a:rPr>
              <a:t>:</a:t>
            </a:r>
          </a:p>
          <a:p>
            <a:pPr lvl="1"/>
            <a:r>
              <a:rPr lang="en-US" dirty="0"/>
              <a:t>Cultural mistrust and misinformation about vaccines (e.g., polio vaccine) can hinder immunization efforts.</a:t>
            </a:r>
          </a:p>
          <a:p>
            <a:pPr lvl="1"/>
            <a:r>
              <a:rPr lang="en-US" dirty="0"/>
              <a:t>Religious leaders and community elders play a critical role in either supporting or opposing public health initiatives.</a:t>
            </a:r>
          </a:p>
          <a:p>
            <a:pPr marL="0" indent="0">
              <a:buNone/>
            </a:pPr>
            <a:endParaRPr lang="en-US" dirty="0"/>
          </a:p>
        </p:txBody>
      </p:sp>
      <p:pic>
        <p:nvPicPr>
          <p:cNvPr id="5" name="Picture 4"/>
          <p:cNvPicPr>
            <a:picLocks noChangeAspect="1"/>
          </p:cNvPicPr>
          <p:nvPr/>
        </p:nvPicPr>
        <p:blipFill>
          <a:blip r:embed="rId2"/>
          <a:stretch>
            <a:fillRect/>
          </a:stretch>
        </p:blipFill>
        <p:spPr>
          <a:xfrm>
            <a:off x="7512088" y="869465"/>
            <a:ext cx="1341276" cy="1711980"/>
          </a:xfrm>
          <a:prstGeom prst="rect">
            <a:avLst/>
          </a:prstGeom>
        </p:spPr>
      </p:pic>
      <p:sp>
        <p:nvSpPr>
          <p:cNvPr id="4" name="TextBox 3">
            <a:extLst>
              <a:ext uri="{FF2B5EF4-FFF2-40B4-BE49-F238E27FC236}">
                <a16:creationId xmlns:a16="http://schemas.microsoft.com/office/drawing/2014/main" id="{709CEA99-6995-A480-FCE2-DF56005B3F24}"/>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extLst>
      <p:ext uri="{BB962C8B-B14F-4D97-AF65-F5344CB8AC3E}">
        <p14:creationId xmlns:p14="http://schemas.microsoft.com/office/powerpoint/2010/main" val="343542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7030A0"/>
                </a:solidFill>
              </a:rPr>
              <a:t>Impact on Public Health</a:t>
            </a:r>
            <a:endParaRPr lang="en-US" dirty="0"/>
          </a:p>
        </p:txBody>
      </p:sp>
      <p:sp>
        <p:nvSpPr>
          <p:cNvPr id="5" name="Content Placeholder 4"/>
          <p:cNvSpPr>
            <a:spLocks noGrp="1"/>
          </p:cNvSpPr>
          <p:nvPr>
            <p:ph idx="1"/>
          </p:nvPr>
        </p:nvSpPr>
        <p:spPr/>
        <p:txBody>
          <a:bodyPr>
            <a:normAutofit/>
          </a:bodyPr>
          <a:lstStyle/>
          <a:p>
            <a:pPr marL="0" indent="0">
              <a:buNone/>
            </a:pPr>
            <a:r>
              <a:rPr lang="en-US" b="1" dirty="0"/>
              <a:t>Culturally Sensitive Health Campaigns</a:t>
            </a:r>
          </a:p>
          <a:p>
            <a:r>
              <a:rPr lang="en-US" dirty="0"/>
              <a:t>Successful programs involve collaboration with religious and community leaders.</a:t>
            </a:r>
          </a:p>
          <a:p>
            <a:r>
              <a:rPr lang="en-US" dirty="0"/>
              <a:t>Public health messaging is tailored to local cultural contexts to ensure acceptance and effectiveness.</a:t>
            </a:r>
          </a:p>
          <a:p>
            <a:pPr marL="0" indent="0">
              <a:buNone/>
            </a:pPr>
            <a:endParaRPr lang="en-US" dirty="0"/>
          </a:p>
        </p:txBody>
      </p:sp>
      <p:pic>
        <p:nvPicPr>
          <p:cNvPr id="7" name="Picture 6"/>
          <p:cNvPicPr>
            <a:picLocks noChangeAspect="1"/>
          </p:cNvPicPr>
          <p:nvPr/>
        </p:nvPicPr>
        <p:blipFill>
          <a:blip r:embed="rId2"/>
          <a:stretch>
            <a:fillRect/>
          </a:stretch>
        </p:blipFill>
        <p:spPr>
          <a:xfrm>
            <a:off x="6674481" y="4548058"/>
            <a:ext cx="2189364" cy="1456922"/>
          </a:xfrm>
          <a:prstGeom prst="rect">
            <a:avLst/>
          </a:prstGeom>
        </p:spPr>
      </p:pic>
      <p:sp>
        <p:nvSpPr>
          <p:cNvPr id="2" name="TextBox 1">
            <a:extLst>
              <a:ext uri="{FF2B5EF4-FFF2-40B4-BE49-F238E27FC236}">
                <a16:creationId xmlns:a16="http://schemas.microsoft.com/office/drawing/2014/main" id="{72F8068B-73AC-F501-5E2F-C4F9BE5AF00A}"/>
              </a:ext>
            </a:extLst>
          </p:cNvPr>
          <p:cNvSpPr txBox="1"/>
          <p:nvPr/>
        </p:nvSpPr>
        <p:spPr>
          <a:xfrm>
            <a:off x="36342" y="48421"/>
            <a:ext cx="3429000" cy="523220"/>
          </a:xfrm>
          <a:prstGeom prst="rect">
            <a:avLst/>
          </a:prstGeom>
          <a:noFill/>
        </p:spPr>
        <p:txBody>
          <a:bodyPr wrap="square" rtlCol="0">
            <a:spAutoFit/>
          </a:bodyPr>
          <a:lstStyle/>
          <a:p>
            <a:r>
              <a:rPr lang="en-US" sz="2800" b="1" dirty="0"/>
              <a:t>Vertical Integration</a:t>
            </a:r>
          </a:p>
        </p:txBody>
      </p:sp>
    </p:spTree>
    <p:extLst>
      <p:ext uri="{BB962C8B-B14F-4D97-AF65-F5344CB8AC3E}">
        <p14:creationId xmlns:p14="http://schemas.microsoft.com/office/powerpoint/2010/main" val="10341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112"/>
            <a:ext cx="8229600" cy="1143000"/>
          </a:xfrm>
        </p:spPr>
        <p:txBody>
          <a:bodyPr>
            <a:noAutofit/>
          </a:bodyPr>
          <a:lstStyle/>
          <a:p>
            <a:br>
              <a:rPr lang="en-US" sz="2400" b="1" dirty="0"/>
            </a:br>
            <a:r>
              <a:rPr lang="en-US" sz="2400" b="1" dirty="0"/>
              <a:t>RESEARCH ARTICLE</a:t>
            </a:r>
            <a:br>
              <a:rPr lang="en-US" sz="2400" b="1" dirty="0"/>
            </a:br>
            <a:r>
              <a:rPr lang="en-US" sz="2400" b="1" dirty="0"/>
              <a:t>Exploring the reasons for defaulting from childhood immunization: a qualitative study in Pakistan</a:t>
            </a:r>
            <a:br>
              <a:rPr lang="en-US" b="1" dirty="0"/>
            </a:br>
            <a:br>
              <a:rPr lang="en-US" sz="2400" b="1" dirty="0"/>
            </a:br>
            <a:endParaRPr lang="en-US" sz="2400" b="1" dirty="0"/>
          </a:p>
        </p:txBody>
      </p:sp>
      <p:sp>
        <p:nvSpPr>
          <p:cNvPr id="7" name="Content Placeholder 6"/>
          <p:cNvSpPr>
            <a:spLocks noGrp="1"/>
          </p:cNvSpPr>
          <p:nvPr>
            <p:ph idx="1"/>
          </p:nvPr>
        </p:nvSpPr>
        <p:spPr>
          <a:xfrm>
            <a:off x="457200" y="2160037"/>
            <a:ext cx="8229600" cy="4525963"/>
          </a:xfrm>
        </p:spPr>
        <p:txBody>
          <a:bodyPr>
            <a:normAutofit/>
          </a:bodyPr>
          <a:lstStyle/>
          <a:p>
            <a:pPr marL="0" indent="0">
              <a:buNone/>
            </a:pPr>
            <a:r>
              <a:rPr lang="en-US" sz="2400" dirty="0"/>
              <a:t>The childhood immunization defaulting arises from various factors including child illness, Adverse Events Following Immunization (AEFIs) concerns, misconceptions, improper injection techniques, and negative vaccinator attitudes. The vaccination completion rate may be increased if the concerns of the caregivers are appropriately addressed.</a:t>
            </a:r>
          </a:p>
          <a:p>
            <a:pPr marL="0" indent="0">
              <a:buNone/>
            </a:pPr>
            <a:r>
              <a:rPr lang="en-US" sz="2400" dirty="0">
                <a:hlinkClick r:id="rId2"/>
              </a:rPr>
              <a:t>Exploring </a:t>
            </a:r>
            <a:r>
              <a:rPr lang="en-US" sz="2000" dirty="0">
                <a:hlinkClick r:id="rId2"/>
              </a:rPr>
              <a:t>the reasons for defaulting from childhood immunization: a qualitative study in Pakistan | BMC Public Health (springer.com)</a:t>
            </a:r>
            <a:endParaRPr lang="en-US" sz="1900" dirty="0">
              <a:hlinkClick r:id="rId3"/>
            </a:endParaRPr>
          </a:p>
        </p:txBody>
      </p:sp>
      <p:pic>
        <p:nvPicPr>
          <p:cNvPr id="4" name="Picture 3"/>
          <p:cNvPicPr>
            <a:picLocks noChangeAspect="1"/>
          </p:cNvPicPr>
          <p:nvPr/>
        </p:nvPicPr>
        <p:blipFill>
          <a:blip r:embed="rId4"/>
          <a:stretch>
            <a:fillRect/>
          </a:stretch>
        </p:blipFill>
        <p:spPr>
          <a:xfrm>
            <a:off x="6994629" y="5365518"/>
            <a:ext cx="1320482" cy="1320482"/>
          </a:xfrm>
          <a:prstGeom prst="rect">
            <a:avLst/>
          </a:prstGeom>
        </p:spPr>
      </p:pic>
      <p:sp>
        <p:nvSpPr>
          <p:cNvPr id="3" name="TextBox 2">
            <a:extLst>
              <a:ext uri="{FF2B5EF4-FFF2-40B4-BE49-F238E27FC236}">
                <a16:creationId xmlns:a16="http://schemas.microsoft.com/office/drawing/2014/main" id="{A32D7786-A35A-5382-00DA-9596E0A706E8}"/>
              </a:ext>
            </a:extLst>
          </p:cNvPr>
          <p:cNvSpPr txBox="1"/>
          <p:nvPr/>
        </p:nvSpPr>
        <p:spPr>
          <a:xfrm>
            <a:off x="36342" y="48421"/>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2244663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rmAutofit lnSpcReduction="10000"/>
          </a:bodyPr>
          <a:lstStyle/>
          <a:p>
            <a:pPr algn="just"/>
            <a:r>
              <a:rPr lang="en-US" dirty="0"/>
              <a:t>Autonomy is a practice that acknowledges </a:t>
            </a:r>
            <a:r>
              <a:rPr lang="en-US" dirty="0">
                <a:solidFill>
                  <a:srgbClr val="FF0000"/>
                </a:solidFill>
              </a:rPr>
              <a:t>patients have the right to exercise control over </a:t>
            </a:r>
            <a:r>
              <a:rPr lang="en-US" dirty="0"/>
              <a:t>what happens to them regarding treatment. </a:t>
            </a:r>
          </a:p>
          <a:p>
            <a:pPr algn="just"/>
            <a:r>
              <a:rPr lang="en-US" dirty="0"/>
              <a:t>Autonomy also requires </a:t>
            </a:r>
            <a:r>
              <a:rPr lang="en-US" dirty="0">
                <a:solidFill>
                  <a:srgbClr val="00B050"/>
                </a:solidFill>
              </a:rPr>
              <a:t>informed consent</a:t>
            </a:r>
            <a:r>
              <a:rPr lang="en-US" dirty="0"/>
              <a:t>, which involves </a:t>
            </a:r>
            <a:r>
              <a:rPr lang="en-US" dirty="0">
                <a:solidFill>
                  <a:schemeClr val="tx2">
                    <a:lumMod val="60000"/>
                    <a:lumOff val="40000"/>
                  </a:schemeClr>
                </a:solidFill>
              </a:rPr>
              <a:t>communication between a patient and their healthcare provider </a:t>
            </a:r>
            <a:r>
              <a:rPr lang="en-US" dirty="0"/>
              <a:t>that leads to an agreement or authorization for care, treatment, or services. </a:t>
            </a:r>
          </a:p>
          <a:p>
            <a:endParaRPr lang="en-US"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Autonomy</a:t>
            </a:r>
          </a:p>
        </p:txBody>
      </p:sp>
      <p:sp>
        <p:nvSpPr>
          <p:cNvPr id="5" name="TextBox 4">
            <a:extLst>
              <a:ext uri="{FF2B5EF4-FFF2-40B4-BE49-F238E27FC236}">
                <a16:creationId xmlns:a16="http://schemas.microsoft.com/office/drawing/2014/main" id="{966F23DA-72EB-1BF7-EBBB-631448DF0C94}"/>
              </a:ext>
            </a:extLst>
          </p:cNvPr>
          <p:cNvSpPr txBox="1"/>
          <p:nvPr/>
        </p:nvSpPr>
        <p:spPr>
          <a:xfrm>
            <a:off x="0" y="76406"/>
            <a:ext cx="3429000" cy="523220"/>
          </a:xfrm>
          <a:prstGeom prst="rect">
            <a:avLst/>
          </a:prstGeom>
          <a:noFill/>
        </p:spPr>
        <p:txBody>
          <a:bodyPr wrap="square" rtlCol="0">
            <a:spAutoFit/>
          </a:bodyPr>
          <a:lstStyle/>
          <a:p>
            <a:r>
              <a:rPr lang="en-US" sz="2800" b="1" dirty="0"/>
              <a:t>Spiral Integration</a:t>
            </a:r>
          </a:p>
        </p:txBody>
      </p:sp>
    </p:spTree>
    <p:extLst>
      <p:ext uri="{BB962C8B-B14F-4D97-AF65-F5344CB8AC3E}">
        <p14:creationId xmlns:p14="http://schemas.microsoft.com/office/powerpoint/2010/main" val="79361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96447422"/>
              </p:ext>
            </p:extLst>
          </p:nvPr>
        </p:nvGraphicFramePr>
        <p:xfrm>
          <a:off x="5572124" y="327760"/>
          <a:ext cx="3381227" cy="6225440"/>
        </p:xfrm>
        <a:graphic>
          <a:graphicData uri="http://schemas.openxmlformats.org/drawingml/2006/table">
            <a:tbl>
              <a:tblPr firstRow="1" bandRow="1">
                <a:tableStyleId>{00A15C55-8517-42AA-B614-E9B94910E393}</a:tableStyleId>
              </a:tblPr>
              <a:tblGrid>
                <a:gridCol w="2304902">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tblGrid>
              <a:tr h="885169">
                <a:tc gridSpan="2">
                  <a:txBody>
                    <a:bodyPr/>
                    <a:lstStyle/>
                    <a:p>
                      <a:r>
                        <a:rPr lang="en-US" sz="1600" dirty="0"/>
                        <a:t>Prof Umar’s model of clinically oriented integrated</a:t>
                      </a:r>
                      <a:r>
                        <a:rPr lang="en-US" sz="1600" baseline="0" dirty="0"/>
                        <a:t>  Lecture</a:t>
                      </a:r>
                    </a:p>
                    <a:p>
                      <a:r>
                        <a:rPr lang="en-US" sz="1600" baseline="0" dirty="0"/>
                        <a:t>First year MBBS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400" dirty="0"/>
                        <a:t>Core subject </a:t>
                      </a:r>
                    </a:p>
                  </a:txBody>
                  <a:tcPr/>
                </a:tc>
                <a:tc>
                  <a:txBody>
                    <a:bodyPr/>
                    <a:lstStyle/>
                    <a:p>
                      <a:r>
                        <a:rPr lang="en-US" sz="1600" dirty="0"/>
                        <a:t>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12-13 slides</a:t>
                      </a:r>
                    </a:p>
                    <a:p>
                      <a:endParaRPr lang="en-US" sz="1600" dirty="0"/>
                    </a:p>
                  </a:txBody>
                  <a:tcPr/>
                </a:tc>
                <a:extLst>
                  <a:ext uri="{0D108BD9-81ED-4DB2-BD59-A6C34878D82A}">
                    <a16:rowId xmlns:a16="http://schemas.microsoft.com/office/drawing/2014/main" val="10001"/>
                  </a:ext>
                </a:extLst>
              </a:tr>
              <a:tr h="1149072">
                <a:tc>
                  <a:txBody>
                    <a:bodyPr/>
                    <a:lstStyle/>
                    <a:p>
                      <a:r>
                        <a:rPr lang="en-US" sz="1400" dirty="0"/>
                        <a:t>Horizontal integration </a:t>
                      </a:r>
                    </a:p>
                    <a:p>
                      <a:r>
                        <a:rPr lang="en-US" sz="1400" dirty="0"/>
                        <a:t>(</a:t>
                      </a:r>
                      <a:r>
                        <a:rPr lang="en-US" sz="1400" baseline="0" dirty="0"/>
                        <a:t> Same year subjects)</a:t>
                      </a:r>
                    </a:p>
                    <a:p>
                      <a:r>
                        <a:rPr lang="en-US" sz="1400" baseline="0" dirty="0"/>
                        <a:t>Anatomy, Biochemistry, Physiology</a:t>
                      </a:r>
                      <a:endParaRPr lang="en-US" sz="1400" dirty="0"/>
                    </a:p>
                  </a:txBody>
                  <a:tcPr/>
                </a:tc>
                <a:tc>
                  <a:txBody>
                    <a:bodyPr/>
                    <a:lstStyle/>
                    <a:p>
                      <a:r>
                        <a:rPr lang="en-US" sz="1600" dirty="0"/>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2-3 slides</a:t>
                      </a:r>
                    </a:p>
                    <a:p>
                      <a:endParaRPr lang="en-US" sz="1600" dirty="0"/>
                    </a:p>
                  </a:txBody>
                  <a:tcPr/>
                </a:tc>
                <a:extLst>
                  <a:ext uri="{0D108BD9-81ED-4DB2-BD59-A6C34878D82A}">
                    <a16:rowId xmlns:a16="http://schemas.microsoft.com/office/drawing/2014/main" val="10002"/>
                  </a:ext>
                </a:extLst>
              </a:tr>
              <a:tr h="1268742">
                <a:tc>
                  <a:txBody>
                    <a:bodyPr/>
                    <a:lstStyle/>
                    <a:p>
                      <a:r>
                        <a:rPr lang="en-US" sz="1400" dirty="0"/>
                        <a:t>Vertical Integration </a:t>
                      </a:r>
                    </a:p>
                    <a:p>
                      <a:r>
                        <a:rPr lang="en-US" sz="1400" dirty="0"/>
                        <a:t>(Basic sciences subjects of different years(Forensic Medicine,</a:t>
                      </a:r>
                      <a:r>
                        <a:rPr lang="en-US" sz="1400" baseline="0" dirty="0"/>
                        <a:t> Pharmacology, Community medicine</a:t>
                      </a:r>
                      <a:endParaRPr lang="en-US" sz="1400" dirty="0"/>
                    </a:p>
                  </a:txBody>
                  <a:tcPr/>
                </a:tc>
                <a:tc>
                  <a:txBody>
                    <a:bodyPr/>
                    <a:lstStyle/>
                    <a:p>
                      <a:r>
                        <a:rPr lang="en-US" sz="1600" dirty="0"/>
                        <a:t>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6-7 slides</a:t>
                      </a:r>
                    </a:p>
                    <a:p>
                      <a:endParaRPr lang="en-US" sz="1600" dirty="0"/>
                    </a:p>
                  </a:txBody>
                  <a:tcPr/>
                </a:tc>
                <a:extLst>
                  <a:ext uri="{0D108BD9-81ED-4DB2-BD59-A6C34878D82A}">
                    <a16:rowId xmlns:a16="http://schemas.microsoft.com/office/drawing/2014/main" val="10003"/>
                  </a:ext>
                </a:extLst>
              </a:tr>
              <a:tr h="796652">
                <a:tc>
                  <a:txBody>
                    <a:bodyPr/>
                    <a:lstStyle/>
                    <a:p>
                      <a:r>
                        <a:rPr lang="en-US" sz="1400" dirty="0"/>
                        <a:t>Vertical Integration </a:t>
                      </a:r>
                    </a:p>
                    <a:p>
                      <a:r>
                        <a:rPr lang="en-US" sz="1400" dirty="0"/>
                        <a:t>Clinical Subjects</a:t>
                      </a:r>
                      <a:r>
                        <a:rPr lang="en-US" sz="1400" baseline="0" dirty="0"/>
                        <a:t> (Medicine, Surgery, </a:t>
                      </a:r>
                      <a:r>
                        <a:rPr lang="en-US" sz="1400" baseline="0" dirty="0" err="1"/>
                        <a:t>Gynae</a:t>
                      </a:r>
                      <a:r>
                        <a:rPr lang="en-US" sz="1400" baseline="0" dirty="0"/>
                        <a:t>/</a:t>
                      </a:r>
                      <a:r>
                        <a:rPr lang="en-US" sz="1400" baseline="0" dirty="0" err="1"/>
                        <a:t>Obs</a:t>
                      </a:r>
                      <a:r>
                        <a:rPr lang="en-US" sz="1400" baseline="0" dirty="0"/>
                        <a:t> </a:t>
                      </a:r>
                      <a:r>
                        <a:rPr lang="en-US" sz="1400" baseline="0" dirty="0" err="1"/>
                        <a:t>etc</a:t>
                      </a:r>
                      <a:r>
                        <a:rPr lang="en-US" sz="1400" baseline="0" dirty="0"/>
                        <a:t>)</a:t>
                      </a:r>
                    </a:p>
                  </a:txBody>
                  <a:tcPr/>
                </a:tc>
                <a:tc>
                  <a:txBody>
                    <a:bodyPr/>
                    <a:lstStyle/>
                    <a:p>
                      <a:r>
                        <a:rPr lang="en-US" sz="1600" dirty="0"/>
                        <a:t>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7-8 slides</a:t>
                      </a:r>
                    </a:p>
                    <a:p>
                      <a:endParaRPr lang="en-US" sz="1600" dirty="0"/>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
                      </a:r>
                      <a:r>
                        <a:rPr lang="en-US" sz="1600" b="0" dirty="0"/>
                        <a:t>1-2 slides</a:t>
                      </a:r>
                    </a:p>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MCQs</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7030A0"/>
                </a:solidFill>
              </a:rPr>
              <a:t>1.  Which of the following strategies is most effective in improving public health outcomes in culturally diverse communities in Pakistan?</a:t>
            </a:r>
          </a:p>
          <a:p>
            <a:pPr marL="0" indent="0">
              <a:buNone/>
            </a:pPr>
            <a:r>
              <a:rPr lang="en-US" b="1" dirty="0">
                <a:solidFill>
                  <a:srgbClr val="7030A0"/>
                </a:solidFill>
              </a:rPr>
              <a:t>A) </a:t>
            </a:r>
            <a:r>
              <a:rPr lang="en-US" dirty="0"/>
              <a:t>Ignoring local traditions and enforcing strict medical guidelines</a:t>
            </a:r>
            <a:br>
              <a:rPr lang="en-US" dirty="0"/>
            </a:br>
            <a:r>
              <a:rPr lang="en-US" b="1" dirty="0">
                <a:solidFill>
                  <a:srgbClr val="7030A0"/>
                </a:solidFill>
              </a:rPr>
              <a:t>B) </a:t>
            </a:r>
            <a:r>
              <a:rPr lang="en-US" dirty="0"/>
              <a:t>Introducing modern healthcare without any community involvement</a:t>
            </a:r>
            <a:br>
              <a:rPr lang="en-US" dirty="0"/>
            </a:br>
            <a:r>
              <a:rPr lang="en-US" b="1" dirty="0">
                <a:solidFill>
                  <a:srgbClr val="7030A0"/>
                </a:solidFill>
              </a:rPr>
              <a:t>C) </a:t>
            </a:r>
            <a:r>
              <a:rPr lang="en-US" dirty="0"/>
              <a:t>Engaging religious and community leaders to promote healthcare practices</a:t>
            </a:r>
            <a:br>
              <a:rPr lang="en-US" dirty="0"/>
            </a:br>
            <a:r>
              <a:rPr lang="en-US" b="1" dirty="0">
                <a:solidFill>
                  <a:srgbClr val="7030A0"/>
                </a:solidFill>
              </a:rPr>
              <a:t>D) </a:t>
            </a:r>
            <a:r>
              <a:rPr lang="en-US" dirty="0"/>
              <a:t>Replacing all traditional healers with trained doctors</a:t>
            </a:r>
          </a:p>
          <a:p>
            <a:pPr marL="0" indent="0">
              <a:buFont typeface="Wingdings" panose="05000000000000000000" pitchFamily="2" charset="2"/>
              <a:buNone/>
              <a:defRPr/>
            </a:pPr>
            <a:endParaRPr lang="en-US" dirty="0"/>
          </a:p>
        </p:txBody>
      </p:sp>
      <p:pic>
        <p:nvPicPr>
          <p:cNvPr id="4" name="Picture 3"/>
          <p:cNvPicPr>
            <a:picLocks noChangeAspect="1"/>
          </p:cNvPicPr>
          <p:nvPr/>
        </p:nvPicPr>
        <p:blipFill>
          <a:blip r:embed="rId2"/>
          <a:stretch>
            <a:fillRect/>
          </a:stretch>
        </p:blipFill>
        <p:spPr>
          <a:xfrm>
            <a:off x="6971422" y="413536"/>
            <a:ext cx="1355417" cy="1325562"/>
          </a:xfrm>
          <a:prstGeom prst="rect">
            <a:avLst/>
          </a:prstGeom>
        </p:spPr>
      </p:pic>
      <p:sp>
        <p:nvSpPr>
          <p:cNvPr id="6" name="TextBox 5">
            <a:extLst>
              <a:ext uri="{FF2B5EF4-FFF2-40B4-BE49-F238E27FC236}">
                <a16:creationId xmlns:a16="http://schemas.microsoft.com/office/drawing/2014/main" id="{09013A73-FACC-A215-F582-0ACA60477E20}"/>
              </a:ext>
            </a:extLst>
          </p:cNvPr>
          <p:cNvSpPr txBox="1"/>
          <p:nvPr/>
        </p:nvSpPr>
        <p:spPr>
          <a:xfrm>
            <a:off x="3162300" y="6139934"/>
            <a:ext cx="2819400" cy="369332"/>
          </a:xfrm>
          <a:prstGeom prst="rect">
            <a:avLst/>
          </a:prstGeom>
          <a:noFill/>
        </p:spPr>
        <p:txBody>
          <a:bodyPr wrap="square" rtlCol="0">
            <a:spAutoFit/>
          </a:bodyPr>
          <a:lstStyle/>
          <a:p>
            <a:r>
              <a:rPr lang="en-US" dirty="0"/>
              <a:t>Answer: C</a:t>
            </a:r>
          </a:p>
        </p:txBody>
      </p:sp>
    </p:spTree>
    <p:extLst>
      <p:ext uri="{BB962C8B-B14F-4D97-AF65-F5344CB8AC3E}">
        <p14:creationId xmlns:p14="http://schemas.microsoft.com/office/powerpoint/2010/main" val="28555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MCQs</a:t>
            </a:r>
            <a:endParaRPr lang="en-US" b="1"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7030A0"/>
                </a:solidFill>
              </a:rPr>
              <a:t>2.  What is the primary focus of medical anthropology in healthcare?</a:t>
            </a:r>
          </a:p>
          <a:p>
            <a:pPr marL="0" indent="0">
              <a:buNone/>
            </a:pPr>
            <a:r>
              <a:rPr lang="en-US" dirty="0">
                <a:solidFill>
                  <a:srgbClr val="7030A0"/>
                </a:solidFill>
              </a:rPr>
              <a:t>A) </a:t>
            </a:r>
            <a:r>
              <a:rPr lang="en-US" dirty="0"/>
              <a:t>Studying only biological aspects of diseases</a:t>
            </a:r>
            <a:br>
              <a:rPr lang="en-US" dirty="0"/>
            </a:br>
            <a:r>
              <a:rPr lang="en-US" b="1" dirty="0">
                <a:solidFill>
                  <a:srgbClr val="7030A0"/>
                </a:solidFill>
              </a:rPr>
              <a:t>B) </a:t>
            </a:r>
            <a:r>
              <a:rPr lang="en-US" dirty="0"/>
              <a:t>Understanding how cultural and social factors influence health and illness</a:t>
            </a:r>
            <a:br>
              <a:rPr lang="en-US" dirty="0"/>
            </a:br>
            <a:r>
              <a:rPr lang="en-US" b="1" dirty="0">
                <a:solidFill>
                  <a:srgbClr val="7030A0"/>
                </a:solidFill>
              </a:rPr>
              <a:t>C) </a:t>
            </a:r>
            <a:r>
              <a:rPr lang="en-US" dirty="0"/>
              <a:t>Developing new pharmaceutical treatments</a:t>
            </a:r>
            <a:br>
              <a:rPr lang="en-US" dirty="0"/>
            </a:br>
            <a:r>
              <a:rPr lang="en-US" b="1" dirty="0">
                <a:solidFill>
                  <a:srgbClr val="7030A0"/>
                </a:solidFill>
              </a:rPr>
              <a:t>D) </a:t>
            </a:r>
            <a:r>
              <a:rPr lang="en-US" dirty="0"/>
              <a:t>Eliminating all traditional health practices</a:t>
            </a:r>
          </a:p>
          <a:p>
            <a:endParaRPr lang="en-GB" b="1"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742292" y="673140"/>
            <a:ext cx="947940" cy="927060"/>
          </a:xfrm>
          <a:prstGeom prst="rect">
            <a:avLst/>
          </a:prstGeom>
        </p:spPr>
      </p:pic>
      <p:sp>
        <p:nvSpPr>
          <p:cNvPr id="5" name="TextBox 4">
            <a:extLst>
              <a:ext uri="{FF2B5EF4-FFF2-40B4-BE49-F238E27FC236}">
                <a16:creationId xmlns:a16="http://schemas.microsoft.com/office/drawing/2014/main" id="{730B8DF2-3B05-E877-79F0-0E02C692E8D0}"/>
              </a:ext>
            </a:extLst>
          </p:cNvPr>
          <p:cNvSpPr txBox="1"/>
          <p:nvPr/>
        </p:nvSpPr>
        <p:spPr>
          <a:xfrm>
            <a:off x="3162300" y="6139934"/>
            <a:ext cx="2819400" cy="369332"/>
          </a:xfrm>
          <a:prstGeom prst="rect">
            <a:avLst/>
          </a:prstGeom>
          <a:noFill/>
        </p:spPr>
        <p:txBody>
          <a:bodyPr wrap="square" rtlCol="0">
            <a:spAutoFit/>
          </a:bodyPr>
          <a:lstStyle/>
          <a:p>
            <a:r>
              <a:rPr lang="en-US" dirty="0"/>
              <a:t>Answer: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MCQs</a:t>
            </a:r>
            <a:endParaRPr lang="en-US" b="1" dirty="0">
              <a:solidFill>
                <a:srgbClr val="7030A0"/>
              </a:solidFill>
            </a:endParaRPr>
          </a:p>
        </p:txBody>
      </p:sp>
      <p:sp>
        <p:nvSpPr>
          <p:cNvPr id="9" name="Content Placeholder 8"/>
          <p:cNvSpPr>
            <a:spLocks noGrp="1"/>
          </p:cNvSpPr>
          <p:nvPr>
            <p:ph idx="1"/>
          </p:nvPr>
        </p:nvSpPr>
        <p:spPr>
          <a:xfrm>
            <a:off x="242047" y="1417638"/>
            <a:ext cx="8713693" cy="5165724"/>
          </a:xfrm>
        </p:spPr>
        <p:txBody>
          <a:bodyPr>
            <a:normAutofit/>
          </a:bodyPr>
          <a:lstStyle/>
          <a:p>
            <a:pPr marL="0" indent="0">
              <a:buNone/>
            </a:pPr>
            <a:r>
              <a:rPr lang="en-US" sz="2000" b="1" dirty="0">
                <a:solidFill>
                  <a:srgbClr val="7030A0"/>
                </a:solidFill>
              </a:rPr>
              <a:t>3. Which of the following is a key principle of culturally sensitive healthcare?</a:t>
            </a:r>
          </a:p>
          <a:p>
            <a:pPr marL="0" indent="0">
              <a:buNone/>
            </a:pPr>
            <a:r>
              <a:rPr lang="en-US" sz="2000" b="1" dirty="0">
                <a:solidFill>
                  <a:srgbClr val="7030A0"/>
                </a:solidFill>
              </a:rPr>
              <a:t>A) </a:t>
            </a:r>
            <a:r>
              <a:rPr lang="en-US" sz="2000" dirty="0"/>
              <a:t>Forcing patients to accept modern medical practices</a:t>
            </a:r>
            <a:br>
              <a:rPr lang="en-US" sz="2000" dirty="0"/>
            </a:br>
            <a:r>
              <a:rPr lang="en-US" sz="2000" b="1" dirty="0">
                <a:solidFill>
                  <a:srgbClr val="7030A0"/>
                </a:solidFill>
              </a:rPr>
              <a:t>B) </a:t>
            </a:r>
            <a:r>
              <a:rPr lang="en-US" sz="2000" dirty="0"/>
              <a:t>Integrating patients' cultural beliefs and practices into their treatment plans</a:t>
            </a:r>
            <a:br>
              <a:rPr lang="en-US" sz="2000" dirty="0"/>
            </a:br>
            <a:r>
              <a:rPr lang="en-US" sz="2000" b="1" dirty="0">
                <a:solidFill>
                  <a:srgbClr val="7030A0"/>
                </a:solidFill>
              </a:rPr>
              <a:t>C) </a:t>
            </a:r>
            <a:r>
              <a:rPr lang="en-US" sz="2000" dirty="0"/>
              <a:t>Disregarding cultural practices for better health outcomes</a:t>
            </a:r>
            <a:br>
              <a:rPr lang="en-US" sz="2000" dirty="0"/>
            </a:br>
            <a:r>
              <a:rPr lang="en-US" sz="2000" b="1" dirty="0">
                <a:solidFill>
                  <a:srgbClr val="7030A0"/>
                </a:solidFill>
              </a:rPr>
              <a:t>D) </a:t>
            </a:r>
            <a:r>
              <a:rPr lang="en-US" sz="2000" dirty="0"/>
              <a:t>Promoting traditional healing methods only</a:t>
            </a:r>
          </a:p>
          <a:p>
            <a:pPr marL="0" indent="0">
              <a:buNone/>
            </a:pPr>
            <a:endParaRPr lang="en-US" sz="2000" dirty="0"/>
          </a:p>
          <a:p>
            <a:pPr marL="0" indent="0">
              <a:buNone/>
            </a:pPr>
            <a:endParaRPr lang="en-GB" sz="2000" dirty="0"/>
          </a:p>
        </p:txBody>
      </p:sp>
      <p:pic>
        <p:nvPicPr>
          <p:cNvPr id="3" name="Picture 2"/>
          <p:cNvPicPr>
            <a:picLocks noChangeAspect="1"/>
          </p:cNvPicPr>
          <p:nvPr/>
        </p:nvPicPr>
        <p:blipFill>
          <a:blip r:embed="rId2"/>
          <a:stretch>
            <a:fillRect/>
          </a:stretch>
        </p:blipFill>
        <p:spPr>
          <a:xfrm>
            <a:off x="6793565" y="4293122"/>
            <a:ext cx="2162175" cy="2114550"/>
          </a:xfrm>
          <a:prstGeom prst="rect">
            <a:avLst/>
          </a:prstGeom>
        </p:spPr>
      </p:pic>
      <p:sp>
        <p:nvSpPr>
          <p:cNvPr id="4" name="TextBox 3">
            <a:extLst>
              <a:ext uri="{FF2B5EF4-FFF2-40B4-BE49-F238E27FC236}">
                <a16:creationId xmlns:a16="http://schemas.microsoft.com/office/drawing/2014/main" id="{33670512-9A05-E75C-9897-2F6614585E0C}"/>
              </a:ext>
            </a:extLst>
          </p:cNvPr>
          <p:cNvSpPr txBox="1"/>
          <p:nvPr/>
        </p:nvSpPr>
        <p:spPr>
          <a:xfrm>
            <a:off x="3162300" y="6139934"/>
            <a:ext cx="2819400" cy="369332"/>
          </a:xfrm>
          <a:prstGeom prst="rect">
            <a:avLst/>
          </a:prstGeom>
          <a:noFill/>
        </p:spPr>
        <p:txBody>
          <a:bodyPr wrap="square" rtlCol="0">
            <a:spAutoFit/>
          </a:bodyPr>
          <a:lstStyle/>
          <a:p>
            <a:r>
              <a:rPr lang="en-US" dirty="0"/>
              <a:t>Answer: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endParaRPr lang="en-US" dirty="0"/>
          </a:p>
          <a:p>
            <a:r>
              <a:rPr lang="en-US" dirty="0"/>
              <a:t>Pubmed.com</a:t>
            </a:r>
          </a:p>
          <a:p>
            <a:pPr marL="0" indent="0">
              <a:buNone/>
            </a:pPr>
            <a:endParaRPr lang="en-PK" dirty="0"/>
          </a:p>
        </p:txBody>
      </p:sp>
    </p:spTree>
    <p:extLst>
      <p:ext uri="{BB962C8B-B14F-4D97-AF65-F5344CB8AC3E}">
        <p14:creationId xmlns:p14="http://schemas.microsoft.com/office/powerpoint/2010/main" val="1844254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2050" name="Picture 2" descr="Any Question transparent background PNG cliparts free download | Hi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15218"/>
            <a:ext cx="7620000" cy="5495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7030A0"/>
                </a:solidFill>
              </a:rPr>
              <a:t>Anthropology and Health</a:t>
            </a:r>
          </a:p>
        </p:txBody>
      </p:sp>
      <p:pic>
        <p:nvPicPr>
          <p:cNvPr id="7" name="Content Placeholder 5">
            <a:extLst>
              <a:ext uri="{FF2B5EF4-FFF2-40B4-BE49-F238E27FC236}">
                <a16:creationId xmlns:a16="http://schemas.microsoft.com/office/drawing/2014/main" id="{84010D13-4E03-6532-630E-713130D66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267200"/>
            <a:ext cx="3646154" cy="2005879"/>
          </a:xfrm>
          <a:prstGeom prst="rect">
            <a:avLst/>
          </a:prstGeom>
        </p:spPr>
      </p:pic>
    </p:spTree>
    <p:extLst>
      <p:ext uri="{BB962C8B-B14F-4D97-AF65-F5344CB8AC3E}">
        <p14:creationId xmlns:p14="http://schemas.microsoft.com/office/powerpoint/2010/main" val="121391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2800" dirty="0"/>
              <a:t>At the end of the session students should be able to</a:t>
            </a:r>
          </a:p>
          <a:p>
            <a:endParaRPr lang="en-GB" sz="2800" dirty="0"/>
          </a:p>
          <a:p>
            <a:pPr marL="0" indent="0">
              <a:buNone/>
            </a:pPr>
            <a:endParaRPr lang="en-GB" sz="2800" dirty="0"/>
          </a:p>
          <a:p>
            <a:pPr>
              <a:lnSpc>
                <a:spcPct val="115000"/>
              </a:lnSpc>
            </a:pPr>
            <a:r>
              <a:rPr lang="en-US" sz="2800" dirty="0">
                <a:effectLst/>
                <a:ea typeface="Times New Roman" panose="02020603050405020304" pitchFamily="18" charset="0"/>
                <a:cs typeface="Times New Roman" panose="02020603050405020304" pitchFamily="18" charset="0"/>
              </a:rPr>
              <a:t>Understand culture in health care</a:t>
            </a:r>
            <a:endParaRPr lang="en-US" sz="2800" dirty="0">
              <a:effectLst/>
              <a:ea typeface="Calibri" panose="020F0502020204030204" pitchFamily="34" charset="0"/>
              <a:cs typeface="Arial" panose="020B0604020202020204" pitchFamily="34" charset="0"/>
            </a:endParaRPr>
          </a:p>
          <a:p>
            <a:pPr>
              <a:lnSpc>
                <a:spcPct val="115000"/>
              </a:lnSpc>
              <a:spcAft>
                <a:spcPts val="1000"/>
              </a:spcAft>
            </a:pPr>
            <a:r>
              <a:rPr lang="en-US" sz="2800" dirty="0">
                <a:effectLst/>
                <a:ea typeface="Times New Roman" panose="02020603050405020304" pitchFamily="18" charset="0"/>
                <a:cs typeface="Times New Roman" panose="02020603050405020304" pitchFamily="18" charset="0"/>
              </a:rPr>
              <a:t>Understand the influence of culture on health care</a:t>
            </a:r>
            <a:endParaRPr lang="en-US" sz="2800" dirty="0">
              <a:effectLst/>
              <a:ea typeface="Calibri" panose="020F0502020204030204" pitchFamily="34" charset="0"/>
              <a:cs typeface="Arial" panose="020B0604020202020204" pitchFamily="34" charset="0"/>
            </a:endParaRPr>
          </a:p>
          <a:p>
            <a:r>
              <a:rPr lang="en-US" sz="2800" kern="0" dirty="0">
                <a:effectLst/>
                <a:ea typeface="Times New Roman" panose="02020603050405020304" pitchFamily="18" charset="0"/>
              </a:rPr>
              <a:t>Elaborate culturally sensitive clinical assessment</a:t>
            </a:r>
            <a:endParaRPr lang="en-US" sz="2800" dirty="0"/>
          </a:p>
          <a:p>
            <a:pPr marL="0" indent="0">
              <a:buNone/>
            </a:pPr>
            <a:endParaRPr lang="en-US" dirty="0"/>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317"/>
            <a:ext cx="8229600" cy="820287"/>
          </a:xfrm>
        </p:spPr>
        <p:txBody>
          <a:bodyPr>
            <a:normAutofit/>
          </a:bodyPr>
          <a:lstStyle/>
          <a:p>
            <a:pPr algn="l"/>
            <a:r>
              <a:rPr lang="en-GB" b="1" dirty="0">
                <a:solidFill>
                  <a:srgbClr val="7030A0"/>
                </a:solidFill>
              </a:rPr>
              <a:t>Clinical Scenario</a:t>
            </a:r>
            <a:endParaRPr lang="en-US" b="1" dirty="0">
              <a:solidFill>
                <a:srgbClr val="7030A0"/>
              </a:solidFill>
            </a:endParaRPr>
          </a:p>
        </p:txBody>
      </p:sp>
      <p:sp>
        <p:nvSpPr>
          <p:cNvPr id="3" name="Content Placeholder 2"/>
          <p:cNvSpPr>
            <a:spLocks noGrp="1"/>
          </p:cNvSpPr>
          <p:nvPr>
            <p:ph idx="1"/>
          </p:nvPr>
        </p:nvSpPr>
        <p:spPr>
          <a:xfrm>
            <a:off x="457200" y="1978090"/>
            <a:ext cx="8229600" cy="4403832"/>
          </a:xfrm>
        </p:spPr>
        <p:txBody>
          <a:bodyPr>
            <a:normAutofit/>
          </a:bodyPr>
          <a:lstStyle/>
          <a:p>
            <a:pPr marL="0" indent="0">
              <a:lnSpc>
                <a:spcPct val="120000"/>
              </a:lnSpc>
              <a:buNone/>
            </a:pPr>
            <a:endParaRPr lang="en-GB" sz="3800" dirty="0"/>
          </a:p>
          <a:p>
            <a:endParaRPr lang="en-GB" dirty="0"/>
          </a:p>
        </p:txBody>
      </p:sp>
      <p:sp>
        <p:nvSpPr>
          <p:cNvPr id="6" name="Rectangle 5"/>
          <p:cNvSpPr/>
          <p:nvPr/>
        </p:nvSpPr>
        <p:spPr>
          <a:xfrm>
            <a:off x="457200" y="2132800"/>
            <a:ext cx="8153294" cy="4154984"/>
          </a:xfrm>
          <a:prstGeom prst="rect">
            <a:avLst/>
          </a:prstGeom>
        </p:spPr>
        <p:txBody>
          <a:bodyPr wrap="square">
            <a:spAutoFit/>
          </a:bodyPr>
          <a:lstStyle/>
          <a:p>
            <a:r>
              <a:rPr lang="en-US" sz="2400" dirty="0"/>
              <a:t>Mrs. Salma Aziz, a 50-year-old woman from rural Punjab, Pakistan, presents to a local clinic with a chronic cough, fatigue, and weight loss over three months. Despite her symptoms, she delayed seeking medical care, relying on spiritual healing from a local </a:t>
            </a:r>
            <a:r>
              <a:rPr lang="en-US" sz="2400" dirty="0" err="1"/>
              <a:t>pir</a:t>
            </a:r>
            <a:r>
              <a:rPr lang="en-US" sz="2400" dirty="0"/>
              <a:t> and fearing the stigma associated with tuberculosis (TB). Her cultural belief that her illness may be caused by the evil eye and the social repercussions of a TB diagnosis influenced her reluctance to pursue biomedical treatment. Upon examination, the physician suspects pulmonary TB and orders diagnostic tests while also addressing her poorly controlled diabetes.</a:t>
            </a:r>
          </a:p>
        </p:txBody>
      </p:sp>
      <p:pic>
        <p:nvPicPr>
          <p:cNvPr id="7" name="Picture 6"/>
          <p:cNvPicPr>
            <a:picLocks noChangeAspect="1"/>
          </p:cNvPicPr>
          <p:nvPr/>
        </p:nvPicPr>
        <p:blipFill>
          <a:blip r:embed="rId2"/>
          <a:stretch>
            <a:fillRect/>
          </a:stretch>
        </p:blipFill>
        <p:spPr>
          <a:xfrm>
            <a:off x="6997959" y="476078"/>
            <a:ext cx="1448577" cy="1562585"/>
          </a:xfrm>
          <a:prstGeom prst="rect">
            <a:avLst/>
          </a:prstGeom>
        </p:spPr>
      </p:pic>
      <p:sp>
        <p:nvSpPr>
          <p:cNvPr id="4" name="TextBox 3">
            <a:extLst>
              <a:ext uri="{FF2B5EF4-FFF2-40B4-BE49-F238E27FC236}">
                <a16:creationId xmlns:a16="http://schemas.microsoft.com/office/drawing/2014/main" id="{01C271CE-38F6-372D-FD94-1F2602C69CDB}"/>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18" y="514421"/>
            <a:ext cx="8229600" cy="1143000"/>
          </a:xfrm>
        </p:spPr>
        <p:txBody>
          <a:bodyPr/>
          <a:lstStyle/>
          <a:p>
            <a:pPr algn="l"/>
            <a:r>
              <a:rPr lang="en-US" dirty="0">
                <a:solidFill>
                  <a:srgbClr val="7030A0"/>
                </a:solidFill>
              </a:rPr>
              <a:t>Resolution</a:t>
            </a:r>
          </a:p>
        </p:txBody>
      </p:sp>
      <p:sp>
        <p:nvSpPr>
          <p:cNvPr id="3" name="Content Placeholder 2"/>
          <p:cNvSpPr>
            <a:spLocks noGrp="1"/>
          </p:cNvSpPr>
          <p:nvPr>
            <p:ph idx="1"/>
          </p:nvPr>
        </p:nvSpPr>
        <p:spPr/>
        <p:txBody>
          <a:bodyPr>
            <a:normAutofit fontScale="92500"/>
          </a:bodyPr>
          <a:lstStyle/>
          <a:p>
            <a:pPr marL="0" indent="0">
              <a:buNone/>
            </a:pPr>
            <a:r>
              <a:rPr lang="en-US" dirty="0"/>
              <a:t>Understanding her cultural context, the healthcare team communicates in a culturally sensitive manner, incorporating her beliefs into the treatment plan while educating her family about the medical management of TB and diabetes. </a:t>
            </a:r>
          </a:p>
          <a:p>
            <a:pPr marL="0" indent="0">
              <a:buNone/>
            </a:pPr>
            <a:r>
              <a:rPr lang="en-US" dirty="0"/>
              <a:t>By involving a community health worker and a respected local figure, they work to reduce stigma, improve trust in medical care, and ensure adherence to the treatment plan.</a:t>
            </a:r>
          </a:p>
        </p:txBody>
      </p:sp>
      <p:pic>
        <p:nvPicPr>
          <p:cNvPr id="5" name="Picture 4"/>
          <p:cNvPicPr>
            <a:picLocks noChangeAspect="1"/>
          </p:cNvPicPr>
          <p:nvPr/>
        </p:nvPicPr>
        <p:blipFill>
          <a:blip r:embed="rId2"/>
          <a:stretch>
            <a:fillRect/>
          </a:stretch>
        </p:blipFill>
        <p:spPr>
          <a:xfrm>
            <a:off x="6531429" y="467854"/>
            <a:ext cx="1614196" cy="1132346"/>
          </a:xfrm>
          <a:prstGeom prst="rect">
            <a:avLst/>
          </a:prstGeom>
        </p:spPr>
      </p:pic>
      <p:sp>
        <p:nvSpPr>
          <p:cNvPr id="4" name="TextBox 3">
            <a:extLst>
              <a:ext uri="{FF2B5EF4-FFF2-40B4-BE49-F238E27FC236}">
                <a16:creationId xmlns:a16="http://schemas.microsoft.com/office/drawing/2014/main" id="{B0677B52-B703-1EB3-E09A-F54E73F0A36C}"/>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extLst>
      <p:ext uri="{BB962C8B-B14F-4D97-AF65-F5344CB8AC3E}">
        <p14:creationId xmlns:p14="http://schemas.microsoft.com/office/powerpoint/2010/main" val="329374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80" y="634180"/>
            <a:ext cx="8229600" cy="964227"/>
          </a:xfrm>
        </p:spPr>
        <p:txBody>
          <a:bodyPr>
            <a:normAutofit/>
          </a:bodyPr>
          <a:lstStyle/>
          <a:p>
            <a:pPr algn="l"/>
            <a:r>
              <a:rPr lang="en-US" b="1" dirty="0">
                <a:solidFill>
                  <a:srgbClr val="7030A0"/>
                </a:solidFill>
              </a:rPr>
              <a:t>Anthropology</a:t>
            </a:r>
          </a:p>
        </p:txBody>
      </p:sp>
      <p:sp>
        <p:nvSpPr>
          <p:cNvPr id="3" name="Content Placeholder 2"/>
          <p:cNvSpPr>
            <a:spLocks noGrp="1"/>
          </p:cNvSpPr>
          <p:nvPr>
            <p:ph idx="1"/>
          </p:nvPr>
        </p:nvSpPr>
        <p:spPr>
          <a:xfrm>
            <a:off x="457199" y="1565436"/>
            <a:ext cx="8406581" cy="4658384"/>
          </a:xfrm>
        </p:spPr>
        <p:txBody>
          <a:bodyPr>
            <a:normAutofit/>
          </a:bodyPr>
          <a:lstStyle/>
          <a:p>
            <a:r>
              <a:rPr lang="en-US" dirty="0"/>
              <a:t>Anthropology is the study of evolution of civilizations, their social characteristics. languages, cultures and ways of life.</a:t>
            </a:r>
          </a:p>
          <a:p>
            <a:r>
              <a:rPr lang="en-US" dirty="0"/>
              <a:t>The study of human beings, their ancestors, and related primates in terms of biology, culture, and social behavior.</a:t>
            </a:r>
            <a:endParaRPr lang="en-GB" altLang="en-US" dirty="0"/>
          </a:p>
        </p:txBody>
      </p:sp>
      <p:pic>
        <p:nvPicPr>
          <p:cNvPr id="4" name="Picture 3"/>
          <p:cNvPicPr>
            <a:picLocks noChangeAspect="1"/>
          </p:cNvPicPr>
          <p:nvPr/>
        </p:nvPicPr>
        <p:blipFill rotWithShape="1">
          <a:blip r:embed="rId2"/>
          <a:srcRect t="15714" b="17879"/>
          <a:stretch/>
        </p:blipFill>
        <p:spPr>
          <a:xfrm>
            <a:off x="6109091" y="4516017"/>
            <a:ext cx="2205673" cy="1446244"/>
          </a:xfrm>
          <a:prstGeom prst="rect">
            <a:avLst/>
          </a:prstGeom>
        </p:spPr>
      </p:pic>
      <p:sp>
        <p:nvSpPr>
          <p:cNvPr id="5" name="TextBox 4">
            <a:extLst>
              <a:ext uri="{FF2B5EF4-FFF2-40B4-BE49-F238E27FC236}">
                <a16:creationId xmlns:a16="http://schemas.microsoft.com/office/drawing/2014/main" id="{F8E19899-337F-5215-CBA9-CD6785840E02}"/>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42"/>
            <a:ext cx="7825409" cy="847795"/>
          </a:xfrm>
        </p:spPr>
        <p:txBody>
          <a:bodyPr/>
          <a:lstStyle/>
          <a:p>
            <a:r>
              <a:rPr lang="en-US" b="1" dirty="0">
                <a:solidFill>
                  <a:srgbClr val="7030A0"/>
                </a:solidFill>
              </a:rPr>
              <a:t>Anthropology</a:t>
            </a:r>
          </a:p>
        </p:txBody>
      </p:sp>
      <p:sp>
        <p:nvSpPr>
          <p:cNvPr id="3" name="Content Placeholder 2"/>
          <p:cNvSpPr>
            <a:spLocks noGrp="1"/>
          </p:cNvSpPr>
          <p:nvPr>
            <p:ph idx="1"/>
          </p:nvPr>
        </p:nvSpPr>
        <p:spPr>
          <a:xfrm>
            <a:off x="697048" y="1487789"/>
            <a:ext cx="7989752" cy="4628560"/>
          </a:xfrm>
        </p:spPr>
        <p:txBody>
          <a:bodyPr>
            <a:normAutofit/>
          </a:bodyPr>
          <a:lstStyle/>
          <a:p>
            <a:pPr marL="0" indent="0">
              <a:buNone/>
            </a:pPr>
            <a:r>
              <a:rPr lang="en-US" dirty="0"/>
              <a:t>Subfields:</a:t>
            </a:r>
          </a:p>
          <a:p>
            <a:endParaRPr lang="en-US" dirty="0"/>
          </a:p>
          <a:p>
            <a:r>
              <a:rPr lang="en-US" dirty="0"/>
              <a:t>Cultural Anthropology</a:t>
            </a:r>
          </a:p>
          <a:p>
            <a:r>
              <a:rPr lang="en-US" dirty="0"/>
              <a:t>Biological (Physical) Anthropology</a:t>
            </a:r>
          </a:p>
          <a:p>
            <a:r>
              <a:rPr lang="en-US" dirty="0"/>
              <a:t>Archaeology</a:t>
            </a:r>
          </a:p>
          <a:p>
            <a:r>
              <a:rPr lang="en-US" dirty="0"/>
              <a:t>Linguistic Anthropology</a:t>
            </a:r>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6309145" y="4329987"/>
            <a:ext cx="2124075" cy="2228850"/>
          </a:xfrm>
          <a:prstGeom prst="rect">
            <a:avLst/>
          </a:prstGeom>
        </p:spPr>
      </p:pic>
      <p:sp>
        <p:nvSpPr>
          <p:cNvPr id="5" name="TextBox 4">
            <a:extLst>
              <a:ext uri="{FF2B5EF4-FFF2-40B4-BE49-F238E27FC236}">
                <a16:creationId xmlns:a16="http://schemas.microsoft.com/office/drawing/2014/main" id="{297360F7-C0D6-B74C-8122-2954FF1BB7B7}"/>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1968</Words>
  <Application>Microsoft Office PowerPoint</Application>
  <PresentationFormat>On-screen Show (4:3)</PresentationFormat>
  <Paragraphs>178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Times New Roman</vt:lpstr>
      <vt:lpstr>Wingdings</vt:lpstr>
      <vt:lpstr>Office Theme</vt:lpstr>
      <vt:lpstr>PowerPoint Presentation</vt:lpstr>
      <vt:lpstr>Motto Vision; The Dream/Tomorrow</vt:lpstr>
      <vt:lpstr>PowerPoint Presentation</vt:lpstr>
      <vt:lpstr>Anthropology and Health</vt:lpstr>
      <vt:lpstr> Learning objectives </vt:lpstr>
      <vt:lpstr>Clinical Scenario</vt:lpstr>
      <vt:lpstr>Resolution</vt:lpstr>
      <vt:lpstr>Anthropology</vt:lpstr>
      <vt:lpstr>Anthropology</vt:lpstr>
      <vt:lpstr>Relevance of Anthropology in Health Care</vt:lpstr>
      <vt:lpstr>Health and Culture</vt:lpstr>
      <vt:lpstr>Culture</vt:lpstr>
      <vt:lpstr>Subculture</vt:lpstr>
      <vt:lpstr>Understanding Culture in Health Care</vt:lpstr>
      <vt:lpstr>1. Beliefs</vt:lpstr>
      <vt:lpstr>2. Values</vt:lpstr>
      <vt:lpstr>3. Norms </vt:lpstr>
      <vt:lpstr>1. Folkways</vt:lpstr>
      <vt:lpstr>2. Mores</vt:lpstr>
      <vt:lpstr>3. Laws</vt:lpstr>
      <vt:lpstr>In Our Culture</vt:lpstr>
      <vt:lpstr>Culture Sensitive Clinical Assessment</vt:lpstr>
      <vt:lpstr>Culture Sensitive Clinical Assessment</vt:lpstr>
      <vt:lpstr>Influence of Sociocultural Factors on Therapeutics</vt:lpstr>
      <vt:lpstr>Examples from Pakistan</vt:lpstr>
      <vt:lpstr>Impact on Public Health</vt:lpstr>
      <vt:lpstr>Impact on Public Health</vt:lpstr>
      <vt:lpstr> RESEARCH ARTICLE Exploring the reasons for defaulting from childhood immunization: a qualitative study in Pakistan  </vt:lpstr>
      <vt:lpstr>PowerPoint Presentation</vt:lpstr>
      <vt:lpstr>MCQs</vt:lpstr>
      <vt:lpstr>MCQs</vt:lpstr>
      <vt:lpstr>MCQs</vt:lpstr>
      <vt:lpstr>References</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123</cp:revision>
  <dcterms:created xsi:type="dcterms:W3CDTF">2020-02-26T17:20:51Z</dcterms:created>
  <dcterms:modified xsi:type="dcterms:W3CDTF">2025-02-18T10:36:16Z</dcterms:modified>
</cp:coreProperties>
</file>