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79" r:id="rId3"/>
    <p:sldId id="364" r:id="rId4"/>
    <p:sldId id="351" r:id="rId5"/>
    <p:sldId id="260" r:id="rId6"/>
    <p:sldId id="404" r:id="rId7"/>
    <p:sldId id="405" r:id="rId8"/>
    <p:sldId id="309" r:id="rId9"/>
    <p:sldId id="257" r:id="rId10"/>
    <p:sldId id="406" r:id="rId11"/>
    <p:sldId id="407" r:id="rId12"/>
    <p:sldId id="408" r:id="rId13"/>
    <p:sldId id="409" r:id="rId14"/>
    <p:sldId id="410" r:id="rId15"/>
    <p:sldId id="411" r:id="rId16"/>
    <p:sldId id="412" r:id="rId17"/>
    <p:sldId id="413" r:id="rId18"/>
    <p:sldId id="415" r:id="rId19"/>
    <p:sldId id="416" r:id="rId20"/>
    <p:sldId id="418" r:id="rId21"/>
    <p:sldId id="420" r:id="rId22"/>
    <p:sldId id="423" r:id="rId23"/>
    <p:sldId id="424" r:id="rId24"/>
    <p:sldId id="425" r:id="rId25"/>
    <p:sldId id="426" r:id="rId26"/>
    <p:sldId id="427" r:id="rId27"/>
    <p:sldId id="429" r:id="rId28"/>
    <p:sldId id="431" r:id="rId29"/>
    <p:sldId id="433" r:id="rId30"/>
    <p:sldId id="435" r:id="rId31"/>
    <p:sldId id="436" r:id="rId32"/>
    <p:sldId id="400" r:id="rId33"/>
    <p:sldId id="386" r:id="rId34"/>
    <p:sldId id="371" r:id="rId35"/>
    <p:sldId id="43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DB620-E7B6-4006-93C1-98D842D62D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C74CC9B-F660-495A-8222-7E3D2871645E}">
      <dgm:prSet phldrT="[Text]"/>
      <dgm:spPr/>
      <dgm:t>
        <a:bodyPr/>
        <a:lstStyle/>
        <a:p>
          <a:r>
            <a:rPr lang="en-US" b="1" dirty="0"/>
            <a:t>Ethics</a:t>
          </a:r>
        </a:p>
      </dgm:t>
    </dgm:pt>
    <dgm:pt modelId="{81253A3F-F8C9-4A36-9820-983D3BA22E1F}" type="parTrans" cxnId="{BB742581-0CDA-43BC-81D8-AB0920FF0BC2}">
      <dgm:prSet/>
      <dgm:spPr/>
      <dgm:t>
        <a:bodyPr/>
        <a:lstStyle/>
        <a:p>
          <a:endParaRPr lang="en-US"/>
        </a:p>
      </dgm:t>
    </dgm:pt>
    <dgm:pt modelId="{3AF62754-EB4E-44DA-A1DA-C3D6BFC01ECD}" type="sibTrans" cxnId="{BB742581-0CDA-43BC-81D8-AB0920FF0BC2}">
      <dgm:prSet/>
      <dgm:spPr/>
      <dgm:t>
        <a:bodyPr/>
        <a:lstStyle/>
        <a:p>
          <a:endParaRPr lang="en-US"/>
        </a:p>
      </dgm:t>
    </dgm:pt>
    <dgm:pt modelId="{B8E66573-B69D-4998-A550-3B7A603A1837}">
      <dgm:prSet phldrT="[Text]"/>
      <dgm:spPr/>
      <dgm:t>
        <a:bodyPr/>
        <a:lstStyle/>
        <a:p>
          <a:r>
            <a:rPr lang="en-US" b="1" dirty="0"/>
            <a:t>Descriptive</a:t>
          </a:r>
        </a:p>
        <a:p>
          <a:r>
            <a:rPr lang="en-US" dirty="0"/>
            <a:t>What,was,is,or will be ,</a:t>
          </a:r>
        </a:p>
        <a:p>
          <a:r>
            <a:rPr lang="en-US" dirty="0"/>
            <a:t>What Is real</a:t>
          </a:r>
        </a:p>
      </dgm:t>
    </dgm:pt>
    <dgm:pt modelId="{70FA1023-AD36-4F8D-BC5F-1129D445105C}" type="parTrans" cxnId="{F051EEDD-E28C-43CC-BF9F-95180ECD9C51}">
      <dgm:prSet/>
      <dgm:spPr/>
      <dgm:t>
        <a:bodyPr/>
        <a:lstStyle/>
        <a:p>
          <a:endParaRPr lang="en-US"/>
        </a:p>
      </dgm:t>
    </dgm:pt>
    <dgm:pt modelId="{94F6C039-9947-4846-9CF3-87EBBED9E538}" type="sibTrans" cxnId="{F051EEDD-E28C-43CC-BF9F-95180ECD9C51}">
      <dgm:prSet/>
      <dgm:spPr/>
      <dgm:t>
        <a:bodyPr/>
        <a:lstStyle/>
        <a:p>
          <a:endParaRPr lang="en-US"/>
        </a:p>
      </dgm:t>
    </dgm:pt>
    <dgm:pt modelId="{118F7EB0-27F0-4589-BCB5-FCEBCDE0CD8E}">
      <dgm:prSet phldrT="[Text]"/>
      <dgm:spPr/>
      <dgm:t>
        <a:bodyPr/>
        <a:lstStyle/>
        <a:p>
          <a:r>
            <a:rPr lang="en-US" b="1" dirty="0"/>
            <a:t>Normative</a:t>
          </a:r>
        </a:p>
        <a:p>
          <a:r>
            <a:rPr lang="en-US" b="0" i="0" dirty="0"/>
            <a:t>What ought to or </a:t>
          </a:r>
          <a:r>
            <a:rPr lang="en-US" b="0" i="0" dirty="0" err="1"/>
            <a:t>shouId</a:t>
          </a:r>
          <a:r>
            <a:rPr lang="en-US" b="0" i="0" dirty="0"/>
            <a:t> happen</a:t>
          </a:r>
        </a:p>
        <a:p>
          <a:r>
            <a:rPr lang="en-US" b="0" i="0" dirty="0"/>
            <a:t> What Is ideal</a:t>
          </a:r>
          <a:endParaRPr lang="en-US" dirty="0"/>
        </a:p>
      </dgm:t>
    </dgm:pt>
    <dgm:pt modelId="{5D1BE88D-EB8A-4E75-8CBE-0DC67AF6FE91}" type="parTrans" cxnId="{2C0B379E-D9E9-4D90-8DB6-825B0CA67219}">
      <dgm:prSet/>
      <dgm:spPr/>
      <dgm:t>
        <a:bodyPr/>
        <a:lstStyle/>
        <a:p>
          <a:endParaRPr lang="en-US"/>
        </a:p>
      </dgm:t>
    </dgm:pt>
    <dgm:pt modelId="{DE43AC56-DCDD-4E6F-9C91-EF1BCB652FB3}" type="sibTrans" cxnId="{2C0B379E-D9E9-4D90-8DB6-825B0CA67219}">
      <dgm:prSet/>
      <dgm:spPr/>
      <dgm:t>
        <a:bodyPr/>
        <a:lstStyle/>
        <a:p>
          <a:endParaRPr lang="en-US"/>
        </a:p>
      </dgm:t>
    </dgm:pt>
    <dgm:pt modelId="{473DEB4A-7E95-4820-BACF-624E6B004B95}" type="pres">
      <dgm:prSet presAssocID="{887DB620-E7B6-4006-93C1-98D842D62D96}" presName="hierChild1" presStyleCnt="0">
        <dgm:presLayoutVars>
          <dgm:orgChart val="1"/>
          <dgm:chPref val="1"/>
          <dgm:dir/>
          <dgm:animOne val="branch"/>
          <dgm:animLvl val="lvl"/>
          <dgm:resizeHandles/>
        </dgm:presLayoutVars>
      </dgm:prSet>
      <dgm:spPr/>
    </dgm:pt>
    <dgm:pt modelId="{59AB84A3-E1D1-422E-97B8-685F0CB5F9BF}" type="pres">
      <dgm:prSet presAssocID="{0C74CC9B-F660-495A-8222-7E3D2871645E}" presName="hierRoot1" presStyleCnt="0">
        <dgm:presLayoutVars>
          <dgm:hierBranch val="init"/>
        </dgm:presLayoutVars>
      </dgm:prSet>
      <dgm:spPr/>
    </dgm:pt>
    <dgm:pt modelId="{CBB15951-B230-4703-92F9-184BCE1E3C96}" type="pres">
      <dgm:prSet presAssocID="{0C74CC9B-F660-495A-8222-7E3D2871645E}" presName="rootComposite1" presStyleCnt="0"/>
      <dgm:spPr/>
    </dgm:pt>
    <dgm:pt modelId="{6EEFF7A9-3C9D-4505-B770-6FD6E40D523F}" type="pres">
      <dgm:prSet presAssocID="{0C74CC9B-F660-495A-8222-7E3D2871645E}" presName="rootText1" presStyleLbl="node0" presStyleIdx="0" presStyleCnt="1" custLinFactNeighborX="-9839" custLinFactNeighborY="-2426">
        <dgm:presLayoutVars>
          <dgm:chPref val="3"/>
        </dgm:presLayoutVars>
      </dgm:prSet>
      <dgm:spPr/>
    </dgm:pt>
    <dgm:pt modelId="{6210E2EC-F7F1-4DAA-8621-405CB28B551C}" type="pres">
      <dgm:prSet presAssocID="{0C74CC9B-F660-495A-8222-7E3D2871645E}" presName="rootConnector1" presStyleLbl="node1" presStyleIdx="0" presStyleCnt="0"/>
      <dgm:spPr/>
    </dgm:pt>
    <dgm:pt modelId="{D3291B19-D66A-4388-8DDC-2B992B790D83}" type="pres">
      <dgm:prSet presAssocID="{0C74CC9B-F660-495A-8222-7E3D2871645E}" presName="hierChild2" presStyleCnt="0"/>
      <dgm:spPr/>
    </dgm:pt>
    <dgm:pt modelId="{7F983413-362C-4721-A5BB-B735EF1C3024}" type="pres">
      <dgm:prSet presAssocID="{70FA1023-AD36-4F8D-BC5F-1129D445105C}" presName="Name37" presStyleLbl="parChTrans1D2" presStyleIdx="0" presStyleCnt="2"/>
      <dgm:spPr/>
    </dgm:pt>
    <dgm:pt modelId="{C80304A3-065C-4CBD-AB1D-88644E7C1EB6}" type="pres">
      <dgm:prSet presAssocID="{B8E66573-B69D-4998-A550-3B7A603A1837}" presName="hierRoot2" presStyleCnt="0">
        <dgm:presLayoutVars>
          <dgm:hierBranch val="init"/>
        </dgm:presLayoutVars>
      </dgm:prSet>
      <dgm:spPr/>
    </dgm:pt>
    <dgm:pt modelId="{BFCE8043-BCE3-4C22-8123-A137921A1019}" type="pres">
      <dgm:prSet presAssocID="{B8E66573-B69D-4998-A550-3B7A603A1837}" presName="rootComposite" presStyleCnt="0"/>
      <dgm:spPr/>
    </dgm:pt>
    <dgm:pt modelId="{C918F1FD-A5B4-48C0-8D0D-7EA16D9611ED}" type="pres">
      <dgm:prSet presAssocID="{B8E66573-B69D-4998-A550-3B7A603A1837}" presName="rootText" presStyleLbl="node2" presStyleIdx="0" presStyleCnt="2">
        <dgm:presLayoutVars>
          <dgm:chPref val="3"/>
        </dgm:presLayoutVars>
      </dgm:prSet>
      <dgm:spPr/>
    </dgm:pt>
    <dgm:pt modelId="{19C01F62-B641-4A0A-87D8-C1912740FD3F}" type="pres">
      <dgm:prSet presAssocID="{B8E66573-B69D-4998-A550-3B7A603A1837}" presName="rootConnector" presStyleLbl="node2" presStyleIdx="0" presStyleCnt="2"/>
      <dgm:spPr/>
    </dgm:pt>
    <dgm:pt modelId="{C601A7D5-A2F6-4F30-B7C5-5193CF4A8DB8}" type="pres">
      <dgm:prSet presAssocID="{B8E66573-B69D-4998-A550-3B7A603A1837}" presName="hierChild4" presStyleCnt="0"/>
      <dgm:spPr/>
    </dgm:pt>
    <dgm:pt modelId="{B0D7E247-8640-44F9-BFEE-1760C0089B13}" type="pres">
      <dgm:prSet presAssocID="{B8E66573-B69D-4998-A550-3B7A603A1837}" presName="hierChild5" presStyleCnt="0"/>
      <dgm:spPr/>
    </dgm:pt>
    <dgm:pt modelId="{DFFF91FB-2ADF-4E83-8D30-D8F3887BC38A}" type="pres">
      <dgm:prSet presAssocID="{5D1BE88D-EB8A-4E75-8CBE-0DC67AF6FE91}" presName="Name37" presStyleLbl="parChTrans1D2" presStyleIdx="1" presStyleCnt="2"/>
      <dgm:spPr/>
    </dgm:pt>
    <dgm:pt modelId="{02A06E50-A4D4-4E14-B913-A472103ABD1E}" type="pres">
      <dgm:prSet presAssocID="{118F7EB0-27F0-4589-BCB5-FCEBCDE0CD8E}" presName="hierRoot2" presStyleCnt="0">
        <dgm:presLayoutVars>
          <dgm:hierBranch val="init"/>
        </dgm:presLayoutVars>
      </dgm:prSet>
      <dgm:spPr/>
    </dgm:pt>
    <dgm:pt modelId="{E42F2885-E3FB-4168-952D-9CC9A70499C4}" type="pres">
      <dgm:prSet presAssocID="{118F7EB0-27F0-4589-BCB5-FCEBCDE0CD8E}" presName="rootComposite" presStyleCnt="0"/>
      <dgm:spPr/>
    </dgm:pt>
    <dgm:pt modelId="{E5A68E8E-3E2E-4E39-9BB2-3AF0AFA74708}" type="pres">
      <dgm:prSet presAssocID="{118F7EB0-27F0-4589-BCB5-FCEBCDE0CD8E}" presName="rootText" presStyleLbl="node2" presStyleIdx="1" presStyleCnt="2">
        <dgm:presLayoutVars>
          <dgm:chPref val="3"/>
        </dgm:presLayoutVars>
      </dgm:prSet>
      <dgm:spPr/>
    </dgm:pt>
    <dgm:pt modelId="{623CA1F3-9047-4D32-9249-CA1C7CEF30E1}" type="pres">
      <dgm:prSet presAssocID="{118F7EB0-27F0-4589-BCB5-FCEBCDE0CD8E}" presName="rootConnector" presStyleLbl="node2" presStyleIdx="1" presStyleCnt="2"/>
      <dgm:spPr/>
    </dgm:pt>
    <dgm:pt modelId="{683A69E6-FC5E-48EC-B902-0AA360F8C6C3}" type="pres">
      <dgm:prSet presAssocID="{118F7EB0-27F0-4589-BCB5-FCEBCDE0CD8E}" presName="hierChild4" presStyleCnt="0"/>
      <dgm:spPr/>
    </dgm:pt>
    <dgm:pt modelId="{27FDE886-722E-410C-9A08-B6CF32EFA643}" type="pres">
      <dgm:prSet presAssocID="{118F7EB0-27F0-4589-BCB5-FCEBCDE0CD8E}" presName="hierChild5" presStyleCnt="0"/>
      <dgm:spPr/>
    </dgm:pt>
    <dgm:pt modelId="{09C37446-2F23-425C-990C-CA0BD1AD71D0}" type="pres">
      <dgm:prSet presAssocID="{0C74CC9B-F660-495A-8222-7E3D2871645E}" presName="hierChild3" presStyleCnt="0"/>
      <dgm:spPr/>
    </dgm:pt>
  </dgm:ptLst>
  <dgm:cxnLst>
    <dgm:cxn modelId="{B9A7760D-6894-4ED8-BBBF-AFA14BE6DABD}" type="presOf" srcId="{B8E66573-B69D-4998-A550-3B7A603A1837}" destId="{19C01F62-B641-4A0A-87D8-C1912740FD3F}" srcOrd="1" destOrd="0" presId="urn:microsoft.com/office/officeart/2005/8/layout/orgChart1"/>
    <dgm:cxn modelId="{6C85D631-F9F4-4438-8EF3-A06E4A939A6A}" type="presOf" srcId="{887DB620-E7B6-4006-93C1-98D842D62D96}" destId="{473DEB4A-7E95-4820-BACF-624E6B004B95}" srcOrd="0" destOrd="0" presId="urn:microsoft.com/office/officeart/2005/8/layout/orgChart1"/>
    <dgm:cxn modelId="{06315B39-F255-43F1-A066-2753EE7E1199}" type="presOf" srcId="{0C74CC9B-F660-495A-8222-7E3D2871645E}" destId="{6EEFF7A9-3C9D-4505-B770-6FD6E40D523F}" srcOrd="0" destOrd="0" presId="urn:microsoft.com/office/officeart/2005/8/layout/orgChart1"/>
    <dgm:cxn modelId="{F4BD1266-2143-4555-90DC-522A46414EB7}" type="presOf" srcId="{118F7EB0-27F0-4589-BCB5-FCEBCDE0CD8E}" destId="{623CA1F3-9047-4D32-9249-CA1C7CEF30E1}" srcOrd="1" destOrd="0" presId="urn:microsoft.com/office/officeart/2005/8/layout/orgChart1"/>
    <dgm:cxn modelId="{FD247575-5593-43B6-BA68-DD46614597A1}" type="presOf" srcId="{5D1BE88D-EB8A-4E75-8CBE-0DC67AF6FE91}" destId="{DFFF91FB-2ADF-4E83-8D30-D8F3887BC38A}" srcOrd="0" destOrd="0" presId="urn:microsoft.com/office/officeart/2005/8/layout/orgChart1"/>
    <dgm:cxn modelId="{BB742581-0CDA-43BC-81D8-AB0920FF0BC2}" srcId="{887DB620-E7B6-4006-93C1-98D842D62D96}" destId="{0C74CC9B-F660-495A-8222-7E3D2871645E}" srcOrd="0" destOrd="0" parTransId="{81253A3F-F8C9-4A36-9820-983D3BA22E1F}" sibTransId="{3AF62754-EB4E-44DA-A1DA-C3D6BFC01ECD}"/>
    <dgm:cxn modelId="{02161185-DBBC-4301-BC81-612998055B69}" type="presOf" srcId="{0C74CC9B-F660-495A-8222-7E3D2871645E}" destId="{6210E2EC-F7F1-4DAA-8621-405CB28B551C}" srcOrd="1" destOrd="0" presId="urn:microsoft.com/office/officeart/2005/8/layout/orgChart1"/>
    <dgm:cxn modelId="{2C0B379E-D9E9-4D90-8DB6-825B0CA67219}" srcId="{0C74CC9B-F660-495A-8222-7E3D2871645E}" destId="{118F7EB0-27F0-4589-BCB5-FCEBCDE0CD8E}" srcOrd="1" destOrd="0" parTransId="{5D1BE88D-EB8A-4E75-8CBE-0DC67AF6FE91}" sibTransId="{DE43AC56-DCDD-4E6F-9C91-EF1BCB652FB3}"/>
    <dgm:cxn modelId="{812F28C6-7451-49A5-A207-E9F4DD8937E9}" type="presOf" srcId="{118F7EB0-27F0-4589-BCB5-FCEBCDE0CD8E}" destId="{E5A68E8E-3E2E-4E39-9BB2-3AF0AFA74708}" srcOrd="0" destOrd="0" presId="urn:microsoft.com/office/officeart/2005/8/layout/orgChart1"/>
    <dgm:cxn modelId="{F051EEDD-E28C-43CC-BF9F-95180ECD9C51}" srcId="{0C74CC9B-F660-495A-8222-7E3D2871645E}" destId="{B8E66573-B69D-4998-A550-3B7A603A1837}" srcOrd="0" destOrd="0" parTransId="{70FA1023-AD36-4F8D-BC5F-1129D445105C}" sibTransId="{94F6C039-9947-4846-9CF3-87EBBED9E538}"/>
    <dgm:cxn modelId="{9F522BEF-883E-4C8D-A4F8-45FCBEBFDC4B}" type="presOf" srcId="{70FA1023-AD36-4F8D-BC5F-1129D445105C}" destId="{7F983413-362C-4721-A5BB-B735EF1C3024}" srcOrd="0" destOrd="0" presId="urn:microsoft.com/office/officeart/2005/8/layout/orgChart1"/>
    <dgm:cxn modelId="{8EBD5FF5-D79E-4FBB-847A-7DC430723912}" type="presOf" srcId="{B8E66573-B69D-4998-A550-3B7A603A1837}" destId="{C918F1FD-A5B4-48C0-8D0D-7EA16D9611ED}" srcOrd="0" destOrd="0" presId="urn:microsoft.com/office/officeart/2005/8/layout/orgChart1"/>
    <dgm:cxn modelId="{B84E8CF1-EF7D-4A17-905D-68B40C9AF74E}" type="presParOf" srcId="{473DEB4A-7E95-4820-BACF-624E6B004B95}" destId="{59AB84A3-E1D1-422E-97B8-685F0CB5F9BF}" srcOrd="0" destOrd="0" presId="urn:microsoft.com/office/officeart/2005/8/layout/orgChart1"/>
    <dgm:cxn modelId="{E1A9E1B1-F4CC-407F-B86B-223E3CA6BFFE}" type="presParOf" srcId="{59AB84A3-E1D1-422E-97B8-685F0CB5F9BF}" destId="{CBB15951-B230-4703-92F9-184BCE1E3C96}" srcOrd="0" destOrd="0" presId="urn:microsoft.com/office/officeart/2005/8/layout/orgChart1"/>
    <dgm:cxn modelId="{B074DBE2-43A1-4F5A-B117-C9574DA7E262}" type="presParOf" srcId="{CBB15951-B230-4703-92F9-184BCE1E3C96}" destId="{6EEFF7A9-3C9D-4505-B770-6FD6E40D523F}" srcOrd="0" destOrd="0" presId="urn:microsoft.com/office/officeart/2005/8/layout/orgChart1"/>
    <dgm:cxn modelId="{E753F113-89C1-42DA-B196-19FC2926B9D3}" type="presParOf" srcId="{CBB15951-B230-4703-92F9-184BCE1E3C96}" destId="{6210E2EC-F7F1-4DAA-8621-405CB28B551C}" srcOrd="1" destOrd="0" presId="urn:microsoft.com/office/officeart/2005/8/layout/orgChart1"/>
    <dgm:cxn modelId="{CA771CEA-AB0F-493B-A02B-A07514959003}" type="presParOf" srcId="{59AB84A3-E1D1-422E-97B8-685F0CB5F9BF}" destId="{D3291B19-D66A-4388-8DDC-2B992B790D83}" srcOrd="1" destOrd="0" presId="urn:microsoft.com/office/officeart/2005/8/layout/orgChart1"/>
    <dgm:cxn modelId="{05F65BD7-E4FD-4EC6-9658-455B5B28052F}" type="presParOf" srcId="{D3291B19-D66A-4388-8DDC-2B992B790D83}" destId="{7F983413-362C-4721-A5BB-B735EF1C3024}" srcOrd="0" destOrd="0" presId="urn:microsoft.com/office/officeart/2005/8/layout/orgChart1"/>
    <dgm:cxn modelId="{B57FF46E-A9F0-4327-84F0-4BB4893287B5}" type="presParOf" srcId="{D3291B19-D66A-4388-8DDC-2B992B790D83}" destId="{C80304A3-065C-4CBD-AB1D-88644E7C1EB6}" srcOrd="1" destOrd="0" presId="urn:microsoft.com/office/officeart/2005/8/layout/orgChart1"/>
    <dgm:cxn modelId="{E34FAE92-CED1-4056-AF2B-DBEAFE0DB685}" type="presParOf" srcId="{C80304A3-065C-4CBD-AB1D-88644E7C1EB6}" destId="{BFCE8043-BCE3-4C22-8123-A137921A1019}" srcOrd="0" destOrd="0" presId="urn:microsoft.com/office/officeart/2005/8/layout/orgChart1"/>
    <dgm:cxn modelId="{AD5DDBCE-A955-47C6-8B6E-DDFDF98FBAE6}" type="presParOf" srcId="{BFCE8043-BCE3-4C22-8123-A137921A1019}" destId="{C918F1FD-A5B4-48C0-8D0D-7EA16D9611ED}" srcOrd="0" destOrd="0" presId="urn:microsoft.com/office/officeart/2005/8/layout/orgChart1"/>
    <dgm:cxn modelId="{0DC30010-535E-4804-8F13-A03D71BDEA18}" type="presParOf" srcId="{BFCE8043-BCE3-4C22-8123-A137921A1019}" destId="{19C01F62-B641-4A0A-87D8-C1912740FD3F}" srcOrd="1" destOrd="0" presId="urn:microsoft.com/office/officeart/2005/8/layout/orgChart1"/>
    <dgm:cxn modelId="{7D8185A8-0526-4413-B795-0E385A744786}" type="presParOf" srcId="{C80304A3-065C-4CBD-AB1D-88644E7C1EB6}" destId="{C601A7D5-A2F6-4F30-B7C5-5193CF4A8DB8}" srcOrd="1" destOrd="0" presId="urn:microsoft.com/office/officeart/2005/8/layout/orgChart1"/>
    <dgm:cxn modelId="{01792790-6367-470D-BC2B-ED9F4EC00E68}" type="presParOf" srcId="{C80304A3-065C-4CBD-AB1D-88644E7C1EB6}" destId="{B0D7E247-8640-44F9-BFEE-1760C0089B13}" srcOrd="2" destOrd="0" presId="urn:microsoft.com/office/officeart/2005/8/layout/orgChart1"/>
    <dgm:cxn modelId="{1D8E6C83-7A40-4418-B18A-4CF53766AE5D}" type="presParOf" srcId="{D3291B19-D66A-4388-8DDC-2B992B790D83}" destId="{DFFF91FB-2ADF-4E83-8D30-D8F3887BC38A}" srcOrd="2" destOrd="0" presId="urn:microsoft.com/office/officeart/2005/8/layout/orgChart1"/>
    <dgm:cxn modelId="{B7D2B57B-F826-4F80-A308-AF8DF152D3C5}" type="presParOf" srcId="{D3291B19-D66A-4388-8DDC-2B992B790D83}" destId="{02A06E50-A4D4-4E14-B913-A472103ABD1E}" srcOrd="3" destOrd="0" presId="urn:microsoft.com/office/officeart/2005/8/layout/orgChart1"/>
    <dgm:cxn modelId="{4C18DA42-34A6-4752-8190-B5487B3745EB}" type="presParOf" srcId="{02A06E50-A4D4-4E14-B913-A472103ABD1E}" destId="{E42F2885-E3FB-4168-952D-9CC9A70499C4}" srcOrd="0" destOrd="0" presId="urn:microsoft.com/office/officeart/2005/8/layout/orgChart1"/>
    <dgm:cxn modelId="{F78C617C-3601-4F98-9452-667BDAA4A5FB}" type="presParOf" srcId="{E42F2885-E3FB-4168-952D-9CC9A70499C4}" destId="{E5A68E8E-3E2E-4E39-9BB2-3AF0AFA74708}" srcOrd="0" destOrd="0" presId="urn:microsoft.com/office/officeart/2005/8/layout/orgChart1"/>
    <dgm:cxn modelId="{7918E0F2-A214-4676-8B16-526110547493}" type="presParOf" srcId="{E42F2885-E3FB-4168-952D-9CC9A70499C4}" destId="{623CA1F3-9047-4D32-9249-CA1C7CEF30E1}" srcOrd="1" destOrd="0" presId="urn:microsoft.com/office/officeart/2005/8/layout/orgChart1"/>
    <dgm:cxn modelId="{66CD428F-B656-4E76-B060-DE01A5DB5103}" type="presParOf" srcId="{02A06E50-A4D4-4E14-B913-A472103ABD1E}" destId="{683A69E6-FC5E-48EC-B902-0AA360F8C6C3}" srcOrd="1" destOrd="0" presId="urn:microsoft.com/office/officeart/2005/8/layout/orgChart1"/>
    <dgm:cxn modelId="{992BDE01-2973-46B1-A530-C132CE3E94FF}" type="presParOf" srcId="{02A06E50-A4D4-4E14-B913-A472103ABD1E}" destId="{27FDE886-722E-410C-9A08-B6CF32EFA643}" srcOrd="2" destOrd="0" presId="urn:microsoft.com/office/officeart/2005/8/layout/orgChart1"/>
    <dgm:cxn modelId="{8931F877-0E47-4738-8D4B-24C6A0DDEBD0}" type="presParOf" srcId="{59AB84A3-E1D1-422E-97B8-685F0CB5F9BF}" destId="{09C37446-2F23-425C-990C-CA0BD1AD71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641D4-0757-4C31-B181-03783FC5AABA}"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C0D2CA68-6EE2-42B2-8AD1-254B5F3436F0}">
      <dgm:prSet phldrT="[Text]"/>
      <dgm:spPr/>
      <dgm:t>
        <a:bodyPr/>
        <a:lstStyle/>
        <a:p>
          <a:r>
            <a:rPr lang="en-US" dirty="0"/>
            <a:t>FOR</a:t>
          </a:r>
        </a:p>
      </dgm:t>
    </dgm:pt>
    <dgm:pt modelId="{3C62F877-CFEE-429B-9EC8-DD7BE7E4BB8D}" type="parTrans" cxnId="{429E83C5-EB2D-46F5-ADD5-FC410AAF6B68}">
      <dgm:prSet/>
      <dgm:spPr/>
      <dgm:t>
        <a:bodyPr/>
        <a:lstStyle/>
        <a:p>
          <a:endParaRPr lang="en-US"/>
        </a:p>
      </dgm:t>
    </dgm:pt>
    <dgm:pt modelId="{52B7CD5C-D3A4-460A-95EA-72B4F891593A}" type="sibTrans" cxnId="{429E83C5-EB2D-46F5-ADD5-FC410AAF6B68}">
      <dgm:prSet/>
      <dgm:spPr/>
      <dgm:t>
        <a:bodyPr/>
        <a:lstStyle/>
        <a:p>
          <a:endParaRPr lang="en-US"/>
        </a:p>
      </dgm:t>
    </dgm:pt>
    <dgm:pt modelId="{2AEFF32F-BB45-4F5A-8DFD-7734090A2CB1}">
      <dgm:prSet phldrT="[Text]" custT="1"/>
      <dgm:spPr/>
      <dgm:t>
        <a:bodyPr/>
        <a:lstStyle/>
        <a:p>
          <a:r>
            <a:rPr lang="en-US" sz="2000" dirty="0">
              <a:solidFill>
                <a:schemeClr val="bg1"/>
              </a:solidFill>
            </a:rPr>
            <a:t>-Strengthens the friendly relationship between a physician and the patient</a:t>
          </a:r>
        </a:p>
      </dgm:t>
    </dgm:pt>
    <dgm:pt modelId="{48E05012-A9BD-4BF6-9EFC-CDEF449864B7}" type="parTrans" cxnId="{463E928F-B04B-4AA0-8000-D6F86660D7B9}">
      <dgm:prSet/>
      <dgm:spPr/>
      <dgm:t>
        <a:bodyPr/>
        <a:lstStyle/>
        <a:p>
          <a:endParaRPr lang="en-US"/>
        </a:p>
      </dgm:t>
    </dgm:pt>
    <dgm:pt modelId="{A204C4DB-30F7-44C1-BE4E-07EF46F2A79B}" type="sibTrans" cxnId="{463E928F-B04B-4AA0-8000-D6F86660D7B9}">
      <dgm:prSet/>
      <dgm:spPr/>
      <dgm:t>
        <a:bodyPr/>
        <a:lstStyle/>
        <a:p>
          <a:endParaRPr lang="en-US"/>
        </a:p>
      </dgm:t>
    </dgm:pt>
    <dgm:pt modelId="{0A946E3F-C0AD-4994-9E1B-C09033E3B464}">
      <dgm:prSet phldrT="[Text]"/>
      <dgm:spPr/>
      <dgm:t>
        <a:bodyPr/>
        <a:lstStyle/>
        <a:p>
          <a:r>
            <a:rPr lang="en-US" dirty="0"/>
            <a:t>AGAINST</a:t>
          </a:r>
        </a:p>
      </dgm:t>
    </dgm:pt>
    <dgm:pt modelId="{1771FBD8-B47E-45E8-A442-6E26B32D4ED2}" type="parTrans" cxnId="{B5350487-34A5-438D-A62D-C1BBDFF3F2FF}">
      <dgm:prSet/>
      <dgm:spPr/>
      <dgm:t>
        <a:bodyPr/>
        <a:lstStyle/>
        <a:p>
          <a:endParaRPr lang="en-US"/>
        </a:p>
      </dgm:t>
    </dgm:pt>
    <dgm:pt modelId="{DD29C05E-FC7D-4141-95D1-480DDDC5D764}" type="sibTrans" cxnId="{B5350487-34A5-438D-A62D-C1BBDFF3F2FF}">
      <dgm:prSet/>
      <dgm:spPr/>
      <dgm:t>
        <a:bodyPr/>
        <a:lstStyle/>
        <a:p>
          <a:endParaRPr lang="en-US"/>
        </a:p>
      </dgm:t>
    </dgm:pt>
    <dgm:pt modelId="{16CA3AB3-AF5F-4B2E-B42D-C285BA7C39CC}">
      <dgm:prSet phldrT="[Text]" custT="1"/>
      <dgm:spPr/>
      <dgm:t>
        <a:bodyPr/>
        <a:lstStyle/>
        <a:p>
          <a:r>
            <a:rPr lang="en-GB" sz="2000" dirty="0">
              <a:solidFill>
                <a:schemeClr val="bg1"/>
              </a:solidFill>
            </a:rPr>
            <a:t>-Gifts debase the true value of the care doctors provide</a:t>
          </a:r>
          <a:endParaRPr lang="en-US" sz="2000" dirty="0">
            <a:solidFill>
              <a:schemeClr val="bg1"/>
            </a:solidFill>
          </a:endParaRPr>
        </a:p>
      </dgm:t>
    </dgm:pt>
    <dgm:pt modelId="{71AE5974-3D71-4DFA-B146-56D544B994DA}" type="parTrans" cxnId="{070129F6-D4CF-4096-A91F-7C382CCC6B11}">
      <dgm:prSet/>
      <dgm:spPr/>
      <dgm:t>
        <a:bodyPr/>
        <a:lstStyle/>
        <a:p>
          <a:endParaRPr lang="en-US"/>
        </a:p>
      </dgm:t>
    </dgm:pt>
    <dgm:pt modelId="{976C49C2-C750-46D1-B0AB-E46FD2E6A20E}" type="sibTrans" cxnId="{070129F6-D4CF-4096-A91F-7C382CCC6B11}">
      <dgm:prSet/>
      <dgm:spPr/>
      <dgm:t>
        <a:bodyPr/>
        <a:lstStyle/>
        <a:p>
          <a:endParaRPr lang="en-US"/>
        </a:p>
      </dgm:t>
    </dgm:pt>
    <dgm:pt modelId="{57CDE4C1-4DDA-4F87-BD48-B0E1189E6F7C}">
      <dgm:prSet custT="1"/>
      <dgm:spPr/>
      <dgm:t>
        <a:bodyPr/>
        <a:lstStyle/>
        <a:p>
          <a:r>
            <a:rPr lang="en-US" sz="2000" dirty="0">
              <a:solidFill>
                <a:schemeClr val="bg1"/>
              </a:solidFill>
            </a:rPr>
            <a:t>-Adds to the patient’s self-worth, makes them feel autonomous</a:t>
          </a:r>
        </a:p>
      </dgm:t>
    </dgm:pt>
    <dgm:pt modelId="{2CD96C4C-C572-4909-8548-64A9FEC310AD}" type="parTrans" cxnId="{528D8E3C-66AF-46ED-AF93-423B403C6556}">
      <dgm:prSet/>
      <dgm:spPr/>
      <dgm:t>
        <a:bodyPr/>
        <a:lstStyle/>
        <a:p>
          <a:endParaRPr lang="en-US"/>
        </a:p>
      </dgm:t>
    </dgm:pt>
    <dgm:pt modelId="{C415596C-51B5-46FD-9E40-5C6BB737485A}" type="sibTrans" cxnId="{528D8E3C-66AF-46ED-AF93-423B403C6556}">
      <dgm:prSet/>
      <dgm:spPr/>
      <dgm:t>
        <a:bodyPr/>
        <a:lstStyle/>
        <a:p>
          <a:endParaRPr lang="en-US"/>
        </a:p>
      </dgm:t>
    </dgm:pt>
    <dgm:pt modelId="{55D5DC44-AE97-4118-9006-B8AAE1652828}">
      <dgm:prSet custT="1"/>
      <dgm:spPr/>
      <dgm:t>
        <a:bodyPr/>
        <a:lstStyle/>
        <a:p>
          <a:r>
            <a:rPr lang="en-GB" sz="2000" dirty="0">
              <a:solidFill>
                <a:schemeClr val="bg1"/>
              </a:solidFill>
            </a:rPr>
            <a:t>-Gift rejection may seem impolite</a:t>
          </a:r>
          <a:endParaRPr lang="en-US" sz="2000" dirty="0">
            <a:solidFill>
              <a:schemeClr val="bg1"/>
            </a:solidFill>
          </a:endParaRPr>
        </a:p>
      </dgm:t>
    </dgm:pt>
    <dgm:pt modelId="{7542B120-868C-4973-A512-834A33C21AAA}" type="parTrans" cxnId="{F4011AD9-BD66-46A8-986B-2505906AB6B1}">
      <dgm:prSet/>
      <dgm:spPr/>
      <dgm:t>
        <a:bodyPr/>
        <a:lstStyle/>
        <a:p>
          <a:endParaRPr lang="en-US"/>
        </a:p>
      </dgm:t>
    </dgm:pt>
    <dgm:pt modelId="{77F01655-3223-4D77-B919-735E2DEDAD99}" type="sibTrans" cxnId="{F4011AD9-BD66-46A8-986B-2505906AB6B1}">
      <dgm:prSet/>
      <dgm:spPr/>
      <dgm:t>
        <a:bodyPr/>
        <a:lstStyle/>
        <a:p>
          <a:endParaRPr lang="en-US"/>
        </a:p>
      </dgm:t>
    </dgm:pt>
    <dgm:pt modelId="{9E5F8D23-559D-460A-8791-719396BFB526}">
      <dgm:prSet custT="1"/>
      <dgm:spPr/>
      <dgm:t>
        <a:bodyPr/>
        <a:lstStyle/>
        <a:p>
          <a:r>
            <a:rPr lang="en-GB" sz="2000" dirty="0">
              <a:solidFill>
                <a:schemeClr val="bg1"/>
              </a:solidFill>
            </a:rPr>
            <a:t>-Suspicious motives</a:t>
          </a:r>
        </a:p>
      </dgm:t>
    </dgm:pt>
    <dgm:pt modelId="{66B897A4-6568-46FC-A3BD-32430A8C76A0}" type="parTrans" cxnId="{3331BB9D-19ED-4F2F-BA3C-9BB321F4306D}">
      <dgm:prSet/>
      <dgm:spPr/>
      <dgm:t>
        <a:bodyPr/>
        <a:lstStyle/>
        <a:p>
          <a:endParaRPr lang="en-US"/>
        </a:p>
      </dgm:t>
    </dgm:pt>
    <dgm:pt modelId="{070C6A1D-6976-4E6F-B61C-96466369CC70}" type="sibTrans" cxnId="{3331BB9D-19ED-4F2F-BA3C-9BB321F4306D}">
      <dgm:prSet/>
      <dgm:spPr/>
      <dgm:t>
        <a:bodyPr/>
        <a:lstStyle/>
        <a:p>
          <a:endParaRPr lang="en-US"/>
        </a:p>
      </dgm:t>
    </dgm:pt>
    <dgm:pt modelId="{319642AB-17E0-4A8E-BD88-B2DBFF00F7D3}">
      <dgm:prSet custT="1"/>
      <dgm:spPr/>
      <dgm:t>
        <a:bodyPr/>
        <a:lstStyle/>
        <a:p>
          <a:r>
            <a:rPr lang="en-GB" sz="2000" dirty="0">
              <a:solidFill>
                <a:schemeClr val="bg1"/>
              </a:solidFill>
            </a:rPr>
            <a:t>-Transference and counter-transference</a:t>
          </a:r>
        </a:p>
      </dgm:t>
    </dgm:pt>
    <dgm:pt modelId="{424951F8-507D-4E31-9E66-1C1BF697D8AF}" type="parTrans" cxnId="{28077CD4-0B7E-472E-8E12-54C24B91159A}">
      <dgm:prSet/>
      <dgm:spPr/>
      <dgm:t>
        <a:bodyPr/>
        <a:lstStyle/>
        <a:p>
          <a:endParaRPr lang="en-US"/>
        </a:p>
      </dgm:t>
    </dgm:pt>
    <dgm:pt modelId="{53C94D32-8883-48D2-BAF1-565F34B5B082}" type="sibTrans" cxnId="{28077CD4-0B7E-472E-8E12-54C24B91159A}">
      <dgm:prSet/>
      <dgm:spPr/>
      <dgm:t>
        <a:bodyPr/>
        <a:lstStyle/>
        <a:p>
          <a:endParaRPr lang="en-US"/>
        </a:p>
      </dgm:t>
    </dgm:pt>
    <dgm:pt modelId="{7454ED00-FD89-403B-AB93-C44BD844AB16}" type="pres">
      <dgm:prSet presAssocID="{573641D4-0757-4C31-B181-03783FC5AABA}" presName="Name0" presStyleCnt="0">
        <dgm:presLayoutVars>
          <dgm:chMax val="2"/>
          <dgm:dir/>
          <dgm:animOne val="branch"/>
          <dgm:animLvl val="lvl"/>
          <dgm:resizeHandles val="exact"/>
        </dgm:presLayoutVars>
      </dgm:prSet>
      <dgm:spPr/>
    </dgm:pt>
    <dgm:pt modelId="{CDFC13C5-9F3B-44BA-A6DE-420562665C5B}" type="pres">
      <dgm:prSet presAssocID="{573641D4-0757-4C31-B181-03783FC5AABA}" presName="Background" presStyleLbl="node1" presStyleIdx="0" presStyleCnt="1" custScaleX="109422" custScaleY="135691"/>
      <dgm:spPr/>
    </dgm:pt>
    <dgm:pt modelId="{ACDD64E4-6F0E-4A2E-97E9-37C1526544D1}" type="pres">
      <dgm:prSet presAssocID="{573641D4-0757-4C31-B181-03783FC5AABA}" presName="Divider" presStyleLbl="callout" presStyleIdx="0" presStyleCnt="1"/>
      <dgm:spPr/>
    </dgm:pt>
    <dgm:pt modelId="{877225ED-DA56-44F2-B985-28161B56B17C}" type="pres">
      <dgm:prSet presAssocID="{573641D4-0757-4C31-B181-03783FC5AABA}" presName="ChildText1" presStyleLbl="revTx" presStyleIdx="0" presStyleCnt="0">
        <dgm:presLayoutVars>
          <dgm:chMax val="0"/>
          <dgm:chPref val="0"/>
          <dgm:bulletEnabled val="1"/>
        </dgm:presLayoutVars>
      </dgm:prSet>
      <dgm:spPr/>
    </dgm:pt>
    <dgm:pt modelId="{FBD39396-76F1-442B-A052-87A7F889F9B8}" type="pres">
      <dgm:prSet presAssocID="{573641D4-0757-4C31-B181-03783FC5AABA}" presName="ChildText2" presStyleLbl="revTx" presStyleIdx="0" presStyleCnt="0">
        <dgm:presLayoutVars>
          <dgm:chMax val="0"/>
          <dgm:chPref val="0"/>
          <dgm:bulletEnabled val="1"/>
        </dgm:presLayoutVars>
      </dgm:prSet>
      <dgm:spPr/>
    </dgm:pt>
    <dgm:pt modelId="{A252DCEB-1DE2-4D66-9FA3-B82D15F32B4E}" type="pres">
      <dgm:prSet presAssocID="{573641D4-0757-4C31-B181-03783FC5AABA}" presName="ParentText1" presStyleLbl="revTx" presStyleIdx="0" presStyleCnt="0">
        <dgm:presLayoutVars>
          <dgm:chMax val="1"/>
          <dgm:chPref val="1"/>
        </dgm:presLayoutVars>
      </dgm:prSet>
      <dgm:spPr/>
    </dgm:pt>
    <dgm:pt modelId="{012EC880-5A19-4759-B9E3-DA92593B9247}" type="pres">
      <dgm:prSet presAssocID="{573641D4-0757-4C31-B181-03783FC5AABA}" presName="ParentShape1" presStyleLbl="alignImgPlace1" presStyleIdx="0" presStyleCnt="2" custLinFactNeighborX="-30503" custLinFactNeighborY="1651">
        <dgm:presLayoutVars/>
      </dgm:prSet>
      <dgm:spPr/>
    </dgm:pt>
    <dgm:pt modelId="{B4916CCC-4915-43E4-924B-55E44F5992E5}" type="pres">
      <dgm:prSet presAssocID="{573641D4-0757-4C31-B181-03783FC5AABA}" presName="ParentText2" presStyleLbl="revTx" presStyleIdx="0" presStyleCnt="0">
        <dgm:presLayoutVars>
          <dgm:chMax val="1"/>
          <dgm:chPref val="1"/>
        </dgm:presLayoutVars>
      </dgm:prSet>
      <dgm:spPr/>
    </dgm:pt>
    <dgm:pt modelId="{BBF0685D-FDD6-4220-AF75-FD54E72182A2}" type="pres">
      <dgm:prSet presAssocID="{573641D4-0757-4C31-B181-03783FC5AABA}" presName="ParentShape2" presStyleLbl="alignImgPlace1" presStyleIdx="1" presStyleCnt="2" custLinFactNeighborX="33408" custLinFactNeighborY="-2063">
        <dgm:presLayoutVars/>
      </dgm:prSet>
      <dgm:spPr/>
    </dgm:pt>
  </dgm:ptLst>
  <dgm:cxnLst>
    <dgm:cxn modelId="{AFA1EE20-DE22-447E-A947-1D68D07ED801}" type="presOf" srcId="{2AEFF32F-BB45-4F5A-8DFD-7734090A2CB1}" destId="{877225ED-DA56-44F2-B985-28161B56B17C}" srcOrd="0" destOrd="0" presId="urn:microsoft.com/office/officeart/2009/3/layout/OpposingIdeas"/>
    <dgm:cxn modelId="{71DC2622-63E5-410A-A32C-6C066ED465DF}" type="presOf" srcId="{C0D2CA68-6EE2-42B2-8AD1-254B5F3436F0}" destId="{012EC880-5A19-4759-B9E3-DA92593B9247}" srcOrd="1" destOrd="0" presId="urn:microsoft.com/office/officeart/2009/3/layout/OpposingIdeas"/>
    <dgm:cxn modelId="{528D8E3C-66AF-46ED-AF93-423B403C6556}" srcId="{C0D2CA68-6EE2-42B2-8AD1-254B5F3436F0}" destId="{57CDE4C1-4DDA-4F87-BD48-B0E1189E6F7C}" srcOrd="1" destOrd="0" parTransId="{2CD96C4C-C572-4909-8548-64A9FEC310AD}" sibTransId="{C415596C-51B5-46FD-9E40-5C6BB737485A}"/>
    <dgm:cxn modelId="{C3C5733F-661C-4CD4-88C5-B36D4140F82B}" type="presOf" srcId="{0A946E3F-C0AD-4994-9E1B-C09033E3B464}" destId="{B4916CCC-4915-43E4-924B-55E44F5992E5}" srcOrd="0" destOrd="0" presId="urn:microsoft.com/office/officeart/2009/3/layout/OpposingIdeas"/>
    <dgm:cxn modelId="{A17D3C73-336C-42C5-9C3F-AC81F9DB4432}" type="presOf" srcId="{0A946E3F-C0AD-4994-9E1B-C09033E3B464}" destId="{BBF0685D-FDD6-4220-AF75-FD54E72182A2}" srcOrd="1" destOrd="0" presId="urn:microsoft.com/office/officeart/2009/3/layout/OpposingIdeas"/>
    <dgm:cxn modelId="{133E6F7B-F47B-4173-93F3-4CCC64F995E9}" type="presOf" srcId="{16CA3AB3-AF5F-4B2E-B42D-C285BA7C39CC}" destId="{FBD39396-76F1-442B-A052-87A7F889F9B8}" srcOrd="0" destOrd="0" presId="urn:microsoft.com/office/officeart/2009/3/layout/OpposingIdeas"/>
    <dgm:cxn modelId="{B5350487-34A5-438D-A62D-C1BBDFF3F2FF}" srcId="{573641D4-0757-4C31-B181-03783FC5AABA}" destId="{0A946E3F-C0AD-4994-9E1B-C09033E3B464}" srcOrd="1" destOrd="0" parTransId="{1771FBD8-B47E-45E8-A442-6E26B32D4ED2}" sibTransId="{DD29C05E-FC7D-4141-95D1-480DDDC5D764}"/>
    <dgm:cxn modelId="{6920E28A-4F13-4F3F-B503-CC4E9A5027C8}" type="presOf" srcId="{9E5F8D23-559D-460A-8791-719396BFB526}" destId="{FBD39396-76F1-442B-A052-87A7F889F9B8}" srcOrd="0" destOrd="1" presId="urn:microsoft.com/office/officeart/2009/3/layout/OpposingIdeas"/>
    <dgm:cxn modelId="{463E928F-B04B-4AA0-8000-D6F86660D7B9}" srcId="{C0D2CA68-6EE2-42B2-8AD1-254B5F3436F0}" destId="{2AEFF32F-BB45-4F5A-8DFD-7734090A2CB1}" srcOrd="0" destOrd="0" parTransId="{48E05012-A9BD-4BF6-9EFC-CDEF449864B7}" sibTransId="{A204C4DB-30F7-44C1-BE4E-07EF46F2A79B}"/>
    <dgm:cxn modelId="{A36B069D-A192-496C-8802-D3FA161896E6}" type="presOf" srcId="{573641D4-0757-4C31-B181-03783FC5AABA}" destId="{7454ED00-FD89-403B-AB93-C44BD844AB16}" srcOrd="0" destOrd="0" presId="urn:microsoft.com/office/officeart/2009/3/layout/OpposingIdeas"/>
    <dgm:cxn modelId="{3331BB9D-19ED-4F2F-BA3C-9BB321F4306D}" srcId="{0A946E3F-C0AD-4994-9E1B-C09033E3B464}" destId="{9E5F8D23-559D-460A-8791-719396BFB526}" srcOrd="1" destOrd="0" parTransId="{66B897A4-6568-46FC-A3BD-32430A8C76A0}" sibTransId="{070C6A1D-6976-4E6F-B61C-96466369CC70}"/>
    <dgm:cxn modelId="{429E83C5-EB2D-46F5-ADD5-FC410AAF6B68}" srcId="{573641D4-0757-4C31-B181-03783FC5AABA}" destId="{C0D2CA68-6EE2-42B2-8AD1-254B5F3436F0}" srcOrd="0" destOrd="0" parTransId="{3C62F877-CFEE-429B-9EC8-DD7BE7E4BB8D}" sibTransId="{52B7CD5C-D3A4-460A-95EA-72B4F891593A}"/>
    <dgm:cxn modelId="{E90015CC-1874-4C8F-9BFD-FB482B2FBDC0}" type="presOf" srcId="{319642AB-17E0-4A8E-BD88-B2DBFF00F7D3}" destId="{FBD39396-76F1-442B-A052-87A7F889F9B8}" srcOrd="0" destOrd="2" presId="urn:microsoft.com/office/officeart/2009/3/layout/OpposingIdeas"/>
    <dgm:cxn modelId="{210116D0-AB38-434B-9E62-8E176CFE8A52}" type="presOf" srcId="{C0D2CA68-6EE2-42B2-8AD1-254B5F3436F0}" destId="{A252DCEB-1DE2-4D66-9FA3-B82D15F32B4E}" srcOrd="0" destOrd="0" presId="urn:microsoft.com/office/officeart/2009/3/layout/OpposingIdeas"/>
    <dgm:cxn modelId="{28077CD4-0B7E-472E-8E12-54C24B91159A}" srcId="{0A946E3F-C0AD-4994-9E1B-C09033E3B464}" destId="{319642AB-17E0-4A8E-BD88-B2DBFF00F7D3}" srcOrd="2" destOrd="0" parTransId="{424951F8-507D-4E31-9E66-1C1BF697D8AF}" sibTransId="{53C94D32-8883-48D2-BAF1-565F34B5B082}"/>
    <dgm:cxn modelId="{F4011AD9-BD66-46A8-986B-2505906AB6B1}" srcId="{C0D2CA68-6EE2-42B2-8AD1-254B5F3436F0}" destId="{55D5DC44-AE97-4118-9006-B8AAE1652828}" srcOrd="2" destOrd="0" parTransId="{7542B120-868C-4973-A512-834A33C21AAA}" sibTransId="{77F01655-3223-4D77-B919-735E2DEDAD99}"/>
    <dgm:cxn modelId="{28B638DE-828D-403D-905D-D2FBB4EEB72A}" type="presOf" srcId="{55D5DC44-AE97-4118-9006-B8AAE1652828}" destId="{877225ED-DA56-44F2-B985-28161B56B17C}" srcOrd="0" destOrd="2" presId="urn:microsoft.com/office/officeart/2009/3/layout/OpposingIdeas"/>
    <dgm:cxn modelId="{32404DF1-2BC4-4103-B7C6-55D152B456D3}" type="presOf" srcId="{57CDE4C1-4DDA-4F87-BD48-B0E1189E6F7C}" destId="{877225ED-DA56-44F2-B985-28161B56B17C}" srcOrd="0" destOrd="1" presId="urn:microsoft.com/office/officeart/2009/3/layout/OpposingIdeas"/>
    <dgm:cxn modelId="{070129F6-D4CF-4096-A91F-7C382CCC6B11}" srcId="{0A946E3F-C0AD-4994-9E1B-C09033E3B464}" destId="{16CA3AB3-AF5F-4B2E-B42D-C285BA7C39CC}" srcOrd="0" destOrd="0" parTransId="{71AE5974-3D71-4DFA-B146-56D544B994DA}" sibTransId="{976C49C2-C750-46D1-B0AB-E46FD2E6A20E}"/>
    <dgm:cxn modelId="{3AA2E937-42EA-460A-9774-F07666BAAAA8}" type="presParOf" srcId="{7454ED00-FD89-403B-AB93-C44BD844AB16}" destId="{CDFC13C5-9F3B-44BA-A6DE-420562665C5B}" srcOrd="0" destOrd="0" presId="urn:microsoft.com/office/officeart/2009/3/layout/OpposingIdeas"/>
    <dgm:cxn modelId="{E6704538-FF86-45FD-95BB-B4E1CEF8E874}" type="presParOf" srcId="{7454ED00-FD89-403B-AB93-C44BD844AB16}" destId="{ACDD64E4-6F0E-4A2E-97E9-37C1526544D1}" srcOrd="1" destOrd="0" presId="urn:microsoft.com/office/officeart/2009/3/layout/OpposingIdeas"/>
    <dgm:cxn modelId="{5221D935-073B-4BAF-A805-0F172791417C}" type="presParOf" srcId="{7454ED00-FD89-403B-AB93-C44BD844AB16}" destId="{877225ED-DA56-44F2-B985-28161B56B17C}" srcOrd="2" destOrd="0" presId="urn:microsoft.com/office/officeart/2009/3/layout/OpposingIdeas"/>
    <dgm:cxn modelId="{BB9DBEC6-D31D-43DC-AB36-A2F77E3D7E56}" type="presParOf" srcId="{7454ED00-FD89-403B-AB93-C44BD844AB16}" destId="{FBD39396-76F1-442B-A052-87A7F889F9B8}" srcOrd="3" destOrd="0" presId="urn:microsoft.com/office/officeart/2009/3/layout/OpposingIdeas"/>
    <dgm:cxn modelId="{2FDBB3DC-593F-4D68-841B-08C00B801081}" type="presParOf" srcId="{7454ED00-FD89-403B-AB93-C44BD844AB16}" destId="{A252DCEB-1DE2-4D66-9FA3-B82D15F32B4E}" srcOrd="4" destOrd="0" presId="urn:microsoft.com/office/officeart/2009/3/layout/OpposingIdeas"/>
    <dgm:cxn modelId="{72D7FF93-5EDE-4AD3-978E-4596C044F506}" type="presParOf" srcId="{7454ED00-FD89-403B-AB93-C44BD844AB16}" destId="{012EC880-5A19-4759-B9E3-DA92593B9247}" srcOrd="5" destOrd="0" presId="urn:microsoft.com/office/officeart/2009/3/layout/OpposingIdeas"/>
    <dgm:cxn modelId="{C687516E-129D-4FA1-9043-995C4BF63507}" type="presParOf" srcId="{7454ED00-FD89-403B-AB93-C44BD844AB16}" destId="{B4916CCC-4915-43E4-924B-55E44F5992E5}" srcOrd="6" destOrd="0" presId="urn:microsoft.com/office/officeart/2009/3/layout/OpposingIdeas"/>
    <dgm:cxn modelId="{9A48F8F2-5E15-45A6-A3AF-9886F8B7BD43}" type="presParOf" srcId="{7454ED00-FD89-403B-AB93-C44BD844AB16}" destId="{BBF0685D-FDD6-4220-AF75-FD54E72182A2}"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B1760-29C7-4EC3-9F3B-8FF4B6906AB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87A4BF3-6B73-4459-8DFA-547447290E3E}">
      <dgm:prSet phldrT="[Text]"/>
      <dgm:spPr/>
      <dgm:t>
        <a:bodyPr/>
        <a:lstStyle/>
        <a:p>
          <a:r>
            <a:rPr lang="en-US" dirty="0"/>
            <a:t>Is the gift given to secure preferential treatment?</a:t>
          </a:r>
        </a:p>
      </dgm:t>
    </dgm:pt>
    <dgm:pt modelId="{71A5890F-E1E2-42BE-98AB-B56A42712A24}" type="parTrans" cxnId="{3431E70E-580D-4DFF-821B-C3BE27BDC39A}">
      <dgm:prSet/>
      <dgm:spPr/>
      <dgm:t>
        <a:bodyPr/>
        <a:lstStyle/>
        <a:p>
          <a:endParaRPr lang="en-US"/>
        </a:p>
      </dgm:t>
    </dgm:pt>
    <dgm:pt modelId="{0509C89B-3D92-4B99-9367-087916E23B86}" type="sibTrans" cxnId="{3431E70E-580D-4DFF-821B-C3BE27BDC39A}">
      <dgm:prSet/>
      <dgm:spPr/>
      <dgm:t>
        <a:bodyPr/>
        <a:lstStyle/>
        <a:p>
          <a:endParaRPr lang="en-US"/>
        </a:p>
      </dgm:t>
    </dgm:pt>
    <dgm:pt modelId="{D4A3B3E5-5744-4E41-8432-BDAF1F7BEE8E}">
      <dgm:prSet phldrT="[Text]"/>
      <dgm:spPr/>
      <dgm:t>
        <a:bodyPr/>
        <a:lstStyle/>
        <a:p>
          <a:r>
            <a:rPr lang="en-GB" dirty="0"/>
            <a:t>Avoid accepting</a:t>
          </a:r>
          <a:endParaRPr lang="en-US" dirty="0"/>
        </a:p>
      </dgm:t>
    </dgm:pt>
    <dgm:pt modelId="{ACFF8C7E-049A-4949-9ED3-54810BBA8190}" type="parTrans" cxnId="{BAFB1A33-A41B-466D-B5F3-6D1E36099A4B}">
      <dgm:prSet/>
      <dgm:spPr/>
      <dgm:t>
        <a:bodyPr/>
        <a:lstStyle/>
        <a:p>
          <a:endParaRPr lang="en-US"/>
        </a:p>
      </dgm:t>
    </dgm:pt>
    <dgm:pt modelId="{41C8BA1D-640E-48C1-94E8-FCB77530A125}" type="sibTrans" cxnId="{BAFB1A33-A41B-466D-B5F3-6D1E36099A4B}">
      <dgm:prSet/>
      <dgm:spPr/>
      <dgm:t>
        <a:bodyPr/>
        <a:lstStyle/>
        <a:p>
          <a:endParaRPr lang="en-US"/>
        </a:p>
      </dgm:t>
    </dgm:pt>
    <dgm:pt modelId="{02DC661C-B1BF-4DC2-8431-F65642A972A9}">
      <dgm:prSet phldrT="[Text]"/>
      <dgm:spPr/>
      <dgm:t>
        <a:bodyPr/>
        <a:lstStyle/>
        <a:p>
          <a:r>
            <a:rPr lang="en-GB" dirty="0"/>
            <a:t>Avoid even if unsure of motives</a:t>
          </a:r>
          <a:endParaRPr lang="en-US" dirty="0"/>
        </a:p>
      </dgm:t>
    </dgm:pt>
    <dgm:pt modelId="{236001CF-F027-4555-85F3-16905D51EE0E}" type="parTrans" cxnId="{8460DF19-BA04-4AF0-B169-973F5E6AD219}">
      <dgm:prSet/>
      <dgm:spPr/>
      <dgm:t>
        <a:bodyPr/>
        <a:lstStyle/>
        <a:p>
          <a:endParaRPr lang="en-US"/>
        </a:p>
      </dgm:t>
    </dgm:pt>
    <dgm:pt modelId="{A30AD41D-1C2A-4B4B-AD86-1CC204BC450F}" type="sibTrans" cxnId="{8460DF19-BA04-4AF0-B169-973F5E6AD219}">
      <dgm:prSet/>
      <dgm:spPr/>
      <dgm:t>
        <a:bodyPr/>
        <a:lstStyle/>
        <a:p>
          <a:endParaRPr lang="en-US"/>
        </a:p>
      </dgm:t>
    </dgm:pt>
    <dgm:pt modelId="{2B8FFB35-BAB0-4916-BF4C-D8E7ACC759AB}">
      <dgm:prSet phldrT="[Text]"/>
      <dgm:spPr/>
      <dgm:t>
        <a:bodyPr/>
        <a:lstStyle/>
        <a:p>
          <a:r>
            <a:rPr lang="en-US" dirty="0"/>
            <a:t>Is the gift of a personal nature?</a:t>
          </a:r>
        </a:p>
      </dgm:t>
    </dgm:pt>
    <dgm:pt modelId="{3CD85ADB-64A2-42DE-92B4-24CDC79979F1}" type="parTrans" cxnId="{988D2146-6192-47E4-BF27-46E5EB15D67F}">
      <dgm:prSet/>
      <dgm:spPr/>
      <dgm:t>
        <a:bodyPr/>
        <a:lstStyle/>
        <a:p>
          <a:endParaRPr lang="en-US"/>
        </a:p>
      </dgm:t>
    </dgm:pt>
    <dgm:pt modelId="{E7C1F860-670E-481D-A68B-8544C3A75B82}" type="sibTrans" cxnId="{988D2146-6192-47E4-BF27-46E5EB15D67F}">
      <dgm:prSet/>
      <dgm:spPr/>
      <dgm:t>
        <a:bodyPr/>
        <a:lstStyle/>
        <a:p>
          <a:endParaRPr lang="en-US"/>
        </a:p>
      </dgm:t>
    </dgm:pt>
    <dgm:pt modelId="{095017CE-FC47-46CD-991D-04348F19D4CE}">
      <dgm:prSet phldrT="[Text]"/>
      <dgm:spPr/>
      <dgm:t>
        <a:bodyPr/>
        <a:lstStyle/>
        <a:p>
          <a:r>
            <a:rPr lang="en-GB" dirty="0"/>
            <a:t>Avoid intimate gifts</a:t>
          </a:r>
          <a:endParaRPr lang="en-US" dirty="0"/>
        </a:p>
      </dgm:t>
    </dgm:pt>
    <dgm:pt modelId="{6D119558-C518-42D2-A369-A7863C4BF9EE}" type="parTrans" cxnId="{377CBD98-7ECD-421E-8B48-6F30D5C47B33}">
      <dgm:prSet/>
      <dgm:spPr/>
      <dgm:t>
        <a:bodyPr/>
        <a:lstStyle/>
        <a:p>
          <a:endParaRPr lang="en-US"/>
        </a:p>
      </dgm:t>
    </dgm:pt>
    <dgm:pt modelId="{8C9DAF88-730C-434D-88B5-1E9DF8ADB23D}" type="sibTrans" cxnId="{377CBD98-7ECD-421E-8B48-6F30D5C47B33}">
      <dgm:prSet/>
      <dgm:spPr/>
      <dgm:t>
        <a:bodyPr/>
        <a:lstStyle/>
        <a:p>
          <a:endParaRPr lang="en-US"/>
        </a:p>
      </dgm:t>
    </dgm:pt>
    <dgm:pt modelId="{5781C3E6-E846-4BC8-97BC-1E0ABA87CA28}">
      <dgm:prSet phldrT="[Text]"/>
      <dgm:spPr/>
      <dgm:t>
        <a:bodyPr/>
        <a:lstStyle/>
        <a:p>
          <a:r>
            <a:rPr lang="en-US" dirty="0"/>
            <a:t>Is the gift extravagant or excessively valuable?</a:t>
          </a:r>
        </a:p>
      </dgm:t>
    </dgm:pt>
    <dgm:pt modelId="{B3AB7EF8-04E7-4C0A-B8A2-59A380FD0ADC}" type="parTrans" cxnId="{853F36FA-0341-489C-BAD9-3AB59B6CFED4}">
      <dgm:prSet/>
      <dgm:spPr/>
      <dgm:t>
        <a:bodyPr/>
        <a:lstStyle/>
        <a:p>
          <a:endParaRPr lang="en-US"/>
        </a:p>
      </dgm:t>
    </dgm:pt>
    <dgm:pt modelId="{E3E1E4F9-0717-4BC1-B639-910C6A096DE4}" type="sibTrans" cxnId="{853F36FA-0341-489C-BAD9-3AB59B6CFED4}">
      <dgm:prSet/>
      <dgm:spPr/>
      <dgm:t>
        <a:bodyPr/>
        <a:lstStyle/>
        <a:p>
          <a:endParaRPr lang="en-US"/>
        </a:p>
      </dgm:t>
    </dgm:pt>
    <dgm:pt modelId="{5ED12DE8-D0FD-4DB7-AF55-4CA93CF0B998}">
      <dgm:prSet phldrT="[Text]"/>
      <dgm:spPr/>
      <dgm:t>
        <a:bodyPr/>
        <a:lstStyle/>
        <a:p>
          <a:r>
            <a:rPr lang="en-GB" dirty="0"/>
            <a:t>May accept home-made gifts or gifts of nominal value</a:t>
          </a:r>
          <a:endParaRPr lang="en-US" dirty="0"/>
        </a:p>
      </dgm:t>
    </dgm:pt>
    <dgm:pt modelId="{66A7F6D2-A6A6-4072-AE51-235C63F18A9C}" type="parTrans" cxnId="{58E35041-863A-4E4A-A21B-B468E92E40E5}">
      <dgm:prSet/>
      <dgm:spPr/>
      <dgm:t>
        <a:bodyPr/>
        <a:lstStyle/>
        <a:p>
          <a:endParaRPr lang="en-US"/>
        </a:p>
      </dgm:t>
    </dgm:pt>
    <dgm:pt modelId="{CC242EC6-BFA1-4746-BFB2-1A6F031A42FC}" type="sibTrans" cxnId="{58E35041-863A-4E4A-A21B-B468E92E40E5}">
      <dgm:prSet/>
      <dgm:spPr/>
      <dgm:t>
        <a:bodyPr/>
        <a:lstStyle/>
        <a:p>
          <a:endParaRPr lang="en-US"/>
        </a:p>
      </dgm:t>
    </dgm:pt>
    <dgm:pt modelId="{01351571-D94B-4DC0-A025-A3E310D2368E}">
      <dgm:prSet phldrT="[Text]"/>
      <dgm:spPr/>
      <dgm:t>
        <a:bodyPr/>
        <a:lstStyle/>
        <a:p>
          <a:r>
            <a:rPr lang="en-US" dirty="0"/>
            <a:t>What is the timing of the gift?</a:t>
          </a:r>
        </a:p>
      </dgm:t>
    </dgm:pt>
    <dgm:pt modelId="{B3A59ECA-864B-4014-8E8E-5B21D6192734}" type="parTrans" cxnId="{0EAE15B9-91EA-4E8B-9BBF-18C7B035F19F}">
      <dgm:prSet/>
      <dgm:spPr/>
      <dgm:t>
        <a:bodyPr/>
        <a:lstStyle/>
        <a:p>
          <a:endParaRPr lang="en-US"/>
        </a:p>
      </dgm:t>
    </dgm:pt>
    <dgm:pt modelId="{EE3F3BD3-74E2-4599-9D8E-A5C9D3188696}" type="sibTrans" cxnId="{0EAE15B9-91EA-4E8B-9BBF-18C7B035F19F}">
      <dgm:prSet/>
      <dgm:spPr/>
      <dgm:t>
        <a:bodyPr/>
        <a:lstStyle/>
        <a:p>
          <a:endParaRPr lang="en-US"/>
        </a:p>
      </dgm:t>
    </dgm:pt>
    <dgm:pt modelId="{A92F8C2C-012E-4159-95FA-1CCB903FBA98}">
      <dgm:prSet phldrT="[Text]"/>
      <dgm:spPr/>
      <dgm:t>
        <a:bodyPr/>
        <a:lstStyle/>
        <a:p>
          <a:r>
            <a:rPr lang="en-GB" dirty="0"/>
            <a:t>Relatively acceptable after a major intervention has been successful</a:t>
          </a:r>
          <a:endParaRPr lang="en-US" dirty="0"/>
        </a:p>
      </dgm:t>
    </dgm:pt>
    <dgm:pt modelId="{8288E2A8-9F38-4C20-BF0B-03B2F5D89710}" type="parTrans" cxnId="{B45E59B6-2EA0-444B-A0DB-37FCFCF64501}">
      <dgm:prSet/>
      <dgm:spPr/>
      <dgm:t>
        <a:bodyPr/>
        <a:lstStyle/>
        <a:p>
          <a:endParaRPr lang="en-US"/>
        </a:p>
      </dgm:t>
    </dgm:pt>
    <dgm:pt modelId="{03A9273C-248F-4390-B2DE-B052CCD439D1}" type="sibTrans" cxnId="{B45E59B6-2EA0-444B-A0DB-37FCFCF64501}">
      <dgm:prSet/>
      <dgm:spPr/>
      <dgm:t>
        <a:bodyPr/>
        <a:lstStyle/>
        <a:p>
          <a:endParaRPr lang="en-US"/>
        </a:p>
      </dgm:t>
    </dgm:pt>
    <dgm:pt modelId="{14D4A163-DB03-4796-8A66-416AE5740C05}" type="pres">
      <dgm:prSet presAssocID="{D5FB1760-29C7-4EC3-9F3B-8FF4B6906AB9}" presName="Name0" presStyleCnt="0">
        <dgm:presLayoutVars>
          <dgm:chMax val="7"/>
          <dgm:dir/>
          <dgm:animLvl val="lvl"/>
          <dgm:resizeHandles val="exact"/>
        </dgm:presLayoutVars>
      </dgm:prSet>
      <dgm:spPr/>
    </dgm:pt>
    <dgm:pt modelId="{091D50B5-53B4-4883-B87C-CD926EEABF25}" type="pres">
      <dgm:prSet presAssocID="{F87A4BF3-6B73-4459-8DFA-547447290E3E}" presName="circle1" presStyleLbl="node1" presStyleIdx="0" presStyleCnt="4"/>
      <dgm:spPr/>
    </dgm:pt>
    <dgm:pt modelId="{5523A127-7240-480A-86E3-D133146E8125}" type="pres">
      <dgm:prSet presAssocID="{F87A4BF3-6B73-4459-8DFA-547447290E3E}" presName="space" presStyleCnt="0"/>
      <dgm:spPr/>
    </dgm:pt>
    <dgm:pt modelId="{84C1C14D-0C13-4C12-B58D-9E83DC8EBE67}" type="pres">
      <dgm:prSet presAssocID="{F87A4BF3-6B73-4459-8DFA-547447290E3E}" presName="rect1" presStyleLbl="alignAcc1" presStyleIdx="0" presStyleCnt="4"/>
      <dgm:spPr/>
    </dgm:pt>
    <dgm:pt modelId="{1A49A736-5767-49B4-9B45-434500185ED6}" type="pres">
      <dgm:prSet presAssocID="{2B8FFB35-BAB0-4916-BF4C-D8E7ACC759AB}" presName="vertSpace2" presStyleLbl="node1" presStyleIdx="0" presStyleCnt="4"/>
      <dgm:spPr/>
    </dgm:pt>
    <dgm:pt modelId="{27AF5FB9-035E-405C-8676-A55887FDC1C3}" type="pres">
      <dgm:prSet presAssocID="{2B8FFB35-BAB0-4916-BF4C-D8E7ACC759AB}" presName="circle2" presStyleLbl="node1" presStyleIdx="1" presStyleCnt="4"/>
      <dgm:spPr/>
    </dgm:pt>
    <dgm:pt modelId="{F16B3409-6EDC-4A1F-A9A6-9D6CFA020B36}" type="pres">
      <dgm:prSet presAssocID="{2B8FFB35-BAB0-4916-BF4C-D8E7ACC759AB}" presName="rect2" presStyleLbl="alignAcc1" presStyleIdx="1" presStyleCnt="4"/>
      <dgm:spPr/>
    </dgm:pt>
    <dgm:pt modelId="{65AD8E8A-3A35-426E-901C-63859D8ABF66}" type="pres">
      <dgm:prSet presAssocID="{5781C3E6-E846-4BC8-97BC-1E0ABA87CA28}" presName="vertSpace3" presStyleLbl="node1" presStyleIdx="1" presStyleCnt="4"/>
      <dgm:spPr/>
    </dgm:pt>
    <dgm:pt modelId="{4C2F1DD8-53DD-48AA-9AB6-E8FA552C44AC}" type="pres">
      <dgm:prSet presAssocID="{5781C3E6-E846-4BC8-97BC-1E0ABA87CA28}" presName="circle3" presStyleLbl="node1" presStyleIdx="2" presStyleCnt="4"/>
      <dgm:spPr/>
    </dgm:pt>
    <dgm:pt modelId="{94A66418-FE85-4E2C-9712-7FABEAEDA98D}" type="pres">
      <dgm:prSet presAssocID="{5781C3E6-E846-4BC8-97BC-1E0ABA87CA28}" presName="rect3" presStyleLbl="alignAcc1" presStyleIdx="2" presStyleCnt="4"/>
      <dgm:spPr/>
    </dgm:pt>
    <dgm:pt modelId="{2A59DB91-6036-4CDE-9D88-B42D4DBB97B7}" type="pres">
      <dgm:prSet presAssocID="{01351571-D94B-4DC0-A025-A3E310D2368E}" presName="vertSpace4" presStyleLbl="node1" presStyleIdx="2" presStyleCnt="4"/>
      <dgm:spPr/>
    </dgm:pt>
    <dgm:pt modelId="{5A98716E-85F2-432F-9055-F72DBA685B0A}" type="pres">
      <dgm:prSet presAssocID="{01351571-D94B-4DC0-A025-A3E310D2368E}" presName="circle4" presStyleLbl="node1" presStyleIdx="3" presStyleCnt="4"/>
      <dgm:spPr/>
    </dgm:pt>
    <dgm:pt modelId="{28EF1B07-7E05-4D90-9895-5B878AE8EF0B}" type="pres">
      <dgm:prSet presAssocID="{01351571-D94B-4DC0-A025-A3E310D2368E}" presName="rect4" presStyleLbl="alignAcc1" presStyleIdx="3" presStyleCnt="4"/>
      <dgm:spPr/>
    </dgm:pt>
    <dgm:pt modelId="{BA555322-4631-433C-A12E-39ED933E4FC3}" type="pres">
      <dgm:prSet presAssocID="{F87A4BF3-6B73-4459-8DFA-547447290E3E}" presName="rect1ParTx" presStyleLbl="alignAcc1" presStyleIdx="3" presStyleCnt="4">
        <dgm:presLayoutVars>
          <dgm:chMax val="1"/>
          <dgm:bulletEnabled val="1"/>
        </dgm:presLayoutVars>
      </dgm:prSet>
      <dgm:spPr/>
    </dgm:pt>
    <dgm:pt modelId="{DD17DB3F-0381-42AA-AFD3-8CA880C6A0CD}" type="pres">
      <dgm:prSet presAssocID="{F87A4BF3-6B73-4459-8DFA-547447290E3E}" presName="rect1ChTx" presStyleLbl="alignAcc1" presStyleIdx="3" presStyleCnt="4">
        <dgm:presLayoutVars>
          <dgm:bulletEnabled val="1"/>
        </dgm:presLayoutVars>
      </dgm:prSet>
      <dgm:spPr/>
    </dgm:pt>
    <dgm:pt modelId="{229D814C-9850-4667-B7C0-5F18DC9CC959}" type="pres">
      <dgm:prSet presAssocID="{2B8FFB35-BAB0-4916-BF4C-D8E7ACC759AB}" presName="rect2ParTx" presStyleLbl="alignAcc1" presStyleIdx="3" presStyleCnt="4">
        <dgm:presLayoutVars>
          <dgm:chMax val="1"/>
          <dgm:bulletEnabled val="1"/>
        </dgm:presLayoutVars>
      </dgm:prSet>
      <dgm:spPr/>
    </dgm:pt>
    <dgm:pt modelId="{A96E8FE5-8112-4576-AF4A-8E240D6B644B}" type="pres">
      <dgm:prSet presAssocID="{2B8FFB35-BAB0-4916-BF4C-D8E7ACC759AB}" presName="rect2ChTx" presStyleLbl="alignAcc1" presStyleIdx="3" presStyleCnt="4">
        <dgm:presLayoutVars>
          <dgm:bulletEnabled val="1"/>
        </dgm:presLayoutVars>
      </dgm:prSet>
      <dgm:spPr/>
    </dgm:pt>
    <dgm:pt modelId="{87548A85-9565-455D-80FD-7CB0042167E1}" type="pres">
      <dgm:prSet presAssocID="{5781C3E6-E846-4BC8-97BC-1E0ABA87CA28}" presName="rect3ParTx" presStyleLbl="alignAcc1" presStyleIdx="3" presStyleCnt="4">
        <dgm:presLayoutVars>
          <dgm:chMax val="1"/>
          <dgm:bulletEnabled val="1"/>
        </dgm:presLayoutVars>
      </dgm:prSet>
      <dgm:spPr/>
    </dgm:pt>
    <dgm:pt modelId="{5B1818A0-3080-4079-9461-364BB047E9DC}" type="pres">
      <dgm:prSet presAssocID="{5781C3E6-E846-4BC8-97BC-1E0ABA87CA28}" presName="rect3ChTx" presStyleLbl="alignAcc1" presStyleIdx="3" presStyleCnt="4">
        <dgm:presLayoutVars>
          <dgm:bulletEnabled val="1"/>
        </dgm:presLayoutVars>
      </dgm:prSet>
      <dgm:spPr/>
    </dgm:pt>
    <dgm:pt modelId="{28398676-74BC-4187-BD02-CC78DA920323}" type="pres">
      <dgm:prSet presAssocID="{01351571-D94B-4DC0-A025-A3E310D2368E}" presName="rect4ParTx" presStyleLbl="alignAcc1" presStyleIdx="3" presStyleCnt="4">
        <dgm:presLayoutVars>
          <dgm:chMax val="1"/>
          <dgm:bulletEnabled val="1"/>
        </dgm:presLayoutVars>
      </dgm:prSet>
      <dgm:spPr/>
    </dgm:pt>
    <dgm:pt modelId="{E6C8AB96-4471-4535-9DC6-B65010826F5D}" type="pres">
      <dgm:prSet presAssocID="{01351571-D94B-4DC0-A025-A3E310D2368E}" presName="rect4ChTx" presStyleLbl="alignAcc1" presStyleIdx="3" presStyleCnt="4">
        <dgm:presLayoutVars>
          <dgm:bulletEnabled val="1"/>
        </dgm:presLayoutVars>
      </dgm:prSet>
      <dgm:spPr/>
    </dgm:pt>
  </dgm:ptLst>
  <dgm:cxnLst>
    <dgm:cxn modelId="{AAB4E30C-68A4-4E31-92C4-CD5B581681DA}" type="presOf" srcId="{5781C3E6-E846-4BC8-97BC-1E0ABA87CA28}" destId="{94A66418-FE85-4E2C-9712-7FABEAEDA98D}" srcOrd="0" destOrd="0" presId="urn:microsoft.com/office/officeart/2005/8/layout/target3"/>
    <dgm:cxn modelId="{3431E70E-580D-4DFF-821B-C3BE27BDC39A}" srcId="{D5FB1760-29C7-4EC3-9F3B-8FF4B6906AB9}" destId="{F87A4BF3-6B73-4459-8DFA-547447290E3E}" srcOrd="0" destOrd="0" parTransId="{71A5890F-E1E2-42BE-98AB-B56A42712A24}" sibTransId="{0509C89B-3D92-4B99-9367-087916E23B86}"/>
    <dgm:cxn modelId="{55A91210-8E6C-406B-99CB-E66D0B6008B7}" type="presOf" srcId="{5781C3E6-E846-4BC8-97BC-1E0ABA87CA28}" destId="{87548A85-9565-455D-80FD-7CB0042167E1}" srcOrd="1" destOrd="0" presId="urn:microsoft.com/office/officeart/2005/8/layout/target3"/>
    <dgm:cxn modelId="{8460DF19-BA04-4AF0-B169-973F5E6AD219}" srcId="{F87A4BF3-6B73-4459-8DFA-547447290E3E}" destId="{02DC661C-B1BF-4DC2-8431-F65642A972A9}" srcOrd="1" destOrd="0" parTransId="{236001CF-F027-4555-85F3-16905D51EE0E}" sibTransId="{A30AD41D-1C2A-4B4B-AD86-1CC204BC450F}"/>
    <dgm:cxn modelId="{C927471F-6633-4781-87BE-2CED45D5A954}" type="presOf" srcId="{F87A4BF3-6B73-4459-8DFA-547447290E3E}" destId="{84C1C14D-0C13-4C12-B58D-9E83DC8EBE67}" srcOrd="0" destOrd="0" presId="urn:microsoft.com/office/officeart/2005/8/layout/target3"/>
    <dgm:cxn modelId="{D9A2B931-C13A-490E-8074-DD11A46E1970}" type="presOf" srcId="{2B8FFB35-BAB0-4916-BF4C-D8E7ACC759AB}" destId="{229D814C-9850-4667-B7C0-5F18DC9CC959}" srcOrd="1" destOrd="0" presId="urn:microsoft.com/office/officeart/2005/8/layout/target3"/>
    <dgm:cxn modelId="{BAFB1A33-A41B-466D-B5F3-6D1E36099A4B}" srcId="{F87A4BF3-6B73-4459-8DFA-547447290E3E}" destId="{D4A3B3E5-5744-4E41-8432-BDAF1F7BEE8E}" srcOrd="0" destOrd="0" parTransId="{ACFF8C7E-049A-4949-9ED3-54810BBA8190}" sibTransId="{41C8BA1D-640E-48C1-94E8-FCB77530A125}"/>
    <dgm:cxn modelId="{58E35041-863A-4E4A-A21B-B468E92E40E5}" srcId="{5781C3E6-E846-4BC8-97BC-1E0ABA87CA28}" destId="{5ED12DE8-D0FD-4DB7-AF55-4CA93CF0B998}" srcOrd="0" destOrd="0" parTransId="{66A7F6D2-A6A6-4072-AE51-235C63F18A9C}" sibTransId="{CC242EC6-BFA1-4746-BFB2-1A6F031A42FC}"/>
    <dgm:cxn modelId="{37603D45-6217-4E5C-961A-4DC5A3331AA4}" type="presOf" srcId="{01351571-D94B-4DC0-A025-A3E310D2368E}" destId="{28398676-74BC-4187-BD02-CC78DA920323}" srcOrd="1" destOrd="0" presId="urn:microsoft.com/office/officeart/2005/8/layout/target3"/>
    <dgm:cxn modelId="{988D2146-6192-47E4-BF27-46E5EB15D67F}" srcId="{D5FB1760-29C7-4EC3-9F3B-8FF4B6906AB9}" destId="{2B8FFB35-BAB0-4916-BF4C-D8E7ACC759AB}" srcOrd="1" destOrd="0" parTransId="{3CD85ADB-64A2-42DE-92B4-24CDC79979F1}" sibTransId="{E7C1F860-670E-481D-A68B-8544C3A75B82}"/>
    <dgm:cxn modelId="{AEEB5768-212D-46B8-B8C5-60332BCF174C}" type="presOf" srcId="{A92F8C2C-012E-4159-95FA-1CCB903FBA98}" destId="{E6C8AB96-4471-4535-9DC6-B65010826F5D}" srcOrd="0" destOrd="0" presId="urn:microsoft.com/office/officeart/2005/8/layout/target3"/>
    <dgm:cxn modelId="{B634E954-24D0-4E50-B004-F8A50653C4B3}" type="presOf" srcId="{01351571-D94B-4DC0-A025-A3E310D2368E}" destId="{28EF1B07-7E05-4D90-9895-5B878AE8EF0B}" srcOrd="0" destOrd="0" presId="urn:microsoft.com/office/officeart/2005/8/layout/target3"/>
    <dgm:cxn modelId="{5917D056-62A9-4FB6-BC9E-974318EB51F7}" type="presOf" srcId="{D5FB1760-29C7-4EC3-9F3B-8FF4B6906AB9}" destId="{14D4A163-DB03-4796-8A66-416AE5740C05}" srcOrd="0" destOrd="0" presId="urn:microsoft.com/office/officeart/2005/8/layout/target3"/>
    <dgm:cxn modelId="{7CF36A7C-D5E3-43D4-848E-83AC46F7C724}" type="presOf" srcId="{5ED12DE8-D0FD-4DB7-AF55-4CA93CF0B998}" destId="{5B1818A0-3080-4079-9461-364BB047E9DC}" srcOrd="0" destOrd="0" presId="urn:microsoft.com/office/officeart/2005/8/layout/target3"/>
    <dgm:cxn modelId="{377CBD98-7ECD-421E-8B48-6F30D5C47B33}" srcId="{2B8FFB35-BAB0-4916-BF4C-D8E7ACC759AB}" destId="{095017CE-FC47-46CD-991D-04348F19D4CE}" srcOrd="0" destOrd="0" parTransId="{6D119558-C518-42D2-A369-A7863C4BF9EE}" sibTransId="{8C9DAF88-730C-434D-88B5-1E9DF8ADB23D}"/>
    <dgm:cxn modelId="{774ED399-74F4-4BED-B887-9944DB87108D}" type="presOf" srcId="{D4A3B3E5-5744-4E41-8432-BDAF1F7BEE8E}" destId="{DD17DB3F-0381-42AA-AFD3-8CA880C6A0CD}" srcOrd="0" destOrd="0" presId="urn:microsoft.com/office/officeart/2005/8/layout/target3"/>
    <dgm:cxn modelId="{B45E59B6-2EA0-444B-A0DB-37FCFCF64501}" srcId="{01351571-D94B-4DC0-A025-A3E310D2368E}" destId="{A92F8C2C-012E-4159-95FA-1CCB903FBA98}" srcOrd="0" destOrd="0" parTransId="{8288E2A8-9F38-4C20-BF0B-03B2F5D89710}" sibTransId="{03A9273C-248F-4390-B2DE-B052CCD439D1}"/>
    <dgm:cxn modelId="{0EAE15B9-91EA-4E8B-9BBF-18C7B035F19F}" srcId="{D5FB1760-29C7-4EC3-9F3B-8FF4B6906AB9}" destId="{01351571-D94B-4DC0-A025-A3E310D2368E}" srcOrd="3" destOrd="0" parTransId="{B3A59ECA-864B-4014-8E8E-5B21D6192734}" sibTransId="{EE3F3BD3-74E2-4599-9D8E-A5C9D3188696}"/>
    <dgm:cxn modelId="{6F6D9EC5-FDA8-4411-8756-D7DBE502F27C}" type="presOf" srcId="{2B8FFB35-BAB0-4916-BF4C-D8E7ACC759AB}" destId="{F16B3409-6EDC-4A1F-A9A6-9D6CFA020B36}" srcOrd="0" destOrd="0" presId="urn:microsoft.com/office/officeart/2005/8/layout/target3"/>
    <dgm:cxn modelId="{4AE3B3E8-65BC-4DF3-B9FE-DAF71F58D493}" type="presOf" srcId="{F87A4BF3-6B73-4459-8DFA-547447290E3E}" destId="{BA555322-4631-433C-A12E-39ED933E4FC3}" srcOrd="1" destOrd="0" presId="urn:microsoft.com/office/officeart/2005/8/layout/target3"/>
    <dgm:cxn modelId="{1E9D43EC-81BA-4C5D-91F6-3228B70C004D}" type="presOf" srcId="{095017CE-FC47-46CD-991D-04348F19D4CE}" destId="{A96E8FE5-8112-4576-AF4A-8E240D6B644B}" srcOrd="0" destOrd="0" presId="urn:microsoft.com/office/officeart/2005/8/layout/target3"/>
    <dgm:cxn modelId="{189C96F0-8986-4A3C-8C22-121E86475786}" type="presOf" srcId="{02DC661C-B1BF-4DC2-8431-F65642A972A9}" destId="{DD17DB3F-0381-42AA-AFD3-8CA880C6A0CD}" srcOrd="0" destOrd="1" presId="urn:microsoft.com/office/officeart/2005/8/layout/target3"/>
    <dgm:cxn modelId="{853F36FA-0341-489C-BAD9-3AB59B6CFED4}" srcId="{D5FB1760-29C7-4EC3-9F3B-8FF4B6906AB9}" destId="{5781C3E6-E846-4BC8-97BC-1E0ABA87CA28}" srcOrd="2" destOrd="0" parTransId="{B3AB7EF8-04E7-4C0A-B8A2-59A380FD0ADC}" sibTransId="{E3E1E4F9-0717-4BC1-B639-910C6A096DE4}"/>
    <dgm:cxn modelId="{6B10B30E-88A8-400E-8DDB-9528C608EC7E}" type="presParOf" srcId="{14D4A163-DB03-4796-8A66-416AE5740C05}" destId="{091D50B5-53B4-4883-B87C-CD926EEABF25}" srcOrd="0" destOrd="0" presId="urn:microsoft.com/office/officeart/2005/8/layout/target3"/>
    <dgm:cxn modelId="{29D968D8-6BA4-49FB-B33E-C76F51675743}" type="presParOf" srcId="{14D4A163-DB03-4796-8A66-416AE5740C05}" destId="{5523A127-7240-480A-86E3-D133146E8125}" srcOrd="1" destOrd="0" presId="urn:microsoft.com/office/officeart/2005/8/layout/target3"/>
    <dgm:cxn modelId="{43C58043-F4FC-425E-BDD7-C315C7C86178}" type="presParOf" srcId="{14D4A163-DB03-4796-8A66-416AE5740C05}" destId="{84C1C14D-0C13-4C12-B58D-9E83DC8EBE67}" srcOrd="2" destOrd="0" presId="urn:microsoft.com/office/officeart/2005/8/layout/target3"/>
    <dgm:cxn modelId="{4A0A7C97-DA41-449F-8D40-3FF890538615}" type="presParOf" srcId="{14D4A163-DB03-4796-8A66-416AE5740C05}" destId="{1A49A736-5767-49B4-9B45-434500185ED6}" srcOrd="3" destOrd="0" presId="urn:microsoft.com/office/officeart/2005/8/layout/target3"/>
    <dgm:cxn modelId="{8716DC30-2AAC-444E-B140-ED44B58FF560}" type="presParOf" srcId="{14D4A163-DB03-4796-8A66-416AE5740C05}" destId="{27AF5FB9-035E-405C-8676-A55887FDC1C3}" srcOrd="4" destOrd="0" presId="urn:microsoft.com/office/officeart/2005/8/layout/target3"/>
    <dgm:cxn modelId="{B113156D-DF33-4F6A-BC4F-803AA5E14E39}" type="presParOf" srcId="{14D4A163-DB03-4796-8A66-416AE5740C05}" destId="{F16B3409-6EDC-4A1F-A9A6-9D6CFA020B36}" srcOrd="5" destOrd="0" presId="urn:microsoft.com/office/officeart/2005/8/layout/target3"/>
    <dgm:cxn modelId="{EBD64A2A-4E8D-485E-BFEB-3D7FC31E4F12}" type="presParOf" srcId="{14D4A163-DB03-4796-8A66-416AE5740C05}" destId="{65AD8E8A-3A35-426E-901C-63859D8ABF66}" srcOrd="6" destOrd="0" presId="urn:microsoft.com/office/officeart/2005/8/layout/target3"/>
    <dgm:cxn modelId="{8C1D11D7-B3FF-4ABB-B61A-3586E27144EE}" type="presParOf" srcId="{14D4A163-DB03-4796-8A66-416AE5740C05}" destId="{4C2F1DD8-53DD-48AA-9AB6-E8FA552C44AC}" srcOrd="7" destOrd="0" presId="urn:microsoft.com/office/officeart/2005/8/layout/target3"/>
    <dgm:cxn modelId="{44CE1595-8B10-4EE2-81B8-AB5E51274242}" type="presParOf" srcId="{14D4A163-DB03-4796-8A66-416AE5740C05}" destId="{94A66418-FE85-4E2C-9712-7FABEAEDA98D}" srcOrd="8" destOrd="0" presId="urn:microsoft.com/office/officeart/2005/8/layout/target3"/>
    <dgm:cxn modelId="{D0E29C21-C7CD-4751-986C-170D62F1B11D}" type="presParOf" srcId="{14D4A163-DB03-4796-8A66-416AE5740C05}" destId="{2A59DB91-6036-4CDE-9D88-B42D4DBB97B7}" srcOrd="9" destOrd="0" presId="urn:microsoft.com/office/officeart/2005/8/layout/target3"/>
    <dgm:cxn modelId="{56F26C51-BB84-4332-8493-48466056B854}" type="presParOf" srcId="{14D4A163-DB03-4796-8A66-416AE5740C05}" destId="{5A98716E-85F2-432F-9055-F72DBA685B0A}" srcOrd="10" destOrd="0" presId="urn:microsoft.com/office/officeart/2005/8/layout/target3"/>
    <dgm:cxn modelId="{1A13E785-9674-45FF-B1F7-5888FD9A9EDB}" type="presParOf" srcId="{14D4A163-DB03-4796-8A66-416AE5740C05}" destId="{28EF1B07-7E05-4D90-9895-5B878AE8EF0B}" srcOrd="11" destOrd="0" presId="urn:microsoft.com/office/officeart/2005/8/layout/target3"/>
    <dgm:cxn modelId="{E934F9CE-F224-4B3D-823E-6C24C3606456}" type="presParOf" srcId="{14D4A163-DB03-4796-8A66-416AE5740C05}" destId="{BA555322-4631-433C-A12E-39ED933E4FC3}" srcOrd="12" destOrd="0" presId="urn:microsoft.com/office/officeart/2005/8/layout/target3"/>
    <dgm:cxn modelId="{DE4E165E-C9B9-44BA-B983-1F372E49BE0A}" type="presParOf" srcId="{14D4A163-DB03-4796-8A66-416AE5740C05}" destId="{DD17DB3F-0381-42AA-AFD3-8CA880C6A0CD}" srcOrd="13" destOrd="0" presId="urn:microsoft.com/office/officeart/2005/8/layout/target3"/>
    <dgm:cxn modelId="{159D0FB2-6F76-4F70-99F7-05D587620C9E}" type="presParOf" srcId="{14D4A163-DB03-4796-8A66-416AE5740C05}" destId="{229D814C-9850-4667-B7C0-5F18DC9CC959}" srcOrd="14" destOrd="0" presId="urn:microsoft.com/office/officeart/2005/8/layout/target3"/>
    <dgm:cxn modelId="{41BDF41B-B13A-4DAB-A1DA-B0EFF0BEAA52}" type="presParOf" srcId="{14D4A163-DB03-4796-8A66-416AE5740C05}" destId="{A96E8FE5-8112-4576-AF4A-8E240D6B644B}" srcOrd="15" destOrd="0" presId="urn:microsoft.com/office/officeart/2005/8/layout/target3"/>
    <dgm:cxn modelId="{FF8345E5-2EEC-40CA-94BF-1C625F5693E9}" type="presParOf" srcId="{14D4A163-DB03-4796-8A66-416AE5740C05}" destId="{87548A85-9565-455D-80FD-7CB0042167E1}" srcOrd="16" destOrd="0" presId="urn:microsoft.com/office/officeart/2005/8/layout/target3"/>
    <dgm:cxn modelId="{DCEEAE2D-7166-41A8-B0ED-7825C42A0DF7}" type="presParOf" srcId="{14D4A163-DB03-4796-8A66-416AE5740C05}" destId="{5B1818A0-3080-4079-9461-364BB047E9DC}" srcOrd="17" destOrd="0" presId="urn:microsoft.com/office/officeart/2005/8/layout/target3"/>
    <dgm:cxn modelId="{4D89C256-803F-46FA-8BAD-1CD7073B9054}" type="presParOf" srcId="{14D4A163-DB03-4796-8A66-416AE5740C05}" destId="{28398676-74BC-4187-BD02-CC78DA920323}" srcOrd="18" destOrd="0" presId="urn:microsoft.com/office/officeart/2005/8/layout/target3"/>
    <dgm:cxn modelId="{FAC0CBF9-F82A-4F5F-A658-E5188B922F2B}" type="presParOf" srcId="{14D4A163-DB03-4796-8A66-416AE5740C05}" destId="{E6C8AB96-4471-4535-9DC6-B65010826F5D}"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F91FB-2ADF-4E83-8D30-D8F3887BC38A}">
      <dsp:nvSpPr>
        <dsp:cNvPr id="0" name=""/>
        <dsp:cNvSpPr/>
      </dsp:nvSpPr>
      <dsp:spPr>
        <a:xfrm>
          <a:off x="3641585" y="1805201"/>
          <a:ext cx="2539520" cy="759443"/>
        </a:xfrm>
        <a:custGeom>
          <a:avLst/>
          <a:gdLst/>
          <a:ahLst/>
          <a:cxnLst/>
          <a:rect l="0" t="0" r="0" b="0"/>
          <a:pathLst>
            <a:path>
              <a:moveTo>
                <a:pt x="0" y="0"/>
              </a:moveTo>
              <a:lnTo>
                <a:pt x="0" y="380351"/>
              </a:lnTo>
              <a:lnTo>
                <a:pt x="2539520" y="380351"/>
              </a:lnTo>
              <a:lnTo>
                <a:pt x="2539520" y="759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83413-362C-4721-A5BB-B735EF1C3024}">
      <dsp:nvSpPr>
        <dsp:cNvPr id="0" name=""/>
        <dsp:cNvSpPr/>
      </dsp:nvSpPr>
      <dsp:spPr>
        <a:xfrm>
          <a:off x="1812519" y="1805201"/>
          <a:ext cx="1829065" cy="759443"/>
        </a:xfrm>
        <a:custGeom>
          <a:avLst/>
          <a:gdLst/>
          <a:ahLst/>
          <a:cxnLst/>
          <a:rect l="0" t="0" r="0" b="0"/>
          <a:pathLst>
            <a:path>
              <a:moveTo>
                <a:pt x="1829065" y="0"/>
              </a:moveTo>
              <a:lnTo>
                <a:pt x="1829065" y="380351"/>
              </a:lnTo>
              <a:lnTo>
                <a:pt x="0" y="380351"/>
              </a:lnTo>
              <a:lnTo>
                <a:pt x="0" y="759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FF7A9-3C9D-4505-B770-6FD6E40D523F}">
      <dsp:nvSpPr>
        <dsp:cNvPr id="0" name=""/>
        <dsp:cNvSpPr/>
      </dsp:nvSpPr>
      <dsp:spPr>
        <a:xfrm>
          <a:off x="1836384" y="0"/>
          <a:ext cx="3610402" cy="1805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Ethics</a:t>
          </a:r>
        </a:p>
      </dsp:txBody>
      <dsp:txXfrm>
        <a:off x="1836384" y="0"/>
        <a:ext cx="3610402" cy="1805201"/>
      </dsp:txXfrm>
    </dsp:sp>
    <dsp:sp modelId="{C918F1FD-A5B4-48C0-8D0D-7EA16D9611ED}">
      <dsp:nvSpPr>
        <dsp:cNvPr id="0" name=""/>
        <dsp:cNvSpPr/>
      </dsp:nvSpPr>
      <dsp:spPr>
        <a:xfrm>
          <a:off x="7318" y="2564644"/>
          <a:ext cx="3610402" cy="1805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Descriptive</a:t>
          </a:r>
        </a:p>
        <a:p>
          <a:pPr marL="0" lvl="0" indent="0" algn="ctr" defTabSz="1155700">
            <a:lnSpc>
              <a:spcPct val="90000"/>
            </a:lnSpc>
            <a:spcBef>
              <a:spcPct val="0"/>
            </a:spcBef>
            <a:spcAft>
              <a:spcPct val="35000"/>
            </a:spcAft>
            <a:buNone/>
          </a:pPr>
          <a:r>
            <a:rPr lang="en-US" sz="2600" kern="1200" dirty="0"/>
            <a:t>What,was,is,or will be ,</a:t>
          </a:r>
        </a:p>
        <a:p>
          <a:pPr marL="0" lvl="0" indent="0" algn="ctr" defTabSz="1155700">
            <a:lnSpc>
              <a:spcPct val="90000"/>
            </a:lnSpc>
            <a:spcBef>
              <a:spcPct val="0"/>
            </a:spcBef>
            <a:spcAft>
              <a:spcPct val="35000"/>
            </a:spcAft>
            <a:buNone/>
          </a:pPr>
          <a:r>
            <a:rPr lang="en-US" sz="2600" kern="1200" dirty="0"/>
            <a:t>What Is real</a:t>
          </a:r>
        </a:p>
      </dsp:txBody>
      <dsp:txXfrm>
        <a:off x="7318" y="2564644"/>
        <a:ext cx="3610402" cy="1805201"/>
      </dsp:txXfrm>
    </dsp:sp>
    <dsp:sp modelId="{E5A68E8E-3E2E-4E39-9BB2-3AF0AFA74708}">
      <dsp:nvSpPr>
        <dsp:cNvPr id="0" name=""/>
        <dsp:cNvSpPr/>
      </dsp:nvSpPr>
      <dsp:spPr>
        <a:xfrm>
          <a:off x="4375905" y="2564644"/>
          <a:ext cx="3610402" cy="1805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Normative</a:t>
          </a:r>
        </a:p>
        <a:p>
          <a:pPr marL="0" lvl="0" indent="0" algn="ctr" defTabSz="1155700">
            <a:lnSpc>
              <a:spcPct val="90000"/>
            </a:lnSpc>
            <a:spcBef>
              <a:spcPct val="0"/>
            </a:spcBef>
            <a:spcAft>
              <a:spcPct val="35000"/>
            </a:spcAft>
            <a:buNone/>
          </a:pPr>
          <a:r>
            <a:rPr lang="en-US" sz="2600" b="0" i="0" kern="1200" dirty="0"/>
            <a:t>What ought to or </a:t>
          </a:r>
          <a:r>
            <a:rPr lang="en-US" sz="2600" b="0" i="0" kern="1200" dirty="0" err="1"/>
            <a:t>shouId</a:t>
          </a:r>
          <a:r>
            <a:rPr lang="en-US" sz="2600" b="0" i="0" kern="1200" dirty="0"/>
            <a:t> happen</a:t>
          </a:r>
        </a:p>
        <a:p>
          <a:pPr marL="0" lvl="0" indent="0" algn="ctr" defTabSz="1155700">
            <a:lnSpc>
              <a:spcPct val="90000"/>
            </a:lnSpc>
            <a:spcBef>
              <a:spcPct val="0"/>
            </a:spcBef>
            <a:spcAft>
              <a:spcPct val="35000"/>
            </a:spcAft>
            <a:buNone/>
          </a:pPr>
          <a:r>
            <a:rPr lang="en-US" sz="2600" b="0" i="0" kern="1200" dirty="0"/>
            <a:t> What Is ideal</a:t>
          </a:r>
          <a:endParaRPr lang="en-US" sz="2600" kern="1200" dirty="0"/>
        </a:p>
      </dsp:txBody>
      <dsp:txXfrm>
        <a:off x="4375905" y="2564644"/>
        <a:ext cx="3610402" cy="1805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C13C5-9F3B-44BA-A6DE-420562665C5B}">
      <dsp:nvSpPr>
        <dsp:cNvPr id="0" name=""/>
        <dsp:cNvSpPr/>
      </dsp:nvSpPr>
      <dsp:spPr>
        <a:xfrm>
          <a:off x="1075760" y="236344"/>
          <a:ext cx="6078079" cy="4053274"/>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D64E4-6F0E-4A2E-97E9-37C1526544D1}">
      <dsp:nvSpPr>
        <dsp:cNvPr id="0" name=""/>
        <dsp:cNvSpPr/>
      </dsp:nvSpPr>
      <dsp:spPr>
        <a:xfrm>
          <a:off x="4114799" y="1086231"/>
          <a:ext cx="740" cy="235350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225ED-DA56-44F2-B985-28161B56B17C}">
      <dsp:nvSpPr>
        <dsp:cNvPr id="0" name=""/>
        <dsp:cNvSpPr/>
      </dsp:nvSpPr>
      <dsp:spPr>
        <a:xfrm>
          <a:off x="1522599" y="995711"/>
          <a:ext cx="2407042" cy="25345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-Strengthens the friendly relationship between a physician and the patient</a:t>
          </a:r>
        </a:p>
        <a:p>
          <a:pPr marL="0" lvl="0" indent="0" algn="l" defTabSz="889000">
            <a:lnSpc>
              <a:spcPct val="90000"/>
            </a:lnSpc>
            <a:spcBef>
              <a:spcPct val="0"/>
            </a:spcBef>
            <a:spcAft>
              <a:spcPct val="35000"/>
            </a:spcAft>
            <a:buNone/>
          </a:pPr>
          <a:r>
            <a:rPr lang="en-US" sz="2000" kern="1200" dirty="0">
              <a:solidFill>
                <a:schemeClr val="bg1"/>
              </a:solidFill>
            </a:rPr>
            <a:t>-Adds to the patient’s self-worth, makes them feel autonomous</a:t>
          </a:r>
        </a:p>
        <a:p>
          <a:pPr marL="0" lvl="0" indent="0" algn="l" defTabSz="889000">
            <a:lnSpc>
              <a:spcPct val="90000"/>
            </a:lnSpc>
            <a:spcBef>
              <a:spcPct val="0"/>
            </a:spcBef>
            <a:spcAft>
              <a:spcPct val="35000"/>
            </a:spcAft>
            <a:buNone/>
          </a:pPr>
          <a:r>
            <a:rPr lang="en-GB" sz="2000" kern="1200" dirty="0">
              <a:solidFill>
                <a:schemeClr val="bg1"/>
              </a:solidFill>
            </a:rPr>
            <a:t>-Gift rejection may seem impolite</a:t>
          </a:r>
          <a:endParaRPr lang="en-US" sz="2000" kern="1200" dirty="0">
            <a:solidFill>
              <a:schemeClr val="bg1"/>
            </a:solidFill>
          </a:endParaRPr>
        </a:p>
      </dsp:txBody>
      <dsp:txXfrm>
        <a:off x="1522599" y="995711"/>
        <a:ext cx="2407042" cy="2534539"/>
      </dsp:txXfrm>
    </dsp:sp>
    <dsp:sp modelId="{FBD39396-76F1-442B-A052-87A7F889F9B8}">
      <dsp:nvSpPr>
        <dsp:cNvPr id="0" name=""/>
        <dsp:cNvSpPr/>
      </dsp:nvSpPr>
      <dsp:spPr>
        <a:xfrm>
          <a:off x="4299957" y="995711"/>
          <a:ext cx="2407042" cy="25345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bg1"/>
              </a:solidFill>
            </a:rPr>
            <a:t>-Gifts debase the true value of the care doctors provide</a:t>
          </a:r>
          <a:endParaRPr lang="en-US" sz="2000" kern="1200" dirty="0">
            <a:solidFill>
              <a:schemeClr val="bg1"/>
            </a:solidFill>
          </a:endParaRPr>
        </a:p>
        <a:p>
          <a:pPr marL="0" lvl="0" indent="0" algn="l" defTabSz="889000">
            <a:lnSpc>
              <a:spcPct val="90000"/>
            </a:lnSpc>
            <a:spcBef>
              <a:spcPct val="0"/>
            </a:spcBef>
            <a:spcAft>
              <a:spcPct val="35000"/>
            </a:spcAft>
            <a:buNone/>
          </a:pPr>
          <a:r>
            <a:rPr lang="en-GB" sz="2000" kern="1200" dirty="0">
              <a:solidFill>
                <a:schemeClr val="bg1"/>
              </a:solidFill>
            </a:rPr>
            <a:t>-Suspicious motives</a:t>
          </a:r>
        </a:p>
        <a:p>
          <a:pPr marL="0" lvl="0" indent="0" algn="l" defTabSz="889000">
            <a:lnSpc>
              <a:spcPct val="90000"/>
            </a:lnSpc>
            <a:spcBef>
              <a:spcPct val="0"/>
            </a:spcBef>
            <a:spcAft>
              <a:spcPct val="35000"/>
            </a:spcAft>
            <a:buNone/>
          </a:pPr>
          <a:r>
            <a:rPr lang="en-GB" sz="2000" kern="1200" dirty="0">
              <a:solidFill>
                <a:schemeClr val="bg1"/>
              </a:solidFill>
            </a:rPr>
            <a:t>-Transference and counter-transference</a:t>
          </a:r>
        </a:p>
      </dsp:txBody>
      <dsp:txXfrm>
        <a:off x="4299957" y="995711"/>
        <a:ext cx="2407042" cy="2534539"/>
      </dsp:txXfrm>
    </dsp:sp>
    <dsp:sp modelId="{012EC880-5A19-4759-B9E3-DA92593B9247}">
      <dsp:nvSpPr>
        <dsp:cNvPr id="0" name=""/>
        <dsp:cNvSpPr/>
      </dsp:nvSpPr>
      <dsp:spPr>
        <a:xfrm rot="16200000">
          <a:off x="-1037189" y="1220254"/>
          <a:ext cx="3258693" cy="925785"/>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US" sz="2100" kern="1200" dirty="0"/>
            <a:t>FOR</a:t>
          </a:r>
        </a:p>
      </dsp:txBody>
      <dsp:txXfrm>
        <a:off x="-897271" y="1592405"/>
        <a:ext cx="2978857" cy="461319"/>
      </dsp:txXfrm>
    </dsp:sp>
    <dsp:sp modelId="{BBF0685D-FDD6-4220-AF75-FD54E72182A2}">
      <dsp:nvSpPr>
        <dsp:cNvPr id="0" name=""/>
        <dsp:cNvSpPr/>
      </dsp:nvSpPr>
      <dsp:spPr>
        <a:xfrm rot="5400000">
          <a:off x="6034989" y="2366496"/>
          <a:ext cx="3258693" cy="925785"/>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US" sz="2100" kern="1200" dirty="0"/>
            <a:t>AGAINST</a:t>
          </a:r>
        </a:p>
      </dsp:txBody>
      <dsp:txXfrm>
        <a:off x="6174907" y="2458811"/>
        <a:ext cx="2978857" cy="461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D50B5-53B4-4883-B87C-CD926EEABF25}">
      <dsp:nvSpPr>
        <dsp:cNvPr id="0" name=""/>
        <dsp:cNvSpPr/>
      </dsp:nvSpPr>
      <dsp:spPr>
        <a:xfrm>
          <a:off x="0" y="26727"/>
          <a:ext cx="4621192" cy="462119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1C14D-0C13-4C12-B58D-9E83DC8EBE67}">
      <dsp:nvSpPr>
        <dsp:cNvPr id="0" name=""/>
        <dsp:cNvSpPr/>
      </dsp:nvSpPr>
      <dsp:spPr>
        <a:xfrm>
          <a:off x="2310596" y="26727"/>
          <a:ext cx="5391390" cy="462119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 the gift given to secure preferential treatment?</a:t>
          </a:r>
        </a:p>
      </dsp:txBody>
      <dsp:txXfrm>
        <a:off x="2310596" y="26727"/>
        <a:ext cx="2695695" cy="982003"/>
      </dsp:txXfrm>
    </dsp:sp>
    <dsp:sp modelId="{27AF5FB9-035E-405C-8676-A55887FDC1C3}">
      <dsp:nvSpPr>
        <dsp:cNvPr id="0" name=""/>
        <dsp:cNvSpPr/>
      </dsp:nvSpPr>
      <dsp:spPr>
        <a:xfrm>
          <a:off x="606531" y="1008730"/>
          <a:ext cx="3408129" cy="34081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B3409-6EDC-4A1F-A9A6-9D6CFA020B36}">
      <dsp:nvSpPr>
        <dsp:cNvPr id="0" name=""/>
        <dsp:cNvSpPr/>
      </dsp:nvSpPr>
      <dsp:spPr>
        <a:xfrm>
          <a:off x="2310596" y="1008730"/>
          <a:ext cx="5391390" cy="34081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 the gift of a personal nature?</a:t>
          </a:r>
        </a:p>
      </dsp:txBody>
      <dsp:txXfrm>
        <a:off x="2310596" y="1008730"/>
        <a:ext cx="2695695" cy="982003"/>
      </dsp:txXfrm>
    </dsp:sp>
    <dsp:sp modelId="{4C2F1DD8-53DD-48AA-9AB6-E8FA552C44AC}">
      <dsp:nvSpPr>
        <dsp:cNvPr id="0" name=""/>
        <dsp:cNvSpPr/>
      </dsp:nvSpPr>
      <dsp:spPr>
        <a:xfrm>
          <a:off x="1213062" y="1990734"/>
          <a:ext cx="2195066" cy="219506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66418-FE85-4E2C-9712-7FABEAEDA98D}">
      <dsp:nvSpPr>
        <dsp:cNvPr id="0" name=""/>
        <dsp:cNvSpPr/>
      </dsp:nvSpPr>
      <dsp:spPr>
        <a:xfrm>
          <a:off x="2310596" y="1990734"/>
          <a:ext cx="5391390" cy="21950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 the gift extravagant or excessively valuable?</a:t>
          </a:r>
        </a:p>
      </dsp:txBody>
      <dsp:txXfrm>
        <a:off x="2310596" y="1990734"/>
        <a:ext cx="2695695" cy="982003"/>
      </dsp:txXfrm>
    </dsp:sp>
    <dsp:sp modelId="{5A98716E-85F2-432F-9055-F72DBA685B0A}">
      <dsp:nvSpPr>
        <dsp:cNvPr id="0" name=""/>
        <dsp:cNvSpPr/>
      </dsp:nvSpPr>
      <dsp:spPr>
        <a:xfrm>
          <a:off x="1819594" y="2972737"/>
          <a:ext cx="982003" cy="98200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F1B07-7E05-4D90-9895-5B878AE8EF0B}">
      <dsp:nvSpPr>
        <dsp:cNvPr id="0" name=""/>
        <dsp:cNvSpPr/>
      </dsp:nvSpPr>
      <dsp:spPr>
        <a:xfrm>
          <a:off x="2310596" y="2972737"/>
          <a:ext cx="5391390" cy="9820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is the timing of the gift?</a:t>
          </a:r>
        </a:p>
      </dsp:txBody>
      <dsp:txXfrm>
        <a:off x="2310596" y="2972737"/>
        <a:ext cx="2695695" cy="982003"/>
      </dsp:txXfrm>
    </dsp:sp>
    <dsp:sp modelId="{DD17DB3F-0381-42AA-AFD3-8CA880C6A0CD}">
      <dsp:nvSpPr>
        <dsp:cNvPr id="0" name=""/>
        <dsp:cNvSpPr/>
      </dsp:nvSpPr>
      <dsp:spPr>
        <a:xfrm>
          <a:off x="5006291" y="26727"/>
          <a:ext cx="2695695" cy="9820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Avoid accepting</a:t>
          </a:r>
          <a:endParaRPr lang="en-US" sz="1700" kern="1200" dirty="0"/>
        </a:p>
        <a:p>
          <a:pPr marL="171450" lvl="1" indent="-171450" algn="l" defTabSz="755650">
            <a:lnSpc>
              <a:spcPct val="90000"/>
            </a:lnSpc>
            <a:spcBef>
              <a:spcPct val="0"/>
            </a:spcBef>
            <a:spcAft>
              <a:spcPct val="15000"/>
            </a:spcAft>
            <a:buChar char="•"/>
          </a:pPr>
          <a:r>
            <a:rPr lang="en-GB" sz="1700" kern="1200" dirty="0"/>
            <a:t>Avoid even if unsure of motives</a:t>
          </a:r>
          <a:endParaRPr lang="en-US" sz="1700" kern="1200" dirty="0"/>
        </a:p>
      </dsp:txBody>
      <dsp:txXfrm>
        <a:off x="5006291" y="26727"/>
        <a:ext cx="2695695" cy="982003"/>
      </dsp:txXfrm>
    </dsp:sp>
    <dsp:sp modelId="{A96E8FE5-8112-4576-AF4A-8E240D6B644B}">
      <dsp:nvSpPr>
        <dsp:cNvPr id="0" name=""/>
        <dsp:cNvSpPr/>
      </dsp:nvSpPr>
      <dsp:spPr>
        <a:xfrm>
          <a:off x="5006291" y="1008730"/>
          <a:ext cx="2695695" cy="9820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Avoid intimate gifts</a:t>
          </a:r>
          <a:endParaRPr lang="en-US" sz="1700" kern="1200" dirty="0"/>
        </a:p>
      </dsp:txBody>
      <dsp:txXfrm>
        <a:off x="5006291" y="1008730"/>
        <a:ext cx="2695695" cy="982003"/>
      </dsp:txXfrm>
    </dsp:sp>
    <dsp:sp modelId="{5B1818A0-3080-4079-9461-364BB047E9DC}">
      <dsp:nvSpPr>
        <dsp:cNvPr id="0" name=""/>
        <dsp:cNvSpPr/>
      </dsp:nvSpPr>
      <dsp:spPr>
        <a:xfrm>
          <a:off x="5006291" y="1990734"/>
          <a:ext cx="2695695" cy="9820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May accept home-made gifts or gifts of nominal value</a:t>
          </a:r>
          <a:endParaRPr lang="en-US" sz="1700" kern="1200" dirty="0"/>
        </a:p>
      </dsp:txBody>
      <dsp:txXfrm>
        <a:off x="5006291" y="1990734"/>
        <a:ext cx="2695695" cy="982003"/>
      </dsp:txXfrm>
    </dsp:sp>
    <dsp:sp modelId="{E6C8AB96-4471-4535-9DC6-B65010826F5D}">
      <dsp:nvSpPr>
        <dsp:cNvPr id="0" name=""/>
        <dsp:cNvSpPr/>
      </dsp:nvSpPr>
      <dsp:spPr>
        <a:xfrm>
          <a:off x="5006291" y="2972737"/>
          <a:ext cx="2695695" cy="9820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Relatively acceptable after a major intervention has been successful</a:t>
          </a:r>
          <a:endParaRPr lang="en-US" sz="1700" kern="1200" dirty="0"/>
        </a:p>
      </dsp:txBody>
      <dsp:txXfrm>
        <a:off x="5006291" y="2972737"/>
        <a:ext cx="2695695" cy="982003"/>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407705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120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01512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2018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6634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4930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D645C-3E65-483A-8DE8-52F64BB23A80}"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34796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D645C-3E65-483A-8DE8-52F64BB23A80}"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06277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D645C-3E65-483A-8DE8-52F64BB23A80}"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41032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33562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396148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645C-3E65-483A-8DE8-52F64BB23A80}" type="datetimeFigureOut">
              <a:rPr lang="en-US" smtClean="0"/>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D47E4-2CE8-4924-858E-48A4035B5E4C}" type="slidenum">
              <a:rPr lang="en-US" smtClean="0"/>
              <a:t>‹#›</a:t>
            </a:fld>
            <a:endParaRPr lang="en-US"/>
          </a:p>
        </p:txBody>
      </p:sp>
    </p:spTree>
    <p:extLst>
      <p:ext uri="{BB962C8B-B14F-4D97-AF65-F5344CB8AC3E}">
        <p14:creationId xmlns:p14="http://schemas.microsoft.com/office/powerpoint/2010/main" val="18009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ubmed.ncbi.nlm.nih.gov/3800938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362200" y="13716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rgbClr val="7030A0"/>
                </a:solidFill>
              </a:rPr>
              <a:t>Ethical Principles</a:t>
            </a: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7" name="Rectangle 6"/>
          <p:cNvSpPr/>
          <p:nvPr/>
        </p:nvSpPr>
        <p:spPr>
          <a:xfrm>
            <a:off x="457200" y="1696292"/>
            <a:ext cx="7964129" cy="4228850"/>
          </a:xfrm>
          <a:prstGeom prst="rect">
            <a:avLst/>
          </a:prstGeom>
        </p:spPr>
        <p:txBody>
          <a:bodyPr wrap="square">
            <a:spAutoFit/>
          </a:bodyPr>
          <a:lstStyle/>
          <a:p>
            <a:pPr marL="514350" lvl="0" indent="-514350" defTabSz="914400" fontAlgn="base">
              <a:lnSpc>
                <a:spcPct val="90000"/>
              </a:lnSpc>
              <a:spcBef>
                <a:spcPct val="20000"/>
              </a:spcBef>
              <a:spcAft>
                <a:spcPct val="0"/>
              </a:spcAft>
              <a:buClr>
                <a:srgbClr val="003366"/>
              </a:buClr>
              <a:buSzPct val="75000"/>
              <a:buAutoNum type="arabicPeriod"/>
            </a:pPr>
            <a:r>
              <a:rPr lang="en-GB" altLang="en-US" sz="2800" b="1" kern="0" dirty="0">
                <a:solidFill>
                  <a:srgbClr val="7030A0"/>
                </a:solidFill>
                <a:latin typeface="Arial"/>
              </a:rPr>
              <a:t>Autonomy:</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Implies that it is the patient who should ultimately choose the procedure(s) he or she may or may not want to undergo.</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The doctor must ensure to take away all external control and influences after having given full information (therapeutic effects, risks, side-effects, positives and negatives) to the patient and let him or her make a meaningful decision. </a:t>
            </a:r>
            <a:endParaRPr lang="en-US" altLang="en-US" sz="2800" kern="0" dirty="0">
              <a:latin typeface="Arial"/>
            </a:endParaRPr>
          </a:p>
        </p:txBody>
      </p:sp>
      <p:pic>
        <p:nvPicPr>
          <p:cNvPr id="8" name="Picture 7"/>
          <p:cNvPicPr>
            <a:picLocks noChangeAspect="1"/>
          </p:cNvPicPr>
          <p:nvPr/>
        </p:nvPicPr>
        <p:blipFill>
          <a:blip r:embed="rId2"/>
          <a:stretch>
            <a:fillRect/>
          </a:stretch>
        </p:blipFill>
        <p:spPr>
          <a:xfrm>
            <a:off x="7244311" y="612783"/>
            <a:ext cx="1177018" cy="1399852"/>
          </a:xfrm>
          <a:prstGeom prst="rect">
            <a:avLst/>
          </a:prstGeom>
        </p:spPr>
      </p:pic>
      <p:sp>
        <p:nvSpPr>
          <p:cNvPr id="3" name="TextBox 2">
            <a:extLst>
              <a:ext uri="{FF2B5EF4-FFF2-40B4-BE49-F238E27FC236}">
                <a16:creationId xmlns:a16="http://schemas.microsoft.com/office/drawing/2014/main" id="{96712878-BA0A-8CE9-A8D0-3CFA95B2B393}"/>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rgbClr val="7030A0"/>
                </a:solidFill>
              </a:rPr>
              <a:t>Ethical Principles</a:t>
            </a: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7" name="Rectangle 6"/>
          <p:cNvSpPr/>
          <p:nvPr/>
        </p:nvSpPr>
        <p:spPr>
          <a:xfrm>
            <a:off x="457200" y="1696292"/>
            <a:ext cx="7964129" cy="4228850"/>
          </a:xfrm>
          <a:prstGeom prst="rect">
            <a:avLst/>
          </a:prstGeom>
        </p:spPr>
        <p:txBody>
          <a:bodyPr wrap="square">
            <a:spAutoFit/>
          </a:bodyPr>
          <a:lstStyle/>
          <a:p>
            <a:pPr defTabSz="914400" fontAlgn="base">
              <a:lnSpc>
                <a:spcPct val="90000"/>
              </a:lnSpc>
              <a:spcBef>
                <a:spcPct val="20000"/>
              </a:spcBef>
              <a:spcAft>
                <a:spcPct val="0"/>
              </a:spcAft>
              <a:buClr>
                <a:srgbClr val="003366"/>
              </a:buClr>
              <a:buSzPct val="75000"/>
            </a:pPr>
            <a:r>
              <a:rPr lang="en-GB" altLang="en-US" sz="2800" b="1" kern="0" dirty="0">
                <a:solidFill>
                  <a:srgbClr val="7030A0"/>
                </a:solidFill>
                <a:latin typeface="Arial"/>
              </a:rPr>
              <a:t>2. Beneficence</a:t>
            </a:r>
          </a:p>
          <a:p>
            <a:pPr marL="45720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Calls for all medical professionals to do good for all patients under all circumstances, the same way as ordinary citizens are good to their parents and children alone.</a:t>
            </a:r>
          </a:p>
          <a:p>
            <a:pPr marL="45720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The doctors therefore have a special relationship with their patients demanding care and goodness from them as a duty and an obligation. </a:t>
            </a:r>
            <a:endParaRPr lang="en-US" altLang="en-US" sz="2800" kern="0" dirty="0">
              <a:latin typeface="Arial"/>
            </a:endParaRPr>
          </a:p>
          <a:p>
            <a:pPr marL="514350" lvl="0" indent="-514350" defTabSz="914400" fontAlgn="base">
              <a:lnSpc>
                <a:spcPct val="90000"/>
              </a:lnSpc>
              <a:spcBef>
                <a:spcPct val="20000"/>
              </a:spcBef>
              <a:spcAft>
                <a:spcPct val="0"/>
              </a:spcAft>
              <a:buClr>
                <a:srgbClr val="003366"/>
              </a:buClr>
              <a:buSzPct val="75000"/>
              <a:buAutoNum type="arabicPeriod"/>
            </a:pPr>
            <a:endParaRPr lang="en-GB" altLang="en-US" sz="2800" b="1" dirty="0">
              <a:solidFill>
                <a:srgbClr val="7030A0"/>
              </a:solidFill>
            </a:endParaRPr>
          </a:p>
        </p:txBody>
      </p:sp>
      <p:pic>
        <p:nvPicPr>
          <p:cNvPr id="3" name="Picture 2"/>
          <p:cNvPicPr>
            <a:picLocks noChangeAspect="1"/>
          </p:cNvPicPr>
          <p:nvPr/>
        </p:nvPicPr>
        <p:blipFill>
          <a:blip r:embed="rId2"/>
          <a:stretch>
            <a:fillRect/>
          </a:stretch>
        </p:blipFill>
        <p:spPr>
          <a:xfrm>
            <a:off x="7100596" y="541361"/>
            <a:ext cx="1391622" cy="1655084"/>
          </a:xfrm>
          <a:prstGeom prst="rect">
            <a:avLst/>
          </a:prstGeom>
        </p:spPr>
      </p:pic>
      <p:sp>
        <p:nvSpPr>
          <p:cNvPr id="6" name="TextBox 5">
            <a:extLst>
              <a:ext uri="{FF2B5EF4-FFF2-40B4-BE49-F238E27FC236}">
                <a16:creationId xmlns:a16="http://schemas.microsoft.com/office/drawing/2014/main" id="{464B9659-B1DB-6E1F-D70F-1455F130C08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84174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227"/>
            <a:ext cx="8229600" cy="1143000"/>
          </a:xfrm>
        </p:spPr>
        <p:txBody>
          <a:bodyPr/>
          <a:lstStyle/>
          <a:p>
            <a:r>
              <a:rPr lang="en-GB" altLang="en-US" b="1" dirty="0">
                <a:solidFill>
                  <a:srgbClr val="7030A0"/>
                </a:solidFill>
              </a:rPr>
              <a:t>Ethical Principles</a:t>
            </a: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7" name="Rectangle 6"/>
          <p:cNvSpPr/>
          <p:nvPr/>
        </p:nvSpPr>
        <p:spPr>
          <a:xfrm>
            <a:off x="457200" y="1889914"/>
            <a:ext cx="7964129" cy="4616648"/>
          </a:xfrm>
          <a:prstGeom prst="rect">
            <a:avLst/>
          </a:prstGeom>
        </p:spPr>
        <p:txBody>
          <a:bodyPr wrap="square">
            <a:spAutoFit/>
          </a:bodyPr>
          <a:lstStyle/>
          <a:p>
            <a:pPr defTabSz="914400" fontAlgn="base">
              <a:lnSpc>
                <a:spcPct val="90000"/>
              </a:lnSpc>
              <a:spcBef>
                <a:spcPct val="20000"/>
              </a:spcBef>
              <a:spcAft>
                <a:spcPct val="0"/>
              </a:spcAft>
              <a:buClr>
                <a:srgbClr val="003366"/>
              </a:buClr>
              <a:buSzPct val="75000"/>
            </a:pPr>
            <a:r>
              <a:rPr lang="en-GB" altLang="en-US" sz="2800" b="1" kern="0" dirty="0">
                <a:solidFill>
                  <a:srgbClr val="7030A0"/>
                </a:solidFill>
                <a:latin typeface="Arial"/>
              </a:rPr>
              <a:t>3. Non- maleficence</a:t>
            </a:r>
          </a:p>
          <a:p>
            <a:pPr marL="45720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is the obligation of a doctor to do no harm or to minimize it as much as possible, in his therapeutic interaction with his patients.</a:t>
            </a:r>
          </a:p>
          <a:p>
            <a:pPr marL="45720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 It is an extension of the principle of beneficence and requires the doctor to protect his patient against all forms of harm and always act in his best interest, the same way as a father acts in a paternalistic fashion with his offspring. </a:t>
            </a:r>
          </a:p>
          <a:p>
            <a:pPr marL="514350" lvl="0" indent="-514350" defTabSz="914400" fontAlgn="base">
              <a:lnSpc>
                <a:spcPct val="90000"/>
              </a:lnSpc>
              <a:spcBef>
                <a:spcPct val="20000"/>
              </a:spcBef>
              <a:spcAft>
                <a:spcPct val="0"/>
              </a:spcAft>
              <a:buClr>
                <a:srgbClr val="003366"/>
              </a:buClr>
              <a:buSzPct val="75000"/>
              <a:buAutoNum type="arabicPeriod"/>
            </a:pPr>
            <a:endParaRPr lang="en-GB" altLang="en-US" sz="2800" b="1" dirty="0">
              <a:solidFill>
                <a:srgbClr val="7030A0"/>
              </a:solidFill>
            </a:endParaRPr>
          </a:p>
        </p:txBody>
      </p:sp>
      <p:pic>
        <p:nvPicPr>
          <p:cNvPr id="3" name="Picture 2"/>
          <p:cNvPicPr>
            <a:picLocks noChangeAspect="1"/>
          </p:cNvPicPr>
          <p:nvPr/>
        </p:nvPicPr>
        <p:blipFill>
          <a:blip r:embed="rId2"/>
          <a:stretch>
            <a:fillRect/>
          </a:stretch>
        </p:blipFill>
        <p:spPr>
          <a:xfrm>
            <a:off x="7737300" y="185470"/>
            <a:ext cx="1270324" cy="1510822"/>
          </a:xfrm>
          <a:prstGeom prst="rect">
            <a:avLst/>
          </a:prstGeom>
        </p:spPr>
      </p:pic>
      <p:sp>
        <p:nvSpPr>
          <p:cNvPr id="6" name="TextBox 5">
            <a:extLst>
              <a:ext uri="{FF2B5EF4-FFF2-40B4-BE49-F238E27FC236}">
                <a16:creationId xmlns:a16="http://schemas.microsoft.com/office/drawing/2014/main" id="{02E7D296-D6A1-CD0D-5F79-0BC5C0D47AE9}"/>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85153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rgbClr val="7030A0"/>
                </a:solidFill>
              </a:rPr>
              <a:t>Ethical Principles</a:t>
            </a: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7" name="Rectangle 6"/>
          <p:cNvSpPr/>
          <p:nvPr/>
        </p:nvSpPr>
        <p:spPr>
          <a:xfrm>
            <a:off x="457200" y="1696292"/>
            <a:ext cx="7964129" cy="5004447"/>
          </a:xfrm>
          <a:prstGeom prst="rect">
            <a:avLst/>
          </a:prstGeom>
        </p:spPr>
        <p:txBody>
          <a:bodyPr wrap="square">
            <a:spAutoFit/>
          </a:bodyPr>
          <a:lstStyle/>
          <a:p>
            <a:pPr lvl="0" defTabSz="914400" fontAlgn="base">
              <a:lnSpc>
                <a:spcPct val="90000"/>
              </a:lnSpc>
              <a:spcBef>
                <a:spcPct val="20000"/>
              </a:spcBef>
              <a:spcAft>
                <a:spcPct val="0"/>
              </a:spcAft>
              <a:buClr>
                <a:srgbClr val="003366"/>
              </a:buClr>
              <a:buSzPct val="75000"/>
            </a:pPr>
            <a:r>
              <a:rPr lang="en-GB" altLang="en-US" sz="2800" b="1" kern="0" dirty="0">
                <a:solidFill>
                  <a:srgbClr val="7030A0"/>
                </a:solidFill>
                <a:latin typeface="Arial"/>
              </a:rPr>
              <a:t>4. Justice</a:t>
            </a:r>
            <a:r>
              <a:rPr lang="en-GB" altLang="en-US" sz="2800" b="1" dirty="0"/>
              <a:t>:</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Health resources must always be distributed according to principles of justice keeping in mind the equal need as a measure of equity. </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The doctor has to be fair, equitable and impartial in his selection of deserving cases when it comes to making the choice in distribution of care or a resource or a treatment. </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GB" altLang="en-US" sz="2800" kern="0" dirty="0">
                <a:latin typeface="Arial"/>
              </a:rPr>
              <a:t>The doctor would first see a citizen with a breathing difficulty and only later an important government functionary with sore throat</a:t>
            </a:r>
            <a:endParaRPr lang="en-US" altLang="en-US" sz="2800" kern="0" dirty="0">
              <a:latin typeface="Arial"/>
            </a:endParaRPr>
          </a:p>
        </p:txBody>
      </p:sp>
      <p:pic>
        <p:nvPicPr>
          <p:cNvPr id="3" name="Picture 2"/>
          <p:cNvPicPr>
            <a:picLocks noChangeAspect="1"/>
          </p:cNvPicPr>
          <p:nvPr/>
        </p:nvPicPr>
        <p:blipFill>
          <a:blip r:embed="rId2"/>
          <a:stretch>
            <a:fillRect/>
          </a:stretch>
        </p:blipFill>
        <p:spPr>
          <a:xfrm>
            <a:off x="6997959" y="629332"/>
            <a:ext cx="1177018" cy="1399852"/>
          </a:xfrm>
          <a:prstGeom prst="rect">
            <a:avLst/>
          </a:prstGeom>
        </p:spPr>
      </p:pic>
      <p:sp>
        <p:nvSpPr>
          <p:cNvPr id="6" name="TextBox 5">
            <a:extLst>
              <a:ext uri="{FF2B5EF4-FFF2-40B4-BE49-F238E27FC236}">
                <a16:creationId xmlns:a16="http://schemas.microsoft.com/office/drawing/2014/main" id="{51D360C7-80E4-BB81-248C-81F1D66AE7B3}"/>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82897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6587"/>
            <a:ext cx="8229600" cy="1143000"/>
          </a:xfrm>
        </p:spPr>
        <p:txBody>
          <a:bodyPr>
            <a:noAutofit/>
          </a:bodyPr>
          <a:lstStyle/>
          <a:p>
            <a:r>
              <a:rPr lang="en-GB" altLang="en-US" sz="3200" b="1" dirty="0">
                <a:solidFill>
                  <a:srgbClr val="7030A0"/>
                </a:solidFill>
              </a:rPr>
              <a:t>Commonest Ethical Omissions in Medical Practice: Informed Consent and Confidentiality</a:t>
            </a:r>
            <a:r>
              <a:rPr lang="en-US" altLang="en-US" sz="3200" b="1" dirty="0">
                <a:solidFill>
                  <a:srgbClr val="7030A0"/>
                </a:solidFill>
              </a:rPr>
              <a:t> </a:t>
            </a:r>
            <a:endParaRPr lang="en-US" sz="3200" b="1" dirty="0">
              <a:solidFill>
                <a:srgbClr val="7030A0"/>
              </a:solidFill>
            </a:endParaRPr>
          </a:p>
        </p:txBody>
      </p:sp>
      <p:sp>
        <p:nvSpPr>
          <p:cNvPr id="7" name="Content Placeholder 6"/>
          <p:cNvSpPr>
            <a:spLocks noGrp="1"/>
          </p:cNvSpPr>
          <p:nvPr>
            <p:ph idx="1"/>
          </p:nvPr>
        </p:nvSpPr>
        <p:spPr>
          <a:xfrm>
            <a:off x="382555" y="2332037"/>
            <a:ext cx="8229600" cy="4525963"/>
          </a:xfrm>
        </p:spPr>
        <p:txBody>
          <a:bodyPr>
            <a:normAutofit/>
          </a:bodyPr>
          <a:lstStyle/>
          <a:p>
            <a:pPr marL="457200" indent="-457200" fontAlgn="base">
              <a:lnSpc>
                <a:spcPct val="90000"/>
              </a:lnSpc>
              <a:spcAft>
                <a:spcPct val="0"/>
              </a:spcAft>
              <a:buClr>
                <a:srgbClr val="003366"/>
              </a:buClr>
              <a:buSzPct val="75000"/>
            </a:pPr>
            <a:r>
              <a:rPr lang="en-GB" altLang="en-US" sz="2800" b="1" i="1" kern="0" dirty="0">
                <a:latin typeface="Arial"/>
              </a:rPr>
              <a:t>Consent </a:t>
            </a:r>
            <a:r>
              <a:rPr lang="en-GB" altLang="en-US" sz="2800" kern="0" dirty="0">
                <a:latin typeface="Arial"/>
              </a:rPr>
              <a:t>is omitted by most doctors on   account of two reasons. </a:t>
            </a:r>
          </a:p>
          <a:p>
            <a:pPr marL="514350" indent="-514350" fontAlgn="base">
              <a:lnSpc>
                <a:spcPct val="90000"/>
              </a:lnSpc>
              <a:spcAft>
                <a:spcPct val="0"/>
              </a:spcAft>
              <a:buClr>
                <a:srgbClr val="003366"/>
              </a:buClr>
              <a:buSzPct val="75000"/>
              <a:buFont typeface="+mj-lt"/>
              <a:buAutoNum type="arabicPeriod"/>
            </a:pPr>
            <a:r>
              <a:rPr lang="en-GB" altLang="en-US" sz="2800" kern="0" dirty="0">
                <a:latin typeface="Arial"/>
              </a:rPr>
              <a:t> The paternalistic attitude of doctors thinking they know what is best for the patient.</a:t>
            </a:r>
          </a:p>
          <a:p>
            <a:pPr marL="514350" indent="-514350" fontAlgn="base">
              <a:lnSpc>
                <a:spcPct val="90000"/>
              </a:lnSpc>
              <a:spcAft>
                <a:spcPct val="0"/>
              </a:spcAft>
              <a:buClr>
                <a:srgbClr val="003366"/>
              </a:buClr>
              <a:buSzPct val="75000"/>
              <a:buFont typeface="+mj-lt"/>
              <a:buAutoNum type="arabicPeriod"/>
            </a:pPr>
            <a:r>
              <a:rPr lang="en-GB" altLang="en-US" sz="2800" kern="0" dirty="0">
                <a:latin typeface="Arial"/>
              </a:rPr>
              <a:t>The common folly of thinking that an illiterate or an ignorant patient may miss on a cure if “crucial” time is ‘wasted’ in obtaining his or her approval or fearing that the patient may say ‘No’, when data on the risks/hazards of intervention will be communicated.</a:t>
            </a:r>
            <a:endParaRPr lang="en-US" altLang="en-US" sz="2800" kern="0" dirty="0">
              <a:latin typeface="Arial"/>
            </a:endParaRPr>
          </a:p>
        </p:txBody>
      </p:sp>
      <p:pic>
        <p:nvPicPr>
          <p:cNvPr id="9" name="Picture 8"/>
          <p:cNvPicPr>
            <a:picLocks noChangeAspect="1"/>
          </p:cNvPicPr>
          <p:nvPr/>
        </p:nvPicPr>
        <p:blipFill>
          <a:blip r:embed="rId2"/>
          <a:stretch>
            <a:fillRect/>
          </a:stretch>
        </p:blipFill>
        <p:spPr>
          <a:xfrm>
            <a:off x="7167064" y="1718063"/>
            <a:ext cx="1842670" cy="1488878"/>
          </a:xfrm>
          <a:prstGeom prst="rect">
            <a:avLst/>
          </a:prstGeom>
        </p:spPr>
      </p:pic>
      <p:sp>
        <p:nvSpPr>
          <p:cNvPr id="2" name="TextBox 1">
            <a:extLst>
              <a:ext uri="{FF2B5EF4-FFF2-40B4-BE49-F238E27FC236}">
                <a16:creationId xmlns:a16="http://schemas.microsoft.com/office/drawing/2014/main" id="{73147EDA-8202-A4C5-CDAE-33D01B12D31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23664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2341"/>
            <a:ext cx="8229600" cy="1143000"/>
          </a:xfrm>
        </p:spPr>
        <p:txBody>
          <a:bodyPr>
            <a:noAutofit/>
          </a:bodyPr>
          <a:lstStyle/>
          <a:p>
            <a:r>
              <a:rPr lang="en-GB" altLang="en-US" sz="3200" b="1" dirty="0">
                <a:solidFill>
                  <a:srgbClr val="7030A0"/>
                </a:solidFill>
              </a:rPr>
              <a:t>Commonest Ethical Omissions in Medical Practice: Informed Consent and Confidentiality</a:t>
            </a:r>
            <a:r>
              <a:rPr lang="en-US" altLang="en-US" sz="3200" b="1" dirty="0">
                <a:solidFill>
                  <a:srgbClr val="7030A0"/>
                </a:solidFill>
              </a:rPr>
              <a:t> </a:t>
            </a:r>
            <a:endParaRPr lang="en-US" sz="3200" dirty="0"/>
          </a:p>
        </p:txBody>
      </p:sp>
      <p:sp>
        <p:nvSpPr>
          <p:cNvPr id="5" name="Content Placeholder 4"/>
          <p:cNvSpPr>
            <a:spLocks noGrp="1"/>
          </p:cNvSpPr>
          <p:nvPr>
            <p:ph idx="1"/>
          </p:nvPr>
        </p:nvSpPr>
        <p:spPr>
          <a:xfrm>
            <a:off x="457200" y="2455606"/>
            <a:ext cx="8229600" cy="4525963"/>
          </a:xfrm>
        </p:spPr>
        <p:txBody>
          <a:bodyPr/>
          <a:lstStyle/>
          <a:p>
            <a:r>
              <a:rPr lang="en-GB" altLang="en-US" sz="2800" b="1" kern="0" dirty="0">
                <a:latin typeface="Arial"/>
              </a:rPr>
              <a:t>Confidentiality</a:t>
            </a:r>
            <a:r>
              <a:rPr lang="en-GB" altLang="en-US" sz="2800" kern="0" dirty="0">
                <a:latin typeface="Arial"/>
              </a:rPr>
              <a:t> of patient is regularly compromised when we share the data of patient’s condition and clinical details with his relatives, friends and ‘well wishers’ without the patient’s prior permission</a:t>
            </a:r>
            <a:endParaRPr lang="en-US" sz="2800" kern="0" dirty="0">
              <a:latin typeface="Arial"/>
            </a:endParaRPr>
          </a:p>
        </p:txBody>
      </p:sp>
      <p:sp>
        <p:nvSpPr>
          <p:cNvPr id="6" name="AutoShape 2" descr="Consent Forms - - Consent Form P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5997697" y="4205099"/>
            <a:ext cx="1969577" cy="1892170"/>
          </a:xfrm>
          <a:prstGeom prst="rect">
            <a:avLst/>
          </a:prstGeom>
        </p:spPr>
      </p:pic>
      <p:sp>
        <p:nvSpPr>
          <p:cNvPr id="2" name="TextBox 1">
            <a:extLst>
              <a:ext uri="{FF2B5EF4-FFF2-40B4-BE49-F238E27FC236}">
                <a16:creationId xmlns:a16="http://schemas.microsoft.com/office/drawing/2014/main" id="{6BA1D6DA-4369-EEB7-31A2-93BD507A147B}"/>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95397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8742"/>
            <a:ext cx="8229600" cy="1143000"/>
          </a:xfrm>
        </p:spPr>
        <p:txBody>
          <a:bodyPr/>
          <a:lstStyle/>
          <a:p>
            <a:r>
              <a:rPr lang="en-GB" altLang="en-US" b="1" dirty="0">
                <a:solidFill>
                  <a:srgbClr val="7030A0"/>
                </a:solidFill>
              </a:rPr>
              <a:t>Informed consent</a:t>
            </a:r>
            <a:endParaRPr lang="en-US" b="1" dirty="0">
              <a:solidFill>
                <a:srgbClr val="7030A0"/>
              </a:solidFill>
            </a:endParaRPr>
          </a:p>
        </p:txBody>
      </p:sp>
      <p:sp>
        <p:nvSpPr>
          <p:cNvPr id="5" name="Content Placeholder 4"/>
          <p:cNvSpPr>
            <a:spLocks noGrp="1"/>
          </p:cNvSpPr>
          <p:nvPr>
            <p:ph idx="1"/>
          </p:nvPr>
        </p:nvSpPr>
        <p:spPr>
          <a:xfrm>
            <a:off x="457200" y="1813295"/>
            <a:ext cx="8229600" cy="4525963"/>
          </a:xfrm>
        </p:spPr>
        <p:txBody>
          <a:bodyPr>
            <a:noAutofit/>
          </a:bodyPr>
          <a:lstStyle/>
          <a:p>
            <a:pPr>
              <a:lnSpc>
                <a:spcPct val="90000"/>
              </a:lnSpc>
            </a:pPr>
            <a:r>
              <a:rPr lang="en-GB" altLang="en-US" sz="2400" dirty="0"/>
              <a:t>Consent is the agreement of the patient to an examination, procedure, treatment or intervention. It can be given orally, by signing a form or a written statement or simply agreeing by a gesture e.g. offering to pull up the shirt for letting the doctor examine the abdomen. It must always be obtained in advance.</a:t>
            </a:r>
          </a:p>
          <a:p>
            <a:pPr>
              <a:lnSpc>
                <a:spcPct val="90000"/>
              </a:lnSpc>
            </a:pPr>
            <a:r>
              <a:rPr lang="en-GB" altLang="en-US" sz="2400" dirty="0"/>
              <a:t>The exceptions to the </a:t>
            </a:r>
            <a:r>
              <a:rPr lang="en-GB" altLang="en-US" sz="2400" i="1" dirty="0"/>
              <a:t>rule of informed consent</a:t>
            </a:r>
            <a:r>
              <a:rPr lang="en-GB" altLang="en-US" sz="2400" dirty="0"/>
              <a:t> are, patients brought into emergency and accident departments and are unconscious, alone and require life-saving measures, a child under 16 years (in which case, the parents may be given this right) and those with an impaired capacity to give consent.</a:t>
            </a:r>
          </a:p>
          <a:p>
            <a:pPr>
              <a:lnSpc>
                <a:spcPct val="90000"/>
              </a:lnSpc>
            </a:pPr>
            <a:r>
              <a:rPr lang="en-GB" altLang="en-US" sz="2400" dirty="0"/>
              <a:t>Consent is a reflection of the norm of </a:t>
            </a:r>
            <a:r>
              <a:rPr lang="en-GB" altLang="en-US" sz="2400" i="1" dirty="0"/>
              <a:t>autonomy</a:t>
            </a:r>
            <a:r>
              <a:rPr lang="en-GB" altLang="en-US" sz="2400" dirty="0"/>
              <a:t> highlighted above as the foremost pillar of medical ethics</a:t>
            </a:r>
            <a:r>
              <a:rPr lang="en-GB" altLang="en-US" sz="2800" dirty="0"/>
              <a:t>.</a:t>
            </a:r>
            <a:r>
              <a:rPr lang="en-US" altLang="en-US" sz="2800" dirty="0"/>
              <a:t> </a:t>
            </a:r>
          </a:p>
          <a:p>
            <a:pPr marL="0" indent="0">
              <a:lnSpc>
                <a:spcPct val="90000"/>
              </a:lnSpc>
              <a:buNone/>
            </a:pPr>
            <a:r>
              <a:rPr lang="en-GB" altLang="en-US" sz="2800" dirty="0"/>
              <a:t> </a:t>
            </a:r>
          </a:p>
        </p:txBody>
      </p:sp>
      <p:sp>
        <p:nvSpPr>
          <p:cNvPr id="6" name="TextBox 5">
            <a:extLst>
              <a:ext uri="{FF2B5EF4-FFF2-40B4-BE49-F238E27FC236}">
                <a16:creationId xmlns:a16="http://schemas.microsoft.com/office/drawing/2014/main" id="{358C3DC6-92BE-755E-EE6C-6DD2F8CEE283}"/>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71723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a:solidFill>
                  <a:srgbClr val="7030A0"/>
                </a:solidFill>
              </a:rPr>
              <a:t>Informed consent</a:t>
            </a:r>
            <a:endParaRPr lang="en-US" dirty="0">
              <a:solidFill>
                <a:srgbClr val="7030A0"/>
              </a:solidFill>
            </a:endParaRPr>
          </a:p>
        </p:txBody>
      </p:sp>
      <p:sp>
        <p:nvSpPr>
          <p:cNvPr id="5" name="Content Placeholder 4"/>
          <p:cNvSpPr>
            <a:spLocks noGrp="1"/>
          </p:cNvSpPr>
          <p:nvPr>
            <p:ph idx="1"/>
          </p:nvPr>
        </p:nvSpPr>
        <p:spPr/>
        <p:txBody>
          <a:bodyPr>
            <a:noAutofit/>
          </a:bodyPr>
          <a:lstStyle/>
          <a:p>
            <a:pPr>
              <a:lnSpc>
                <a:spcPct val="90000"/>
              </a:lnSpc>
            </a:pPr>
            <a:r>
              <a:rPr lang="en-GB" altLang="en-US" dirty="0"/>
              <a:t>In order for the consent </a:t>
            </a:r>
            <a:r>
              <a:rPr lang="en-GB" altLang="en-US" dirty="0">
                <a:solidFill>
                  <a:srgbClr val="C00000"/>
                </a:solidFill>
              </a:rPr>
              <a:t>to be valid</a:t>
            </a:r>
            <a:r>
              <a:rPr lang="en-GB" altLang="en-US" dirty="0"/>
              <a:t> </a:t>
            </a:r>
          </a:p>
          <a:p>
            <a:pPr marL="514350" lvl="1" indent="-514350">
              <a:lnSpc>
                <a:spcPct val="90000"/>
              </a:lnSpc>
              <a:buFont typeface="+mj-lt"/>
              <a:buAutoNum type="arabicPeriod"/>
            </a:pPr>
            <a:r>
              <a:rPr lang="en-GB" altLang="en-US" sz="3200" dirty="0"/>
              <a:t>The patient should have be competent i.e. should have the capacity to make a decision (free of, a defect of mind or judgment, or not be a minor) </a:t>
            </a:r>
          </a:p>
          <a:p>
            <a:pPr marL="514350" lvl="1" indent="-514350">
              <a:lnSpc>
                <a:spcPct val="90000"/>
              </a:lnSpc>
              <a:buFont typeface="+mj-lt"/>
              <a:buAutoNum type="arabicPeriod"/>
            </a:pPr>
            <a:r>
              <a:rPr lang="en-GB" altLang="en-US" sz="3200" dirty="0"/>
              <a:t>Must do it </a:t>
            </a:r>
            <a:r>
              <a:rPr lang="en-GB" altLang="en-US" sz="3200" dirty="0">
                <a:solidFill>
                  <a:srgbClr val="C00000"/>
                </a:solidFill>
              </a:rPr>
              <a:t>freely</a:t>
            </a:r>
            <a:r>
              <a:rPr lang="en-GB" altLang="en-US" sz="3200" dirty="0"/>
              <a:t> and </a:t>
            </a:r>
            <a:r>
              <a:rPr lang="en-GB" altLang="en-US" sz="3200" dirty="0">
                <a:solidFill>
                  <a:srgbClr val="C00000"/>
                </a:solidFill>
              </a:rPr>
              <a:t>voluntarily</a:t>
            </a:r>
            <a:r>
              <a:rPr lang="en-GB" altLang="en-US" sz="3200" dirty="0"/>
              <a:t> (without coercion or threat)</a:t>
            </a:r>
          </a:p>
          <a:p>
            <a:pPr marL="514350" lvl="1" indent="-514350">
              <a:lnSpc>
                <a:spcPct val="90000"/>
              </a:lnSpc>
              <a:buFont typeface="+mj-lt"/>
              <a:buAutoNum type="arabicPeriod"/>
            </a:pPr>
            <a:r>
              <a:rPr lang="en-GB" altLang="en-US" sz="3200" dirty="0"/>
              <a:t>The whole process of seeking informed consent must however be made after building a rapport, and a trusting relationship with a patient.</a:t>
            </a:r>
            <a:endParaRPr lang="en-GB" altLang="en-US" sz="3200" b="1" dirty="0"/>
          </a:p>
        </p:txBody>
      </p:sp>
      <p:pic>
        <p:nvPicPr>
          <p:cNvPr id="3" name="Picture 2"/>
          <p:cNvPicPr>
            <a:picLocks noChangeAspect="1"/>
          </p:cNvPicPr>
          <p:nvPr/>
        </p:nvPicPr>
        <p:blipFill>
          <a:blip r:embed="rId2"/>
          <a:stretch>
            <a:fillRect/>
          </a:stretch>
        </p:blipFill>
        <p:spPr>
          <a:xfrm>
            <a:off x="6949250" y="598002"/>
            <a:ext cx="1275378" cy="1275378"/>
          </a:xfrm>
          <a:prstGeom prst="rect">
            <a:avLst/>
          </a:prstGeom>
        </p:spPr>
      </p:pic>
      <p:sp>
        <p:nvSpPr>
          <p:cNvPr id="6" name="TextBox 5">
            <a:extLst>
              <a:ext uri="{FF2B5EF4-FFF2-40B4-BE49-F238E27FC236}">
                <a16:creationId xmlns:a16="http://schemas.microsoft.com/office/drawing/2014/main" id="{A225849C-8A4D-D979-C6CB-13DD271DAB80}"/>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515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Confidentiality </a:t>
            </a:r>
            <a:endParaRPr lang="en-US" dirty="0"/>
          </a:p>
        </p:txBody>
      </p:sp>
      <p:sp>
        <p:nvSpPr>
          <p:cNvPr id="3" name="Content Placeholder 2"/>
          <p:cNvSpPr>
            <a:spLocks noGrp="1"/>
          </p:cNvSpPr>
          <p:nvPr>
            <p:ph idx="1"/>
          </p:nvPr>
        </p:nvSpPr>
        <p:spPr>
          <a:xfrm>
            <a:off x="457200" y="1600201"/>
            <a:ext cx="8229600" cy="5051322"/>
          </a:xfrm>
        </p:spPr>
        <p:txBody>
          <a:bodyPr>
            <a:normAutofit fontScale="85000" lnSpcReduction="10000"/>
          </a:bodyPr>
          <a:lstStyle/>
          <a:p>
            <a:pPr marL="514350" lvl="1" indent="-514350">
              <a:lnSpc>
                <a:spcPct val="120000"/>
              </a:lnSpc>
              <a:buFont typeface="+mj-lt"/>
              <a:buAutoNum type="arabicPeriod"/>
            </a:pPr>
            <a:r>
              <a:rPr lang="en-GB" altLang="en-US" sz="3200" dirty="0"/>
              <a:t>It is the common law duty of a doctor to respect the confidence that a patient poises in him.  A doctor is expected to preserve absolute confidentiality on all that they know about their patient, not only during the treatment, but also after it and even after the patient’s death. It is a means of expressing respect for patient’s right to privacy and help the patient speak freely to the doctor. </a:t>
            </a:r>
          </a:p>
          <a:p>
            <a:pPr marL="514350" lvl="1" indent="-514350">
              <a:lnSpc>
                <a:spcPct val="120000"/>
              </a:lnSpc>
              <a:buFont typeface="+mj-lt"/>
              <a:buAutoNum type="arabicPeriod"/>
            </a:pPr>
            <a:r>
              <a:rPr lang="en-GB" altLang="en-US" sz="3200" dirty="0"/>
              <a:t>Confidentiality is the foremost part in the traditional Hippocratic Oath that all doctors are committed to.</a:t>
            </a:r>
          </a:p>
          <a:p>
            <a:pPr marL="0" lvl="1" indent="0">
              <a:lnSpc>
                <a:spcPct val="110000"/>
              </a:lnSpc>
              <a:buNone/>
            </a:pPr>
            <a:endParaRPr lang="en-GB" altLang="en-US" sz="3800" dirty="0"/>
          </a:p>
          <a:p>
            <a:pPr marL="0" indent="0">
              <a:lnSpc>
                <a:spcPct val="90000"/>
              </a:lnSpc>
              <a:buNone/>
            </a:pPr>
            <a:endParaRPr lang="en-US" altLang="en-US" dirty="0"/>
          </a:p>
        </p:txBody>
      </p:sp>
      <p:pic>
        <p:nvPicPr>
          <p:cNvPr id="5" name="Picture 4"/>
          <p:cNvPicPr>
            <a:picLocks noChangeAspect="1"/>
          </p:cNvPicPr>
          <p:nvPr/>
        </p:nvPicPr>
        <p:blipFill>
          <a:blip r:embed="rId2"/>
          <a:stretch>
            <a:fillRect/>
          </a:stretch>
        </p:blipFill>
        <p:spPr>
          <a:xfrm>
            <a:off x="6868788" y="499188"/>
            <a:ext cx="1286167" cy="1286167"/>
          </a:xfrm>
          <a:prstGeom prst="rect">
            <a:avLst/>
          </a:prstGeom>
        </p:spPr>
      </p:pic>
      <p:sp>
        <p:nvSpPr>
          <p:cNvPr id="6" name="TextBox 5">
            <a:extLst>
              <a:ext uri="{FF2B5EF4-FFF2-40B4-BE49-F238E27FC236}">
                <a16:creationId xmlns:a16="http://schemas.microsoft.com/office/drawing/2014/main" id="{BD47C1DB-6012-8C4A-E9E2-953F8D87C04C}"/>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70870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71640"/>
            <a:ext cx="8229600" cy="845997"/>
          </a:xfrm>
        </p:spPr>
        <p:txBody>
          <a:bodyPr/>
          <a:lstStyle/>
          <a:p>
            <a:r>
              <a:rPr lang="en-GB" altLang="en-US" b="1" dirty="0">
                <a:solidFill>
                  <a:srgbClr val="7030A0"/>
                </a:solidFill>
              </a:rPr>
              <a:t>Breach of Confidentiality </a:t>
            </a:r>
            <a:endParaRPr lang="en-US" b="1" dirty="0">
              <a:solidFill>
                <a:srgbClr val="7030A0"/>
              </a:solidFill>
            </a:endParaRPr>
          </a:p>
        </p:txBody>
      </p:sp>
      <p:sp>
        <p:nvSpPr>
          <p:cNvPr id="5" name="Content Placeholder 4"/>
          <p:cNvSpPr>
            <a:spLocks noGrp="1"/>
          </p:cNvSpPr>
          <p:nvPr>
            <p:ph idx="1"/>
          </p:nvPr>
        </p:nvSpPr>
        <p:spPr>
          <a:xfrm>
            <a:off x="457200" y="1819509"/>
            <a:ext cx="8229600" cy="4525963"/>
          </a:xfrm>
        </p:spPr>
        <p:txBody>
          <a:bodyPr>
            <a:noAutofit/>
          </a:bodyPr>
          <a:lstStyle/>
          <a:p>
            <a:pPr>
              <a:lnSpc>
                <a:spcPct val="80000"/>
              </a:lnSpc>
              <a:spcBef>
                <a:spcPts val="0"/>
              </a:spcBef>
            </a:pPr>
            <a:r>
              <a:rPr lang="en-GB" altLang="en-US" sz="1800" dirty="0"/>
              <a:t>Confidentiality can be breached</a:t>
            </a:r>
          </a:p>
          <a:p>
            <a:pPr marL="514350" lvl="1" indent="-514350">
              <a:lnSpc>
                <a:spcPct val="110000"/>
              </a:lnSpc>
              <a:spcBef>
                <a:spcPts val="0"/>
              </a:spcBef>
              <a:buFont typeface="+mj-lt"/>
              <a:buAutoNum type="arabicPeriod"/>
            </a:pPr>
            <a:r>
              <a:rPr lang="en-GB" altLang="en-US" sz="1800" dirty="0"/>
              <a:t>When the </a:t>
            </a:r>
            <a:r>
              <a:rPr lang="en-GB" altLang="en-US" sz="1800" b="1" dirty="0">
                <a:solidFill>
                  <a:srgbClr val="C00000"/>
                </a:solidFill>
              </a:rPr>
              <a:t>disclosure </a:t>
            </a:r>
            <a:r>
              <a:rPr lang="en-GB" altLang="en-US" sz="1800" dirty="0"/>
              <a:t>is in the public interest and the doctor’s attempt at holding back the information can cause harm to the members of the society </a:t>
            </a:r>
          </a:p>
          <a:p>
            <a:pPr marL="514350" lvl="1" indent="-514350">
              <a:lnSpc>
                <a:spcPct val="110000"/>
              </a:lnSpc>
              <a:spcBef>
                <a:spcPts val="0"/>
              </a:spcBef>
              <a:buFont typeface="+mj-lt"/>
              <a:buAutoNum type="arabicPeriod"/>
            </a:pPr>
            <a:r>
              <a:rPr lang="en-GB" altLang="en-US" sz="1800" dirty="0"/>
              <a:t>In case of a </a:t>
            </a:r>
            <a:r>
              <a:rPr lang="en-GB" altLang="en-US" sz="1800" dirty="0">
                <a:solidFill>
                  <a:srgbClr val="C00000"/>
                </a:solidFill>
              </a:rPr>
              <a:t>legislative requirement </a:t>
            </a:r>
            <a:r>
              <a:rPr lang="en-GB" altLang="en-US" sz="1800" dirty="0"/>
              <a:t>as in matters of Laws on Public Health control of diseases such as cholera, small pox, plague or venereal diseases.</a:t>
            </a:r>
          </a:p>
          <a:p>
            <a:pPr marL="514350" lvl="1" indent="-514350">
              <a:lnSpc>
                <a:spcPct val="110000"/>
              </a:lnSpc>
              <a:spcBef>
                <a:spcPts val="0"/>
              </a:spcBef>
              <a:buFont typeface="+mj-lt"/>
              <a:buAutoNum type="arabicPeriod"/>
            </a:pPr>
            <a:r>
              <a:rPr lang="en-GB" altLang="en-US" sz="1800" dirty="0"/>
              <a:t>For research purposes but only as anonymous data and if that is not possible after consent of the patient.</a:t>
            </a:r>
          </a:p>
          <a:p>
            <a:pPr algn="just">
              <a:lnSpc>
                <a:spcPct val="80000"/>
              </a:lnSpc>
              <a:spcBef>
                <a:spcPts val="0"/>
              </a:spcBef>
              <a:buFont typeface="+mj-lt"/>
              <a:buAutoNum type="arabicPeriod" startAt="4"/>
            </a:pPr>
            <a:r>
              <a:rPr lang="en-GB" altLang="en-US" sz="1800" dirty="0"/>
              <a:t>   When a patient authorizes to do so in situations such as, while seeking     employment, medical report or opinion for the employer or a report prepared for a second opinion. </a:t>
            </a:r>
          </a:p>
          <a:p>
            <a:pPr algn="just">
              <a:lnSpc>
                <a:spcPct val="80000"/>
              </a:lnSpc>
              <a:spcBef>
                <a:spcPts val="0"/>
              </a:spcBef>
              <a:buFont typeface="+mj-lt"/>
              <a:buAutoNum type="arabicPeriod" startAt="4"/>
            </a:pPr>
            <a:r>
              <a:rPr lang="en-GB" altLang="en-US" sz="1800" dirty="0"/>
              <a:t> When information is to be shared within the health care team</a:t>
            </a:r>
          </a:p>
          <a:p>
            <a:pPr marL="0" indent="0" algn="just">
              <a:lnSpc>
                <a:spcPct val="80000"/>
              </a:lnSpc>
              <a:spcBef>
                <a:spcPts val="0"/>
              </a:spcBef>
              <a:buNone/>
            </a:pPr>
            <a:r>
              <a:rPr lang="en-GB" altLang="en-US" sz="1800" dirty="0"/>
              <a:t>6.   When the disclosure is in the best interest of the patient, as is in case of physical or  sexual abuse, where confidentiality would mean a continuation of a perpetual hazard, </a:t>
            </a:r>
            <a:endParaRPr lang="en-US" altLang="en-US" sz="1800" dirty="0"/>
          </a:p>
          <a:p>
            <a:pPr lvl="1">
              <a:lnSpc>
                <a:spcPct val="80000"/>
              </a:lnSpc>
              <a:spcBef>
                <a:spcPts val="0"/>
              </a:spcBef>
            </a:pPr>
            <a:r>
              <a:rPr lang="en-GB" altLang="en-US" sz="1800" dirty="0"/>
              <a:t>A doctor’s Registration with PM&amp;DC can be cancelled and misconduct charges in a court of law can be pressed if he is found responsible for an unauthorized breach in confidentiality</a:t>
            </a:r>
            <a:endParaRPr lang="en-US" altLang="en-US" sz="1800" dirty="0"/>
          </a:p>
          <a:p>
            <a:endParaRPr lang="en-US" dirty="0"/>
          </a:p>
        </p:txBody>
      </p:sp>
      <p:pic>
        <p:nvPicPr>
          <p:cNvPr id="3" name="Picture 2"/>
          <p:cNvPicPr>
            <a:picLocks noChangeAspect="1"/>
          </p:cNvPicPr>
          <p:nvPr/>
        </p:nvPicPr>
        <p:blipFill>
          <a:blip r:embed="rId2"/>
          <a:stretch>
            <a:fillRect/>
          </a:stretch>
        </p:blipFill>
        <p:spPr>
          <a:xfrm>
            <a:off x="7502646" y="572278"/>
            <a:ext cx="1451105" cy="1247231"/>
          </a:xfrm>
          <a:prstGeom prst="rect">
            <a:avLst/>
          </a:prstGeom>
        </p:spPr>
      </p:pic>
      <p:sp>
        <p:nvSpPr>
          <p:cNvPr id="6" name="TextBox 5">
            <a:extLst>
              <a:ext uri="{FF2B5EF4-FFF2-40B4-BE49-F238E27FC236}">
                <a16:creationId xmlns:a16="http://schemas.microsoft.com/office/drawing/2014/main" id="{5470F8B7-7940-0521-5ACB-CA3C6132CC91}"/>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73287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4000" b="1" dirty="0">
                <a:solidFill>
                  <a:srgbClr val="7030A0"/>
                </a:solidFill>
                <a:latin typeface="+mn-lt"/>
                <a:cs typeface="Times New Roman" panose="02020603050405020304" pitchFamily="18" charset="0"/>
              </a:rPr>
              <a:t>Motto Vision;</a:t>
            </a:r>
            <a:r>
              <a:rPr lang="en-US" sz="4000" b="1" dirty="0">
                <a:latin typeface="+mn-lt"/>
              </a:rPr>
              <a:t> </a:t>
            </a:r>
            <a:r>
              <a:rPr lang="en-US" sz="4000" b="1" dirty="0">
                <a:solidFill>
                  <a:srgbClr val="7030A0"/>
                </a:solidFill>
                <a:latin typeface="+mn-lt"/>
                <a:cs typeface="Times New Roman" panose="02020603050405020304" pitchFamily="18" charset="0"/>
              </a:rPr>
              <a:t>The Dream/Tomorrow</a:t>
            </a: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6237"/>
            <a:ext cx="8229600" cy="1143000"/>
          </a:xfrm>
        </p:spPr>
        <p:txBody>
          <a:bodyPr>
            <a:noAutofit/>
          </a:bodyPr>
          <a:lstStyle/>
          <a:p>
            <a:r>
              <a:rPr lang="en-GB" altLang="en-US" sz="3200" b="1" dirty="0">
                <a:solidFill>
                  <a:srgbClr val="7030A0"/>
                </a:solidFill>
              </a:rPr>
              <a:t>Confidentiality and consent-</a:t>
            </a:r>
            <a:br>
              <a:rPr lang="en-GB" altLang="en-US" sz="3200" b="1" dirty="0">
                <a:solidFill>
                  <a:srgbClr val="7030A0"/>
                </a:solidFill>
              </a:rPr>
            </a:br>
            <a:r>
              <a:rPr lang="en-GB" altLang="en-US" sz="3200" b="1" dirty="0">
                <a:solidFill>
                  <a:srgbClr val="7030A0"/>
                </a:solidFill>
              </a:rPr>
              <a:t> issues for medical students</a:t>
            </a:r>
            <a:endParaRPr lang="en-US" sz="3200" b="1" dirty="0">
              <a:solidFill>
                <a:srgbClr val="7030A0"/>
              </a:solidFill>
            </a:endParaRPr>
          </a:p>
        </p:txBody>
      </p:sp>
      <p:sp>
        <p:nvSpPr>
          <p:cNvPr id="5" name="Content Placeholder 4"/>
          <p:cNvSpPr>
            <a:spLocks noGrp="1"/>
          </p:cNvSpPr>
          <p:nvPr>
            <p:ph idx="1"/>
          </p:nvPr>
        </p:nvSpPr>
        <p:spPr>
          <a:xfrm>
            <a:off x="457200" y="1809236"/>
            <a:ext cx="8229600" cy="4041673"/>
          </a:xfrm>
        </p:spPr>
        <p:txBody>
          <a:bodyPr>
            <a:noAutofit/>
          </a:bodyPr>
          <a:lstStyle/>
          <a:p>
            <a:pPr lvl="1" fontAlgn="base">
              <a:lnSpc>
                <a:spcPct val="80000"/>
              </a:lnSpc>
              <a:spcAft>
                <a:spcPct val="0"/>
              </a:spcAft>
            </a:pPr>
            <a:r>
              <a:rPr lang="en-GB" altLang="en-US" sz="2400" dirty="0"/>
              <a:t>A medical student can only undertake a procedure        after an informed consent has been taken and the patient has been briefed about the training level and status of the student. Adequate safeguards should always be put into place in all such settings and the patient duly informed about them.</a:t>
            </a:r>
          </a:p>
          <a:p>
            <a:pPr lvl="1" fontAlgn="base">
              <a:lnSpc>
                <a:spcPct val="80000"/>
              </a:lnSpc>
              <a:spcAft>
                <a:spcPct val="0"/>
              </a:spcAft>
            </a:pPr>
            <a:r>
              <a:rPr lang="en-GB" altLang="en-US" sz="2400" dirty="0"/>
              <a:t>As regards confidentiality, the medical students have the same duty as the treating doctor and must adhere to the same principles as those outlined for the members of the health team.</a:t>
            </a:r>
          </a:p>
          <a:p>
            <a:pPr lvl="1" fontAlgn="base">
              <a:lnSpc>
                <a:spcPct val="80000"/>
              </a:lnSpc>
              <a:spcAft>
                <a:spcPct val="0"/>
              </a:spcAft>
            </a:pPr>
            <a:r>
              <a:rPr lang="en-GB" altLang="en-US" sz="2400" dirty="0"/>
              <a:t>Medical students must themselves be allowed to give informed consent if and when they opt to serve as healthy volunteers in research projects. The Dean/Principal of the medical college in all such matters must be kept informed.</a:t>
            </a:r>
            <a:r>
              <a:rPr lang="en-US" altLang="en-US" sz="2400" dirty="0"/>
              <a:t> </a:t>
            </a:r>
          </a:p>
          <a:p>
            <a:pPr>
              <a:lnSpc>
                <a:spcPct val="80000"/>
              </a:lnSpc>
            </a:pPr>
            <a:endParaRPr lang="en-US" sz="2400" dirty="0"/>
          </a:p>
        </p:txBody>
      </p:sp>
      <p:pic>
        <p:nvPicPr>
          <p:cNvPr id="3" name="Picture 2"/>
          <p:cNvPicPr>
            <a:picLocks noChangeAspect="1"/>
          </p:cNvPicPr>
          <p:nvPr/>
        </p:nvPicPr>
        <p:blipFill>
          <a:blip r:embed="rId2"/>
          <a:stretch>
            <a:fillRect/>
          </a:stretch>
        </p:blipFill>
        <p:spPr>
          <a:xfrm>
            <a:off x="7688424" y="488491"/>
            <a:ext cx="1087697" cy="1388317"/>
          </a:xfrm>
          <a:prstGeom prst="rect">
            <a:avLst/>
          </a:prstGeom>
        </p:spPr>
      </p:pic>
      <p:sp>
        <p:nvSpPr>
          <p:cNvPr id="6" name="TextBox 5">
            <a:extLst>
              <a:ext uri="{FF2B5EF4-FFF2-40B4-BE49-F238E27FC236}">
                <a16:creationId xmlns:a16="http://schemas.microsoft.com/office/drawing/2014/main" id="{D875423B-7C05-690C-BAB3-8D37FAE8F751}"/>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21102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7234"/>
            <a:ext cx="8229600" cy="1423533"/>
          </a:xfrm>
        </p:spPr>
        <p:txBody>
          <a:bodyPr>
            <a:normAutofit fontScale="90000"/>
          </a:bodyPr>
          <a:lstStyle/>
          <a:p>
            <a:pPr algn="l"/>
            <a:r>
              <a:rPr lang="en-US" sz="3600" b="1" dirty="0">
                <a:solidFill>
                  <a:srgbClr val="7030A0"/>
                </a:solidFill>
              </a:rPr>
              <a:t>Common Ethical Dilemmas in a Health Professional’s Life </a:t>
            </a:r>
            <a:br>
              <a:rPr lang="en-US" dirty="0"/>
            </a:br>
            <a:r>
              <a:rPr lang="en-US" dirty="0">
                <a:solidFill>
                  <a:srgbClr val="7030A0"/>
                </a:solidFill>
              </a:rPr>
              <a:t>Clinical Scenario</a:t>
            </a:r>
          </a:p>
        </p:txBody>
      </p:sp>
      <p:sp>
        <p:nvSpPr>
          <p:cNvPr id="6" name="Content Placeholder 5"/>
          <p:cNvSpPr>
            <a:spLocks noGrp="1"/>
          </p:cNvSpPr>
          <p:nvPr>
            <p:ph idx="1"/>
          </p:nvPr>
        </p:nvSpPr>
        <p:spPr>
          <a:xfrm>
            <a:off x="457200" y="2362200"/>
            <a:ext cx="8229600" cy="4172017"/>
          </a:xfrm>
        </p:spPr>
        <p:txBody>
          <a:bodyPr>
            <a:noAutofit/>
          </a:bodyPr>
          <a:lstStyle/>
          <a:p>
            <a:pPr marL="0" indent="0">
              <a:buNone/>
            </a:pPr>
            <a:r>
              <a:rPr lang="en-US" sz="2000" dirty="0"/>
              <a:t>Dr. Sarah Thompson, an experienced family physician, has been treating Mr. Robert Miller for over a decade. Mr. Miller, a retired teacher, recently underwent a successful surgery for a serious health condition, and he feels deeply grateful for Dr. Thompson’s exceptional care and support throughout his treatment.</a:t>
            </a:r>
          </a:p>
          <a:p>
            <a:pPr marL="0" indent="0">
              <a:buNone/>
            </a:pPr>
            <a:r>
              <a:rPr lang="en-US" sz="2000" dirty="0"/>
              <a:t>As a token of his appreciation, Mr. Miller offers Dr. Thompson an expensive watch. Dr. Thompson appreciates the gesture but feels uneasy about accepting such a valuable gift. She is concerned about the potential implications, including the appearance of favoritism or a conflict of interest, and she is aware of her clinic’s policy, which discourages accepting significant gifts from patients.</a:t>
            </a:r>
          </a:p>
          <a:p>
            <a:pPr marL="0" indent="0">
              <a:buNone/>
            </a:pPr>
            <a:endParaRPr lang="en-US" sz="2000" dirty="0"/>
          </a:p>
        </p:txBody>
      </p:sp>
      <p:sp>
        <p:nvSpPr>
          <p:cNvPr id="2" name="AutoShape 2" descr="Hand holding medical clipboard and hand ..."/>
          <p:cNvSpPr>
            <a:spLocks noChangeAspect="1" noChangeArrowheads="1"/>
          </p:cNvSpPr>
          <p:nvPr/>
        </p:nvSpPr>
        <p:spPr bwMode="auto">
          <a:xfrm>
            <a:off x="155575" y="-121298"/>
            <a:ext cx="304800" cy="281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7467600" y="434714"/>
            <a:ext cx="1519431" cy="1519431"/>
          </a:xfrm>
          <a:prstGeom prst="rect">
            <a:avLst/>
          </a:prstGeom>
        </p:spPr>
      </p:pic>
      <p:sp>
        <p:nvSpPr>
          <p:cNvPr id="8" name="TextBox 7">
            <a:extLst>
              <a:ext uri="{FF2B5EF4-FFF2-40B4-BE49-F238E27FC236}">
                <a16:creationId xmlns:a16="http://schemas.microsoft.com/office/drawing/2014/main" id="{9759238B-6D42-531D-B242-C6DF64E686B5}"/>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55003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6" y="662388"/>
            <a:ext cx="8514523" cy="888620"/>
          </a:xfrm>
        </p:spPr>
        <p:txBody>
          <a:bodyPr>
            <a:normAutofit/>
          </a:bodyPr>
          <a:lstStyle/>
          <a:p>
            <a:r>
              <a:rPr lang="en-US" dirty="0">
                <a:solidFill>
                  <a:srgbClr val="7030A0"/>
                </a:solidFill>
              </a:rPr>
              <a:t>1</a:t>
            </a:r>
            <a:r>
              <a:rPr lang="en-US" b="1" dirty="0">
                <a:solidFill>
                  <a:srgbClr val="7030A0"/>
                </a:solidFill>
              </a:rPr>
              <a:t>. Euthanasia</a:t>
            </a:r>
          </a:p>
        </p:txBody>
      </p:sp>
      <p:sp>
        <p:nvSpPr>
          <p:cNvPr id="3" name="Content Placeholder 2"/>
          <p:cNvSpPr>
            <a:spLocks noGrp="1"/>
          </p:cNvSpPr>
          <p:nvPr>
            <p:ph idx="1"/>
          </p:nvPr>
        </p:nvSpPr>
        <p:spPr>
          <a:xfrm>
            <a:off x="457200" y="1678329"/>
            <a:ext cx="8229600" cy="4447834"/>
          </a:xfrm>
        </p:spPr>
        <p:txBody>
          <a:bodyPr>
            <a:normAutofit fontScale="62500" lnSpcReduction="20000"/>
          </a:bodyPr>
          <a:lstStyle/>
          <a:p>
            <a:r>
              <a:rPr lang="en-US" sz="4000" dirty="0"/>
              <a:t>From the Greek term for “good death”,                     euthanasia means  passionately allowing, hastening or causing the death of another.</a:t>
            </a:r>
          </a:p>
          <a:p>
            <a:r>
              <a:rPr lang="en-US" sz="4000" dirty="0"/>
              <a:t>Euthanasia, that is the act of deliberately ending the life of a patient, even at his own request or at the request of his close relatives, is un ethical. This does not prevent the physician from respecting the will of a patient to allow the natural process of death to follow its course in the terminal phase of sickness.”</a:t>
            </a:r>
          </a:p>
          <a:p>
            <a:r>
              <a:rPr lang="en-US" sz="4000" dirty="0"/>
              <a:t>It should be noted that the Pakistan Medical and Dental Council also holds the same view on euthanasia. Practice of euthanasia by a doctor is considered a criminal act </a:t>
            </a:r>
            <a:br>
              <a:rPr lang="en-US" dirty="0"/>
            </a:br>
            <a:br>
              <a:rPr lang="en-US" dirty="0"/>
            </a:br>
            <a:endParaRPr lang="en-US" dirty="0"/>
          </a:p>
          <a:p>
            <a:endParaRPr lang="en-US" dirty="0"/>
          </a:p>
        </p:txBody>
      </p:sp>
      <p:pic>
        <p:nvPicPr>
          <p:cNvPr id="6" name="Picture 5"/>
          <p:cNvPicPr>
            <a:picLocks noChangeAspect="1"/>
          </p:cNvPicPr>
          <p:nvPr/>
        </p:nvPicPr>
        <p:blipFill>
          <a:blip r:embed="rId2"/>
          <a:stretch>
            <a:fillRect/>
          </a:stretch>
        </p:blipFill>
        <p:spPr>
          <a:xfrm>
            <a:off x="6158203" y="384090"/>
            <a:ext cx="2056797" cy="1603330"/>
          </a:xfrm>
          <a:prstGeom prst="rect">
            <a:avLst/>
          </a:prstGeom>
        </p:spPr>
      </p:pic>
      <p:sp>
        <p:nvSpPr>
          <p:cNvPr id="4" name="TextBox 3">
            <a:extLst>
              <a:ext uri="{FF2B5EF4-FFF2-40B4-BE49-F238E27FC236}">
                <a16:creationId xmlns:a16="http://schemas.microsoft.com/office/drawing/2014/main" id="{197FBDFD-1821-D868-5540-76F653A64119}"/>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2. Accepting Gifts from Patients</a:t>
            </a:r>
            <a:endParaRPr lang="en-US" b="1" dirty="0">
              <a:solidFill>
                <a:srgbClr val="7030A0"/>
              </a:solidFill>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7604449" y="1111289"/>
            <a:ext cx="1525186" cy="1221364"/>
          </a:xfrm>
          <a:prstGeom prst="rect">
            <a:avLst/>
          </a:prstGeom>
        </p:spPr>
      </p:pic>
      <p:sp>
        <p:nvSpPr>
          <p:cNvPr id="3" name="TextBox 2">
            <a:extLst>
              <a:ext uri="{FF2B5EF4-FFF2-40B4-BE49-F238E27FC236}">
                <a16:creationId xmlns:a16="http://schemas.microsoft.com/office/drawing/2014/main" id="{F4CEAB46-CB6F-4677-97B0-4836B6870AB4}"/>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46931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Decide?</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AD84C6"/>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srgbClr val="AD84C6"/>
              </a:solidFill>
              <a:effectLst/>
              <a:uLnTx/>
              <a:uFillTx/>
              <a:latin typeface="Century Gothic"/>
              <a:ea typeface="+mn-ea"/>
              <a:cs typeface="+mn-cs"/>
            </a:endParaRPr>
          </a:p>
        </p:txBody>
      </p:sp>
      <p:graphicFrame>
        <p:nvGraphicFramePr>
          <p:cNvPr id="6" name="Diagram 5"/>
          <p:cNvGraphicFramePr/>
          <p:nvPr>
            <p:extLst>
              <p:ext uri="{D42A27DB-BD31-4B8C-83A1-F6EECF244321}">
                <p14:modId xmlns:p14="http://schemas.microsoft.com/office/powerpoint/2010/main" val="3418771957"/>
              </p:ext>
            </p:extLst>
          </p:nvPr>
        </p:nvGraphicFramePr>
        <p:xfrm>
          <a:off x="721006" y="1443429"/>
          <a:ext cx="7701987" cy="4674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8560803-90B7-F5E8-5DB3-0DDE210CC296}"/>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550637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How to Say ‘No’?</a:t>
            </a:r>
            <a:endParaRPr lang="en-US" b="1" dirty="0">
              <a:solidFill>
                <a:srgbClr val="7030A0"/>
              </a:solidFill>
            </a:endParaRPr>
          </a:p>
        </p:txBody>
      </p:sp>
      <p:sp>
        <p:nvSpPr>
          <p:cNvPr id="3" name="Content Placeholder 2"/>
          <p:cNvSpPr>
            <a:spLocks noGrp="1"/>
          </p:cNvSpPr>
          <p:nvPr>
            <p:ph idx="1"/>
          </p:nvPr>
        </p:nvSpPr>
        <p:spPr/>
        <p:txBody>
          <a:bodyPr/>
          <a:lstStyle/>
          <a:p>
            <a:r>
              <a:rPr lang="en-GB" altLang="en-US" dirty="0"/>
              <a:t>“I will not be able to accept this gift, as it is against my professional ethics. I assure you that my care and concern for your health will continue to remain the same”</a:t>
            </a:r>
            <a:endParaRPr lang="en-US" dirty="0"/>
          </a:p>
        </p:txBody>
      </p:sp>
      <p:pic>
        <p:nvPicPr>
          <p:cNvPr id="4" name="Picture 3"/>
          <p:cNvPicPr>
            <a:picLocks noChangeAspect="1"/>
          </p:cNvPicPr>
          <p:nvPr/>
        </p:nvPicPr>
        <p:blipFill>
          <a:blip r:embed="rId2"/>
          <a:stretch>
            <a:fillRect/>
          </a:stretch>
        </p:blipFill>
        <p:spPr>
          <a:xfrm>
            <a:off x="5954389" y="3631163"/>
            <a:ext cx="2143125" cy="2133600"/>
          </a:xfrm>
          <a:prstGeom prst="rect">
            <a:avLst/>
          </a:prstGeom>
        </p:spPr>
      </p:pic>
      <p:sp>
        <p:nvSpPr>
          <p:cNvPr id="5" name="TextBox 4">
            <a:extLst>
              <a:ext uri="{FF2B5EF4-FFF2-40B4-BE49-F238E27FC236}">
                <a16:creationId xmlns:a16="http://schemas.microsoft.com/office/drawing/2014/main" id="{F8EC916B-B29D-E9FC-4404-E1607267A3B4}"/>
              </a:ext>
            </a:extLst>
          </p:cNvPr>
          <p:cNvSpPr txBox="1"/>
          <p:nvPr/>
        </p:nvSpPr>
        <p:spPr>
          <a:xfrm>
            <a:off x="36342" y="86380"/>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564178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2. Sexual boundaries violation </a:t>
            </a:r>
          </a:p>
        </p:txBody>
      </p:sp>
      <p:sp>
        <p:nvSpPr>
          <p:cNvPr id="3" name="Content Placeholder 2"/>
          <p:cNvSpPr>
            <a:spLocks noGrp="1"/>
          </p:cNvSpPr>
          <p:nvPr>
            <p:ph idx="1"/>
          </p:nvPr>
        </p:nvSpPr>
        <p:spPr/>
        <p:txBody>
          <a:bodyPr/>
          <a:lstStyle/>
          <a:p>
            <a:r>
              <a:rPr lang="en-GB" dirty="0"/>
              <a:t>Patients are vulnerable</a:t>
            </a:r>
          </a:p>
          <a:p>
            <a:r>
              <a:rPr lang="en-GB" dirty="0"/>
              <a:t>They trust doctors with sensitive and private information</a:t>
            </a:r>
          </a:p>
          <a:p>
            <a:r>
              <a:rPr lang="en-GB" dirty="0"/>
              <a:t>Doctors should not exploit their position of power</a:t>
            </a:r>
          </a:p>
          <a:p>
            <a:r>
              <a:rPr lang="en-GB" altLang="en-US" dirty="0"/>
              <a:t>Therefore, liaisons and relationships involving personal intimacy of sexual nature between patients and their doctors are prohibited.</a:t>
            </a:r>
          </a:p>
          <a:p>
            <a:endParaRPr lang="en-GB" dirty="0"/>
          </a:p>
        </p:txBody>
      </p:sp>
      <p:pic>
        <p:nvPicPr>
          <p:cNvPr id="5" name="Picture 4"/>
          <p:cNvPicPr>
            <a:picLocks noChangeAspect="1"/>
          </p:cNvPicPr>
          <p:nvPr/>
        </p:nvPicPr>
        <p:blipFill>
          <a:blip r:embed="rId2"/>
          <a:stretch>
            <a:fillRect/>
          </a:stretch>
        </p:blipFill>
        <p:spPr>
          <a:xfrm>
            <a:off x="7170574" y="954784"/>
            <a:ext cx="1290832" cy="1290832"/>
          </a:xfrm>
          <a:prstGeom prst="rect">
            <a:avLst/>
          </a:prstGeom>
        </p:spPr>
      </p:pic>
      <p:sp>
        <p:nvSpPr>
          <p:cNvPr id="4" name="TextBox 3">
            <a:extLst>
              <a:ext uri="{FF2B5EF4-FFF2-40B4-BE49-F238E27FC236}">
                <a16:creationId xmlns:a16="http://schemas.microsoft.com/office/drawing/2014/main" id="{CFD5AFB0-7A01-66FD-0A99-9A265B2362CC}"/>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590994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solidFill>
                  <a:srgbClr val="7030A0"/>
                </a:solidFill>
              </a:rPr>
              <a:t>3. Relationship with the Pharmaceutical Industry</a:t>
            </a:r>
          </a:p>
        </p:txBody>
      </p:sp>
      <p:sp>
        <p:nvSpPr>
          <p:cNvPr id="3" name="Content Placeholder 2"/>
          <p:cNvSpPr>
            <a:spLocks noGrp="1"/>
          </p:cNvSpPr>
          <p:nvPr>
            <p:ph idx="1"/>
          </p:nvPr>
        </p:nvSpPr>
        <p:spPr/>
        <p:txBody>
          <a:bodyPr>
            <a:normAutofit fontScale="92500" lnSpcReduction="20000"/>
          </a:bodyPr>
          <a:lstStyle/>
          <a:p>
            <a:r>
              <a:rPr lang="en-US" dirty="0"/>
              <a:t>The use of this relationship for personal gains or profiteering is unethical.</a:t>
            </a:r>
          </a:p>
          <a:p>
            <a:r>
              <a:rPr lang="en-US" dirty="0"/>
              <a:t> It is unethical for doctors to seek financial assistance from the pharmaceutical industry, for travels abroad, material benefits for themselves or their families. </a:t>
            </a:r>
          </a:p>
          <a:p>
            <a:r>
              <a:rPr lang="en-US" dirty="0"/>
              <a:t>They may, however, seek support in scientifically valid research pursuits provided the research is not aimed at promoting a particular product of the sponsor. </a:t>
            </a:r>
            <a:br>
              <a:rPr lang="en-US" dirty="0"/>
            </a:br>
            <a:endParaRPr lang="en-US" dirty="0"/>
          </a:p>
        </p:txBody>
      </p:sp>
      <p:pic>
        <p:nvPicPr>
          <p:cNvPr id="4" name="Picture 3"/>
          <p:cNvPicPr>
            <a:picLocks noChangeAspect="1"/>
          </p:cNvPicPr>
          <p:nvPr/>
        </p:nvPicPr>
        <p:blipFill>
          <a:blip r:embed="rId2"/>
          <a:stretch>
            <a:fillRect/>
          </a:stretch>
        </p:blipFill>
        <p:spPr>
          <a:xfrm>
            <a:off x="7050444" y="5132450"/>
            <a:ext cx="1561711" cy="1513764"/>
          </a:xfrm>
          <a:prstGeom prst="rect">
            <a:avLst/>
          </a:prstGeom>
        </p:spPr>
      </p:pic>
      <p:sp>
        <p:nvSpPr>
          <p:cNvPr id="5" name="TextBox 4">
            <a:extLst>
              <a:ext uri="{FF2B5EF4-FFF2-40B4-BE49-F238E27FC236}">
                <a16:creationId xmlns:a16="http://schemas.microsoft.com/office/drawing/2014/main" id="{3CAA1740-081D-8EDB-DE34-FEACA9DA8064}"/>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225662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4. Charges and Fee</a:t>
            </a:r>
          </a:p>
        </p:txBody>
      </p:sp>
      <p:sp>
        <p:nvSpPr>
          <p:cNvPr id="3" name="Content Placeholder 2"/>
          <p:cNvSpPr>
            <a:spLocks noGrp="1"/>
          </p:cNvSpPr>
          <p:nvPr>
            <p:ph idx="1"/>
          </p:nvPr>
        </p:nvSpPr>
        <p:spPr/>
        <p:txBody>
          <a:bodyPr>
            <a:normAutofit fontScale="85000" lnSpcReduction="10000"/>
          </a:bodyPr>
          <a:lstStyle/>
          <a:p>
            <a:r>
              <a:rPr lang="en-US" dirty="0"/>
              <a:t>The charges should never be extravagant, or vary from one set for the poor and another for the rich. </a:t>
            </a:r>
          </a:p>
          <a:p>
            <a:r>
              <a:rPr lang="en-GB" dirty="0"/>
              <a:t>Based on:</a:t>
            </a:r>
          </a:p>
          <a:p>
            <a:pPr lvl="1"/>
            <a:r>
              <a:rPr lang="en-GB" dirty="0"/>
              <a:t>Qualification</a:t>
            </a:r>
          </a:p>
          <a:p>
            <a:pPr lvl="1"/>
            <a:r>
              <a:rPr lang="en-GB" dirty="0"/>
              <a:t>Competence</a:t>
            </a:r>
          </a:p>
          <a:p>
            <a:pPr lvl="1"/>
            <a:r>
              <a:rPr lang="en-GB" dirty="0"/>
              <a:t>Experience</a:t>
            </a:r>
          </a:p>
          <a:p>
            <a:pPr lvl="1"/>
            <a:r>
              <a:rPr lang="en-GB" dirty="0"/>
              <a:t>Difficulty of procedure/ service</a:t>
            </a:r>
          </a:p>
          <a:p>
            <a:pPr lvl="1"/>
            <a:r>
              <a:rPr lang="en-GB" dirty="0"/>
              <a:t>Equipment and other running costs</a:t>
            </a:r>
          </a:p>
          <a:p>
            <a:pPr lvl="1"/>
            <a:r>
              <a:rPr lang="en-GB" dirty="0"/>
              <a:t>Time involved</a:t>
            </a:r>
          </a:p>
          <a:p>
            <a:pPr lvl="1"/>
            <a:r>
              <a:rPr lang="en-GB" dirty="0"/>
              <a:t>Cost of living</a:t>
            </a:r>
            <a:br>
              <a:rPr lang="en-US" dirty="0"/>
            </a:br>
            <a:endParaRPr lang="en-US" dirty="0"/>
          </a:p>
        </p:txBody>
      </p:sp>
      <p:sp>
        <p:nvSpPr>
          <p:cNvPr id="4" name="TextBox 3">
            <a:extLst>
              <a:ext uri="{FF2B5EF4-FFF2-40B4-BE49-F238E27FC236}">
                <a16:creationId xmlns:a16="http://schemas.microsoft.com/office/drawing/2014/main" id="{10289DEB-C1CF-05D3-C388-3F62DA6F26F6}"/>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573068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5.</a:t>
            </a:r>
            <a:r>
              <a:rPr lang="en-GB" b="1" dirty="0">
                <a:solidFill>
                  <a:srgbClr val="7030A0"/>
                </a:solidFill>
              </a:rPr>
              <a:t> Media and Medicine</a:t>
            </a:r>
            <a:endParaRPr lang="en-US" b="1" dirty="0">
              <a:solidFill>
                <a:srgbClr val="7030A0"/>
              </a:solidFill>
            </a:endParaRPr>
          </a:p>
        </p:txBody>
      </p:sp>
      <p:sp>
        <p:nvSpPr>
          <p:cNvPr id="3" name="Content Placeholder 2"/>
          <p:cNvSpPr>
            <a:spLocks noGrp="1"/>
          </p:cNvSpPr>
          <p:nvPr>
            <p:ph idx="1"/>
          </p:nvPr>
        </p:nvSpPr>
        <p:spPr/>
        <p:txBody>
          <a:bodyPr/>
          <a:lstStyle/>
          <a:p>
            <a:r>
              <a:rPr lang="en-GB" dirty="0"/>
              <a:t>Social Media in Health Awareness</a:t>
            </a:r>
            <a:endParaRPr lang="en-US" dirty="0"/>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27333" r="3835"/>
          <a:stretch/>
        </p:blipFill>
        <p:spPr>
          <a:xfrm>
            <a:off x="1805784" y="2224431"/>
            <a:ext cx="4998427" cy="4084294"/>
          </a:xfrm>
          <a:prstGeom prst="rect">
            <a:avLst/>
          </a:prstGeom>
        </p:spPr>
      </p:pic>
      <p:sp>
        <p:nvSpPr>
          <p:cNvPr id="4" name="TextBox 3">
            <a:extLst>
              <a:ext uri="{FF2B5EF4-FFF2-40B4-BE49-F238E27FC236}">
                <a16:creationId xmlns:a16="http://schemas.microsoft.com/office/drawing/2014/main" id="{A1000C4A-13E7-4017-6FC9-62B4F2955E9E}"/>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49954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2800" dirty="0"/>
              <a:t>At the end of the session students should be able </a:t>
            </a:r>
          </a:p>
          <a:p>
            <a:pPr marL="0" indent="0">
              <a:buNone/>
            </a:pPr>
            <a:endParaRPr lang="en-GB" sz="2800" dirty="0"/>
          </a:p>
          <a:p>
            <a:r>
              <a:rPr lang="en-US" dirty="0"/>
              <a:t>To demonstrate the scope, meaning</a:t>
            </a:r>
          </a:p>
          <a:p>
            <a:r>
              <a:rPr lang="en-US" dirty="0"/>
              <a:t>To know Guiding principles of medical ethics</a:t>
            </a:r>
          </a:p>
          <a:p>
            <a:r>
              <a:rPr lang="en-US" dirty="0"/>
              <a:t>To address the common ethical issues</a:t>
            </a:r>
          </a:p>
          <a:p>
            <a:r>
              <a:rPr lang="en-US" dirty="0"/>
              <a:t>To address the common ethical dilemmas in health professional life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5926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6. </a:t>
            </a:r>
            <a:r>
              <a:rPr lang="en-GB" b="1" dirty="0">
                <a:solidFill>
                  <a:srgbClr val="7030A0"/>
                </a:solidFill>
              </a:rPr>
              <a:t>Tele-Medicine</a:t>
            </a:r>
            <a:endParaRPr lang="en-US" b="1" dirty="0">
              <a:solidFill>
                <a:srgbClr val="7030A0"/>
              </a:solidFill>
            </a:endParaRPr>
          </a:p>
        </p:txBody>
      </p:sp>
      <p:sp>
        <p:nvSpPr>
          <p:cNvPr id="5" name="Content Placeholder 4"/>
          <p:cNvSpPr>
            <a:spLocks noGrp="1"/>
          </p:cNvSpPr>
          <p:nvPr>
            <p:ph sz="half" idx="1"/>
          </p:nvPr>
        </p:nvSpPr>
        <p:spPr/>
        <p:txBody>
          <a:bodyPr/>
          <a:lstStyle/>
          <a:p>
            <a:pPr marL="0" indent="0">
              <a:buNone/>
            </a:pPr>
            <a:r>
              <a:rPr lang="en-US" b="1" dirty="0">
                <a:solidFill>
                  <a:srgbClr val="7030A0"/>
                </a:solidFill>
              </a:rPr>
              <a:t>PROS</a:t>
            </a:r>
          </a:p>
          <a:p>
            <a:r>
              <a:rPr lang="en-GB" dirty="0"/>
              <a:t>Cost-effective</a:t>
            </a:r>
          </a:p>
          <a:p>
            <a:r>
              <a:rPr lang="en-GB" dirty="0"/>
              <a:t>Easier</a:t>
            </a:r>
          </a:p>
          <a:p>
            <a:r>
              <a:rPr lang="en-GB" dirty="0"/>
              <a:t>Flexibility of timing possible</a:t>
            </a:r>
          </a:p>
          <a:p>
            <a:r>
              <a:rPr lang="en-GB" dirty="0"/>
              <a:t>Expert opinion from afar</a:t>
            </a:r>
          </a:p>
          <a:p>
            <a:r>
              <a:rPr lang="en-GB" dirty="0"/>
              <a:t>May be used to promote health literacy</a:t>
            </a:r>
          </a:p>
          <a:p>
            <a:endParaRPr lang="en-US" dirty="0"/>
          </a:p>
        </p:txBody>
      </p:sp>
      <p:sp>
        <p:nvSpPr>
          <p:cNvPr id="6" name="Content Placeholder 5"/>
          <p:cNvSpPr>
            <a:spLocks noGrp="1"/>
          </p:cNvSpPr>
          <p:nvPr>
            <p:ph sz="half" idx="2"/>
          </p:nvPr>
        </p:nvSpPr>
        <p:spPr/>
        <p:txBody>
          <a:bodyPr/>
          <a:lstStyle/>
          <a:p>
            <a:pPr marL="0" indent="0">
              <a:buNone/>
            </a:pPr>
            <a:r>
              <a:rPr lang="en-US" b="1" dirty="0">
                <a:solidFill>
                  <a:srgbClr val="7030A0"/>
                </a:solidFill>
              </a:rPr>
              <a:t>CONS</a:t>
            </a:r>
          </a:p>
          <a:p>
            <a:r>
              <a:rPr lang="en-GB" dirty="0"/>
              <a:t>Privacy issues</a:t>
            </a:r>
          </a:p>
          <a:p>
            <a:r>
              <a:rPr lang="en-GB" dirty="0"/>
              <a:t>Greater chances of error</a:t>
            </a:r>
          </a:p>
          <a:p>
            <a:r>
              <a:rPr lang="en-GB" dirty="0"/>
              <a:t>Proper set-up required</a:t>
            </a:r>
          </a:p>
          <a:p>
            <a:endParaRPr lang="en-US" dirty="0"/>
          </a:p>
        </p:txBody>
      </p:sp>
      <p:pic>
        <p:nvPicPr>
          <p:cNvPr id="4" name="Picture 3"/>
          <p:cNvPicPr>
            <a:picLocks noChangeAspect="1"/>
          </p:cNvPicPr>
          <p:nvPr/>
        </p:nvPicPr>
        <p:blipFill>
          <a:blip r:embed="rId2"/>
          <a:stretch>
            <a:fillRect/>
          </a:stretch>
        </p:blipFill>
        <p:spPr>
          <a:xfrm>
            <a:off x="7128383" y="497542"/>
            <a:ext cx="2015617" cy="2013764"/>
          </a:xfrm>
          <a:prstGeom prst="rect">
            <a:avLst/>
          </a:prstGeom>
        </p:spPr>
      </p:pic>
      <p:sp>
        <p:nvSpPr>
          <p:cNvPr id="3" name="TextBox 2">
            <a:extLst>
              <a:ext uri="{FF2B5EF4-FFF2-40B4-BE49-F238E27FC236}">
                <a16:creationId xmlns:a16="http://schemas.microsoft.com/office/drawing/2014/main" id="{BEADC532-C649-89CC-0439-906208B22FE8}"/>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4076061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rgbClr val="7030A0"/>
                </a:solidFill>
              </a:rPr>
              <a:t>7. Role Declaration</a:t>
            </a:r>
            <a:endParaRPr lang="en-US" b="1" dirty="0">
              <a:solidFill>
                <a:srgbClr val="7030A0"/>
              </a:solidFill>
            </a:endParaRPr>
          </a:p>
        </p:txBody>
      </p:sp>
      <p:sp>
        <p:nvSpPr>
          <p:cNvPr id="6" name="Content Placeholder 5"/>
          <p:cNvSpPr>
            <a:spLocks noGrp="1"/>
          </p:cNvSpPr>
          <p:nvPr>
            <p:ph idx="1"/>
          </p:nvPr>
        </p:nvSpPr>
        <p:spPr/>
        <p:txBody>
          <a:bodyPr/>
          <a:lstStyle/>
          <a:p>
            <a:r>
              <a:rPr lang="en-US" dirty="0"/>
              <a:t>Mandatory for all medical students and trainee health professionals to declare their exact role and identity</a:t>
            </a:r>
          </a:p>
          <a:p>
            <a:r>
              <a:rPr lang="en-US" dirty="0"/>
              <a:t>Unethical for medical students, psychologists, or OT assistants to pose as doctors in front of an ignorant patient or family member</a:t>
            </a:r>
          </a:p>
        </p:txBody>
      </p:sp>
      <p:sp>
        <p:nvSpPr>
          <p:cNvPr id="2" name="TextBox 1">
            <a:extLst>
              <a:ext uri="{FF2B5EF4-FFF2-40B4-BE49-F238E27FC236}">
                <a16:creationId xmlns:a16="http://schemas.microsoft.com/office/drawing/2014/main" id="{19C122C5-49DA-7F0F-1797-3E1D2A206A32}"/>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770191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173"/>
            <a:ext cx="8229600" cy="1143000"/>
          </a:xfrm>
        </p:spPr>
        <p:txBody>
          <a:bodyPr>
            <a:noAutofit/>
          </a:bodyPr>
          <a:lstStyle/>
          <a:p>
            <a:r>
              <a:rPr lang="en-US" sz="2400" b="1" dirty="0"/>
              <a:t> RESEARCH ARTICLE</a:t>
            </a:r>
            <a:br>
              <a:rPr lang="en-US" sz="2400" b="1" dirty="0"/>
            </a:br>
            <a:r>
              <a:rPr lang="en-US" sz="2400" b="1" dirty="0"/>
              <a:t>Assisted suicide and the discrimination argument: Can people with mental illness fulfill beneficence- and autonomy-based eligibility criteria?</a:t>
            </a:r>
            <a:br>
              <a:rPr lang="en-US" sz="2400" b="1" dirty="0"/>
            </a:br>
            <a:br>
              <a:rPr lang="en-US" sz="2800" b="1" dirty="0"/>
            </a:br>
            <a:endParaRPr lang="en-US" sz="2800" b="1" dirty="0"/>
          </a:p>
        </p:txBody>
      </p:sp>
      <p:sp>
        <p:nvSpPr>
          <p:cNvPr id="7" name="Content Placeholder 6"/>
          <p:cNvSpPr>
            <a:spLocks noGrp="1"/>
          </p:cNvSpPr>
          <p:nvPr>
            <p:ph idx="1"/>
          </p:nvPr>
        </p:nvSpPr>
        <p:spPr>
          <a:xfrm>
            <a:off x="457200" y="2037080"/>
            <a:ext cx="8229600" cy="4525963"/>
          </a:xfrm>
        </p:spPr>
        <p:txBody>
          <a:bodyPr>
            <a:normAutofit/>
          </a:bodyPr>
          <a:lstStyle/>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https://pubmed.ncbi.nlm.nih.gov/38009382</a:t>
            </a:r>
            <a:endParaRPr lang="en-US" dirty="0"/>
          </a:p>
          <a:p>
            <a:endParaRPr lang="en-US" dirty="0"/>
          </a:p>
        </p:txBody>
      </p:sp>
      <p:pic>
        <p:nvPicPr>
          <p:cNvPr id="4" name="Picture 3"/>
          <p:cNvPicPr>
            <a:picLocks noChangeAspect="1"/>
          </p:cNvPicPr>
          <p:nvPr/>
        </p:nvPicPr>
        <p:blipFill>
          <a:blip r:embed="rId3"/>
          <a:stretch>
            <a:fillRect/>
          </a:stretch>
        </p:blipFill>
        <p:spPr>
          <a:xfrm>
            <a:off x="7465948" y="2303002"/>
            <a:ext cx="1320482" cy="1320482"/>
          </a:xfrm>
          <a:prstGeom prst="rect">
            <a:avLst/>
          </a:prstGeom>
        </p:spPr>
      </p:pic>
      <p:sp>
        <p:nvSpPr>
          <p:cNvPr id="3" name="TextBox 2">
            <a:extLst>
              <a:ext uri="{FF2B5EF4-FFF2-40B4-BE49-F238E27FC236}">
                <a16:creationId xmlns:a16="http://schemas.microsoft.com/office/drawing/2014/main" id="{846EA49E-1B79-2740-AB34-CB28478EDD8D}"/>
              </a:ext>
            </a:extLst>
          </p:cNvPr>
          <p:cNvSpPr txBox="1"/>
          <p:nvPr/>
        </p:nvSpPr>
        <p:spPr>
          <a:xfrm>
            <a:off x="36342" y="48421"/>
            <a:ext cx="3429000" cy="523220"/>
          </a:xfrm>
          <a:prstGeom prst="rect">
            <a:avLst/>
          </a:prstGeom>
          <a:noFill/>
        </p:spPr>
        <p:txBody>
          <a:bodyPr wrap="square" rtlCol="0">
            <a:spAutoFit/>
          </a:bodyPr>
          <a:lstStyle/>
          <a:p>
            <a:r>
              <a:rPr lang="en-US" sz="2800" b="1" dirty="0"/>
              <a:t>Spiral Integration</a:t>
            </a:r>
          </a:p>
        </p:txBody>
      </p:sp>
    </p:spTree>
    <p:extLst>
      <p:ext uri="{BB962C8B-B14F-4D97-AF65-F5344CB8AC3E}">
        <p14:creationId xmlns:p14="http://schemas.microsoft.com/office/powerpoint/2010/main" val="2244663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rmAutofit lnSpcReduction="10000"/>
          </a:bodyPr>
          <a:lstStyle/>
          <a:p>
            <a:pPr algn="just"/>
            <a:r>
              <a:rPr lang="en-US" dirty="0"/>
              <a:t>Autonomy is a practice that acknowledges </a:t>
            </a:r>
            <a:r>
              <a:rPr lang="en-US" dirty="0">
                <a:solidFill>
                  <a:srgbClr val="FF0000"/>
                </a:solidFill>
              </a:rPr>
              <a:t>patients have the right to exercise control over </a:t>
            </a:r>
            <a:r>
              <a:rPr lang="en-US" dirty="0"/>
              <a:t>what happens to them regarding treatment. </a:t>
            </a:r>
          </a:p>
          <a:p>
            <a:pPr algn="just"/>
            <a:r>
              <a:rPr lang="en-US" dirty="0"/>
              <a:t>Autonomy also requires </a:t>
            </a:r>
            <a:r>
              <a:rPr lang="en-US" dirty="0">
                <a:solidFill>
                  <a:srgbClr val="00B050"/>
                </a:solidFill>
              </a:rPr>
              <a:t>informed consent</a:t>
            </a:r>
            <a:r>
              <a:rPr lang="en-US" dirty="0"/>
              <a:t>, which involves </a:t>
            </a:r>
            <a:r>
              <a:rPr lang="en-US" dirty="0">
                <a:solidFill>
                  <a:schemeClr val="tx2">
                    <a:lumMod val="60000"/>
                    <a:lumOff val="40000"/>
                  </a:schemeClr>
                </a:solidFill>
              </a:rPr>
              <a:t>communication between a patient and their healthcare provider </a:t>
            </a:r>
            <a:r>
              <a:rPr lang="en-US" dirty="0"/>
              <a:t>that leads to an agreement or authorization for care, treatment, or services. </a:t>
            </a:r>
          </a:p>
          <a:p>
            <a:endParaRPr lang="en-US"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Autonomy</a:t>
            </a:r>
          </a:p>
        </p:txBody>
      </p:sp>
      <p:sp>
        <p:nvSpPr>
          <p:cNvPr id="5" name="TextBox 4">
            <a:extLst>
              <a:ext uri="{FF2B5EF4-FFF2-40B4-BE49-F238E27FC236}">
                <a16:creationId xmlns:a16="http://schemas.microsoft.com/office/drawing/2014/main" id="{966F23DA-72EB-1BF7-EBBB-631448DF0C94}"/>
              </a:ext>
            </a:extLst>
          </p:cNvPr>
          <p:cNvSpPr txBox="1"/>
          <p:nvPr/>
        </p:nvSpPr>
        <p:spPr>
          <a:xfrm>
            <a:off x="0" y="76406"/>
            <a:ext cx="3429000" cy="523220"/>
          </a:xfrm>
          <a:prstGeom prst="rect">
            <a:avLst/>
          </a:prstGeom>
          <a:noFill/>
        </p:spPr>
        <p:txBody>
          <a:bodyPr wrap="square" rtlCol="0">
            <a:spAutoFit/>
          </a:bodyPr>
          <a:lstStyle/>
          <a:p>
            <a:r>
              <a:rPr lang="en-US" sz="2800" b="1" dirty="0"/>
              <a:t>Spiral Integration</a:t>
            </a:r>
          </a:p>
        </p:txBody>
      </p:sp>
    </p:spTree>
    <p:extLst>
      <p:ext uri="{BB962C8B-B14F-4D97-AF65-F5344CB8AC3E}">
        <p14:creationId xmlns:p14="http://schemas.microsoft.com/office/powerpoint/2010/main" val="79361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endParaRPr lang="en-US" dirty="0"/>
          </a:p>
          <a:p>
            <a:r>
              <a:rPr lang="en-US" dirty="0"/>
              <a:t>Pubmed.com</a:t>
            </a:r>
          </a:p>
          <a:p>
            <a:pPr marL="0" indent="0">
              <a:buNone/>
            </a:pPr>
            <a:endParaRPr lang="en-PK" dirty="0"/>
          </a:p>
        </p:txBody>
      </p:sp>
    </p:spTree>
    <p:extLst>
      <p:ext uri="{BB962C8B-B14F-4D97-AF65-F5344CB8AC3E}">
        <p14:creationId xmlns:p14="http://schemas.microsoft.com/office/powerpoint/2010/main" val="2919203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y Question transparent background PNG cliparts free download | Hi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15218"/>
            <a:ext cx="7620000" cy="5495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09696"/>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71574150"/>
              </p:ext>
            </p:extLst>
          </p:nvPr>
        </p:nvGraphicFramePr>
        <p:xfrm>
          <a:off x="5781675" y="691700"/>
          <a:ext cx="3362325" cy="6088081"/>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0000"/>
                    </a:ext>
                  </a:extLst>
                </a:gridCol>
                <a:gridCol w="1381125">
                  <a:extLst>
                    <a:ext uri="{9D8B030D-6E8A-4147-A177-3AD203B41FA5}">
                      <a16:colId xmlns:a16="http://schemas.microsoft.com/office/drawing/2014/main" val="20001"/>
                    </a:ext>
                  </a:extLst>
                </a:gridCol>
              </a:tblGrid>
              <a:tr h="885169">
                <a:tc gridSpan="2">
                  <a:txBody>
                    <a:bodyPr/>
                    <a:lstStyle/>
                    <a:p>
                      <a:r>
                        <a:rPr lang="en-US" sz="1600" dirty="0"/>
                        <a:t>Prof Umar’s model of clinically oriented integrated</a:t>
                      </a:r>
                      <a:r>
                        <a:rPr lang="en-US" sz="1600" baseline="0" dirty="0"/>
                        <a:t>  Lecture</a:t>
                      </a:r>
                    </a:p>
                    <a:p>
                      <a:r>
                        <a:rPr lang="en-US" sz="1600" baseline="0" dirty="0"/>
                        <a:t>First year MBBS</a:t>
                      </a:r>
                      <a:endParaRPr lang="en-US" sz="1600"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400" dirty="0"/>
                        <a:t>Core subject </a:t>
                      </a:r>
                    </a:p>
                  </a:txBody>
                  <a:tcPr/>
                </a:tc>
                <a:tc>
                  <a:txBody>
                    <a:bodyPr/>
                    <a:lstStyle/>
                    <a:p>
                      <a:r>
                        <a:rPr lang="en-US" sz="1600" dirty="0"/>
                        <a:t>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b="0" dirty="0"/>
                        <a:t>13-14 slides</a:t>
                      </a:r>
                    </a:p>
                  </a:txBody>
                  <a:tcPr/>
                </a:tc>
                <a:extLst>
                  <a:ext uri="{0D108BD9-81ED-4DB2-BD59-A6C34878D82A}">
                    <a16:rowId xmlns:a16="http://schemas.microsoft.com/office/drawing/2014/main" val="10001"/>
                  </a:ext>
                </a:extLst>
              </a:tr>
              <a:tr h="1149072">
                <a:tc>
                  <a:txBody>
                    <a:bodyPr/>
                    <a:lstStyle/>
                    <a:p>
                      <a:r>
                        <a:rPr lang="en-US" sz="1400" dirty="0"/>
                        <a:t>Horizontal integration </a:t>
                      </a:r>
                    </a:p>
                    <a:p>
                      <a:r>
                        <a:rPr lang="en-US" sz="1400" dirty="0"/>
                        <a:t>(</a:t>
                      </a:r>
                      <a:r>
                        <a:rPr lang="en-US" sz="1400" baseline="0" dirty="0"/>
                        <a:t> Same year subjects)</a:t>
                      </a:r>
                    </a:p>
                    <a:p>
                      <a:r>
                        <a:rPr lang="en-US" sz="1400" baseline="0" dirty="0"/>
                        <a:t>Anatomy, Biochemistry, Physiology</a:t>
                      </a:r>
                      <a:endParaRPr lang="en-US" sz="1400" dirty="0"/>
                    </a:p>
                  </a:txBody>
                  <a:tcPr/>
                </a:tc>
                <a:tc>
                  <a:txBody>
                    <a:bodyPr/>
                    <a:lstStyle/>
                    <a:p>
                      <a:r>
                        <a:rPr lang="en-US" sz="1600" dirty="0"/>
                        <a:t>0%</a:t>
                      </a:r>
                    </a:p>
                  </a:txBody>
                  <a:tcPr/>
                </a:tc>
                <a:extLst>
                  <a:ext uri="{0D108BD9-81ED-4DB2-BD59-A6C34878D82A}">
                    <a16:rowId xmlns:a16="http://schemas.microsoft.com/office/drawing/2014/main" val="10002"/>
                  </a:ext>
                </a:extLst>
              </a:tr>
              <a:tr h="1268742">
                <a:tc>
                  <a:txBody>
                    <a:bodyPr/>
                    <a:lstStyle/>
                    <a:p>
                      <a:r>
                        <a:rPr lang="en-US" sz="1400" dirty="0"/>
                        <a:t>Vertical Integration </a:t>
                      </a:r>
                    </a:p>
                    <a:p>
                      <a:r>
                        <a:rPr lang="en-US" sz="1400" dirty="0"/>
                        <a:t>(Basic sciences subjects of different years(Forensic Medicine,</a:t>
                      </a:r>
                      <a:r>
                        <a:rPr lang="en-US" sz="1400" baseline="0" dirty="0"/>
                        <a:t> Pharmacology, Community medicine</a:t>
                      </a:r>
                      <a:endParaRPr lang="en-US" sz="1400" dirty="0"/>
                    </a:p>
                  </a:txBody>
                  <a:tcPr/>
                </a:tc>
                <a:tc>
                  <a:txBody>
                    <a:bodyPr/>
                    <a:lstStyle/>
                    <a:p>
                      <a:r>
                        <a:rPr lang="en-US" sz="1600" dirty="0"/>
                        <a:t>0%</a:t>
                      </a:r>
                    </a:p>
                  </a:txBody>
                  <a:tcPr/>
                </a:tc>
                <a:extLst>
                  <a:ext uri="{0D108BD9-81ED-4DB2-BD59-A6C34878D82A}">
                    <a16:rowId xmlns:a16="http://schemas.microsoft.com/office/drawing/2014/main" val="10003"/>
                  </a:ext>
                </a:extLst>
              </a:tr>
              <a:tr h="796652">
                <a:tc>
                  <a:txBody>
                    <a:bodyPr/>
                    <a:lstStyle/>
                    <a:p>
                      <a:r>
                        <a:rPr lang="en-US" sz="1400" dirty="0"/>
                        <a:t>Vertical Integration </a:t>
                      </a:r>
                    </a:p>
                    <a:p>
                      <a:r>
                        <a:rPr lang="en-US" sz="1400" dirty="0"/>
                        <a:t>Clinical Subjects</a:t>
                      </a:r>
                      <a:r>
                        <a:rPr lang="en-US" sz="1400" baseline="0" dirty="0"/>
                        <a:t> (Medicine, Surgery, Gynae/</a:t>
                      </a:r>
                      <a:r>
                        <a:rPr lang="en-US" sz="1400" baseline="0" dirty="0" err="1"/>
                        <a:t>Obs</a:t>
                      </a:r>
                      <a:r>
                        <a:rPr lang="en-US" sz="1400" baseline="0" dirty="0"/>
                        <a:t> </a:t>
                      </a:r>
                      <a:r>
                        <a:rPr lang="en-US" sz="1400" baseline="0" dirty="0" err="1"/>
                        <a:t>etc</a:t>
                      </a:r>
                      <a:r>
                        <a:rPr lang="en-US" sz="1400" baseline="0" dirty="0"/>
                        <a:t>)</a:t>
                      </a:r>
                    </a:p>
                  </a:txBody>
                  <a:tcPr/>
                </a:tc>
                <a:tc>
                  <a:txBody>
                    <a:bodyPr/>
                    <a:lstStyle/>
                    <a:p>
                      <a:r>
                        <a:rPr lang="en-US" sz="1600" dirty="0"/>
                        <a:t>0%</a:t>
                      </a:r>
                    </a:p>
                  </a:txBody>
                  <a:tcPr/>
                </a:tc>
                <a:extLst>
                  <a:ext uri="{0D108BD9-81ED-4DB2-BD59-A6C34878D82A}">
                    <a16:rowId xmlns:a16="http://schemas.microsoft.com/office/drawing/2014/main" val="10004"/>
                  </a:ext>
                </a:extLst>
              </a:tr>
              <a:tr h="1032697">
                <a:tc>
                  <a:txBody>
                    <a:bodyPr/>
                    <a:lstStyle/>
                    <a:p>
                      <a:r>
                        <a:rPr lang="en-US" sz="1400" baseline="0" dirty="0"/>
                        <a:t>Longitudinal/ ongoing integration ( Bioethics, Research, Artificial Intelligence, Family Medicine </a:t>
                      </a:r>
                    </a:p>
                  </a:txBody>
                  <a:tcPr/>
                </a:tc>
                <a:tc>
                  <a:txBody>
                    <a:bodyPr/>
                    <a:lstStyle/>
                    <a:p>
                      <a:r>
                        <a:rPr lang="en-US" sz="1600" dirty="0"/>
                        <a:t>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b="0" dirty="0"/>
                        <a:t>1-2 slides</a:t>
                      </a:r>
                    </a:p>
                    <a:p>
                      <a:endParaRPr lang="en-US" sz="1600" dirty="0"/>
                    </a:p>
                  </a:txBody>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8D001E9C-4F8B-770A-80CB-EE8C46CB00F6}"/>
              </a:ext>
            </a:extLst>
          </p:cNvPr>
          <p:cNvSpPr txBox="1"/>
          <p:nvPr/>
        </p:nvSpPr>
        <p:spPr>
          <a:xfrm>
            <a:off x="265043" y="186697"/>
            <a:ext cx="8348870" cy="523220"/>
          </a:xfrm>
          <a:prstGeom prst="rect">
            <a:avLst/>
          </a:prstGeom>
          <a:noFill/>
        </p:spPr>
        <p:txBody>
          <a:bodyPr wrap="square">
            <a:spAutoFit/>
          </a:bodyPr>
          <a:lstStyle/>
          <a:p>
            <a:pPr algn="ctr"/>
            <a:r>
              <a:rPr lang="en-US" sz="2800" b="1" dirty="0">
                <a:latin typeface="+mn-lt"/>
              </a:rPr>
              <a:t>Professor Umar Model of Integrated Lecture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078"/>
            <a:ext cx="8229600" cy="820287"/>
          </a:xfrm>
        </p:spPr>
        <p:txBody>
          <a:bodyPr>
            <a:normAutofit/>
          </a:bodyPr>
          <a:lstStyle/>
          <a:p>
            <a:pPr algn="l"/>
            <a:r>
              <a:rPr lang="en-GB" b="1" dirty="0">
                <a:solidFill>
                  <a:srgbClr val="7030A0"/>
                </a:solidFill>
              </a:rPr>
              <a:t>Clinical Scenario</a:t>
            </a:r>
            <a:endParaRPr lang="en-US" b="1" dirty="0">
              <a:solidFill>
                <a:srgbClr val="7030A0"/>
              </a:solidFill>
            </a:endParaRPr>
          </a:p>
        </p:txBody>
      </p:sp>
      <p:sp>
        <p:nvSpPr>
          <p:cNvPr id="3" name="Content Placeholder 2"/>
          <p:cNvSpPr>
            <a:spLocks noGrp="1"/>
          </p:cNvSpPr>
          <p:nvPr>
            <p:ph idx="1"/>
          </p:nvPr>
        </p:nvSpPr>
        <p:spPr>
          <a:xfrm>
            <a:off x="457200" y="1978090"/>
            <a:ext cx="8229600" cy="4403832"/>
          </a:xfrm>
        </p:spPr>
        <p:txBody>
          <a:bodyPr>
            <a:normAutofit/>
          </a:bodyPr>
          <a:lstStyle/>
          <a:p>
            <a:pPr marL="0" indent="0">
              <a:lnSpc>
                <a:spcPct val="120000"/>
              </a:lnSpc>
              <a:buNone/>
            </a:pPr>
            <a:r>
              <a:rPr lang="en-US" sz="3800" dirty="0"/>
              <a:t>.</a:t>
            </a:r>
            <a:endParaRPr lang="en-GB" sz="3800" dirty="0"/>
          </a:p>
          <a:p>
            <a:endParaRPr lang="en-GB" dirty="0"/>
          </a:p>
        </p:txBody>
      </p:sp>
      <p:sp>
        <p:nvSpPr>
          <p:cNvPr id="6" name="Rectangle 5"/>
          <p:cNvSpPr/>
          <p:nvPr/>
        </p:nvSpPr>
        <p:spPr>
          <a:xfrm>
            <a:off x="533506" y="2038663"/>
            <a:ext cx="8153294" cy="4524315"/>
          </a:xfrm>
          <a:prstGeom prst="rect">
            <a:avLst/>
          </a:prstGeom>
        </p:spPr>
        <p:txBody>
          <a:bodyPr wrap="square">
            <a:spAutoFit/>
          </a:bodyPr>
          <a:lstStyle/>
          <a:p>
            <a:r>
              <a:rPr lang="en-US" dirty="0"/>
              <a:t>Dr. Emily Watson, a highly regarded cardiologist, faces a challenging ethical dilemma during her practice. One of her long-term patients, Mr. John Thompson, is a 70-year-old man with severe congestive heart failure. Despite receiving the best possible medical treatment, Mr. Thompson's condition continues to deteriorate. He is now frequently hospitalized, experiencing significant pain and discomfort, and his quality of life has drastically declined. During a recent consultation, Mr. Thompson confides in Dr. Watson that he no longer wishes to continue aggressive treatment. He expresses a desire to spend his remaining days at home with his family, free from the invasive procedures and hospital stays that have dominated his life for the past year. His family, however, is adamant that everything possible must be done to prolong his life, even if it means more hospitalizations and treatments.Dr. Watson is torn. On one hand, she respects Mr. Thompson's autonomy and understands his wish to prioritize quality of life over quantity. On the other hand, she feels the weight of the family's wishes and the professional obligation to use her skills to extend life whenever possible. The ethical principles of autonomy, beneficence, non-maleficence, and justice all play a role in this complex situation.</a:t>
            </a:r>
          </a:p>
        </p:txBody>
      </p:sp>
      <p:pic>
        <p:nvPicPr>
          <p:cNvPr id="7" name="Picture 6"/>
          <p:cNvPicPr>
            <a:picLocks noChangeAspect="1"/>
          </p:cNvPicPr>
          <p:nvPr/>
        </p:nvPicPr>
        <p:blipFill>
          <a:blip r:embed="rId2"/>
          <a:stretch>
            <a:fillRect/>
          </a:stretch>
        </p:blipFill>
        <p:spPr>
          <a:xfrm>
            <a:off x="7010400" y="385218"/>
            <a:ext cx="1448577" cy="1562585"/>
          </a:xfrm>
          <a:prstGeom prst="rect">
            <a:avLst/>
          </a:prstGeom>
        </p:spPr>
      </p:pic>
      <p:sp>
        <p:nvSpPr>
          <p:cNvPr id="4" name="TextBox 3">
            <a:extLst>
              <a:ext uri="{FF2B5EF4-FFF2-40B4-BE49-F238E27FC236}">
                <a16:creationId xmlns:a16="http://schemas.microsoft.com/office/drawing/2014/main" id="{F8DABA7A-71D5-7DAC-1223-174B935972D1}"/>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pPr algn="l"/>
            <a:r>
              <a:rPr lang="en-US" sz="4800" b="1" dirty="0">
                <a:solidFill>
                  <a:srgbClr val="7030A0"/>
                </a:solidFill>
              </a:rPr>
              <a:t>Resolution</a:t>
            </a:r>
            <a:endParaRPr lang="en-US" b="1" dirty="0">
              <a:solidFill>
                <a:srgbClr val="7030A0"/>
              </a:solidFill>
            </a:endParaRPr>
          </a:p>
        </p:txBody>
      </p:sp>
      <p:sp>
        <p:nvSpPr>
          <p:cNvPr id="3" name="Content Placeholder 2"/>
          <p:cNvSpPr>
            <a:spLocks noGrp="1"/>
          </p:cNvSpPr>
          <p:nvPr>
            <p:ph idx="1"/>
          </p:nvPr>
        </p:nvSpPr>
        <p:spPr/>
        <p:txBody>
          <a:bodyPr>
            <a:normAutofit fontScale="77500" lnSpcReduction="20000"/>
          </a:bodyPr>
          <a:lstStyle/>
          <a:p>
            <a:r>
              <a:rPr lang="en-US" dirty="0"/>
              <a:t>Dr. Watson arranges a </a:t>
            </a:r>
            <a:r>
              <a:rPr lang="en-US" dirty="0">
                <a:solidFill>
                  <a:srgbClr val="C00000"/>
                </a:solidFill>
              </a:rPr>
              <a:t>family meeting </a:t>
            </a:r>
            <a:r>
              <a:rPr lang="en-US" dirty="0"/>
              <a:t>with Mr. Thompson and his relatives. She facilitates a candid discussion about Mr. Thompson's wishes, the realities of his medical condition, and the likely outcomes of continued treatment. She emphasizes the importance of respecting Mr. Thompson's </a:t>
            </a:r>
            <a:r>
              <a:rPr lang="en-US" dirty="0">
                <a:solidFill>
                  <a:srgbClr val="C00000"/>
                </a:solidFill>
              </a:rPr>
              <a:t>autonomy</a:t>
            </a:r>
            <a:r>
              <a:rPr lang="en-US" dirty="0"/>
              <a:t> and explains that palliative care could provide comfort and improve his quality of life in his final days.</a:t>
            </a:r>
          </a:p>
          <a:p>
            <a:r>
              <a:rPr lang="en-US" dirty="0"/>
              <a:t>Through this compassionate and ethical approach, Dr. Watson helps the family understand Mr. Thompson's perspective. Eventually, they agree to honor his wishes. Mr. Thompson is enrolled in a home-based palliative care program, where he receives the support he needs to spend his remaining time in peace, surrounded by his loved ones.</a:t>
            </a:r>
          </a:p>
        </p:txBody>
      </p:sp>
      <p:pic>
        <p:nvPicPr>
          <p:cNvPr id="5" name="Picture 4"/>
          <p:cNvPicPr>
            <a:picLocks noChangeAspect="1"/>
          </p:cNvPicPr>
          <p:nvPr/>
        </p:nvPicPr>
        <p:blipFill>
          <a:blip r:embed="rId2"/>
          <a:stretch>
            <a:fillRect/>
          </a:stretch>
        </p:blipFill>
        <p:spPr>
          <a:xfrm>
            <a:off x="6531429" y="467854"/>
            <a:ext cx="1614196" cy="1132346"/>
          </a:xfrm>
          <a:prstGeom prst="rect">
            <a:avLst/>
          </a:prstGeom>
        </p:spPr>
      </p:pic>
      <p:sp>
        <p:nvSpPr>
          <p:cNvPr id="4" name="TextBox 3">
            <a:extLst>
              <a:ext uri="{FF2B5EF4-FFF2-40B4-BE49-F238E27FC236}">
                <a16:creationId xmlns:a16="http://schemas.microsoft.com/office/drawing/2014/main" id="{1591EC3A-20C4-0E1A-D090-3EF1521BC1E0}"/>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29374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55058"/>
          <a:ext cx="7993626" cy="4371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446189" y="802558"/>
            <a:ext cx="2409825" cy="1905000"/>
          </a:xfrm>
          <a:prstGeom prst="rect">
            <a:avLst/>
          </a:prstGeom>
        </p:spPr>
      </p:pic>
      <p:sp>
        <p:nvSpPr>
          <p:cNvPr id="3" name="TextBox 2">
            <a:extLst>
              <a:ext uri="{FF2B5EF4-FFF2-40B4-BE49-F238E27FC236}">
                <a16:creationId xmlns:a16="http://schemas.microsoft.com/office/drawing/2014/main" id="{02FF83BD-4C51-7B60-559C-5B5F36CC5E13}"/>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63968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012"/>
            <a:ext cx="8229600" cy="964227"/>
          </a:xfrm>
        </p:spPr>
        <p:txBody>
          <a:bodyPr>
            <a:normAutofit/>
          </a:bodyPr>
          <a:lstStyle/>
          <a:p>
            <a:r>
              <a:rPr lang="en-GB" altLang="en-US" b="1" dirty="0">
                <a:solidFill>
                  <a:srgbClr val="7030A0"/>
                </a:solidFill>
              </a:rPr>
              <a:t>Descriptive Ethics</a:t>
            </a:r>
            <a:endParaRPr lang="en-US" b="1" dirty="0">
              <a:solidFill>
                <a:srgbClr val="7030A0"/>
              </a:solidFill>
            </a:endParaRPr>
          </a:p>
        </p:txBody>
      </p:sp>
      <p:sp>
        <p:nvSpPr>
          <p:cNvPr id="3" name="Content Placeholder 2"/>
          <p:cNvSpPr>
            <a:spLocks noGrp="1"/>
          </p:cNvSpPr>
          <p:nvPr>
            <p:ph idx="1"/>
          </p:nvPr>
        </p:nvSpPr>
        <p:spPr>
          <a:xfrm>
            <a:off x="457199" y="1565436"/>
            <a:ext cx="8406581" cy="4658384"/>
          </a:xfrm>
        </p:spPr>
        <p:txBody>
          <a:bodyPr>
            <a:normAutofit/>
          </a:bodyPr>
          <a:lstStyle/>
          <a:p>
            <a:r>
              <a:rPr lang="en-GB" altLang="en-US" dirty="0"/>
              <a:t>Concerned with the study and compilation of data on the actual moral behaviour and beliefs expected by the society as regards behaviour of doctors, medical issues and dilemmas </a:t>
            </a:r>
          </a:p>
          <a:p>
            <a:r>
              <a:rPr lang="en-GB" altLang="en-US" dirty="0"/>
              <a:t>e.g. should public money be used to treat patients with drug abuse and AIDS?  Should an employee of the Population Control Division pay the bills of an employee seeking a test-tube baby or in-vitro fertilization (IVF)? </a:t>
            </a:r>
          </a:p>
        </p:txBody>
      </p:sp>
      <p:pic>
        <p:nvPicPr>
          <p:cNvPr id="4" name="Picture 3"/>
          <p:cNvPicPr>
            <a:picLocks noChangeAspect="1"/>
          </p:cNvPicPr>
          <p:nvPr/>
        </p:nvPicPr>
        <p:blipFill>
          <a:blip r:embed="rId2"/>
          <a:stretch>
            <a:fillRect/>
          </a:stretch>
        </p:blipFill>
        <p:spPr>
          <a:xfrm>
            <a:off x="7098461" y="498814"/>
            <a:ext cx="1588339" cy="1066622"/>
          </a:xfrm>
          <a:prstGeom prst="rect">
            <a:avLst/>
          </a:prstGeom>
        </p:spPr>
      </p:pic>
      <p:sp>
        <p:nvSpPr>
          <p:cNvPr id="5" name="TextBox 4">
            <a:extLst>
              <a:ext uri="{FF2B5EF4-FFF2-40B4-BE49-F238E27FC236}">
                <a16:creationId xmlns:a16="http://schemas.microsoft.com/office/drawing/2014/main" id="{981C9188-03FE-A92C-5B52-F45B605F46CC}"/>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42"/>
            <a:ext cx="7825409" cy="847795"/>
          </a:xfrm>
        </p:spPr>
        <p:txBody>
          <a:bodyPr/>
          <a:lstStyle/>
          <a:p>
            <a:r>
              <a:rPr lang="en-GB" altLang="en-US" b="1" dirty="0">
                <a:solidFill>
                  <a:srgbClr val="7030A0"/>
                </a:solidFill>
              </a:rPr>
              <a:t>Normative Ethics</a:t>
            </a:r>
            <a:r>
              <a:rPr lang="en-US" b="1" dirty="0">
                <a:solidFill>
                  <a:srgbClr val="7030A0"/>
                </a:solidFill>
              </a:rPr>
              <a:t> </a:t>
            </a:r>
          </a:p>
        </p:txBody>
      </p:sp>
      <p:sp>
        <p:nvSpPr>
          <p:cNvPr id="3" name="Content Placeholder 2"/>
          <p:cNvSpPr>
            <a:spLocks noGrp="1"/>
          </p:cNvSpPr>
          <p:nvPr>
            <p:ph idx="1"/>
          </p:nvPr>
        </p:nvSpPr>
        <p:spPr>
          <a:xfrm>
            <a:off x="697048" y="1487789"/>
            <a:ext cx="7989752" cy="4628560"/>
          </a:xfrm>
        </p:spPr>
        <p:txBody>
          <a:bodyPr>
            <a:normAutofit/>
          </a:bodyPr>
          <a:lstStyle/>
          <a:p>
            <a:r>
              <a:rPr lang="en-GB" altLang="en-US" dirty="0"/>
              <a:t>Concerned with the established norms of conduct, that provide the theoretical framework and principles that can guide a doctor dealing with a practical problem</a:t>
            </a:r>
          </a:p>
          <a:p>
            <a:r>
              <a:rPr lang="en-GB" altLang="en-US" dirty="0"/>
              <a:t> e.g. whether he should take consent about surgery from an illiterate man, fearing that the patient may make a wrong choice .</a:t>
            </a:r>
            <a:br>
              <a:rPr lang="en-US" dirty="0"/>
            </a:br>
            <a:br>
              <a:rPr lang="en-US" dirty="0"/>
            </a:br>
            <a:endParaRPr lang="en-US" dirty="0"/>
          </a:p>
        </p:txBody>
      </p:sp>
      <p:pic>
        <p:nvPicPr>
          <p:cNvPr id="4" name="Picture 3"/>
          <p:cNvPicPr>
            <a:picLocks noChangeAspect="1"/>
          </p:cNvPicPr>
          <p:nvPr/>
        </p:nvPicPr>
        <p:blipFill>
          <a:blip r:embed="rId2"/>
          <a:stretch>
            <a:fillRect/>
          </a:stretch>
        </p:blipFill>
        <p:spPr>
          <a:xfrm>
            <a:off x="6996708" y="600260"/>
            <a:ext cx="1285901" cy="863525"/>
          </a:xfrm>
          <a:prstGeom prst="rect">
            <a:avLst/>
          </a:prstGeom>
        </p:spPr>
      </p:pic>
      <p:sp>
        <p:nvSpPr>
          <p:cNvPr id="5" name="TextBox 4">
            <a:extLst>
              <a:ext uri="{FF2B5EF4-FFF2-40B4-BE49-F238E27FC236}">
                <a16:creationId xmlns:a16="http://schemas.microsoft.com/office/drawing/2014/main" id="{2DCE8CD5-BD90-3FED-51CC-F7BBDEE9219E}"/>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2611</Words>
  <Application>Microsoft Office PowerPoint</Application>
  <PresentationFormat>On-screen Show (4:3)</PresentationFormat>
  <Paragraphs>209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Calibri</vt:lpstr>
      <vt:lpstr>Century Gothic</vt:lpstr>
      <vt:lpstr>Office Theme</vt:lpstr>
      <vt:lpstr>PowerPoint Presentation</vt:lpstr>
      <vt:lpstr>Motto Vision; The Dream/Tomorrow</vt:lpstr>
      <vt:lpstr> Learning objectives </vt:lpstr>
      <vt:lpstr>PowerPoint Presentation</vt:lpstr>
      <vt:lpstr>Clinical Scenario</vt:lpstr>
      <vt:lpstr>Resolution</vt:lpstr>
      <vt:lpstr>PowerPoint Presentation</vt:lpstr>
      <vt:lpstr>Descriptive Ethics</vt:lpstr>
      <vt:lpstr>Normative Ethics </vt:lpstr>
      <vt:lpstr>Ethical Principles</vt:lpstr>
      <vt:lpstr>Ethical Principles</vt:lpstr>
      <vt:lpstr>Ethical Principles</vt:lpstr>
      <vt:lpstr>Ethical Principles</vt:lpstr>
      <vt:lpstr>Commonest Ethical Omissions in Medical Practice: Informed Consent and Confidentiality </vt:lpstr>
      <vt:lpstr>Commonest Ethical Omissions in Medical Practice: Informed Consent and Confidentiality </vt:lpstr>
      <vt:lpstr>Informed consent</vt:lpstr>
      <vt:lpstr>Informed consent</vt:lpstr>
      <vt:lpstr>Confidentiality </vt:lpstr>
      <vt:lpstr>Breach of Confidentiality </vt:lpstr>
      <vt:lpstr>Confidentiality and consent-  issues for medical students</vt:lpstr>
      <vt:lpstr>Common Ethical Dilemmas in a Health Professional’s Life  Clinical Scenario</vt:lpstr>
      <vt:lpstr>1. Euthanasia</vt:lpstr>
      <vt:lpstr>2. Accepting Gifts from Patients</vt:lpstr>
      <vt:lpstr>How to Decide?</vt:lpstr>
      <vt:lpstr>How to Say ‘No’?</vt:lpstr>
      <vt:lpstr>2. Sexual boundaries violation </vt:lpstr>
      <vt:lpstr>3. Relationship with the Pharmaceutical Industry</vt:lpstr>
      <vt:lpstr>4. Charges and Fee</vt:lpstr>
      <vt:lpstr>5. Media and Medicine</vt:lpstr>
      <vt:lpstr>6. Tele-Medicine</vt:lpstr>
      <vt:lpstr>7. Role Declaration</vt:lpstr>
      <vt:lpstr> RESEARCH ARTICLE Assisted suicide and the discrimination argument: Can people with mental illness fulfill beneficence- and autonomy-based eligibility criteria?  </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Kainat Mirza</cp:lastModifiedBy>
  <cp:revision>121</cp:revision>
  <dcterms:created xsi:type="dcterms:W3CDTF">2020-02-26T17:20:51Z</dcterms:created>
  <dcterms:modified xsi:type="dcterms:W3CDTF">2025-02-18T09:00:30Z</dcterms:modified>
</cp:coreProperties>
</file>