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63" r:id="rId2"/>
    <p:sldId id="405" r:id="rId3"/>
    <p:sldId id="362" r:id="rId4"/>
    <p:sldId id="496" r:id="rId5"/>
    <p:sldId id="278" r:id="rId6"/>
    <p:sldId id="274" r:id="rId7"/>
    <p:sldId id="275" r:id="rId8"/>
    <p:sldId id="640" r:id="rId9"/>
    <p:sldId id="641" r:id="rId10"/>
    <p:sldId id="276" r:id="rId11"/>
    <p:sldId id="637" r:id="rId12"/>
    <p:sldId id="639" r:id="rId13"/>
    <p:sldId id="279" r:id="rId14"/>
    <p:sldId id="277" r:id="rId15"/>
    <p:sldId id="638" r:id="rId16"/>
    <p:sldId id="642" r:id="rId17"/>
    <p:sldId id="281" r:id="rId18"/>
    <p:sldId id="643" r:id="rId19"/>
    <p:sldId id="544" r:id="rId20"/>
    <p:sldId id="547" r:id="rId21"/>
    <p:sldId id="437" r:id="rId22"/>
    <p:sldId id="417" r:id="rId23"/>
    <p:sldId id="644" r:id="rId24"/>
    <p:sldId id="645" r:id="rId25"/>
    <p:sldId id="608" r:id="rId26"/>
    <p:sldId id="54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Servic</a:t>
          </a:r>
          <a:r>
            <a:rPr lang="en-US" sz="1300" kern="1200" dirty="0">
              <a:latin typeface="Arial Black" pitchFamily="34" charset="0"/>
            </a:rPr>
            <a:t>e</a:t>
          </a:r>
          <a:r>
            <a:rPr lang="en-US" sz="1300" kern="1200" dirty="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2010-51CC-4879-AA49-9AFEAD298394}" type="datetimeFigureOut">
              <a:rPr lang="en-US" smtClean="0"/>
              <a:t>2/18/2025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F12D-EC3C-44AD-8262-1354B164A540}" type="slidenum">
              <a:rPr lang="en-US" smtClean="0"/>
              <a:t>‹#›</a:t>
            </a:fld>
            <a:endParaRPr lang="en-US" dirty="0"/>
          </a:p>
        </p:txBody>
      </p:sp>
    </p:spTree>
    <p:extLst>
      <p:ext uri="{BB962C8B-B14F-4D97-AF65-F5344CB8AC3E}">
        <p14:creationId xmlns:p14="http://schemas.microsoft.com/office/powerpoint/2010/main" val="28822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dirty="0"/>
          </a:p>
        </p:txBody>
      </p:sp>
    </p:spTree>
    <p:extLst>
      <p:ext uri="{BB962C8B-B14F-4D97-AF65-F5344CB8AC3E}">
        <p14:creationId xmlns:p14="http://schemas.microsoft.com/office/powerpoint/2010/main" val="36075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dirty="0"/>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b="1" dirty="0">
                <a:solidFill>
                  <a:srgbClr val="7030A0"/>
                </a:solidFill>
              </a:rPr>
              <a:t>Piaget’s Theory Of Cognitive Development</a:t>
            </a:r>
          </a:p>
        </p:txBody>
      </p:sp>
      <p:sp>
        <p:nvSpPr>
          <p:cNvPr id="3" name="Content Placeholder 2"/>
          <p:cNvSpPr>
            <a:spLocks noGrp="1"/>
          </p:cNvSpPr>
          <p:nvPr>
            <p:ph idx="1"/>
          </p:nvPr>
        </p:nvSpPr>
        <p:spPr>
          <a:xfrm>
            <a:off x="228600" y="2057399"/>
            <a:ext cx="8686800" cy="4525963"/>
          </a:xfrm>
        </p:spPr>
        <p:txBody>
          <a:bodyPr>
            <a:normAutofit fontScale="92500" lnSpcReduction="10000"/>
          </a:bodyPr>
          <a:lstStyle/>
          <a:p>
            <a:r>
              <a:rPr lang="en-US" b="1" dirty="0"/>
              <a:t>Piaget</a:t>
            </a:r>
            <a:r>
              <a:rPr lang="en-US" dirty="0"/>
              <a:t> proposed four </a:t>
            </a:r>
            <a:r>
              <a:rPr lang="en-US" b="1" dirty="0"/>
              <a:t>stages</a:t>
            </a:r>
            <a:r>
              <a:rPr lang="en-US" dirty="0"/>
              <a:t> of cognitive development: </a:t>
            </a:r>
          </a:p>
          <a:p>
            <a:r>
              <a:rPr lang="en-US" dirty="0"/>
              <a:t>The sensorimotor</a:t>
            </a:r>
          </a:p>
          <a:p>
            <a:r>
              <a:rPr lang="en-US" dirty="0"/>
              <a:t>Preoperational</a:t>
            </a:r>
          </a:p>
          <a:p>
            <a:r>
              <a:rPr lang="en-US" dirty="0"/>
              <a:t>Concrete operational</a:t>
            </a:r>
          </a:p>
          <a:p>
            <a:r>
              <a:rPr lang="en-US" dirty="0"/>
              <a:t> Formal operational period. </a:t>
            </a:r>
          </a:p>
          <a:p>
            <a:r>
              <a:rPr lang="en-US" dirty="0"/>
              <a:t>The sensorimotor </a:t>
            </a:r>
            <a:r>
              <a:rPr lang="en-US" b="1" dirty="0"/>
              <a:t>stage</a:t>
            </a:r>
            <a:r>
              <a:rPr lang="en-US" dirty="0"/>
              <a:t> is the first of the four </a:t>
            </a:r>
            <a:r>
              <a:rPr lang="en-US" b="1" dirty="0"/>
              <a:t>stages</a:t>
            </a:r>
            <a:r>
              <a:rPr lang="en-US" dirty="0"/>
              <a:t> in cognitive development which </a:t>
            </a:r>
            <a:r>
              <a:rPr lang="en-US" dirty="0">
                <a:solidFill>
                  <a:srgbClr val="C00000"/>
                </a:solidFill>
              </a:rPr>
              <a:t>"extends from birth to the acquisition of language</a:t>
            </a:r>
            <a:r>
              <a:rPr lang="en-US" dirty="0"/>
              <a:t>".</a:t>
            </a:r>
          </a:p>
        </p:txBody>
      </p:sp>
      <p:sp>
        <p:nvSpPr>
          <p:cNvPr id="4" name="TextBox 3">
            <a:extLst>
              <a:ext uri="{FF2B5EF4-FFF2-40B4-BE49-F238E27FC236}">
                <a16:creationId xmlns:a16="http://schemas.microsoft.com/office/drawing/2014/main" id="{5BADD045-964A-3043-FA02-3FC1440C32E8}"/>
              </a:ext>
            </a:extLst>
          </p:cNvPr>
          <p:cNvSpPr txBox="1"/>
          <p:nvPr/>
        </p:nvSpPr>
        <p:spPr>
          <a:xfrm>
            <a:off x="0" y="-76200"/>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Piaget’s theory</a:t>
            </a:r>
          </a:p>
        </p:txBody>
      </p:sp>
      <p:pic>
        <p:nvPicPr>
          <p:cNvPr id="2050" name="Picture 2" descr="C:\Users\world\Desktop\ylvowaptoiamv9r6se6o.gif"/>
          <p:cNvPicPr>
            <a:picLocks noGrp="1" noChangeAspect="1" noChangeArrowheads="1"/>
          </p:cNvPicPr>
          <p:nvPr>
            <p:ph idx="1"/>
          </p:nvPr>
        </p:nvPicPr>
        <p:blipFill>
          <a:blip r:embed="rId2"/>
          <a:srcRect/>
          <a:stretch>
            <a:fillRect/>
          </a:stretch>
        </p:blipFill>
        <p:spPr bwMode="auto">
          <a:xfrm>
            <a:off x="609600" y="1371600"/>
            <a:ext cx="7924799" cy="4953000"/>
          </a:xfrm>
          <a:prstGeom prst="rect">
            <a:avLst/>
          </a:prstGeom>
          <a:noFill/>
        </p:spPr>
      </p:pic>
      <p:sp>
        <p:nvSpPr>
          <p:cNvPr id="3" name="TextBox 2">
            <a:extLst>
              <a:ext uri="{FF2B5EF4-FFF2-40B4-BE49-F238E27FC236}">
                <a16:creationId xmlns:a16="http://schemas.microsoft.com/office/drawing/2014/main" id="{422FC471-C255-808A-14F4-E56D0B5934E0}"/>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8E5B515-45BE-3934-6AFD-F20BC71EF0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67" y="1447800"/>
            <a:ext cx="9051699" cy="4243785"/>
          </a:xfrm>
        </p:spPr>
      </p:pic>
      <p:sp>
        <p:nvSpPr>
          <p:cNvPr id="10" name="TextBox 9">
            <a:extLst>
              <a:ext uri="{FF2B5EF4-FFF2-40B4-BE49-F238E27FC236}">
                <a16:creationId xmlns:a16="http://schemas.microsoft.com/office/drawing/2014/main" id="{50F4D899-138C-F045-3C64-B6BB613AF986}"/>
              </a:ext>
            </a:extLst>
          </p:cNvPr>
          <p:cNvSpPr txBox="1"/>
          <p:nvPr/>
        </p:nvSpPr>
        <p:spPr>
          <a:xfrm>
            <a:off x="0" y="-76200"/>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9062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7030A0"/>
                </a:solidFill>
              </a:rPr>
              <a:t>Freud Personality Theory of Development</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a:solidFill>
                  <a:srgbClr val="C00000"/>
                </a:solidFill>
              </a:rPr>
              <a:t>Sigmund </a:t>
            </a:r>
            <a:r>
              <a:rPr lang="en-US" b="1" dirty="0">
                <a:solidFill>
                  <a:srgbClr val="C00000"/>
                </a:solidFill>
              </a:rPr>
              <a:t>Freud </a:t>
            </a:r>
            <a:r>
              <a:rPr lang="en-US" dirty="0"/>
              <a:t>developed the </a:t>
            </a:r>
            <a:r>
              <a:rPr lang="en-US" b="1" dirty="0"/>
              <a:t>psychoanalytic theory</a:t>
            </a:r>
            <a:r>
              <a:rPr lang="en-US" dirty="0"/>
              <a:t> of personality </a:t>
            </a:r>
            <a:r>
              <a:rPr lang="en-US" b="1" dirty="0"/>
              <a:t>development</a:t>
            </a:r>
            <a:r>
              <a:rPr lang="en-US" dirty="0"/>
              <a:t>, which argued that personality is formed through </a:t>
            </a:r>
            <a:r>
              <a:rPr lang="en-US" dirty="0">
                <a:solidFill>
                  <a:srgbClr val="C00000"/>
                </a:solidFill>
              </a:rPr>
              <a:t>conflicts</a:t>
            </a:r>
            <a:r>
              <a:rPr lang="en-US" dirty="0"/>
              <a:t> among </a:t>
            </a:r>
            <a:r>
              <a:rPr lang="en-US" dirty="0">
                <a:solidFill>
                  <a:srgbClr val="C00000"/>
                </a:solidFill>
              </a:rPr>
              <a:t>three fundamental structures </a:t>
            </a:r>
            <a:r>
              <a:rPr lang="en-US" dirty="0"/>
              <a:t>of the human mind:</a:t>
            </a:r>
          </a:p>
          <a:p>
            <a:r>
              <a:rPr lang="en-US" dirty="0"/>
              <a:t>The ID </a:t>
            </a:r>
          </a:p>
          <a:p>
            <a:r>
              <a:rPr lang="en-US" dirty="0"/>
              <a:t>Ego</a:t>
            </a:r>
          </a:p>
          <a:p>
            <a:r>
              <a:rPr lang="en-US" dirty="0"/>
              <a:t> Superego.</a:t>
            </a:r>
          </a:p>
        </p:txBody>
      </p:sp>
      <p:sp>
        <p:nvSpPr>
          <p:cNvPr id="4" name="TextBox 3">
            <a:extLst>
              <a:ext uri="{FF2B5EF4-FFF2-40B4-BE49-F238E27FC236}">
                <a16:creationId xmlns:a16="http://schemas.microsoft.com/office/drawing/2014/main" id="{AB508F86-5D6F-A0B7-DB88-34CDD4FE808C}"/>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E0C733-BBA9-4B6C-FE5A-696F35C3F5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8229" t="15152" r="30122" b="7401"/>
          <a:stretch/>
        </p:blipFill>
        <p:spPr>
          <a:xfrm>
            <a:off x="1409700" y="122959"/>
            <a:ext cx="6324600" cy="6612081"/>
          </a:xfrm>
        </p:spPr>
      </p:pic>
      <p:sp>
        <p:nvSpPr>
          <p:cNvPr id="9" name="TextBox 8">
            <a:extLst>
              <a:ext uri="{FF2B5EF4-FFF2-40B4-BE49-F238E27FC236}">
                <a16:creationId xmlns:a16="http://schemas.microsoft.com/office/drawing/2014/main" id="{4C18ECD4-9C7A-1EAA-C89D-97282C4F4C22}"/>
              </a:ext>
            </a:extLst>
          </p:cNvPr>
          <p:cNvSpPr txBox="1"/>
          <p:nvPr/>
        </p:nvSpPr>
        <p:spPr>
          <a:xfrm>
            <a:off x="0" y="122959"/>
            <a:ext cx="3657600" cy="338554"/>
          </a:xfrm>
          <a:prstGeom prst="rect">
            <a:avLst/>
          </a:prstGeom>
          <a:noFill/>
        </p:spPr>
        <p:txBody>
          <a:bodyPr wrap="square" rtlCol="0">
            <a:spAutoFit/>
          </a:bodyPr>
          <a:lstStyle/>
          <a:p>
            <a:r>
              <a:rPr lang="en-US" sz="1600" b="1" dirty="0"/>
              <a:t>Core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7030A0"/>
                </a:solidFill>
              </a:rPr>
              <a:t>Erikson’s Stages Of Psychosocial Development</a:t>
            </a:r>
          </a:p>
        </p:txBody>
      </p:sp>
      <p:sp>
        <p:nvSpPr>
          <p:cNvPr id="3" name="Content Placeholder 2"/>
          <p:cNvSpPr>
            <a:spLocks noGrp="1"/>
          </p:cNvSpPr>
          <p:nvPr>
            <p:ph idx="1"/>
          </p:nvPr>
        </p:nvSpPr>
        <p:spPr/>
        <p:txBody>
          <a:bodyPr/>
          <a:lstStyle/>
          <a:p>
            <a:r>
              <a:rPr lang="en-US" b="1" dirty="0"/>
              <a:t>Erikson's</a:t>
            </a:r>
            <a:r>
              <a:rPr lang="en-US" dirty="0"/>
              <a:t> stages of psychosocial </a:t>
            </a:r>
            <a:r>
              <a:rPr lang="en-US" b="1" dirty="0"/>
              <a:t>development</a:t>
            </a:r>
            <a:r>
              <a:rPr lang="en-US" dirty="0"/>
              <a:t>, as articulated by Erik </a:t>
            </a:r>
            <a:r>
              <a:rPr lang="en-US" b="1" dirty="0"/>
              <a:t>Erikson</a:t>
            </a:r>
            <a:r>
              <a:rPr lang="en-US" dirty="0"/>
              <a:t>, in collaboration with Joan </a:t>
            </a:r>
            <a:r>
              <a:rPr lang="en-US" b="1" dirty="0"/>
              <a:t>Erikson.</a:t>
            </a:r>
            <a:endParaRPr lang="en-US" dirty="0"/>
          </a:p>
          <a:p>
            <a:r>
              <a:rPr lang="en-US" dirty="0"/>
              <a:t>It is a comprehensive psychoanalytic </a:t>
            </a:r>
            <a:r>
              <a:rPr lang="en-US" b="1" dirty="0"/>
              <a:t>theory</a:t>
            </a:r>
            <a:r>
              <a:rPr lang="en-US" dirty="0"/>
              <a:t> that identifies a series of eight stages, in which a healthy </a:t>
            </a:r>
            <a:r>
              <a:rPr lang="en-US" b="1" dirty="0"/>
              <a:t>developing</a:t>
            </a:r>
            <a:r>
              <a:rPr lang="en-US" dirty="0"/>
              <a:t> individual should pass through from infancy to late adulthood.</a:t>
            </a:r>
          </a:p>
        </p:txBody>
      </p:sp>
      <p:sp>
        <p:nvSpPr>
          <p:cNvPr id="4" name="TextBox 3">
            <a:extLst>
              <a:ext uri="{FF2B5EF4-FFF2-40B4-BE49-F238E27FC236}">
                <a16:creationId xmlns:a16="http://schemas.microsoft.com/office/drawing/2014/main" id="{6856880E-DCC1-28DE-B482-5DF881E4DB2F}"/>
              </a:ext>
            </a:extLst>
          </p:cNvPr>
          <p:cNvSpPr txBox="1"/>
          <p:nvPr/>
        </p:nvSpPr>
        <p:spPr>
          <a:xfrm>
            <a:off x="0" y="-76200"/>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2F14-D43C-470F-A407-4020575E50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556090-8AD5-1DFA-524D-F7DAAF9314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80" y="511405"/>
            <a:ext cx="8744040" cy="5835189"/>
          </a:xfrm>
        </p:spPr>
      </p:pic>
      <p:sp>
        <p:nvSpPr>
          <p:cNvPr id="6" name="TextBox 5">
            <a:extLst>
              <a:ext uri="{FF2B5EF4-FFF2-40B4-BE49-F238E27FC236}">
                <a16:creationId xmlns:a16="http://schemas.microsoft.com/office/drawing/2014/main" id="{4232E306-55D0-6DB2-92A6-83D267E39220}"/>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24968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orld\Desktop\d65bf7a9c5d20ae304a8c236ee901dd4--therapy-dogs-play-therapy.jpg"/>
          <p:cNvPicPr>
            <a:picLocks noGrp="1" noChangeAspect="1" noChangeArrowheads="1"/>
          </p:cNvPicPr>
          <p:nvPr>
            <p:ph idx="1"/>
          </p:nvPr>
        </p:nvPicPr>
        <p:blipFill>
          <a:blip r:embed="rId2"/>
          <a:srcRect/>
          <a:stretch>
            <a:fillRect/>
          </a:stretch>
        </p:blipFill>
        <p:spPr bwMode="auto">
          <a:xfrm>
            <a:off x="1143000" y="588818"/>
            <a:ext cx="7010400" cy="5735782"/>
          </a:xfrm>
          <a:prstGeom prst="rect">
            <a:avLst/>
          </a:prstGeom>
          <a:noFill/>
        </p:spPr>
      </p:pic>
      <p:sp>
        <p:nvSpPr>
          <p:cNvPr id="2" name="TextBox 1">
            <a:extLst>
              <a:ext uri="{FF2B5EF4-FFF2-40B4-BE49-F238E27FC236}">
                <a16:creationId xmlns:a16="http://schemas.microsoft.com/office/drawing/2014/main" id="{2632F1EB-5991-E7AC-F9C9-1071B7935E30}"/>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C28CA8-830F-FB45-AC2C-8872E193CD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797" y="341889"/>
            <a:ext cx="8077200" cy="6241473"/>
          </a:xfrm>
        </p:spPr>
      </p:pic>
      <p:sp>
        <p:nvSpPr>
          <p:cNvPr id="6" name="TextBox 5">
            <a:extLst>
              <a:ext uri="{FF2B5EF4-FFF2-40B4-BE49-F238E27FC236}">
                <a16:creationId xmlns:a16="http://schemas.microsoft.com/office/drawing/2014/main" id="{F8BBC528-21FA-9A4D-A7E0-C0BC6907AC28}"/>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83868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2892-F295-1A43-4993-78B479807985}"/>
              </a:ext>
            </a:extLst>
          </p:cNvPr>
          <p:cNvSpPr>
            <a:spLocks noGrp="1"/>
          </p:cNvSpPr>
          <p:nvPr>
            <p:ph type="title"/>
          </p:nvPr>
        </p:nvSpPr>
        <p:spPr>
          <a:xfrm>
            <a:off x="524021" y="752939"/>
            <a:ext cx="8229600" cy="1143000"/>
          </a:xfrm>
        </p:spPr>
        <p:txBody>
          <a:bodyPr/>
          <a:lstStyle/>
          <a:p>
            <a:r>
              <a:rPr lang="en-US" b="1" dirty="0">
                <a:solidFill>
                  <a:srgbClr val="7030A0"/>
                </a:solidFill>
              </a:rPr>
              <a:t>Types Of Personality Disorders</a:t>
            </a:r>
          </a:p>
        </p:txBody>
      </p:sp>
      <p:graphicFrame>
        <p:nvGraphicFramePr>
          <p:cNvPr id="4" name="Content Placeholder 3">
            <a:extLst>
              <a:ext uri="{FF2B5EF4-FFF2-40B4-BE49-F238E27FC236}">
                <a16:creationId xmlns:a16="http://schemas.microsoft.com/office/drawing/2014/main" id="{A4D086DB-F1C2-3A0F-42C8-56D2C717D441}"/>
              </a:ext>
            </a:extLst>
          </p:cNvPr>
          <p:cNvGraphicFramePr>
            <a:graphicFrameLocks noGrp="1"/>
          </p:cNvGraphicFramePr>
          <p:nvPr>
            <p:ph idx="1"/>
          </p:nvPr>
        </p:nvGraphicFramePr>
        <p:xfrm>
          <a:off x="590843" y="2237740"/>
          <a:ext cx="8095957" cy="3108960"/>
        </p:xfrm>
        <a:graphic>
          <a:graphicData uri="http://schemas.openxmlformats.org/drawingml/2006/table">
            <a:tbl>
              <a:tblPr firstRow="1" bandRow="1">
                <a:tableStyleId>{00A15C55-8517-42AA-B614-E9B94910E393}</a:tableStyleId>
              </a:tblPr>
              <a:tblGrid>
                <a:gridCol w="2609557">
                  <a:extLst>
                    <a:ext uri="{9D8B030D-6E8A-4147-A177-3AD203B41FA5}">
                      <a16:colId xmlns:a16="http://schemas.microsoft.com/office/drawing/2014/main" val="978446508"/>
                    </a:ext>
                  </a:extLst>
                </a:gridCol>
                <a:gridCol w="2743200">
                  <a:extLst>
                    <a:ext uri="{9D8B030D-6E8A-4147-A177-3AD203B41FA5}">
                      <a16:colId xmlns:a16="http://schemas.microsoft.com/office/drawing/2014/main" val="2349165372"/>
                    </a:ext>
                  </a:extLst>
                </a:gridCol>
                <a:gridCol w="2743200">
                  <a:extLst>
                    <a:ext uri="{9D8B030D-6E8A-4147-A177-3AD203B41FA5}">
                      <a16:colId xmlns:a16="http://schemas.microsoft.com/office/drawing/2014/main" val="3577922513"/>
                    </a:ext>
                  </a:extLst>
                </a:gridCol>
              </a:tblGrid>
              <a:tr h="370840">
                <a:tc>
                  <a:txBody>
                    <a:bodyPr/>
                    <a:lstStyle/>
                    <a:p>
                      <a:r>
                        <a:rPr lang="en-US" sz="2400" dirty="0"/>
                        <a:t>Cluster A</a:t>
                      </a:r>
                    </a:p>
                  </a:txBody>
                  <a:tcPr/>
                </a:tc>
                <a:tc>
                  <a:txBody>
                    <a:bodyPr/>
                    <a:lstStyle/>
                    <a:p>
                      <a:r>
                        <a:rPr lang="en-US" sz="2400" dirty="0"/>
                        <a:t>Cluster B </a:t>
                      </a:r>
                    </a:p>
                  </a:txBody>
                  <a:tcPr/>
                </a:tc>
                <a:tc>
                  <a:txBody>
                    <a:bodyPr/>
                    <a:lstStyle/>
                    <a:p>
                      <a:r>
                        <a:rPr lang="en-US" sz="2400" dirty="0"/>
                        <a:t>Cluster C</a:t>
                      </a:r>
                    </a:p>
                  </a:txBody>
                  <a:tcPr/>
                </a:tc>
                <a:extLst>
                  <a:ext uri="{0D108BD9-81ED-4DB2-BD59-A6C34878D82A}">
                    <a16:rowId xmlns:a16="http://schemas.microsoft.com/office/drawing/2014/main" val="4068445498"/>
                  </a:ext>
                </a:extLst>
              </a:tr>
              <a:tr h="370840">
                <a:tc>
                  <a:txBody>
                    <a:bodyPr/>
                    <a:lstStyle/>
                    <a:p>
                      <a:r>
                        <a:rPr lang="en-US" sz="2400" dirty="0"/>
                        <a:t>Paranoid </a:t>
                      </a:r>
                    </a:p>
                    <a:p>
                      <a:r>
                        <a:rPr lang="en-US" sz="2400" dirty="0"/>
                        <a:t>Schizoid</a:t>
                      </a:r>
                    </a:p>
                    <a:p>
                      <a:r>
                        <a:rPr lang="en-US" sz="2400" dirty="0"/>
                        <a:t>Schizotypal</a:t>
                      </a:r>
                    </a:p>
                  </a:txBody>
                  <a:tcPr/>
                </a:tc>
                <a:tc>
                  <a:txBody>
                    <a:bodyPr/>
                    <a:lstStyle/>
                    <a:p>
                      <a:r>
                        <a:rPr lang="en-US" sz="2400" dirty="0"/>
                        <a:t>Antisocial</a:t>
                      </a:r>
                    </a:p>
                    <a:p>
                      <a:r>
                        <a:rPr lang="en-US" sz="2400" dirty="0"/>
                        <a:t>Borderline</a:t>
                      </a:r>
                    </a:p>
                    <a:p>
                      <a:r>
                        <a:rPr lang="en-US" sz="2400" dirty="0"/>
                        <a:t>Histrionic</a:t>
                      </a:r>
                    </a:p>
                    <a:p>
                      <a:r>
                        <a:rPr lang="en-US" sz="2400" dirty="0"/>
                        <a:t>Narcissist</a:t>
                      </a:r>
                    </a:p>
                    <a:p>
                      <a:endParaRPr lang="en-US" sz="2400" dirty="0"/>
                    </a:p>
                    <a:p>
                      <a:endParaRPr lang="en-US" sz="2400" dirty="0"/>
                    </a:p>
                    <a:p>
                      <a:endParaRPr lang="en-US" sz="2400" dirty="0"/>
                    </a:p>
                  </a:txBody>
                  <a:tcPr/>
                </a:tc>
                <a:tc>
                  <a:txBody>
                    <a:bodyPr/>
                    <a:lstStyle/>
                    <a:p>
                      <a:r>
                        <a:rPr lang="en-US" sz="2400" dirty="0"/>
                        <a:t>Anxious</a:t>
                      </a:r>
                    </a:p>
                    <a:p>
                      <a:r>
                        <a:rPr lang="en-US" sz="2400" dirty="0" err="1"/>
                        <a:t>Dependant</a:t>
                      </a:r>
                      <a:endParaRPr lang="en-US" sz="2400" dirty="0"/>
                    </a:p>
                    <a:p>
                      <a:r>
                        <a:rPr lang="en-US" sz="2400" dirty="0"/>
                        <a:t>Obsessive Compulsive </a:t>
                      </a:r>
                    </a:p>
                  </a:txBody>
                  <a:tcPr/>
                </a:tc>
                <a:extLst>
                  <a:ext uri="{0D108BD9-81ED-4DB2-BD59-A6C34878D82A}">
                    <a16:rowId xmlns:a16="http://schemas.microsoft.com/office/drawing/2014/main" val="2167488130"/>
                  </a:ext>
                </a:extLst>
              </a:tr>
            </a:tbl>
          </a:graphicData>
        </a:graphic>
      </p:graphicFrame>
      <p:sp>
        <p:nvSpPr>
          <p:cNvPr id="3" name="TextBox 2">
            <a:extLst>
              <a:ext uri="{FF2B5EF4-FFF2-40B4-BE49-F238E27FC236}">
                <a16:creationId xmlns:a16="http://schemas.microsoft.com/office/drawing/2014/main" id="{7BC0A6B0-7462-EF74-2F6E-EF40955162DD}"/>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39814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AC0F-C6AB-44F4-EE00-978C6E80225D}"/>
              </a:ext>
            </a:extLst>
          </p:cNvPr>
          <p:cNvSpPr>
            <a:spLocks noGrp="1"/>
          </p:cNvSpPr>
          <p:nvPr>
            <p:ph type="title"/>
          </p:nvPr>
        </p:nvSpPr>
        <p:spPr>
          <a:xfrm>
            <a:off x="457200" y="506436"/>
            <a:ext cx="8229600" cy="911201"/>
          </a:xfrm>
        </p:spPr>
        <p:txBody>
          <a:bodyPr/>
          <a:lstStyle/>
          <a:p>
            <a:r>
              <a:rPr lang="en-US" b="1" dirty="0">
                <a:solidFill>
                  <a:srgbClr val="7030A0"/>
                </a:solidFill>
              </a:rPr>
              <a:t>Classification Of Personality</a:t>
            </a:r>
          </a:p>
        </p:txBody>
      </p:sp>
      <p:pic>
        <p:nvPicPr>
          <p:cNvPr id="9" name="Content Placeholder 8">
            <a:extLst>
              <a:ext uri="{FF2B5EF4-FFF2-40B4-BE49-F238E27FC236}">
                <a16:creationId xmlns:a16="http://schemas.microsoft.com/office/drawing/2014/main" id="{EA0E9C2C-15D8-6548-3AEE-9ED3E60D9F80}"/>
              </a:ext>
            </a:extLst>
          </p:cNvPr>
          <p:cNvPicPr>
            <a:picLocks noGrp="1" noChangeAspect="1"/>
          </p:cNvPicPr>
          <p:nvPr>
            <p:ph idx="1"/>
          </p:nvPr>
        </p:nvPicPr>
        <p:blipFill>
          <a:blip r:embed="rId2"/>
          <a:srcRect l="24661" t="21214" r="25709" b="6054"/>
          <a:stretch/>
        </p:blipFill>
        <p:spPr>
          <a:xfrm>
            <a:off x="928469" y="1512594"/>
            <a:ext cx="7357402" cy="4960944"/>
          </a:xfrm>
        </p:spPr>
      </p:pic>
      <p:sp>
        <p:nvSpPr>
          <p:cNvPr id="3" name="TextBox 2">
            <a:extLst>
              <a:ext uri="{FF2B5EF4-FFF2-40B4-BE49-F238E27FC236}">
                <a16:creationId xmlns:a16="http://schemas.microsoft.com/office/drawing/2014/main" id="{AEC14072-4454-EBB8-E649-1BE486736639}"/>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55358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DC3-7AB3-5612-098D-353CE1350191}"/>
              </a:ext>
            </a:extLst>
          </p:cNvPr>
          <p:cNvSpPr>
            <a:spLocks noGrp="1"/>
          </p:cNvSpPr>
          <p:nvPr>
            <p:ph type="title"/>
          </p:nvPr>
        </p:nvSpPr>
        <p:spPr>
          <a:xfrm>
            <a:off x="457200" y="829993"/>
            <a:ext cx="8229600" cy="1477108"/>
          </a:xfrm>
        </p:spPr>
        <p:txBody>
          <a:bodyPr>
            <a:noAutofit/>
          </a:bodyPr>
          <a:lstStyle/>
          <a:p>
            <a:pPr algn="l"/>
            <a:r>
              <a:rPr lang="en-US" sz="3600" b="1" dirty="0">
                <a:solidFill>
                  <a:schemeClr val="accent4"/>
                </a:solidFill>
              </a:rPr>
              <a:t>Borderline Personality Disorder</a:t>
            </a:r>
            <a:br>
              <a:rPr lang="en-US" sz="2400" b="1" dirty="0">
                <a:solidFill>
                  <a:schemeClr val="accent4"/>
                </a:solidFill>
              </a:rPr>
            </a:br>
            <a:r>
              <a:rPr lang="en-US" sz="1400" dirty="0">
                <a:solidFill>
                  <a:schemeClr val="accent1"/>
                </a:solidFill>
              </a:rPr>
              <a:t>Megan Mendez-Miller, Julianna Naccarato, and Julie A. </a:t>
            </a:r>
            <a:r>
              <a:rPr lang="en-US" sz="1400" dirty="0" err="1">
                <a:solidFill>
                  <a:schemeClr val="accent1"/>
                </a:solidFill>
              </a:rPr>
              <a:t>Radico</a:t>
            </a:r>
            <a:br>
              <a:rPr lang="en-US" sz="1400" dirty="0">
                <a:solidFill>
                  <a:schemeClr val="accent1"/>
                </a:solidFill>
              </a:rPr>
            </a:br>
            <a:r>
              <a:rPr lang="en-US" sz="1400" dirty="0">
                <a:solidFill>
                  <a:schemeClr val="accent1"/>
                </a:solidFill>
              </a:rPr>
              <a:t>American Family Physician 2022</a:t>
            </a:r>
            <a:br>
              <a:rPr lang="en-US" sz="1400" dirty="0">
                <a:solidFill>
                  <a:schemeClr val="accent1"/>
                </a:solidFill>
              </a:rPr>
            </a:br>
            <a:br>
              <a:rPr lang="en-US" sz="1400" dirty="0">
                <a:solidFill>
                  <a:schemeClr val="accent1"/>
                </a:solidFill>
              </a:rPr>
            </a:br>
            <a:endParaRPr lang="en-US" sz="2200" dirty="0">
              <a:solidFill>
                <a:schemeClr val="accent1"/>
              </a:solidFill>
            </a:endParaRPr>
          </a:p>
        </p:txBody>
      </p:sp>
      <p:sp>
        <p:nvSpPr>
          <p:cNvPr id="3" name="Content Placeholder 2">
            <a:extLst>
              <a:ext uri="{FF2B5EF4-FFF2-40B4-BE49-F238E27FC236}">
                <a16:creationId xmlns:a16="http://schemas.microsoft.com/office/drawing/2014/main" id="{15A85B2F-D168-09E7-B7EF-F3193A245D67}"/>
              </a:ext>
            </a:extLst>
          </p:cNvPr>
          <p:cNvSpPr>
            <a:spLocks noGrp="1"/>
          </p:cNvSpPr>
          <p:nvPr>
            <p:ph idx="1"/>
          </p:nvPr>
        </p:nvSpPr>
        <p:spPr>
          <a:xfrm>
            <a:off x="457200" y="2630659"/>
            <a:ext cx="8229600" cy="3573194"/>
          </a:xfrm>
        </p:spPr>
        <p:txBody>
          <a:bodyPr>
            <a:normAutofit/>
          </a:bodyPr>
          <a:lstStyle/>
          <a:p>
            <a:r>
              <a:rPr lang="en-US" sz="2100" dirty="0"/>
              <a:t>Borderline Personality Disorder (BPD) is marked by emotional instability, impulsivity, and unstable relationships, often leading to high healthcare utilization and risky behaviors. </a:t>
            </a:r>
          </a:p>
          <a:p>
            <a:r>
              <a:rPr lang="en-US" sz="2100" dirty="0"/>
              <a:t>It is underdiagnosed and frequently coexists with other psychiatric conditions, increasing suicide risk. Dialectical Behavior Therapy (DBT) and Mentalization-Based Therapy (MBT) are the most effective treatments, while no FDA-approved medications exist for BPD.</a:t>
            </a:r>
          </a:p>
        </p:txBody>
      </p:sp>
      <p:sp>
        <p:nvSpPr>
          <p:cNvPr id="12" name="TextBox 11">
            <a:extLst>
              <a:ext uri="{FF2B5EF4-FFF2-40B4-BE49-F238E27FC236}">
                <a16:creationId xmlns:a16="http://schemas.microsoft.com/office/drawing/2014/main" id="{BF35767D-79F9-7DF0-FD4D-35F8630C1ADC}"/>
              </a:ext>
            </a:extLst>
          </p:cNvPr>
          <p:cNvSpPr txBox="1"/>
          <p:nvPr/>
        </p:nvSpPr>
        <p:spPr>
          <a:xfrm>
            <a:off x="843138" y="6116609"/>
            <a:ext cx="6865034" cy="369332"/>
          </a:xfrm>
          <a:prstGeom prst="rect">
            <a:avLst/>
          </a:prstGeom>
          <a:noFill/>
        </p:spPr>
        <p:txBody>
          <a:bodyPr wrap="square">
            <a:spAutoFit/>
          </a:bodyPr>
          <a:lstStyle/>
          <a:p>
            <a:r>
              <a:rPr lang="en-US" dirty="0">
                <a:solidFill>
                  <a:schemeClr val="accent1"/>
                </a:solidFill>
              </a:rPr>
              <a:t>https://www.aafp.org/pubs/afp/issues/2022/0200/p156.pdf</a:t>
            </a:r>
          </a:p>
        </p:txBody>
      </p:sp>
      <p:sp>
        <p:nvSpPr>
          <p:cNvPr id="5" name="TextBox 4">
            <a:extLst>
              <a:ext uri="{FF2B5EF4-FFF2-40B4-BE49-F238E27FC236}">
                <a16:creationId xmlns:a16="http://schemas.microsoft.com/office/drawing/2014/main" id="{79A8B4AD-15DD-C7DE-1CC9-EF264882930A}"/>
              </a:ext>
            </a:extLst>
          </p:cNvPr>
          <p:cNvSpPr txBox="1"/>
          <p:nvPr/>
        </p:nvSpPr>
        <p:spPr>
          <a:xfrm>
            <a:off x="0" y="-29308"/>
            <a:ext cx="36576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253274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1C545-96C1-687D-7A1A-3948B12DF3C4}"/>
              </a:ext>
            </a:extLst>
          </p:cNvPr>
          <p:cNvSpPr>
            <a:spLocks noGrp="1"/>
          </p:cNvSpPr>
          <p:nvPr>
            <p:ph idx="1"/>
          </p:nvPr>
        </p:nvSpPr>
        <p:spPr>
          <a:xfrm>
            <a:off x="457200" y="2152356"/>
            <a:ext cx="8229600" cy="4157003"/>
          </a:xfrm>
        </p:spPr>
        <p:txBody>
          <a:bodyPr>
            <a:normAutofit fontScale="85000" lnSpcReduction="20000"/>
          </a:bodyPr>
          <a:lstStyle/>
          <a:p>
            <a:r>
              <a:rPr lang="en-US" b="0" i="0" dirty="0">
                <a:solidFill>
                  <a:srgbClr val="0D0D0D"/>
                </a:solidFill>
                <a:effectLst/>
                <a:latin typeface="+mj-lt"/>
              </a:rPr>
              <a:t>Beneficence refers to </a:t>
            </a:r>
            <a:r>
              <a:rPr lang="en-US" b="0" i="0" dirty="0">
                <a:solidFill>
                  <a:srgbClr val="FF0000"/>
                </a:solidFill>
                <a:effectLst/>
                <a:latin typeface="+mj-lt"/>
              </a:rPr>
              <a:t>the ethical obligation of healthcare providers to act in the best interest </a:t>
            </a:r>
            <a:r>
              <a:rPr lang="en-US" b="0" i="0" dirty="0">
                <a:solidFill>
                  <a:srgbClr val="0D0D0D"/>
                </a:solidFill>
                <a:effectLst/>
                <a:latin typeface="+mj-lt"/>
              </a:rPr>
              <a:t>of their patients and to promote their well-being.</a:t>
            </a:r>
          </a:p>
          <a:p>
            <a:r>
              <a:rPr lang="en-US" dirty="0">
                <a:solidFill>
                  <a:srgbClr val="0D0D0D"/>
                </a:solidFill>
                <a:latin typeface="+mj-lt"/>
              </a:rPr>
              <a:t>In</a:t>
            </a:r>
            <a:r>
              <a:rPr lang="en-US" b="0" i="0" dirty="0">
                <a:solidFill>
                  <a:srgbClr val="0D0D0D"/>
                </a:solidFill>
                <a:effectLst/>
                <a:latin typeface="+mj-lt"/>
              </a:rPr>
              <a:t> the context of depression, beneficence involves providing effective and appropriate treatments, offering support and empathy, and striving to alleviate suffering.</a:t>
            </a:r>
          </a:p>
          <a:p>
            <a:r>
              <a:rPr lang="en-US" b="0" i="0" dirty="0">
                <a:solidFill>
                  <a:srgbClr val="0D0D0D"/>
                </a:solidFill>
                <a:effectLst/>
                <a:latin typeface="+mj-lt"/>
              </a:rPr>
              <a:t>Healthcare providers should seek to maximize the benefits of treatment while minimizing harm, ensuring that interventions are tailored to the individual needs and preferences of patients with depression</a:t>
            </a:r>
            <a:endParaRPr lang="en-US" dirty="0">
              <a:latin typeface="+mj-lt"/>
            </a:endParaRPr>
          </a:p>
        </p:txBody>
      </p:sp>
      <p:sp>
        <p:nvSpPr>
          <p:cNvPr id="4" name="Title 3">
            <a:extLst>
              <a:ext uri="{FF2B5EF4-FFF2-40B4-BE49-F238E27FC236}">
                <a16:creationId xmlns:a16="http://schemas.microsoft.com/office/drawing/2014/main" id="{26510CEC-7973-6D47-3C9E-74C90E8DACFD}"/>
              </a:ext>
            </a:extLst>
          </p:cNvPr>
          <p:cNvSpPr>
            <a:spLocks noGrp="1"/>
          </p:cNvSpPr>
          <p:nvPr>
            <p:ph type="title"/>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Beneficence</a:t>
            </a:r>
          </a:p>
        </p:txBody>
      </p:sp>
      <p:sp>
        <p:nvSpPr>
          <p:cNvPr id="2" name="TextBox 1">
            <a:extLst>
              <a:ext uri="{FF2B5EF4-FFF2-40B4-BE49-F238E27FC236}">
                <a16:creationId xmlns:a16="http://schemas.microsoft.com/office/drawing/2014/main" id="{AD521679-8CC9-C721-892B-212B7D0C3036}"/>
              </a:ext>
            </a:extLst>
          </p:cNvPr>
          <p:cNvSpPr txBox="1"/>
          <p:nvPr/>
        </p:nvSpPr>
        <p:spPr>
          <a:xfrm>
            <a:off x="0" y="-29308"/>
            <a:ext cx="3657600" cy="369332"/>
          </a:xfrm>
          <a:prstGeom prst="rect">
            <a:avLst/>
          </a:prstGeom>
          <a:noFill/>
        </p:spPr>
        <p:txBody>
          <a:bodyPr wrap="square" rtlCol="0">
            <a:spAutoFit/>
          </a:bodyPr>
          <a:lstStyle/>
          <a:p>
            <a:r>
              <a:rPr lang="en-US" b="1" dirty="0" err="1"/>
              <a:t>LongitudinalIntegration</a:t>
            </a:r>
            <a:endParaRPr lang="en-US" b="1" dirty="0"/>
          </a:p>
        </p:txBody>
      </p:sp>
    </p:spTree>
    <p:extLst>
      <p:ext uri="{BB962C8B-B14F-4D97-AF65-F5344CB8AC3E}">
        <p14:creationId xmlns:p14="http://schemas.microsoft.com/office/powerpoint/2010/main" val="393035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C4D8-4BE7-5BF6-7580-AC32CF5BE020}"/>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AF44AA66-8034-622C-8DE0-3B1730C378CC}"/>
              </a:ext>
            </a:extLst>
          </p:cNvPr>
          <p:cNvSpPr>
            <a:spLocks noGrp="1"/>
          </p:cNvSpPr>
          <p:nvPr>
            <p:ph idx="1"/>
          </p:nvPr>
        </p:nvSpPr>
        <p:spPr/>
        <p:txBody>
          <a:bodyPr>
            <a:normAutofit fontScale="85000" lnSpcReduction="10000"/>
          </a:bodyPr>
          <a:lstStyle/>
          <a:p>
            <a:pPr marL="514350" indent="-514350">
              <a:buAutoNum type="arabicPeriod"/>
            </a:pPr>
            <a:r>
              <a:rPr lang="en-US" dirty="0"/>
              <a:t>A </a:t>
            </a:r>
            <a:r>
              <a:rPr lang="en-US" b="1" dirty="0"/>
              <a:t>25-year-old woman</a:t>
            </a:r>
            <a:r>
              <a:rPr lang="en-US" dirty="0"/>
              <a:t> is struggling with her identity and is unsure about her career and relationships. She often feels confused and anxious about her future choices. According to Erikson’s theory, which stage of psychosocial development is she most likely in?</a:t>
            </a:r>
          </a:p>
          <a:p>
            <a:pPr marL="0" indent="0">
              <a:buNone/>
            </a:pPr>
            <a:br>
              <a:rPr lang="en-US" dirty="0"/>
            </a:br>
            <a:r>
              <a:rPr lang="en-US" dirty="0"/>
              <a:t>a) Trust vs. Mistrust</a:t>
            </a:r>
            <a:br>
              <a:rPr lang="en-US" dirty="0"/>
            </a:br>
            <a:r>
              <a:rPr lang="en-US" dirty="0"/>
              <a:t>b) Integrity vs. Despair</a:t>
            </a:r>
            <a:br>
              <a:rPr lang="en-US" dirty="0"/>
            </a:br>
            <a:r>
              <a:rPr lang="en-US" dirty="0"/>
              <a:t>c) Identity vs. Role Confusion</a:t>
            </a:r>
            <a:br>
              <a:rPr lang="en-US" dirty="0"/>
            </a:br>
            <a:r>
              <a:rPr lang="en-US" dirty="0"/>
              <a:t>d) Generativity vs. Stagnation</a:t>
            </a:r>
            <a:br>
              <a:rPr lang="en-US" dirty="0"/>
            </a:br>
            <a:endParaRPr lang="en-US" dirty="0"/>
          </a:p>
        </p:txBody>
      </p:sp>
      <p:sp>
        <p:nvSpPr>
          <p:cNvPr id="4" name="TextBox 3">
            <a:extLst>
              <a:ext uri="{FF2B5EF4-FFF2-40B4-BE49-F238E27FC236}">
                <a16:creationId xmlns:a16="http://schemas.microsoft.com/office/drawing/2014/main" id="{73FE6A9C-55EB-F410-A5B2-1E775FE5FF7E}"/>
              </a:ext>
            </a:extLst>
          </p:cNvPr>
          <p:cNvSpPr txBox="1"/>
          <p:nvPr/>
        </p:nvSpPr>
        <p:spPr>
          <a:xfrm>
            <a:off x="3314700" y="6308725"/>
            <a:ext cx="2514600" cy="369332"/>
          </a:xfrm>
          <a:prstGeom prst="rect">
            <a:avLst/>
          </a:prstGeom>
          <a:noFill/>
        </p:spPr>
        <p:txBody>
          <a:bodyPr wrap="square" rtlCol="0">
            <a:spAutoFit/>
          </a:bodyPr>
          <a:lstStyle/>
          <a:p>
            <a:r>
              <a:rPr lang="en-US" dirty="0"/>
              <a:t>Answer: C</a:t>
            </a:r>
          </a:p>
        </p:txBody>
      </p:sp>
    </p:spTree>
    <p:extLst>
      <p:ext uri="{BB962C8B-B14F-4D97-AF65-F5344CB8AC3E}">
        <p14:creationId xmlns:p14="http://schemas.microsoft.com/office/powerpoint/2010/main" val="271588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BC02-BFB5-3E5F-8923-2C84DB4DA206}"/>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6874FFC3-686F-2416-68E2-7134EEA330F9}"/>
              </a:ext>
            </a:extLst>
          </p:cNvPr>
          <p:cNvSpPr>
            <a:spLocks noGrp="1"/>
          </p:cNvSpPr>
          <p:nvPr>
            <p:ph idx="1"/>
          </p:nvPr>
        </p:nvSpPr>
        <p:spPr/>
        <p:txBody>
          <a:bodyPr>
            <a:normAutofit fontScale="92500" lnSpcReduction="20000"/>
          </a:bodyPr>
          <a:lstStyle/>
          <a:p>
            <a:pPr marL="0" indent="0">
              <a:buNone/>
            </a:pPr>
            <a:r>
              <a:rPr lang="en-US" dirty="0"/>
              <a:t>A 2-year-old child shows signs of excessive thumb-sucking and a tendency to put objects in their mouth. Freud would likely classify this behavior as a manifestation of unresolved conflict in which psychosexual stage?</a:t>
            </a:r>
          </a:p>
          <a:p>
            <a:pPr marL="0" indent="0">
              <a:buNone/>
            </a:pPr>
            <a:br>
              <a:rPr lang="en-US" dirty="0"/>
            </a:br>
            <a:r>
              <a:rPr lang="en-US" dirty="0"/>
              <a:t>a) Phallic</a:t>
            </a:r>
            <a:br>
              <a:rPr lang="en-US" dirty="0"/>
            </a:br>
            <a:r>
              <a:rPr lang="en-US" dirty="0"/>
              <a:t>b) Latency</a:t>
            </a:r>
            <a:br>
              <a:rPr lang="en-US" dirty="0"/>
            </a:br>
            <a:r>
              <a:rPr lang="en-US" dirty="0"/>
              <a:t>c) Oral</a:t>
            </a:r>
            <a:br>
              <a:rPr lang="en-US" dirty="0"/>
            </a:br>
            <a:r>
              <a:rPr lang="en-US" dirty="0"/>
              <a:t>d) Genital</a:t>
            </a:r>
            <a:br>
              <a:rPr lang="en-US" dirty="0"/>
            </a:br>
            <a:endParaRPr lang="en-US" dirty="0"/>
          </a:p>
        </p:txBody>
      </p:sp>
      <p:sp>
        <p:nvSpPr>
          <p:cNvPr id="4" name="TextBox 3">
            <a:extLst>
              <a:ext uri="{FF2B5EF4-FFF2-40B4-BE49-F238E27FC236}">
                <a16:creationId xmlns:a16="http://schemas.microsoft.com/office/drawing/2014/main" id="{CB916FE6-F4D2-77D2-06F0-249603B4AE74}"/>
              </a:ext>
            </a:extLst>
          </p:cNvPr>
          <p:cNvSpPr txBox="1"/>
          <p:nvPr/>
        </p:nvSpPr>
        <p:spPr>
          <a:xfrm>
            <a:off x="3048000" y="6324600"/>
            <a:ext cx="2514600" cy="369332"/>
          </a:xfrm>
          <a:prstGeom prst="rect">
            <a:avLst/>
          </a:prstGeom>
          <a:noFill/>
        </p:spPr>
        <p:txBody>
          <a:bodyPr wrap="square" rtlCol="0">
            <a:spAutoFit/>
          </a:bodyPr>
          <a:lstStyle/>
          <a:p>
            <a:r>
              <a:rPr lang="en-US" dirty="0">
                <a:solidFill>
                  <a:srgbClr val="C00000"/>
                </a:solidFill>
              </a:rPr>
              <a:t>Answer: C</a:t>
            </a:r>
          </a:p>
        </p:txBody>
      </p:sp>
    </p:spTree>
    <p:extLst>
      <p:ext uri="{BB962C8B-B14F-4D97-AF65-F5344CB8AC3E}">
        <p14:creationId xmlns:p14="http://schemas.microsoft.com/office/powerpoint/2010/main" val="220279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99D0-672D-7FC2-9A29-D819AF807382}"/>
              </a:ext>
            </a:extLst>
          </p:cNvPr>
          <p:cNvSpPr>
            <a:spLocks noGrp="1"/>
          </p:cNvSpPr>
          <p:nvPr>
            <p:ph type="title"/>
          </p:nvPr>
        </p:nvSpPr>
        <p:spPr/>
        <p:txBody>
          <a:bodyPr/>
          <a:lstStyle/>
          <a:p>
            <a:r>
              <a:rPr lang="en-US" b="1" dirty="0">
                <a:solidFill>
                  <a:srgbClr val="7030A0"/>
                </a:solidFill>
              </a:rPr>
              <a:t>References </a:t>
            </a:r>
          </a:p>
        </p:txBody>
      </p:sp>
      <p:sp>
        <p:nvSpPr>
          <p:cNvPr id="3" name="Content Placeholder 2">
            <a:extLst>
              <a:ext uri="{FF2B5EF4-FFF2-40B4-BE49-F238E27FC236}">
                <a16:creationId xmlns:a16="http://schemas.microsoft.com/office/drawing/2014/main" id="{5731D97B-1BBF-B977-7FCF-B080AEF13A55}"/>
              </a:ext>
            </a:extLst>
          </p:cNvPr>
          <p:cNvSpPr>
            <a:spLocks noGrp="1"/>
          </p:cNvSpPr>
          <p:nvPr>
            <p:ph idx="1"/>
          </p:nvPr>
        </p:nvSpPr>
        <p:spPr>
          <a:xfrm>
            <a:off x="457200" y="1905000"/>
            <a:ext cx="8229600" cy="4525963"/>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2">
                    <a:lumMod val="60000"/>
                    <a:lumOff val="40000"/>
                  </a:schemeClr>
                </a:solidFill>
                <a:effectLst/>
                <a:uLnTx/>
                <a:uFillTx/>
                <a:latin typeface="+mj-lt"/>
                <a:ea typeface="+mn-ea"/>
                <a:cs typeface="+mn-cs"/>
              </a:rPr>
              <a:t>Handbook of Behavioral sciences</a:t>
            </a:r>
            <a:r>
              <a:rPr kumimoji="0" lang="en-US" sz="3200" b="0" i="0" u="none" strike="noStrike" kern="1200" cap="none" spc="0" normalizeH="0" baseline="0" noProof="0" dirty="0">
                <a:ln>
                  <a:noFill/>
                </a:ln>
                <a:solidFill>
                  <a:prstClr val="black"/>
                </a:solidFill>
                <a:effectLst/>
                <a:uLnTx/>
                <a:uFillTx/>
                <a:latin typeface="+mj-lt"/>
                <a:ea typeface="+mn-ea"/>
                <a:cs typeface="+mn-cs"/>
              </a:rPr>
              <a:t> by </a:t>
            </a:r>
            <a:r>
              <a:rPr kumimoji="0" lang="en-US" sz="3200" b="0" i="0" u="none" strike="noStrike" kern="1200" cap="none" spc="0" normalizeH="0" baseline="0" noProof="0" dirty="0" err="1">
                <a:ln>
                  <a:noFill/>
                </a:ln>
                <a:solidFill>
                  <a:prstClr val="black"/>
                </a:solidFill>
                <a:effectLst/>
                <a:uLnTx/>
                <a:uFillTx/>
                <a:latin typeface="+mj-lt"/>
                <a:ea typeface="+mn-ea"/>
                <a:cs typeface="+mn-cs"/>
              </a:rPr>
              <a:t>Mowadat</a:t>
            </a:r>
            <a:r>
              <a:rPr kumimoji="0" lang="en-US"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H.Rana</a:t>
            </a:r>
            <a:r>
              <a:rPr kumimoji="0" lang="en-US" sz="3200" b="0" i="0" u="none" strike="noStrike" kern="1200" cap="none" spc="0" normalizeH="0" baseline="0" noProof="0" dirty="0">
                <a:ln>
                  <a:noFill/>
                </a:ln>
                <a:solidFill>
                  <a:prstClr val="black"/>
                </a:solidFill>
                <a:effectLst/>
                <a:uLnTx/>
                <a:uFillTx/>
                <a:latin typeface="+mj-lt"/>
                <a:ea typeface="+mn-ea"/>
                <a:cs typeface="+mn-cs"/>
              </a:rPr>
              <a:t>, Third edition</a:t>
            </a:r>
          </a:p>
          <a:p>
            <a:pPr>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a:defRPr/>
            </a:pPr>
            <a:r>
              <a:rPr lang="en-US" dirty="0">
                <a:solidFill>
                  <a:prstClr val="black"/>
                </a:solidFill>
                <a:latin typeface="Calibri"/>
              </a:rPr>
              <a:t>Shorter Oxford Textbook of Psychiatry, </a:t>
            </a:r>
            <a:r>
              <a:rPr lang="en-US">
                <a:solidFill>
                  <a:prstClr val="black"/>
                </a:solidFill>
                <a:latin typeface="Calibri"/>
              </a:rPr>
              <a:t>Seventh Edition</a:t>
            </a:r>
          </a:p>
          <a:p>
            <a:pPr>
              <a:defRPr/>
            </a:pPr>
            <a:endParaRPr kumimoji="0" lang="x-none"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57059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1" dirty="0">
                <a:solidFill>
                  <a:srgbClr val="7030A0"/>
                </a:solidFill>
              </a:rPr>
              <a:t>Personality Development and Theories</a:t>
            </a:r>
          </a:p>
        </p:txBody>
      </p:sp>
      <p:pic>
        <p:nvPicPr>
          <p:cNvPr id="6" name="Content Placeholder 5">
            <a:extLst>
              <a:ext uri="{FF2B5EF4-FFF2-40B4-BE49-F238E27FC236}">
                <a16:creationId xmlns:a16="http://schemas.microsoft.com/office/drawing/2014/main" id="{A4D89EC1-778C-DB18-11AA-2C217E4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646154" cy="2005879"/>
          </a:xfrm>
          <a:prstGeom prst="rect">
            <a:avLst/>
          </a:prstGeom>
        </p:spPr>
      </p:pic>
    </p:spTree>
    <p:extLst>
      <p:ext uri="{BB962C8B-B14F-4D97-AF65-F5344CB8AC3E}">
        <p14:creationId xmlns:p14="http://schemas.microsoft.com/office/powerpoint/2010/main" val="121391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08644254"/>
              </p:ext>
            </p:extLst>
          </p:nvPr>
        </p:nvGraphicFramePr>
        <p:xfrm>
          <a:off x="5715000" y="923568"/>
          <a:ext cx="3362325" cy="5715075"/>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tblGrid>
              <a:tr h="885169">
                <a:tc gridSpan="2">
                  <a:txBody>
                    <a:bodyPr/>
                    <a:lstStyle/>
                    <a:p>
                      <a:r>
                        <a:rPr lang="en-US" sz="1400" dirty="0"/>
                        <a:t>Prof Umar’s model of clinically oriented integrated</a:t>
                      </a:r>
                      <a:r>
                        <a:rPr lang="en-US" sz="1400" baseline="0" dirty="0"/>
                        <a:t>  Lecture</a:t>
                      </a:r>
                    </a:p>
                    <a:p>
                      <a:r>
                        <a:rPr lang="en-US" sz="1400" baseline="0" dirty="0"/>
                        <a:t>First Y ear MBBS</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100" dirty="0"/>
                        <a:t>Core subject </a:t>
                      </a:r>
                    </a:p>
                  </a:txBody>
                  <a:tcPr/>
                </a:tc>
                <a:tc>
                  <a:txBody>
                    <a:bodyPr/>
                    <a:lstStyle/>
                    <a:p>
                      <a:r>
                        <a:rPr lang="en-US" sz="1200" dirty="0"/>
                        <a:t>90%</a:t>
                      </a:r>
                    </a:p>
                    <a:p>
                      <a:r>
                        <a:rPr lang="en-US" sz="1200" dirty="0"/>
                        <a:t>≈ 13-14 slides</a:t>
                      </a:r>
                    </a:p>
                  </a:txBody>
                  <a:tcPr/>
                </a:tc>
                <a:extLst>
                  <a:ext uri="{0D108BD9-81ED-4DB2-BD59-A6C34878D82A}">
                    <a16:rowId xmlns:a16="http://schemas.microsoft.com/office/drawing/2014/main" val="10001"/>
                  </a:ext>
                </a:extLst>
              </a:tr>
              <a:tr h="1149072">
                <a:tc>
                  <a:txBody>
                    <a:bodyPr/>
                    <a:lstStyle/>
                    <a:p>
                      <a:r>
                        <a:rPr lang="en-US" sz="1100" dirty="0"/>
                        <a:t>Horizontal integration </a:t>
                      </a:r>
                    </a:p>
                    <a:p>
                      <a:r>
                        <a:rPr lang="en-US" sz="1100" dirty="0"/>
                        <a:t>(</a:t>
                      </a:r>
                      <a:r>
                        <a:rPr lang="en-US" sz="1100" baseline="0" dirty="0"/>
                        <a:t> Same year subjects)</a:t>
                      </a:r>
                    </a:p>
                    <a:p>
                      <a:r>
                        <a:rPr lang="en-US" sz="1100" baseline="0" dirty="0"/>
                        <a:t>Anatomy, Biochemistry, Physiology</a:t>
                      </a:r>
                      <a:endParaRPr lang="en-US" sz="1100" dirty="0"/>
                    </a:p>
                  </a:txBody>
                  <a:tcPr/>
                </a:tc>
                <a:tc>
                  <a:txBody>
                    <a:bodyPr/>
                    <a:lstStyle/>
                    <a:p>
                      <a:r>
                        <a:rPr lang="en-US" sz="1200" dirty="0"/>
                        <a:t>0%</a:t>
                      </a:r>
                    </a:p>
                  </a:txBody>
                  <a:tcPr/>
                </a:tc>
                <a:extLst>
                  <a:ext uri="{0D108BD9-81ED-4DB2-BD59-A6C34878D82A}">
                    <a16:rowId xmlns:a16="http://schemas.microsoft.com/office/drawing/2014/main" val="10002"/>
                  </a:ext>
                </a:extLst>
              </a:tr>
              <a:tr h="1268742">
                <a:tc>
                  <a:txBody>
                    <a:bodyPr/>
                    <a:lstStyle/>
                    <a:p>
                      <a:r>
                        <a:rPr lang="en-US" sz="1100" dirty="0"/>
                        <a:t>Vertical Integration </a:t>
                      </a:r>
                    </a:p>
                    <a:p>
                      <a:r>
                        <a:rPr lang="en-US" sz="1100" dirty="0"/>
                        <a:t>(Basic sciences subjects of different years(Forensic Medicine,</a:t>
                      </a:r>
                      <a:r>
                        <a:rPr lang="en-US" sz="1100" baseline="0" dirty="0"/>
                        <a:t> Pharmacology, Community medicine</a:t>
                      </a:r>
                      <a:endParaRPr lang="en-US" sz="1100" dirty="0"/>
                    </a:p>
                  </a:txBody>
                  <a:tcPr/>
                </a:tc>
                <a:tc>
                  <a:txBody>
                    <a:bodyPr/>
                    <a:lstStyle/>
                    <a:p>
                      <a:r>
                        <a:rPr lang="en-US" sz="1200" dirty="0"/>
                        <a:t>0%</a:t>
                      </a:r>
                    </a:p>
                  </a:txBody>
                  <a:tcPr/>
                </a:tc>
                <a:extLst>
                  <a:ext uri="{0D108BD9-81ED-4DB2-BD59-A6C34878D82A}">
                    <a16:rowId xmlns:a16="http://schemas.microsoft.com/office/drawing/2014/main" val="10003"/>
                  </a:ext>
                </a:extLst>
              </a:tr>
              <a:tr h="796652">
                <a:tc>
                  <a:txBody>
                    <a:bodyPr/>
                    <a:lstStyle/>
                    <a:p>
                      <a:r>
                        <a:rPr lang="en-US" sz="1100" dirty="0"/>
                        <a:t>Vertical Integration </a:t>
                      </a:r>
                    </a:p>
                    <a:p>
                      <a:r>
                        <a:rPr lang="en-US" sz="1100" dirty="0"/>
                        <a:t>Clinical Subjects</a:t>
                      </a:r>
                      <a:r>
                        <a:rPr lang="en-US" sz="1100" baseline="0" dirty="0"/>
                        <a:t> (Medicine, Surgery, Gynae/</a:t>
                      </a:r>
                      <a:r>
                        <a:rPr lang="en-US" sz="1100" baseline="0" dirty="0" err="1"/>
                        <a:t>Obs</a:t>
                      </a:r>
                      <a:r>
                        <a:rPr lang="en-US" sz="1100" baseline="0" dirty="0"/>
                        <a:t> </a:t>
                      </a:r>
                      <a:r>
                        <a:rPr lang="en-US" sz="1100" baseline="0" dirty="0" err="1"/>
                        <a:t>etc</a:t>
                      </a:r>
                      <a:r>
                        <a:rPr lang="en-US" sz="1100" baseline="0" dirty="0"/>
                        <a:t>)</a:t>
                      </a:r>
                    </a:p>
                  </a:txBody>
                  <a:tcPr/>
                </a:tc>
                <a:tc>
                  <a:txBody>
                    <a:bodyPr/>
                    <a:lstStyle/>
                    <a:p>
                      <a:r>
                        <a:rPr lang="en-US" sz="1200" dirty="0"/>
                        <a:t>0%</a:t>
                      </a:r>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10%</a:t>
                      </a:r>
                    </a:p>
                    <a:p>
                      <a:r>
                        <a:rPr lang="en-US" sz="1600" dirty="0"/>
                        <a:t>≈ 2 slides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4722-D3C5-1216-4D87-259D63641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88251-24BE-E932-7FC4-39C42EF989EF}"/>
              </a:ext>
            </a:extLst>
          </p:cNvPr>
          <p:cNvSpPr>
            <a:spLocks noGrp="1"/>
          </p:cNvSpPr>
          <p:nvPr>
            <p:ph type="title"/>
          </p:nvPr>
        </p:nvSpPr>
        <p:spPr/>
        <p:txBody>
          <a:bodyPr/>
          <a:lstStyle/>
          <a:p>
            <a:r>
              <a:rPr lang="en-US" b="1" dirty="0">
                <a:solidFill>
                  <a:srgbClr val="7030A0"/>
                </a:solidFill>
              </a:rPr>
              <a:t>Learning Outcomes</a:t>
            </a:r>
          </a:p>
        </p:txBody>
      </p:sp>
      <p:sp>
        <p:nvSpPr>
          <p:cNvPr id="3" name="Content Placeholder 2">
            <a:extLst>
              <a:ext uri="{FF2B5EF4-FFF2-40B4-BE49-F238E27FC236}">
                <a16:creationId xmlns:a16="http://schemas.microsoft.com/office/drawing/2014/main" id="{9EC91EA2-5DDC-42C7-3DFE-AB43162B9F24}"/>
              </a:ext>
            </a:extLst>
          </p:cNvPr>
          <p:cNvSpPr>
            <a:spLocks noGrp="1"/>
          </p:cNvSpPr>
          <p:nvPr>
            <p:ph idx="1"/>
          </p:nvPr>
        </p:nvSpPr>
        <p:spPr>
          <a:xfrm>
            <a:off x="457200" y="1746737"/>
            <a:ext cx="8229600" cy="4830763"/>
          </a:xfrm>
        </p:spPr>
        <p:txBody>
          <a:bodyPr>
            <a:normAutofit/>
          </a:bodyPr>
          <a:lstStyle/>
          <a:p>
            <a:pPr marL="0" indent="0">
              <a:buNone/>
            </a:pPr>
            <a:r>
              <a:rPr lang="en-US" sz="2800" dirty="0"/>
              <a:t>At the</a:t>
            </a:r>
            <a:r>
              <a:rPr lang="en-US" sz="2800" dirty="0">
                <a:solidFill>
                  <a:srgbClr val="FF0000"/>
                </a:solidFill>
              </a:rPr>
              <a:t> </a:t>
            </a:r>
            <a:r>
              <a:rPr lang="en-US" sz="2800" dirty="0"/>
              <a:t>end</a:t>
            </a:r>
            <a:r>
              <a:rPr lang="en-US" sz="2800" dirty="0">
                <a:solidFill>
                  <a:srgbClr val="FF0000"/>
                </a:solidFill>
              </a:rPr>
              <a:t> </a:t>
            </a:r>
            <a:r>
              <a:rPr lang="en-US" sz="2800" dirty="0"/>
              <a:t>of the session the participants should be able to</a:t>
            </a:r>
          </a:p>
          <a:p>
            <a:pPr marL="0" indent="0">
              <a:buNone/>
            </a:pPr>
            <a:endParaRPr lang="en-US" sz="4400" dirty="0"/>
          </a:p>
          <a:p>
            <a:pPr>
              <a:lnSpc>
                <a:spcPct val="115000"/>
              </a:lnSpc>
            </a:pPr>
            <a:r>
              <a:rPr lang="en-US" sz="2800" dirty="0">
                <a:effectLst/>
                <a:ea typeface="Times New Roman" panose="02020603050405020304" pitchFamily="18" charset="0"/>
                <a:cs typeface="Times New Roman" panose="02020603050405020304" pitchFamily="18" charset="0"/>
              </a:rPr>
              <a:t>Elaborate the developmental theories of Piaget, Erikson and Freud</a:t>
            </a:r>
          </a:p>
          <a:p>
            <a:pPr>
              <a:lnSpc>
                <a:spcPct val="115000"/>
              </a:lnSpc>
            </a:pPr>
            <a:r>
              <a:rPr lang="en-US" sz="2800" dirty="0">
                <a:effectLst/>
                <a:ea typeface="Times New Roman" panose="02020603050405020304" pitchFamily="18" charset="0"/>
                <a:cs typeface="Times New Roman" panose="02020603050405020304" pitchFamily="18" charset="0"/>
              </a:rPr>
              <a:t>Understand the determinants of personality development</a:t>
            </a:r>
          </a:p>
          <a:p>
            <a:pPr>
              <a:lnSpc>
                <a:spcPct val="115000"/>
              </a:lnSpc>
            </a:pPr>
            <a:r>
              <a:rPr lang="en-US" sz="2800" dirty="0">
                <a:effectLst/>
                <a:ea typeface="Times New Roman" panose="02020603050405020304" pitchFamily="18" charset="0"/>
                <a:cs typeface="Times New Roman" panose="02020603050405020304" pitchFamily="18" charset="0"/>
              </a:rPr>
              <a:t>Explain the personality types</a:t>
            </a:r>
          </a:p>
          <a:p>
            <a:endParaRPr lang="en-US" dirty="0"/>
          </a:p>
          <a:p>
            <a:endParaRPr lang="en-US" dirty="0"/>
          </a:p>
          <a:p>
            <a:endParaRPr lang="en-US" dirty="0"/>
          </a:p>
        </p:txBody>
      </p:sp>
    </p:spTree>
    <p:extLst>
      <p:ext uri="{BB962C8B-B14F-4D97-AF65-F5344CB8AC3E}">
        <p14:creationId xmlns:p14="http://schemas.microsoft.com/office/powerpoint/2010/main" val="383719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Personality Development</a:t>
            </a:r>
          </a:p>
        </p:txBody>
      </p:sp>
      <p:sp>
        <p:nvSpPr>
          <p:cNvPr id="3" name="Content Placeholder 2"/>
          <p:cNvSpPr>
            <a:spLocks noGrp="1"/>
          </p:cNvSpPr>
          <p:nvPr>
            <p:ph idx="1"/>
          </p:nvPr>
        </p:nvSpPr>
        <p:spPr/>
        <p:txBody>
          <a:bodyPr/>
          <a:lstStyle/>
          <a:p>
            <a:pPr marL="0" indent="0">
              <a:buNone/>
            </a:pPr>
            <a:r>
              <a:rPr lang="en-US" dirty="0"/>
              <a:t>Personality development is </a:t>
            </a:r>
          </a:p>
          <a:p>
            <a:pPr marL="0" indent="0" algn="ctr">
              <a:buNone/>
            </a:pPr>
            <a:r>
              <a:rPr lang="en-US" dirty="0"/>
              <a:t>The development of the </a:t>
            </a:r>
            <a:r>
              <a:rPr lang="en-US" dirty="0">
                <a:solidFill>
                  <a:srgbClr val="C00000"/>
                </a:solidFill>
              </a:rPr>
              <a:t>organized pattern </a:t>
            </a:r>
            <a:r>
              <a:rPr lang="en-US" dirty="0"/>
              <a:t>of behaviors and attitudes that makes a person distinctive. Personality development occurs by the </a:t>
            </a:r>
            <a:r>
              <a:rPr lang="en-US" dirty="0">
                <a:solidFill>
                  <a:srgbClr val="C00000"/>
                </a:solidFill>
              </a:rPr>
              <a:t>ongoing interaction </a:t>
            </a:r>
            <a:r>
              <a:rPr lang="en-US" dirty="0"/>
              <a:t>of temperament , character, and environment.</a:t>
            </a:r>
          </a:p>
        </p:txBody>
      </p:sp>
      <p:sp>
        <p:nvSpPr>
          <p:cNvPr id="4" name="TextBox 3">
            <a:extLst>
              <a:ext uri="{FF2B5EF4-FFF2-40B4-BE49-F238E27FC236}">
                <a16:creationId xmlns:a16="http://schemas.microsoft.com/office/drawing/2014/main" id="{D839126A-1610-0F97-40D4-229BC89185E1}"/>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Personality </a:t>
            </a:r>
          </a:p>
        </p:txBody>
      </p:sp>
      <p:sp>
        <p:nvSpPr>
          <p:cNvPr id="3" name="Content Placeholder 2"/>
          <p:cNvSpPr>
            <a:spLocks noGrp="1"/>
          </p:cNvSpPr>
          <p:nvPr>
            <p:ph idx="1"/>
          </p:nvPr>
        </p:nvSpPr>
        <p:spPr/>
        <p:txBody>
          <a:bodyPr>
            <a:noAutofit/>
          </a:bodyPr>
          <a:lstStyle/>
          <a:p>
            <a:pPr fontAlgn="t"/>
            <a:endParaRPr lang="en-US" dirty="0"/>
          </a:p>
          <a:p>
            <a:r>
              <a:rPr lang="en-US" b="1" dirty="0"/>
              <a:t>Personality</a:t>
            </a:r>
            <a:r>
              <a:rPr lang="en-US" dirty="0"/>
              <a:t> refers to individual differences in characteristic patterns of thinking, feeling and behaving. </a:t>
            </a:r>
          </a:p>
          <a:p>
            <a:r>
              <a:rPr lang="en-US" dirty="0"/>
              <a:t>The study of personality focuses on understanding individual differences particular </a:t>
            </a:r>
            <a:r>
              <a:rPr lang="en-US" b="1" dirty="0"/>
              <a:t>personality</a:t>
            </a:r>
            <a:r>
              <a:rPr lang="en-US" dirty="0"/>
              <a:t> characteristics, such as sociability or irritability.</a:t>
            </a:r>
          </a:p>
        </p:txBody>
      </p:sp>
      <p:sp>
        <p:nvSpPr>
          <p:cNvPr id="4" name="TextBox 3">
            <a:extLst>
              <a:ext uri="{FF2B5EF4-FFF2-40B4-BE49-F238E27FC236}">
                <a16:creationId xmlns:a16="http://schemas.microsoft.com/office/drawing/2014/main" id="{4D590729-838F-F4B3-5107-75551BC22EB3}"/>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9F8C-28B4-8F0C-0096-AD7BF8175F2C}"/>
              </a:ext>
            </a:extLst>
          </p:cNvPr>
          <p:cNvSpPr>
            <a:spLocks noGrp="1"/>
          </p:cNvSpPr>
          <p:nvPr>
            <p:ph type="title"/>
          </p:nvPr>
        </p:nvSpPr>
        <p:spPr>
          <a:xfrm>
            <a:off x="457200" y="304800"/>
            <a:ext cx="8229600" cy="1143000"/>
          </a:xfrm>
        </p:spPr>
        <p:txBody>
          <a:bodyPr>
            <a:normAutofit/>
          </a:bodyPr>
          <a:lstStyle/>
          <a:p>
            <a:r>
              <a:rPr lang="en-US" sz="3600" b="1" dirty="0">
                <a:solidFill>
                  <a:srgbClr val="7030A0"/>
                </a:solidFill>
              </a:rPr>
              <a:t>Normal Developmental Stages</a:t>
            </a:r>
          </a:p>
        </p:txBody>
      </p:sp>
      <p:pic>
        <p:nvPicPr>
          <p:cNvPr id="9" name="Content Placeholder 8">
            <a:extLst>
              <a:ext uri="{FF2B5EF4-FFF2-40B4-BE49-F238E27FC236}">
                <a16:creationId xmlns:a16="http://schemas.microsoft.com/office/drawing/2014/main" id="{838F08E7-545B-CBF0-91B7-C3553E04A7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175" t="25255" r="30122" b="17502"/>
          <a:stretch/>
        </p:blipFill>
        <p:spPr>
          <a:xfrm>
            <a:off x="1247215" y="1259058"/>
            <a:ext cx="6649570" cy="5257800"/>
          </a:xfrm>
        </p:spPr>
      </p:pic>
      <p:sp>
        <p:nvSpPr>
          <p:cNvPr id="10" name="TextBox 9">
            <a:extLst>
              <a:ext uri="{FF2B5EF4-FFF2-40B4-BE49-F238E27FC236}">
                <a16:creationId xmlns:a16="http://schemas.microsoft.com/office/drawing/2014/main" id="{22150633-0927-43A7-791C-AFE7BA38E481}"/>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2239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E9406F-B099-FC66-769E-2CCAC30620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175" t="15152" r="30122" b="17503"/>
          <a:stretch/>
        </p:blipFill>
        <p:spPr>
          <a:xfrm>
            <a:off x="1066800" y="345558"/>
            <a:ext cx="6629400" cy="6166884"/>
          </a:xfrm>
        </p:spPr>
      </p:pic>
      <p:sp>
        <p:nvSpPr>
          <p:cNvPr id="6" name="TextBox 5">
            <a:extLst>
              <a:ext uri="{FF2B5EF4-FFF2-40B4-BE49-F238E27FC236}">
                <a16:creationId xmlns:a16="http://schemas.microsoft.com/office/drawing/2014/main" id="{1BF7F1D2-601F-025C-DFFB-B1AA10F6C4DB}"/>
              </a:ext>
            </a:extLst>
          </p:cNvPr>
          <p:cNvSpPr txBox="1"/>
          <p:nvPr/>
        </p:nvSpPr>
        <p:spPr>
          <a:xfrm>
            <a:off x="0" y="10180"/>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00773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783</Words>
  <Application>Microsoft Office PowerPoint</Application>
  <PresentationFormat>On-screen Show (4:3)</PresentationFormat>
  <Paragraphs>113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Times New Roman</vt:lpstr>
      <vt:lpstr>Office Theme</vt:lpstr>
      <vt:lpstr>PowerPoint Presentation</vt:lpstr>
      <vt:lpstr>Vision; The Dream/Tomorrow       MOTTO</vt:lpstr>
      <vt:lpstr>Personality Development and Theories</vt:lpstr>
      <vt:lpstr>PowerPoint Presentation</vt:lpstr>
      <vt:lpstr>Learning Outcomes</vt:lpstr>
      <vt:lpstr>Personality Development</vt:lpstr>
      <vt:lpstr>Personality </vt:lpstr>
      <vt:lpstr>Normal Developmental Stages</vt:lpstr>
      <vt:lpstr>PowerPoint Presentation</vt:lpstr>
      <vt:lpstr>Piaget’s Theory Of Cognitive Development</vt:lpstr>
      <vt:lpstr>Piaget’s theory</vt:lpstr>
      <vt:lpstr>PowerPoint Presentation</vt:lpstr>
      <vt:lpstr>Freud Personality Theory of Development</vt:lpstr>
      <vt:lpstr>PowerPoint Presentation</vt:lpstr>
      <vt:lpstr>Erikson’s Stages Of Psychosocial Development</vt:lpstr>
      <vt:lpstr>PowerPoint Presentation</vt:lpstr>
      <vt:lpstr>PowerPoint Presentation</vt:lpstr>
      <vt:lpstr>PowerPoint Presentation</vt:lpstr>
      <vt:lpstr>Types Of Personality Disorders</vt:lpstr>
      <vt:lpstr>Classification Of Personality</vt:lpstr>
      <vt:lpstr>Borderline Personality Disorder Megan Mendez-Miller, Julianna Naccarato, and Julie A. Radico American Family Physician 2022  </vt:lpstr>
      <vt:lpstr>Beneficence</vt:lpstr>
      <vt:lpstr>MCQ</vt:lpstr>
      <vt:lpstr>MCQ</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124</cp:revision>
  <dcterms:created xsi:type="dcterms:W3CDTF">2020-02-26T17:20:51Z</dcterms:created>
  <dcterms:modified xsi:type="dcterms:W3CDTF">2025-02-18T17:39:10Z</dcterms:modified>
</cp:coreProperties>
</file>