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63" r:id="rId2"/>
    <p:sldId id="405" r:id="rId3"/>
    <p:sldId id="362" r:id="rId4"/>
    <p:sldId id="496" r:id="rId5"/>
    <p:sldId id="278" r:id="rId6"/>
    <p:sldId id="257" r:id="rId7"/>
    <p:sldId id="566" r:id="rId8"/>
    <p:sldId id="567" r:id="rId9"/>
    <p:sldId id="568" r:id="rId10"/>
    <p:sldId id="569" r:id="rId11"/>
    <p:sldId id="570" r:id="rId12"/>
    <p:sldId id="571" r:id="rId13"/>
    <p:sldId id="572" r:id="rId14"/>
    <p:sldId id="574" r:id="rId15"/>
    <p:sldId id="550" r:id="rId16"/>
    <p:sldId id="573" r:id="rId17"/>
    <p:sldId id="575" r:id="rId18"/>
    <p:sldId id="5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Servic</a:t>
          </a:r>
          <a:r>
            <a:rPr lang="en-US" sz="1300" kern="1200" dirty="0">
              <a:latin typeface="Arial Black" pitchFamily="34" charset="0"/>
            </a:rPr>
            <a:t>e</a:t>
          </a:r>
          <a:r>
            <a:rPr lang="en-US" sz="1300" kern="1200" dirty="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2010-51CC-4879-AA49-9AFEAD298394}" type="datetimeFigureOut">
              <a:rPr lang="en-US" smtClean="0"/>
              <a:t>2/18/2025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F12D-EC3C-44AD-8262-1354B164A540}" type="slidenum">
              <a:rPr lang="en-US" smtClean="0"/>
              <a:t>‹#›</a:t>
            </a:fld>
            <a:endParaRPr lang="en-US" dirty="0"/>
          </a:p>
        </p:txBody>
      </p:sp>
    </p:spTree>
    <p:extLst>
      <p:ext uri="{BB962C8B-B14F-4D97-AF65-F5344CB8AC3E}">
        <p14:creationId xmlns:p14="http://schemas.microsoft.com/office/powerpoint/2010/main" val="28822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dirty="0"/>
          </a:p>
        </p:txBody>
      </p:sp>
    </p:spTree>
    <p:extLst>
      <p:ext uri="{BB962C8B-B14F-4D97-AF65-F5344CB8AC3E}">
        <p14:creationId xmlns:p14="http://schemas.microsoft.com/office/powerpoint/2010/main" val="36075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1512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dirty="0"/>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314451"/>
            <a:ext cx="7765321" cy="650631"/>
          </a:xfrm>
        </p:spPr>
        <p:txBody>
          <a:bodyPr>
            <a:normAutofit fontScale="90000"/>
          </a:bodyPr>
          <a:lstStyle/>
          <a:p>
            <a:pPr algn="ctr"/>
            <a:r>
              <a:rPr lang="en-GB" b="1" dirty="0">
                <a:solidFill>
                  <a:srgbClr val="7030A0"/>
                </a:solidFill>
                <a:latin typeface="+mn-lt"/>
                <a:cs typeface="Times New Roman" panose="02020603050405020304" pitchFamily="18" charset="0"/>
              </a:rPr>
              <a:t>Role of Psychological factors in the management of illnesses</a:t>
            </a:r>
            <a:r>
              <a:rPr lang="en-GB"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GB" b="1" dirty="0"/>
          </a:p>
        </p:txBody>
      </p:sp>
      <p:sp>
        <p:nvSpPr>
          <p:cNvPr id="3" name="Content Placeholder 2"/>
          <p:cNvSpPr>
            <a:spLocks noGrp="1"/>
          </p:cNvSpPr>
          <p:nvPr>
            <p:ph idx="1"/>
          </p:nvPr>
        </p:nvSpPr>
        <p:spPr>
          <a:xfrm>
            <a:off x="527539" y="2081140"/>
            <a:ext cx="8092439" cy="3745523"/>
          </a:xfrm>
        </p:spPr>
        <p:txBody>
          <a:bodyPr>
            <a:normAutofit fontScale="92500" lnSpcReduction="10000"/>
          </a:bodyPr>
          <a:lstStyle/>
          <a:p>
            <a:pPr algn="just">
              <a:buFont typeface="Wingdings" panose="05000000000000000000" pitchFamily="2" charset="2"/>
              <a:buChar char="§"/>
            </a:pPr>
            <a:r>
              <a:rPr lang="en-GB" sz="2400" dirty="0">
                <a:cs typeface="Times New Roman" panose="02020603050405020304" pitchFamily="18" charset="0"/>
              </a:rPr>
              <a:t>After the disease process has started, psychological and social factors play an important role in the course of illness, both in aggravating it or recovering from the illness.</a:t>
            </a:r>
          </a:p>
          <a:p>
            <a:pPr algn="just">
              <a:buFont typeface="Wingdings" panose="05000000000000000000" pitchFamily="2" charset="2"/>
              <a:buChar char="§"/>
            </a:pPr>
            <a:endParaRPr lang="en-GB" sz="2400" dirty="0">
              <a:cs typeface="Times New Roman" panose="02020603050405020304" pitchFamily="18" charset="0"/>
            </a:endParaRPr>
          </a:p>
          <a:p>
            <a:pPr algn="just">
              <a:buFont typeface="Wingdings" panose="05000000000000000000" pitchFamily="2" charset="2"/>
              <a:buChar char="§"/>
            </a:pPr>
            <a:r>
              <a:rPr lang="en-GB" sz="2400" b="1" dirty="0">
                <a:cs typeface="Times New Roman" panose="02020603050405020304" pitchFamily="18" charset="0"/>
              </a:rPr>
              <a:t>For Example: </a:t>
            </a:r>
            <a:r>
              <a:rPr lang="en-GB" sz="2400" dirty="0">
                <a:cs typeface="Times New Roman" panose="02020603050405020304" pitchFamily="18" charset="0"/>
              </a:rPr>
              <a:t>positive behavioural changes are an integral part of the management of diseases like diabetes mellitus, hypertension and ischemic heart disease. </a:t>
            </a:r>
          </a:p>
          <a:p>
            <a:pPr algn="just">
              <a:buFont typeface="Wingdings" panose="05000000000000000000" pitchFamily="2" charset="2"/>
              <a:buChar char="§"/>
            </a:pPr>
            <a:endParaRPr lang="en-GB" sz="2400" dirty="0">
              <a:cs typeface="Times New Roman" panose="02020603050405020304" pitchFamily="18" charset="0"/>
            </a:endParaRPr>
          </a:p>
          <a:p>
            <a:pPr algn="just">
              <a:buFont typeface="Wingdings" panose="05000000000000000000" pitchFamily="2" charset="2"/>
              <a:buChar char="§"/>
            </a:pPr>
            <a:r>
              <a:rPr lang="en-GB" sz="2400" dirty="0">
                <a:cs typeface="Times New Roman" panose="02020603050405020304" pitchFamily="18" charset="0"/>
              </a:rPr>
              <a:t>Social support also plays a vital role in the management of serious illnesses like drug dependence and schizophrenia, among many others.</a:t>
            </a:r>
          </a:p>
        </p:txBody>
      </p:sp>
      <p:sp>
        <p:nvSpPr>
          <p:cNvPr id="4" name="TextBox 3">
            <a:extLst>
              <a:ext uri="{FF2B5EF4-FFF2-40B4-BE49-F238E27FC236}">
                <a16:creationId xmlns:a16="http://schemas.microsoft.com/office/drawing/2014/main" id="{50ABCF01-13F0-6976-F3E2-E10822EB1403}"/>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191798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9195"/>
            <a:ext cx="7886700" cy="844062"/>
          </a:xfrm>
        </p:spPr>
        <p:txBody>
          <a:bodyPr>
            <a:normAutofit fontScale="90000"/>
          </a:bodyPr>
          <a:lstStyle/>
          <a:p>
            <a:pPr algn="ctr"/>
            <a:r>
              <a:rPr lang="en-GB" b="1" dirty="0">
                <a:solidFill>
                  <a:srgbClr val="7030A0"/>
                </a:solidFill>
                <a:latin typeface="+mn-lt"/>
                <a:cs typeface="Times New Roman" panose="02020603050405020304" pitchFamily="18" charset="0"/>
              </a:rPr>
              <a:t>Role of psychological and social factors in diseases causing disability, handicap and stigma:</a:t>
            </a:r>
            <a:b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GB" b="1" dirty="0"/>
          </a:p>
        </p:txBody>
      </p:sp>
      <p:sp>
        <p:nvSpPr>
          <p:cNvPr id="3" name="Content Placeholder 2"/>
          <p:cNvSpPr>
            <a:spLocks noGrp="1"/>
          </p:cNvSpPr>
          <p:nvPr>
            <p:ph idx="1"/>
          </p:nvPr>
        </p:nvSpPr>
        <p:spPr>
          <a:xfrm>
            <a:off x="441374" y="2888273"/>
            <a:ext cx="8261252" cy="3312941"/>
          </a:xfrm>
        </p:spPr>
        <p:txBody>
          <a:bodyPr>
            <a:normAutofit lnSpcReduction="10000"/>
          </a:bodyPr>
          <a:lstStyle/>
          <a:p>
            <a:pPr algn="just">
              <a:buFont typeface="Wingdings" panose="05000000000000000000" pitchFamily="2" charset="2"/>
              <a:buChar char="§"/>
            </a:pPr>
            <a:r>
              <a:rPr lang="en-GB" sz="2400" dirty="0">
                <a:cs typeface="Times New Roman" panose="02020603050405020304" pitchFamily="18" charset="0"/>
              </a:rPr>
              <a:t>All illnesses which result in temporary or permanent disability or handicap give rise to serious psychological reactions in patients and their carers. </a:t>
            </a:r>
            <a:r>
              <a:rPr lang="en-GB" sz="2400" b="1" dirty="0">
                <a:cs typeface="Times New Roman" panose="02020603050405020304" pitchFamily="18" charset="0"/>
              </a:rPr>
              <a:t>E.g.</a:t>
            </a:r>
            <a:r>
              <a:rPr lang="en-GB" sz="2400" dirty="0">
                <a:cs typeface="Times New Roman" panose="02020603050405020304" pitchFamily="18" charset="0"/>
              </a:rPr>
              <a:t> despair, hopelessness, guilt, anger, frustration, and loss of motivation etc.</a:t>
            </a:r>
          </a:p>
          <a:p>
            <a:pPr algn="just">
              <a:buFont typeface="Wingdings" panose="05000000000000000000" pitchFamily="2" charset="2"/>
              <a:buChar char="§"/>
            </a:pPr>
            <a:endParaRPr lang="en-GB" sz="2400" dirty="0">
              <a:cs typeface="Times New Roman" panose="02020603050405020304" pitchFamily="18" charset="0"/>
            </a:endParaRPr>
          </a:p>
          <a:p>
            <a:pPr algn="just">
              <a:buFont typeface="Wingdings" panose="05000000000000000000" pitchFamily="2" charset="2"/>
              <a:buChar char="§"/>
            </a:pPr>
            <a:r>
              <a:rPr lang="en-GB" sz="2400" dirty="0">
                <a:cs typeface="Times New Roman" panose="02020603050405020304" pitchFamily="18" charset="0"/>
              </a:rPr>
              <a:t>Illnesses associated with social stigma, </a:t>
            </a:r>
            <a:r>
              <a:rPr lang="en-GB" sz="2400" b="1" dirty="0">
                <a:cs typeface="Times New Roman" panose="02020603050405020304" pitchFamily="18" charset="0"/>
              </a:rPr>
              <a:t>e.g.</a:t>
            </a:r>
            <a:r>
              <a:rPr lang="en-GB" sz="2400" dirty="0">
                <a:cs typeface="Times New Roman" panose="02020603050405020304" pitchFamily="18" charset="0"/>
              </a:rPr>
              <a:t> HIV/AIDS,, are also associated with various psychological and social challenges and addressing their issues is an integral part of the management of such illnesses.</a:t>
            </a:r>
          </a:p>
        </p:txBody>
      </p:sp>
      <p:sp>
        <p:nvSpPr>
          <p:cNvPr id="4" name="TextBox 3">
            <a:extLst>
              <a:ext uri="{FF2B5EF4-FFF2-40B4-BE49-F238E27FC236}">
                <a16:creationId xmlns:a16="http://schemas.microsoft.com/office/drawing/2014/main" id="{2CE0D220-79C6-768C-1075-593201955D5D}"/>
              </a:ext>
            </a:extLst>
          </p:cNvPr>
          <p:cNvSpPr txBox="1"/>
          <p:nvPr/>
        </p:nvSpPr>
        <p:spPr>
          <a:xfrm>
            <a:off x="14731" y="-7620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191640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118381"/>
          </a:xfrm>
        </p:spPr>
        <p:txBody>
          <a:bodyPr>
            <a:normAutofit fontScale="90000"/>
          </a:bodyPr>
          <a:lstStyle/>
          <a:p>
            <a:pPr algn="ctr"/>
            <a:r>
              <a:rPr lang="en-GB" b="1" dirty="0">
                <a:solidFill>
                  <a:srgbClr val="7030A0"/>
                </a:solidFill>
                <a:latin typeface="+mn-lt"/>
                <a:cs typeface="Times New Roman" panose="02020603050405020304" pitchFamily="18" charset="0"/>
              </a:rPr>
              <a:t>Role of Psychological factors in patients’ reactions to illness</a:t>
            </a:r>
            <a:endParaRPr lang="en-GB" b="1" dirty="0"/>
          </a:p>
        </p:txBody>
      </p:sp>
      <p:sp>
        <p:nvSpPr>
          <p:cNvPr id="3" name="Content Placeholder 2"/>
          <p:cNvSpPr>
            <a:spLocks noGrp="1"/>
          </p:cNvSpPr>
          <p:nvPr>
            <p:ph idx="1"/>
          </p:nvPr>
        </p:nvSpPr>
        <p:spPr>
          <a:xfrm>
            <a:off x="362243" y="1828800"/>
            <a:ext cx="8419514" cy="3798278"/>
          </a:xfrm>
        </p:spPr>
        <p:txBody>
          <a:bodyPr>
            <a:noAutofit/>
          </a:bodyPr>
          <a:lstStyle/>
          <a:p>
            <a:pPr algn="just">
              <a:buFont typeface="Wingdings" panose="05000000000000000000" pitchFamily="2" charset="2"/>
              <a:buChar char="§"/>
            </a:pPr>
            <a:r>
              <a:rPr lang="en-GB" sz="2400" dirty="0">
                <a:cs typeface="Times New Roman" panose="02020603050405020304" pitchFamily="18" charset="0"/>
              </a:rPr>
              <a:t>A person’s attitude towards his/her illness can play a vital role in determining a person’s future health.</a:t>
            </a:r>
          </a:p>
          <a:p>
            <a:pPr algn="just">
              <a:buFont typeface="Wingdings" panose="05000000000000000000" pitchFamily="2" charset="2"/>
              <a:buChar char="§"/>
            </a:pPr>
            <a:r>
              <a:rPr lang="en-GB" sz="2400" dirty="0">
                <a:cs typeface="Times New Roman" panose="02020603050405020304" pitchFamily="18" charset="0"/>
              </a:rPr>
              <a:t>Poor compliance with the doctor’s prescription continues to be one of the major hurdles towards the success of any treatment. This can be due to the excessive and inappropriate use of psychological defence mechanisms.</a:t>
            </a:r>
          </a:p>
          <a:p>
            <a:pPr algn="just">
              <a:buFont typeface="Wingdings" panose="05000000000000000000" pitchFamily="2" charset="2"/>
              <a:buChar char="§"/>
            </a:pPr>
            <a:r>
              <a:rPr lang="en-GB" sz="2400" dirty="0">
                <a:cs typeface="Times New Roman" panose="02020603050405020304" pitchFamily="18" charset="0"/>
              </a:rPr>
              <a:t>Some people develop a liking towards some aspects of their sickness such as the excessive attention they get from everybody while they are ill and thus develop sick-roles, which can delay their recovery and return to work.</a:t>
            </a:r>
          </a:p>
          <a:p>
            <a:pPr algn="just">
              <a:buFont typeface="Wingdings" panose="05000000000000000000" pitchFamily="2" charset="2"/>
              <a:buChar char="§"/>
            </a:pPr>
            <a:r>
              <a:rPr lang="en-GB" sz="2400" dirty="0">
                <a:cs typeface="Times New Roman" panose="02020603050405020304" pitchFamily="18" charset="0"/>
              </a:rPr>
              <a:t>Positive psychological reaction to illness can fasten the recovery and the healing process.</a:t>
            </a:r>
          </a:p>
        </p:txBody>
      </p:sp>
      <p:sp>
        <p:nvSpPr>
          <p:cNvPr id="4" name="TextBox 3">
            <a:extLst>
              <a:ext uri="{FF2B5EF4-FFF2-40B4-BE49-F238E27FC236}">
                <a16:creationId xmlns:a16="http://schemas.microsoft.com/office/drawing/2014/main" id="{8A03CFCB-D2E0-DA30-39E1-A4150670F924}"/>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129181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1171136"/>
          </a:xfrm>
        </p:spPr>
        <p:txBody>
          <a:bodyPr>
            <a:normAutofit/>
          </a:bodyPr>
          <a:lstStyle/>
          <a:p>
            <a:pPr algn="ctr"/>
            <a:r>
              <a:rPr lang="en-GB" sz="3000" b="1" dirty="0">
                <a:solidFill>
                  <a:srgbClr val="7030A0"/>
                </a:solidFill>
                <a:cs typeface="Times New Roman" panose="02020603050405020304" pitchFamily="18" charset="0"/>
              </a:rPr>
              <a:t>Medically Unexplained Physical Symptoms (MUPS)</a:t>
            </a:r>
            <a:endParaRPr lang="en-GB" sz="3000" b="1" dirty="0">
              <a:solidFill>
                <a:srgbClr val="7030A0"/>
              </a:solidFill>
            </a:endParaRPr>
          </a:p>
        </p:txBody>
      </p:sp>
      <p:sp>
        <p:nvSpPr>
          <p:cNvPr id="3" name="Content Placeholder 2"/>
          <p:cNvSpPr>
            <a:spLocks noGrp="1"/>
          </p:cNvSpPr>
          <p:nvPr>
            <p:ph idx="1"/>
          </p:nvPr>
        </p:nvSpPr>
        <p:spPr>
          <a:xfrm>
            <a:off x="504678" y="2438400"/>
            <a:ext cx="8134643" cy="3355145"/>
          </a:xfrm>
        </p:spPr>
        <p:txBody>
          <a:bodyPr>
            <a:normAutofit/>
          </a:bodyPr>
          <a:lstStyle/>
          <a:p>
            <a:pPr algn="just">
              <a:buFont typeface="Wingdings" panose="05000000000000000000" pitchFamily="2" charset="2"/>
              <a:buChar char="§"/>
            </a:pPr>
            <a:r>
              <a:rPr lang="en-GB" sz="2400" dirty="0">
                <a:latin typeface="+mj-lt"/>
                <a:cs typeface="Times New Roman" panose="02020603050405020304" pitchFamily="18" charset="0"/>
              </a:rPr>
              <a:t>MUPS include a wide variety of apparently physical illnesses that have psychological causation. </a:t>
            </a:r>
          </a:p>
          <a:p>
            <a:pPr algn="just">
              <a:buFont typeface="Wingdings" panose="05000000000000000000" pitchFamily="2" charset="2"/>
              <a:buChar char="§"/>
            </a:pPr>
            <a:endParaRPr lang="en-GB" sz="2400" dirty="0">
              <a:latin typeface="+mj-lt"/>
              <a:cs typeface="Times New Roman" panose="02020603050405020304" pitchFamily="18" charset="0"/>
            </a:endParaRPr>
          </a:p>
          <a:p>
            <a:pPr algn="just">
              <a:buFont typeface="Wingdings" panose="05000000000000000000" pitchFamily="2" charset="2"/>
              <a:buChar char="§"/>
            </a:pPr>
            <a:r>
              <a:rPr lang="en-GB" sz="2400" dirty="0">
                <a:latin typeface="+mj-lt"/>
                <a:cs typeface="Times New Roman" panose="02020603050405020304" pitchFamily="18" charset="0"/>
              </a:rPr>
              <a:t>These physical illnesses are seen in most medical and surgical specialties and include disorders like irritable bowel syndrome, non-ulcer dyspepsia, temporo-mandibular joint dysfunction</a:t>
            </a:r>
            <a:r>
              <a:rPr lang="en-GB"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3C3FBBD6-68AE-FB78-EB3E-9948CE4C8F71}"/>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201938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1B80-8413-4639-8F9C-C5F7C2657D8F}"/>
              </a:ext>
            </a:extLst>
          </p:cNvPr>
          <p:cNvSpPr>
            <a:spLocks noGrp="1"/>
          </p:cNvSpPr>
          <p:nvPr>
            <p:ph type="title"/>
          </p:nvPr>
        </p:nvSpPr>
        <p:spPr>
          <a:xfrm>
            <a:off x="609600" y="1142999"/>
            <a:ext cx="8229600" cy="731837"/>
          </a:xfrm>
        </p:spPr>
        <p:txBody>
          <a:bodyPr>
            <a:noAutofit/>
          </a:bodyPr>
          <a:lstStyle/>
          <a:p>
            <a:pPr algn="l"/>
            <a:r>
              <a:rPr lang="en-US" sz="2800" b="1" dirty="0">
                <a:solidFill>
                  <a:srgbClr val="7030A0"/>
                </a:solidFill>
              </a:rPr>
              <a:t>Behavioral and psychological treatments for chronic insomnia disorder in adults: an American Academy of Sleep Medicine clinical practice guideline</a:t>
            </a:r>
            <a:br>
              <a:rPr lang="en-US" sz="2800" dirty="0">
                <a:solidFill>
                  <a:srgbClr val="7030A0"/>
                </a:solidFill>
              </a:rPr>
            </a:br>
            <a:r>
              <a:rPr lang="en-US" sz="2400" dirty="0">
                <a:solidFill>
                  <a:srgbClr val="0070C0"/>
                </a:solidFill>
              </a:rPr>
              <a:t>Jack D. Edinger</a:t>
            </a:r>
            <a:br>
              <a:rPr lang="en-US" sz="2400" dirty="0">
                <a:solidFill>
                  <a:srgbClr val="0070C0"/>
                </a:solidFill>
              </a:rPr>
            </a:br>
            <a:r>
              <a:rPr lang="en-US" sz="1600" dirty="0">
                <a:solidFill>
                  <a:srgbClr val="0070C0"/>
                </a:solidFill>
              </a:rPr>
              <a:t>Journal of Clinical Sleep Medicine, Vol. 17, No. 2</a:t>
            </a:r>
            <a:endParaRPr lang="en-US" sz="2800" dirty="0">
              <a:solidFill>
                <a:srgbClr val="0070C0"/>
              </a:solidFill>
            </a:endParaRPr>
          </a:p>
        </p:txBody>
      </p:sp>
      <p:sp>
        <p:nvSpPr>
          <p:cNvPr id="3" name="Content Placeholder 2">
            <a:extLst>
              <a:ext uri="{FF2B5EF4-FFF2-40B4-BE49-F238E27FC236}">
                <a16:creationId xmlns:a16="http://schemas.microsoft.com/office/drawing/2014/main" id="{9FC6D18A-1472-7D57-7CC1-9340CC0165EC}"/>
              </a:ext>
            </a:extLst>
          </p:cNvPr>
          <p:cNvSpPr>
            <a:spLocks noGrp="1"/>
          </p:cNvSpPr>
          <p:nvPr>
            <p:ph idx="1"/>
          </p:nvPr>
        </p:nvSpPr>
        <p:spPr>
          <a:xfrm>
            <a:off x="457200" y="2556170"/>
            <a:ext cx="8229600" cy="3569993"/>
          </a:xfrm>
        </p:spPr>
        <p:txBody>
          <a:bodyPr>
            <a:normAutofit fontScale="70000" lnSpcReduction="20000"/>
          </a:bodyPr>
          <a:lstStyle/>
          <a:p>
            <a:r>
              <a:rPr lang="en-US" dirty="0"/>
              <a:t>This guideline by the American Academy of Sleep Medicine (AASM) provides evidence-based recommendations for behavioral and psychological treatments of chronic insomnia in adults. </a:t>
            </a:r>
          </a:p>
          <a:p>
            <a:r>
              <a:rPr lang="en-US" dirty="0"/>
              <a:t>A systematic review using the GRADE methodology assessed the benefits, harms, and patient preferences to form these recommendations. </a:t>
            </a:r>
          </a:p>
          <a:p>
            <a:r>
              <a:rPr lang="en-US" dirty="0"/>
              <a:t>The guideline strongly endorses multicomponent cognitive behavioral therapy (CBT-I) as the primary treatment, while other interventions like brief therapies, stimulus control, sleep restriction, and relaxation therapy are conditionally recommended. However, sleep hygiene alone is not advised as a standalone therapy.</a:t>
            </a:r>
          </a:p>
        </p:txBody>
      </p:sp>
      <p:sp>
        <p:nvSpPr>
          <p:cNvPr id="5" name="TextBox 4">
            <a:extLst>
              <a:ext uri="{FF2B5EF4-FFF2-40B4-BE49-F238E27FC236}">
                <a16:creationId xmlns:a16="http://schemas.microsoft.com/office/drawing/2014/main" id="{183B5A15-EF11-76A2-5D7B-8EA2BAC5F8F1}"/>
              </a:ext>
            </a:extLst>
          </p:cNvPr>
          <p:cNvSpPr txBox="1"/>
          <p:nvPr/>
        </p:nvSpPr>
        <p:spPr>
          <a:xfrm>
            <a:off x="609600" y="6248400"/>
            <a:ext cx="6400800" cy="369332"/>
          </a:xfrm>
          <a:prstGeom prst="rect">
            <a:avLst/>
          </a:prstGeom>
          <a:noFill/>
        </p:spPr>
        <p:txBody>
          <a:bodyPr wrap="square">
            <a:spAutoFit/>
          </a:bodyPr>
          <a:lstStyle/>
          <a:p>
            <a:r>
              <a:rPr lang="en-US" dirty="0">
                <a:solidFill>
                  <a:srgbClr val="0070C0"/>
                </a:solidFill>
              </a:rPr>
              <a:t>https://jcsm.aasm.org/doi/full/10.5664/jcsm.8986</a:t>
            </a:r>
          </a:p>
        </p:txBody>
      </p:sp>
      <p:sp>
        <p:nvSpPr>
          <p:cNvPr id="6" name="TextBox 5">
            <a:extLst>
              <a:ext uri="{FF2B5EF4-FFF2-40B4-BE49-F238E27FC236}">
                <a16:creationId xmlns:a16="http://schemas.microsoft.com/office/drawing/2014/main" id="{C50D260B-CA6C-D8E2-987B-682B5E58F5AF}"/>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252762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3" name="TextBox 2">
            <a:extLst>
              <a:ext uri="{FF2B5EF4-FFF2-40B4-BE49-F238E27FC236}">
                <a16:creationId xmlns:a16="http://schemas.microsoft.com/office/drawing/2014/main" id="{196BD3AB-59D7-A490-FD8F-7549AC57A1E2}"/>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42314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D6C5-2DEE-7AD2-2404-DC5947A459A7}"/>
              </a:ext>
            </a:extLst>
          </p:cNvPr>
          <p:cNvSpPr>
            <a:spLocks noGrp="1"/>
          </p:cNvSpPr>
          <p:nvPr>
            <p:ph type="title"/>
          </p:nvPr>
        </p:nvSpPr>
        <p:spPr/>
        <p:txBody>
          <a:bodyPr>
            <a:normAutofit/>
          </a:bodyPr>
          <a:lstStyle/>
          <a:p>
            <a:r>
              <a:rPr lang="en-US" sz="4800" b="1" dirty="0">
                <a:solidFill>
                  <a:srgbClr val="7030A0"/>
                </a:solidFill>
              </a:rPr>
              <a:t>MCQ</a:t>
            </a:r>
          </a:p>
        </p:txBody>
      </p:sp>
      <p:sp>
        <p:nvSpPr>
          <p:cNvPr id="3" name="Content Placeholder 2">
            <a:extLst>
              <a:ext uri="{FF2B5EF4-FFF2-40B4-BE49-F238E27FC236}">
                <a16:creationId xmlns:a16="http://schemas.microsoft.com/office/drawing/2014/main" id="{DC9305FD-67F5-01E7-95B0-7BC59F58B809}"/>
              </a:ext>
            </a:extLst>
          </p:cNvPr>
          <p:cNvSpPr>
            <a:spLocks noGrp="1"/>
          </p:cNvSpPr>
          <p:nvPr>
            <p:ph idx="1"/>
          </p:nvPr>
        </p:nvSpPr>
        <p:spPr/>
        <p:txBody>
          <a:bodyPr>
            <a:normAutofit fontScale="70000" lnSpcReduction="20000"/>
          </a:bodyPr>
          <a:lstStyle/>
          <a:p>
            <a:pPr marL="0" indent="0">
              <a:buNone/>
            </a:pPr>
            <a:r>
              <a:rPr lang="en-US" dirty="0"/>
              <a:t>1. A 55-year-old male with type 2 diabetes mellitus presents with uncontrolled blood glucose levels despite being prescribed insulin and oral hypoglycemics. Upon further questioning, he reveals that he often forgets to take his medication and finds it difficult to follow a healthy diet due to a lack of family support. What is the most appropriate intervention to improve this patient's adherence to his diabetes management plan?</a:t>
            </a:r>
            <a:br>
              <a:rPr lang="en-US" dirty="0"/>
            </a:br>
            <a:r>
              <a:rPr lang="en-US" dirty="0"/>
              <a:t>A) Increase the insulin dosage and add another oral hypoglycemic agent</a:t>
            </a:r>
            <a:br>
              <a:rPr lang="en-US" dirty="0"/>
            </a:br>
            <a:r>
              <a:rPr lang="en-US" dirty="0"/>
              <a:t>B) Provide emotional and social support through family involvement and patient education</a:t>
            </a:r>
            <a:br>
              <a:rPr lang="en-US" dirty="0"/>
            </a:br>
            <a:r>
              <a:rPr lang="en-US" dirty="0"/>
              <a:t>C) Criticize the patient for non-compliance and emphasize the consequences of uncontrolled diabetes</a:t>
            </a:r>
            <a:br>
              <a:rPr lang="en-US" dirty="0"/>
            </a:br>
            <a:r>
              <a:rPr lang="en-US" dirty="0"/>
              <a:t>D) Refer the patient to a psychiatrist for suspected depression</a:t>
            </a:r>
            <a:br>
              <a:rPr lang="en-US" dirty="0"/>
            </a:br>
            <a:r>
              <a:rPr lang="en-US" dirty="0"/>
              <a:t>E) Encourage the patient to rely on alternative medicine for better outcomes</a:t>
            </a:r>
          </a:p>
          <a:p>
            <a:endParaRPr lang="en-US" dirty="0"/>
          </a:p>
        </p:txBody>
      </p:sp>
      <p:sp>
        <p:nvSpPr>
          <p:cNvPr id="4" name="TextBox 3">
            <a:extLst>
              <a:ext uri="{FF2B5EF4-FFF2-40B4-BE49-F238E27FC236}">
                <a16:creationId xmlns:a16="http://schemas.microsoft.com/office/drawing/2014/main" id="{79A80176-B602-B92F-1427-B6073F47B944}"/>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B</a:t>
            </a:r>
          </a:p>
        </p:txBody>
      </p:sp>
    </p:spTree>
    <p:extLst>
      <p:ext uri="{BB962C8B-B14F-4D97-AF65-F5344CB8AC3E}">
        <p14:creationId xmlns:p14="http://schemas.microsoft.com/office/powerpoint/2010/main" val="16038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F248-73A1-ED94-AA8C-E6F08BF60743}"/>
              </a:ext>
            </a:extLst>
          </p:cNvPr>
          <p:cNvSpPr>
            <a:spLocks noGrp="1"/>
          </p:cNvSpPr>
          <p:nvPr>
            <p:ph type="title"/>
          </p:nvPr>
        </p:nvSpPr>
        <p:spPr/>
        <p:txBody>
          <a:bodyPr/>
          <a:lstStyle/>
          <a:p>
            <a:r>
              <a:rPr lang="en-US" sz="4400" b="1" dirty="0">
                <a:solidFill>
                  <a:srgbClr val="7030A0"/>
                </a:solidFill>
              </a:rPr>
              <a:t>MCQ</a:t>
            </a:r>
            <a:endParaRPr lang="en-US" dirty="0"/>
          </a:p>
        </p:txBody>
      </p:sp>
      <p:sp>
        <p:nvSpPr>
          <p:cNvPr id="3" name="Content Placeholder 2">
            <a:extLst>
              <a:ext uri="{FF2B5EF4-FFF2-40B4-BE49-F238E27FC236}">
                <a16:creationId xmlns:a16="http://schemas.microsoft.com/office/drawing/2014/main" id="{12EACFC2-A5D8-192B-1C5D-DE4DEF5948C3}"/>
              </a:ext>
            </a:extLst>
          </p:cNvPr>
          <p:cNvSpPr>
            <a:spLocks noGrp="1"/>
          </p:cNvSpPr>
          <p:nvPr>
            <p:ph idx="1"/>
          </p:nvPr>
        </p:nvSpPr>
        <p:spPr/>
        <p:txBody>
          <a:bodyPr>
            <a:normAutofit fontScale="85000" lnSpcReduction="20000"/>
          </a:bodyPr>
          <a:lstStyle/>
          <a:p>
            <a:pPr marL="0" indent="0">
              <a:buNone/>
            </a:pPr>
            <a:r>
              <a:rPr lang="en-US" dirty="0"/>
              <a:t>2. 45-year-old woman with a history of ischemic heart disease presents to the emergency department with chest pain. She reports that she has been experiencing financial stress and family problems over the past few months. Investigations rule out an acute myocardial infarction, and her symptoms improve with reassurance.  What is the most likely psychological factor contributing to this patient’s symptoms?</a:t>
            </a:r>
            <a:br>
              <a:rPr lang="en-US" dirty="0"/>
            </a:br>
            <a:r>
              <a:rPr lang="en-US" dirty="0"/>
              <a:t>A) Medically unexplained physical symptoms (MUPS)</a:t>
            </a:r>
            <a:br>
              <a:rPr lang="en-US" dirty="0"/>
            </a:br>
            <a:r>
              <a:rPr lang="en-US" dirty="0"/>
              <a:t>B) Critical incident stress</a:t>
            </a:r>
            <a:br>
              <a:rPr lang="en-US" dirty="0"/>
            </a:br>
            <a:r>
              <a:rPr lang="en-US" dirty="0"/>
              <a:t>C) Malingering</a:t>
            </a:r>
            <a:br>
              <a:rPr lang="en-US" dirty="0"/>
            </a:br>
            <a:r>
              <a:rPr lang="en-US" dirty="0"/>
              <a:t>D) Post-traumatic stress disorder (PTSD)</a:t>
            </a:r>
            <a:br>
              <a:rPr lang="en-US" dirty="0"/>
            </a:br>
            <a:r>
              <a:rPr lang="en-US" dirty="0"/>
              <a:t>E) Factitious disorder</a:t>
            </a:r>
          </a:p>
          <a:p>
            <a:endParaRPr lang="en-US" dirty="0"/>
          </a:p>
        </p:txBody>
      </p:sp>
      <p:sp>
        <p:nvSpPr>
          <p:cNvPr id="6" name="TextBox 5">
            <a:extLst>
              <a:ext uri="{FF2B5EF4-FFF2-40B4-BE49-F238E27FC236}">
                <a16:creationId xmlns:a16="http://schemas.microsoft.com/office/drawing/2014/main" id="{4D5C9AAA-FBFE-62A7-4F16-B35D1FEF99C8}"/>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B</a:t>
            </a:r>
          </a:p>
        </p:txBody>
      </p:sp>
    </p:spTree>
    <p:extLst>
      <p:ext uri="{BB962C8B-B14F-4D97-AF65-F5344CB8AC3E}">
        <p14:creationId xmlns:p14="http://schemas.microsoft.com/office/powerpoint/2010/main" val="3930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F002-3603-8780-BAFF-D0FDF980A7B8}"/>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5E179AF1-1FE5-668D-A7DC-00F275840EBA}"/>
              </a:ext>
            </a:extLst>
          </p:cNvPr>
          <p:cNvSpPr>
            <a:spLocks noGrp="1"/>
          </p:cNvSpPr>
          <p:nvPr>
            <p:ph idx="1"/>
          </p:nvPr>
        </p:nvSpPr>
        <p:spPr/>
        <p:txBody>
          <a:bodyPr>
            <a:normAutofit fontScale="70000" lnSpcReduction="20000"/>
          </a:bodyPr>
          <a:lstStyle/>
          <a:p>
            <a:pPr marL="0" indent="0">
              <a:buNone/>
            </a:pPr>
            <a:r>
              <a:rPr lang="en-US" dirty="0"/>
              <a:t>3. A 27-year-old male is diagnosed with schizophrenia but refuses to take his medication. He expresses fear that if his community finds out about his illness, he will be isolated and unable to find a job or get married. What is the most appropriate strategy to help this patient overcome the stigma associated with mental illness?</a:t>
            </a:r>
          </a:p>
          <a:p>
            <a:pPr marL="0" indent="0">
              <a:buNone/>
            </a:pPr>
            <a:br>
              <a:rPr lang="en-US" dirty="0"/>
            </a:br>
            <a:r>
              <a:rPr lang="en-US" dirty="0"/>
              <a:t>A) Ignore his concerns and focus on treating his symptoms</a:t>
            </a:r>
            <a:br>
              <a:rPr lang="en-US" dirty="0"/>
            </a:br>
            <a:r>
              <a:rPr lang="en-US" dirty="0"/>
              <a:t>B) Advise him to keep his illness a secret and continue treatment privately</a:t>
            </a:r>
            <a:br>
              <a:rPr lang="en-US" dirty="0"/>
            </a:br>
            <a:r>
              <a:rPr lang="en-US" dirty="0"/>
              <a:t>C) Integrate his psychiatric care into general healthcare services and provide psychoeducation</a:t>
            </a:r>
            <a:br>
              <a:rPr lang="en-US" dirty="0"/>
            </a:br>
            <a:r>
              <a:rPr lang="en-US" dirty="0"/>
              <a:t>D) Convince his family to force him into taking the medication</a:t>
            </a:r>
            <a:br>
              <a:rPr lang="en-US" dirty="0"/>
            </a:br>
            <a:r>
              <a:rPr lang="en-US" dirty="0"/>
              <a:t>E) Tell him that he must overcome his fear and not care about society’s views</a:t>
            </a:r>
          </a:p>
          <a:p>
            <a:endParaRPr lang="en-US" dirty="0"/>
          </a:p>
        </p:txBody>
      </p:sp>
      <p:sp>
        <p:nvSpPr>
          <p:cNvPr id="4" name="TextBox 3">
            <a:extLst>
              <a:ext uri="{FF2B5EF4-FFF2-40B4-BE49-F238E27FC236}">
                <a16:creationId xmlns:a16="http://schemas.microsoft.com/office/drawing/2014/main" id="{93FC9A86-96EF-2EB1-4443-1D18DA90F544}"/>
              </a:ext>
            </a:extLst>
          </p:cNvPr>
          <p:cNvSpPr txBox="1"/>
          <p:nvPr/>
        </p:nvSpPr>
        <p:spPr>
          <a:xfrm>
            <a:off x="3124200" y="6141938"/>
            <a:ext cx="2438400" cy="369332"/>
          </a:xfrm>
          <a:prstGeom prst="rect">
            <a:avLst/>
          </a:prstGeom>
          <a:noFill/>
        </p:spPr>
        <p:txBody>
          <a:bodyPr wrap="square" rtlCol="0">
            <a:spAutoFit/>
          </a:bodyPr>
          <a:lstStyle/>
          <a:p>
            <a:r>
              <a:rPr lang="en-US" dirty="0">
                <a:solidFill>
                  <a:srgbClr val="C00000"/>
                </a:solidFill>
              </a:rPr>
              <a:t>Answer: C</a:t>
            </a:r>
          </a:p>
        </p:txBody>
      </p:sp>
    </p:spTree>
    <p:extLst>
      <p:ext uri="{BB962C8B-B14F-4D97-AF65-F5344CB8AC3E}">
        <p14:creationId xmlns:p14="http://schemas.microsoft.com/office/powerpoint/2010/main" val="12469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4D89EC1-778C-DB18-11AA-2C217E4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646154" cy="2005879"/>
          </a:xfrm>
          <a:prstGeom prst="rect">
            <a:avLst/>
          </a:prstGeom>
        </p:spPr>
      </p:pic>
      <p:sp>
        <p:nvSpPr>
          <p:cNvPr id="8" name="object 21">
            <a:extLst>
              <a:ext uri="{FF2B5EF4-FFF2-40B4-BE49-F238E27FC236}">
                <a16:creationId xmlns:a16="http://schemas.microsoft.com/office/drawing/2014/main" id="{F6F30B04-A34A-652F-ED47-EC823FDCA762}"/>
              </a:ext>
            </a:extLst>
          </p:cNvPr>
          <p:cNvSpPr txBox="1">
            <a:spLocks noGrp="1"/>
          </p:cNvSpPr>
          <p:nvPr>
            <p:ph type="ctrTitle"/>
          </p:nvPr>
        </p:nvSpPr>
        <p:spPr>
          <a:xfrm>
            <a:off x="609600" y="2440262"/>
            <a:ext cx="7772400"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solidFill>
                  <a:srgbClr val="7030A0"/>
                </a:solidFill>
                <a:latin typeface="+mn-lt"/>
                <a:cs typeface="Trebuchet MS"/>
              </a:rPr>
              <a:t>Psychology in Medical Practice </a:t>
            </a:r>
            <a:endParaRPr sz="4800" b="1" dirty="0">
              <a:solidFill>
                <a:srgbClr val="7030A0"/>
              </a:solidFill>
              <a:latin typeface="+mn-lt"/>
              <a:cs typeface="Trebuchet MS"/>
            </a:endParaRPr>
          </a:p>
        </p:txBody>
      </p:sp>
    </p:spTree>
    <p:extLst>
      <p:ext uri="{BB962C8B-B14F-4D97-AF65-F5344CB8AC3E}">
        <p14:creationId xmlns:p14="http://schemas.microsoft.com/office/powerpoint/2010/main" val="121391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85411956"/>
              </p:ext>
            </p:extLst>
          </p:nvPr>
        </p:nvGraphicFramePr>
        <p:xfrm>
          <a:off x="5715000" y="923568"/>
          <a:ext cx="3362325" cy="5715075"/>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tblGrid>
              <a:tr h="885169">
                <a:tc gridSpan="2">
                  <a:txBody>
                    <a:bodyPr/>
                    <a:lstStyle/>
                    <a:p>
                      <a:r>
                        <a:rPr lang="en-US" sz="1400" dirty="0"/>
                        <a:t>Prof Umar’s model of clinically oriented integrated</a:t>
                      </a:r>
                      <a:r>
                        <a:rPr lang="en-US" sz="1400" baseline="0" dirty="0"/>
                        <a:t>  Lecture</a:t>
                      </a:r>
                    </a:p>
                    <a:p>
                      <a:r>
                        <a:rPr lang="en-US" sz="1400" baseline="0" dirty="0"/>
                        <a:t>First Year MBBS</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100" dirty="0"/>
                        <a:t>Core subject </a:t>
                      </a:r>
                    </a:p>
                  </a:txBody>
                  <a:tcPr/>
                </a:tc>
                <a:tc>
                  <a:txBody>
                    <a:bodyPr/>
                    <a:lstStyle/>
                    <a:p>
                      <a:r>
                        <a:rPr lang="en-US" sz="1200" dirty="0"/>
                        <a:t>90%</a:t>
                      </a:r>
                    </a:p>
                    <a:p>
                      <a:r>
                        <a:rPr lang="en-US" sz="1200" dirty="0"/>
                        <a:t>≈ 8-10 slides</a:t>
                      </a:r>
                    </a:p>
                  </a:txBody>
                  <a:tcPr/>
                </a:tc>
                <a:extLst>
                  <a:ext uri="{0D108BD9-81ED-4DB2-BD59-A6C34878D82A}">
                    <a16:rowId xmlns:a16="http://schemas.microsoft.com/office/drawing/2014/main" val="10001"/>
                  </a:ext>
                </a:extLst>
              </a:tr>
              <a:tr h="1149072">
                <a:tc>
                  <a:txBody>
                    <a:bodyPr/>
                    <a:lstStyle/>
                    <a:p>
                      <a:r>
                        <a:rPr lang="en-US" sz="1100" dirty="0"/>
                        <a:t>Horizontal integration </a:t>
                      </a:r>
                    </a:p>
                    <a:p>
                      <a:r>
                        <a:rPr lang="en-US" sz="1100" dirty="0"/>
                        <a:t>(</a:t>
                      </a:r>
                      <a:r>
                        <a:rPr lang="en-US" sz="1100" baseline="0" dirty="0"/>
                        <a:t> Same year subjects)</a:t>
                      </a:r>
                    </a:p>
                    <a:p>
                      <a:r>
                        <a:rPr lang="en-US" sz="1100" baseline="0" dirty="0"/>
                        <a:t>Anatomy, Biochemistry, Physiology</a:t>
                      </a:r>
                      <a:endParaRPr lang="en-US" sz="1100" dirty="0"/>
                    </a:p>
                  </a:txBody>
                  <a:tcPr/>
                </a:tc>
                <a:tc>
                  <a:txBody>
                    <a:bodyPr/>
                    <a:lstStyle/>
                    <a:p>
                      <a:r>
                        <a:rPr lang="en-US" sz="1200" dirty="0"/>
                        <a:t>0%</a:t>
                      </a:r>
                    </a:p>
                  </a:txBody>
                  <a:tcPr/>
                </a:tc>
                <a:extLst>
                  <a:ext uri="{0D108BD9-81ED-4DB2-BD59-A6C34878D82A}">
                    <a16:rowId xmlns:a16="http://schemas.microsoft.com/office/drawing/2014/main" val="10002"/>
                  </a:ext>
                </a:extLst>
              </a:tr>
              <a:tr h="1268742">
                <a:tc>
                  <a:txBody>
                    <a:bodyPr/>
                    <a:lstStyle/>
                    <a:p>
                      <a:r>
                        <a:rPr lang="en-US" sz="1100" dirty="0"/>
                        <a:t>Vertical Integration </a:t>
                      </a:r>
                    </a:p>
                    <a:p>
                      <a:r>
                        <a:rPr lang="en-US" sz="1100" dirty="0"/>
                        <a:t>(Basic sciences subjects of different years(Forensic Medicine,</a:t>
                      </a:r>
                      <a:r>
                        <a:rPr lang="en-US" sz="1100" baseline="0" dirty="0"/>
                        <a:t> Pharmacology, Community medicine</a:t>
                      </a:r>
                      <a:endParaRPr lang="en-US" sz="1100" dirty="0"/>
                    </a:p>
                  </a:txBody>
                  <a:tcPr/>
                </a:tc>
                <a:tc>
                  <a:txBody>
                    <a:bodyPr/>
                    <a:lstStyle/>
                    <a:p>
                      <a:r>
                        <a:rPr lang="en-US" sz="1200" dirty="0"/>
                        <a:t>0%</a:t>
                      </a:r>
                    </a:p>
                  </a:txBody>
                  <a:tcPr/>
                </a:tc>
                <a:extLst>
                  <a:ext uri="{0D108BD9-81ED-4DB2-BD59-A6C34878D82A}">
                    <a16:rowId xmlns:a16="http://schemas.microsoft.com/office/drawing/2014/main" val="10003"/>
                  </a:ext>
                </a:extLst>
              </a:tr>
              <a:tr h="796652">
                <a:tc>
                  <a:txBody>
                    <a:bodyPr/>
                    <a:lstStyle/>
                    <a:p>
                      <a:r>
                        <a:rPr lang="en-US" sz="1100" dirty="0"/>
                        <a:t>Vertical Integration </a:t>
                      </a:r>
                    </a:p>
                    <a:p>
                      <a:r>
                        <a:rPr lang="en-US" sz="1100" dirty="0"/>
                        <a:t>Clinical Subjects</a:t>
                      </a:r>
                      <a:r>
                        <a:rPr lang="en-US" sz="1100" baseline="0" dirty="0"/>
                        <a:t> (Medicine, Surgery, Gynae/</a:t>
                      </a:r>
                      <a:r>
                        <a:rPr lang="en-US" sz="1100" baseline="0" dirty="0" err="1"/>
                        <a:t>Obs</a:t>
                      </a:r>
                      <a:r>
                        <a:rPr lang="en-US" sz="1100" baseline="0" dirty="0"/>
                        <a:t> </a:t>
                      </a:r>
                      <a:r>
                        <a:rPr lang="en-US" sz="1100" baseline="0" dirty="0" err="1"/>
                        <a:t>etc</a:t>
                      </a:r>
                      <a:r>
                        <a:rPr lang="en-US" sz="1100" baseline="0" dirty="0"/>
                        <a:t>)</a:t>
                      </a:r>
                    </a:p>
                  </a:txBody>
                  <a:tcPr/>
                </a:tc>
                <a:tc>
                  <a:txBody>
                    <a:bodyPr/>
                    <a:lstStyle/>
                    <a:p>
                      <a:r>
                        <a:rPr lang="en-US" sz="1200" dirty="0"/>
                        <a:t>0%</a:t>
                      </a:r>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10%</a:t>
                      </a:r>
                    </a:p>
                    <a:p>
                      <a:r>
                        <a:rPr lang="en-US" sz="1600" dirty="0"/>
                        <a:t>≈ 2 slides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4722-D3C5-1216-4D87-259D63641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88251-24BE-E932-7FC4-39C42EF989EF}"/>
              </a:ext>
            </a:extLst>
          </p:cNvPr>
          <p:cNvSpPr>
            <a:spLocks noGrp="1"/>
          </p:cNvSpPr>
          <p:nvPr>
            <p:ph type="title"/>
          </p:nvPr>
        </p:nvSpPr>
        <p:spPr/>
        <p:txBody>
          <a:bodyPr/>
          <a:lstStyle/>
          <a:p>
            <a:r>
              <a:rPr lang="en-US" b="1" dirty="0">
                <a:solidFill>
                  <a:srgbClr val="7030A0"/>
                </a:solidFill>
              </a:rPr>
              <a:t>Learning Outcomes</a:t>
            </a:r>
          </a:p>
        </p:txBody>
      </p:sp>
      <p:sp>
        <p:nvSpPr>
          <p:cNvPr id="3" name="Content Placeholder 2">
            <a:extLst>
              <a:ext uri="{FF2B5EF4-FFF2-40B4-BE49-F238E27FC236}">
                <a16:creationId xmlns:a16="http://schemas.microsoft.com/office/drawing/2014/main" id="{9EC91EA2-5DDC-42C7-3DFE-AB43162B9F24}"/>
              </a:ext>
            </a:extLst>
          </p:cNvPr>
          <p:cNvSpPr>
            <a:spLocks noGrp="1"/>
          </p:cNvSpPr>
          <p:nvPr>
            <p:ph idx="1"/>
          </p:nvPr>
        </p:nvSpPr>
        <p:spPr>
          <a:xfrm>
            <a:off x="457200" y="1746737"/>
            <a:ext cx="8229600" cy="4830763"/>
          </a:xfrm>
        </p:spPr>
        <p:txBody>
          <a:bodyPr>
            <a:normAutofit lnSpcReduction="10000"/>
          </a:bodyPr>
          <a:lstStyle/>
          <a:p>
            <a:pPr marL="0" indent="0">
              <a:buNone/>
            </a:pPr>
            <a:r>
              <a:rPr lang="en-US" sz="2800" dirty="0"/>
              <a:t>At the</a:t>
            </a:r>
            <a:r>
              <a:rPr lang="en-US" sz="2800" dirty="0">
                <a:solidFill>
                  <a:srgbClr val="FF0000"/>
                </a:solidFill>
              </a:rPr>
              <a:t> </a:t>
            </a:r>
            <a:r>
              <a:rPr lang="en-US" sz="2800" dirty="0"/>
              <a:t>end</a:t>
            </a:r>
            <a:r>
              <a:rPr lang="en-US" sz="2800" dirty="0">
                <a:solidFill>
                  <a:srgbClr val="FF0000"/>
                </a:solidFill>
              </a:rPr>
              <a:t> </a:t>
            </a:r>
            <a:r>
              <a:rPr lang="en-US" sz="2800" dirty="0"/>
              <a:t>of the session the participants should be able to</a:t>
            </a:r>
          </a:p>
          <a:p>
            <a:pPr marL="0" indent="0">
              <a:buClr>
                <a:schemeClr val="tx1">
                  <a:lumMod val="95000"/>
                  <a:lumOff val="5000"/>
                </a:schemeClr>
              </a:buClr>
              <a:buNone/>
            </a:pPr>
            <a:endParaRPr lang="en-US" sz="4400" dirty="0"/>
          </a:p>
          <a:p>
            <a:pPr marL="469900" indent="-457200">
              <a:lnSpc>
                <a:spcPct val="100000"/>
              </a:lnSpc>
              <a:spcBef>
                <a:spcPts val="865"/>
              </a:spcBef>
              <a:buClr>
                <a:schemeClr val="tx1">
                  <a:lumMod val="95000"/>
                  <a:lumOff val="5000"/>
                </a:schemeClr>
              </a:buClr>
              <a:buSzPct val="84375"/>
              <a:tabLst>
                <a:tab pos="287020" algn="l"/>
              </a:tabLst>
            </a:pPr>
            <a:r>
              <a:rPr lang="en-US" sz="2800" spc="-5" dirty="0">
                <a:latin typeface="+mj-lt"/>
                <a:cs typeface="Georgia"/>
              </a:rPr>
              <a:t>Psychological factors in the </a:t>
            </a:r>
            <a:r>
              <a:rPr lang="en-US" sz="2800" spc="-5" dirty="0" err="1">
                <a:latin typeface="+mj-lt"/>
                <a:cs typeface="Georgia"/>
              </a:rPr>
              <a:t>aetiology</a:t>
            </a:r>
            <a:r>
              <a:rPr lang="en-US" sz="2800" spc="-5" dirty="0">
                <a:latin typeface="+mj-lt"/>
                <a:cs typeface="Georgia"/>
              </a:rPr>
              <a:t> of health problems</a:t>
            </a:r>
          </a:p>
          <a:p>
            <a:pPr marL="469900" indent="-457200">
              <a:lnSpc>
                <a:spcPct val="100000"/>
              </a:lnSpc>
              <a:spcBef>
                <a:spcPts val="865"/>
              </a:spcBef>
              <a:buClr>
                <a:schemeClr val="tx1">
                  <a:lumMod val="95000"/>
                  <a:lumOff val="5000"/>
                </a:schemeClr>
              </a:buClr>
              <a:buSzPct val="84375"/>
              <a:tabLst>
                <a:tab pos="287020" algn="l"/>
              </a:tabLst>
            </a:pPr>
            <a:r>
              <a:rPr lang="en-US" sz="2800" spc="-5" dirty="0">
                <a:latin typeface="+mj-lt"/>
                <a:cs typeface="Georgia"/>
              </a:rPr>
              <a:t>Role of psychological factors in the precipitation (triggering) of illnesses </a:t>
            </a:r>
          </a:p>
          <a:p>
            <a:pPr marL="469900" indent="-457200">
              <a:lnSpc>
                <a:spcPct val="100000"/>
              </a:lnSpc>
              <a:spcBef>
                <a:spcPts val="865"/>
              </a:spcBef>
              <a:buClr>
                <a:schemeClr val="tx1">
                  <a:lumMod val="95000"/>
                  <a:lumOff val="5000"/>
                </a:schemeClr>
              </a:buClr>
              <a:buSzPct val="84375"/>
              <a:tabLst>
                <a:tab pos="287020" algn="l"/>
              </a:tabLst>
            </a:pPr>
            <a:r>
              <a:rPr lang="en-US" sz="2800" spc="-5" dirty="0">
                <a:latin typeface="+mj-lt"/>
                <a:cs typeface="Georgia"/>
              </a:rPr>
              <a:t>Psychological factors in the management of illnesses</a:t>
            </a:r>
          </a:p>
          <a:p>
            <a:pPr marL="469900" indent="-457200">
              <a:lnSpc>
                <a:spcPct val="100000"/>
              </a:lnSpc>
              <a:spcBef>
                <a:spcPts val="865"/>
              </a:spcBef>
              <a:buClr>
                <a:schemeClr val="tx1">
                  <a:lumMod val="95000"/>
                  <a:lumOff val="5000"/>
                </a:schemeClr>
              </a:buClr>
              <a:buSzPct val="84375"/>
              <a:tabLst>
                <a:tab pos="287020" algn="l"/>
              </a:tabLst>
            </a:pPr>
            <a:r>
              <a:rPr lang="en-US" sz="2800" spc="-5" dirty="0">
                <a:latin typeface="+mj-lt"/>
                <a:cs typeface="Georgia"/>
              </a:rPr>
              <a:t>Role of psychological factors in patient’s reactions to illness </a:t>
            </a:r>
          </a:p>
          <a:p>
            <a:pPr marL="0" indent="0">
              <a:buNone/>
            </a:pPr>
            <a:endParaRPr lang="en-US" dirty="0"/>
          </a:p>
        </p:txBody>
      </p:sp>
    </p:spTree>
    <p:extLst>
      <p:ext uri="{BB962C8B-B14F-4D97-AF65-F5344CB8AC3E}">
        <p14:creationId xmlns:p14="http://schemas.microsoft.com/office/powerpoint/2010/main" val="383719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1266092"/>
          </a:xfrm>
          <a:solidFill>
            <a:schemeClr val="bg2"/>
          </a:solidFill>
        </p:spPr>
        <p:style>
          <a:lnRef idx="1">
            <a:schemeClr val="accent3"/>
          </a:lnRef>
          <a:fillRef idx="2">
            <a:schemeClr val="accent3"/>
          </a:fillRef>
          <a:effectRef idx="1">
            <a:schemeClr val="accent3"/>
          </a:effectRef>
          <a:fontRef idx="minor">
            <a:schemeClr val="dk1"/>
          </a:fontRef>
        </p:style>
        <p:txBody>
          <a:bodyPr>
            <a:noAutofit/>
          </a:bodyPr>
          <a:lstStyle/>
          <a:p>
            <a:pPr algn="ctr"/>
            <a:r>
              <a:rPr lang="en-GB"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PSYCHOLOGY IN MEDICAL PRACTICE</a:t>
            </a:r>
          </a:p>
        </p:txBody>
      </p:sp>
      <p:sp>
        <p:nvSpPr>
          <p:cNvPr id="3" name="Content Placeholder 2"/>
          <p:cNvSpPr>
            <a:spLocks noGrp="1"/>
          </p:cNvSpPr>
          <p:nvPr>
            <p:ph idx="1"/>
          </p:nvPr>
        </p:nvSpPr>
        <p:spPr>
          <a:xfrm>
            <a:off x="628650" y="2935751"/>
            <a:ext cx="7886700" cy="2554221"/>
          </a:xfrm>
        </p:spPr>
        <p:txBody>
          <a:bodyPr>
            <a:normAutofit/>
          </a:bodyPr>
          <a:lstStyle/>
          <a:p>
            <a:pPr marL="0" indent="0" algn="ctr">
              <a:buNone/>
            </a:pPr>
            <a:r>
              <a:rPr lang="en-GB" sz="2700" dirty="0">
                <a:latin typeface="Times New Roman" panose="02020603050405020304" pitchFamily="18" charset="0"/>
                <a:cs typeface="Times New Roman" panose="02020603050405020304" pitchFamily="18" charset="0"/>
              </a:rPr>
              <a:t>Human thought, behaviour and interactions follow a set of psychological process and practices. The role of these principles and factors is of crucial importance in the maintenance of health and illness.</a:t>
            </a:r>
          </a:p>
        </p:txBody>
      </p:sp>
      <p:sp>
        <p:nvSpPr>
          <p:cNvPr id="4" name="TextBox 3">
            <a:extLst>
              <a:ext uri="{FF2B5EF4-FFF2-40B4-BE49-F238E27FC236}">
                <a16:creationId xmlns:a16="http://schemas.microsoft.com/office/drawing/2014/main" id="{66D29F12-12D8-701C-579C-C5D124231374}"/>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424733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66474"/>
            <a:ext cx="7886700" cy="3101927"/>
          </a:xfrm>
        </p:spPr>
        <p:txBody>
          <a:bodyPr>
            <a:normAutofit/>
          </a:bodyPr>
          <a:lstStyle/>
          <a:p>
            <a:pPr>
              <a:buFont typeface="Wingdings" panose="05000000000000000000" pitchFamily="2" charset="2"/>
              <a:buChar char="q"/>
            </a:pPr>
            <a:r>
              <a:rPr lang="en-GB" sz="2000" dirty="0">
                <a:latin typeface="+mj-lt"/>
                <a:cs typeface="Times New Roman" panose="02020603050405020304" pitchFamily="18" charset="0"/>
              </a:rPr>
              <a:t> Role of psychological factors in the aetiology of health problem.</a:t>
            </a:r>
          </a:p>
          <a:p>
            <a:pPr>
              <a:buFont typeface="Wingdings" panose="05000000000000000000" pitchFamily="2" charset="2"/>
              <a:buChar char="q"/>
            </a:pPr>
            <a:r>
              <a:rPr lang="en-GB" sz="2000" dirty="0">
                <a:latin typeface="+mj-lt"/>
                <a:cs typeface="Times New Roman" panose="02020603050405020304" pitchFamily="18" charset="0"/>
              </a:rPr>
              <a:t> Role of psychological factors in the precipitation (triggering) of illnesses.</a:t>
            </a:r>
          </a:p>
          <a:p>
            <a:pPr>
              <a:buFont typeface="Wingdings" panose="05000000000000000000" pitchFamily="2" charset="2"/>
              <a:buChar char="q"/>
            </a:pPr>
            <a:r>
              <a:rPr lang="en-GB" sz="2000" dirty="0">
                <a:latin typeface="+mj-lt"/>
                <a:cs typeface="Times New Roman" panose="02020603050405020304" pitchFamily="18" charset="0"/>
              </a:rPr>
              <a:t> Role of psychological factors in the management of illnesses.</a:t>
            </a:r>
          </a:p>
          <a:p>
            <a:pPr>
              <a:buFont typeface="Wingdings" panose="05000000000000000000" pitchFamily="2" charset="2"/>
              <a:buChar char="q"/>
            </a:pPr>
            <a:r>
              <a:rPr lang="en-GB" sz="2000" dirty="0">
                <a:latin typeface="+mj-lt"/>
                <a:cs typeface="Times New Roman" panose="02020603050405020304" pitchFamily="18" charset="0"/>
              </a:rPr>
              <a:t> Role of psychological and social factors in diseases causing disability, handicap and stigma.</a:t>
            </a:r>
          </a:p>
          <a:p>
            <a:pPr>
              <a:buFont typeface="Wingdings" panose="05000000000000000000" pitchFamily="2" charset="2"/>
              <a:buChar char="q"/>
            </a:pPr>
            <a:r>
              <a:rPr lang="en-GB" sz="2000" dirty="0">
                <a:latin typeface="+mj-lt"/>
                <a:cs typeface="Times New Roman" panose="02020603050405020304" pitchFamily="18" charset="0"/>
              </a:rPr>
              <a:t> Role of psychological factors in patients’ reactions to illness.</a:t>
            </a:r>
          </a:p>
          <a:p>
            <a:pPr>
              <a:buFont typeface="Wingdings" panose="05000000000000000000" pitchFamily="2" charset="2"/>
              <a:buChar char="q"/>
            </a:pPr>
            <a:r>
              <a:rPr lang="en-GB" sz="2000" dirty="0">
                <a:latin typeface="+mj-lt"/>
                <a:cs typeface="Times New Roman" panose="02020603050405020304" pitchFamily="18" charset="0"/>
              </a:rPr>
              <a:t> Medically Unexplained Physical Symptoms (MUPS).</a:t>
            </a:r>
          </a:p>
        </p:txBody>
      </p:sp>
      <p:sp>
        <p:nvSpPr>
          <p:cNvPr id="7" name="TextBox 6">
            <a:extLst>
              <a:ext uri="{FF2B5EF4-FFF2-40B4-BE49-F238E27FC236}">
                <a16:creationId xmlns:a16="http://schemas.microsoft.com/office/drawing/2014/main" id="{3C4D93EC-F4CF-2814-832B-6EAD45B6B3AF}"/>
              </a:ext>
            </a:extLst>
          </p:cNvPr>
          <p:cNvSpPr txBox="1"/>
          <p:nvPr/>
        </p:nvSpPr>
        <p:spPr>
          <a:xfrm>
            <a:off x="628650" y="1066800"/>
            <a:ext cx="7696200" cy="830997"/>
          </a:xfrm>
          <a:prstGeom prst="rect">
            <a:avLst/>
          </a:prstGeom>
          <a:noFill/>
        </p:spPr>
        <p:txBody>
          <a:bodyPr wrap="square">
            <a:spAutoFit/>
          </a:bodyPr>
          <a:lstStyle/>
          <a:p>
            <a:r>
              <a:rPr lang="en-GB" sz="2400" b="1" dirty="0">
                <a:cs typeface="Times New Roman" panose="02020603050405020304" pitchFamily="18" charset="0"/>
              </a:rPr>
              <a:t>Some of the health and disease situations influenced by psychological factors are as follow:</a:t>
            </a:r>
            <a:endParaRPr lang="en-US" sz="2400" dirty="0"/>
          </a:p>
        </p:txBody>
      </p:sp>
      <p:sp>
        <p:nvSpPr>
          <p:cNvPr id="8" name="TextBox 7">
            <a:extLst>
              <a:ext uri="{FF2B5EF4-FFF2-40B4-BE49-F238E27FC236}">
                <a16:creationId xmlns:a16="http://schemas.microsoft.com/office/drawing/2014/main" id="{C3A6A790-BA0A-538B-B340-8A60CAA04216}"/>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353508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72" y="609600"/>
            <a:ext cx="8493370" cy="981221"/>
          </a:xfrm>
          <a:noFill/>
          <a:ln>
            <a:noFill/>
          </a:ln>
        </p:spPr>
        <p:style>
          <a:lnRef idx="0">
            <a:scrgbClr r="0" g="0" b="0"/>
          </a:lnRef>
          <a:fillRef idx="0">
            <a:scrgbClr r="0" g="0" b="0"/>
          </a:fillRef>
          <a:effectRef idx="0">
            <a:scrgbClr r="0" g="0" b="0"/>
          </a:effectRef>
          <a:fontRef idx="minor">
            <a:schemeClr val="accent4"/>
          </a:fontRef>
        </p:style>
        <p:txBody>
          <a:bodyPr>
            <a:normAutofit/>
          </a:bodyPr>
          <a:lstStyle/>
          <a:p>
            <a:pPr algn="ctr"/>
            <a:r>
              <a:rPr lang="en-GB" sz="2800" b="1" dirty="0">
                <a:solidFill>
                  <a:srgbClr val="7030A0"/>
                </a:solidFill>
                <a:latin typeface="+mj-lt"/>
                <a:cs typeface="Times New Roman" panose="02020603050405020304" pitchFamily="18" charset="0"/>
              </a:rPr>
              <a:t>Role of Psychological factors in the aetiology of health problems</a:t>
            </a:r>
            <a:r>
              <a:rPr lang="en-GB" sz="2800" b="1" dirty="0">
                <a:solidFill>
                  <a:srgbClr val="7030A0"/>
                </a:solidFill>
                <a:effectLst>
                  <a:outerShdw blurRad="38100" dist="38100" dir="2700000" algn="tl">
                    <a:srgbClr val="000000">
                      <a:alpha val="43137"/>
                    </a:srgbClr>
                  </a:outerShdw>
                </a:effectLst>
                <a:latin typeface="+mj-lt"/>
                <a:cs typeface="Times New Roman" panose="02020603050405020304" pitchFamily="18" charset="0"/>
              </a:rPr>
              <a:t>:</a:t>
            </a:r>
          </a:p>
        </p:txBody>
      </p:sp>
      <p:sp>
        <p:nvSpPr>
          <p:cNvPr id="3" name="Content Placeholder 2"/>
          <p:cNvSpPr>
            <a:spLocks noGrp="1"/>
          </p:cNvSpPr>
          <p:nvPr>
            <p:ph idx="1"/>
          </p:nvPr>
        </p:nvSpPr>
        <p:spPr>
          <a:xfrm>
            <a:off x="305972" y="1828800"/>
            <a:ext cx="8493370" cy="2532185"/>
          </a:xfrm>
        </p:spPr>
        <p:txBody>
          <a:bodyPr>
            <a:noAutofit/>
          </a:bodyPr>
          <a:lstStyle/>
          <a:p>
            <a:pPr algn="just">
              <a:buFont typeface="Wingdings" panose="05000000000000000000" pitchFamily="2" charset="2"/>
              <a:buChar char="§"/>
            </a:pPr>
            <a:r>
              <a:rPr lang="en-GB" sz="1800" dirty="0">
                <a:latin typeface="+mj-lt"/>
                <a:cs typeface="Times New Roman" panose="02020603050405020304" pitchFamily="18" charset="0"/>
              </a:rPr>
              <a:t>T</a:t>
            </a:r>
            <a:r>
              <a:rPr lang="en-GB" sz="2000" dirty="0">
                <a:latin typeface="+mj-lt"/>
                <a:cs typeface="Times New Roman" panose="02020603050405020304" pitchFamily="18" charset="0"/>
              </a:rPr>
              <a:t>here are many habitual patterns of behaviour that can adversely affect one’s health and increase one’s susceptibility to illness.</a:t>
            </a:r>
          </a:p>
          <a:p>
            <a:pPr algn="just">
              <a:buFont typeface="Wingdings" panose="05000000000000000000" pitchFamily="2" charset="2"/>
              <a:buChar char="§"/>
            </a:pPr>
            <a:endParaRPr lang="en-GB" sz="2000" dirty="0">
              <a:latin typeface="+mj-lt"/>
              <a:cs typeface="Times New Roman" panose="02020603050405020304" pitchFamily="18" charset="0"/>
            </a:endParaRPr>
          </a:p>
          <a:p>
            <a:pPr algn="just">
              <a:buFont typeface="Wingdings" panose="05000000000000000000" pitchFamily="2" charset="2"/>
              <a:buChar char="§"/>
            </a:pPr>
            <a:r>
              <a:rPr lang="en-GB" sz="2000" dirty="0">
                <a:cs typeface="Times New Roman" panose="02020603050405020304" pitchFamily="18" charset="0"/>
              </a:rPr>
              <a:t>The chances of developing a heart disease are increased amongst those who smoke, consume a fatty diet and adopt sedentary lifestyles.</a:t>
            </a:r>
          </a:p>
          <a:p>
            <a:pPr marL="0" indent="0" algn="just">
              <a:buNone/>
            </a:pPr>
            <a:endParaRPr lang="en-GB" sz="2000" dirty="0">
              <a:cs typeface="Times New Roman" panose="02020603050405020304" pitchFamily="18" charset="0"/>
            </a:endParaRPr>
          </a:p>
          <a:p>
            <a:pPr algn="just">
              <a:buFont typeface="Wingdings" panose="05000000000000000000" pitchFamily="2" charset="2"/>
              <a:buChar char="§"/>
            </a:pPr>
            <a:r>
              <a:rPr lang="en-GB" sz="2000" dirty="0">
                <a:cs typeface="Times New Roman" panose="02020603050405020304" pitchFamily="18" charset="0"/>
              </a:rPr>
              <a:t>Obesity, misuse and abuse of tranquillisers, alcohol, street drugs like cannabis, heroin and stimulants, risk taking and thrill seeking behaviour, can lead to diseases and consequences that include diabetes mellitus, cirrhosis of liver, psychiatric disorders and road traffic accidents with obvious morbidity and mortality.</a:t>
            </a:r>
          </a:p>
          <a:p>
            <a:pPr algn="just">
              <a:buFont typeface="Wingdings" panose="05000000000000000000" pitchFamily="2" charset="2"/>
              <a:buChar char="§"/>
            </a:pPr>
            <a:endParaRPr lang="en-GB" sz="2000" dirty="0">
              <a:cs typeface="Times New Roman" panose="02020603050405020304" pitchFamily="18" charset="0"/>
            </a:endParaRPr>
          </a:p>
          <a:p>
            <a:pPr algn="just">
              <a:buFont typeface="Wingdings" panose="05000000000000000000" pitchFamily="2" charset="2"/>
              <a:buChar char="§"/>
            </a:pPr>
            <a:r>
              <a:rPr lang="en-GB" sz="2000" dirty="0">
                <a:cs typeface="Times New Roman" panose="02020603050405020304" pitchFamily="18" charset="0"/>
              </a:rPr>
              <a:t>Public health interventions addressing these unhealthy lifestyle factors and promoting healthy behaviours in the community can decrease the subsequent risk of getting illnesses.</a:t>
            </a:r>
          </a:p>
        </p:txBody>
      </p:sp>
      <p:sp>
        <p:nvSpPr>
          <p:cNvPr id="4" name="TextBox 3">
            <a:extLst>
              <a:ext uri="{FF2B5EF4-FFF2-40B4-BE49-F238E27FC236}">
                <a16:creationId xmlns:a16="http://schemas.microsoft.com/office/drawing/2014/main" id="{C8918DE2-BDDE-929C-BDBE-B087072CBBDD}"/>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412621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1289832"/>
            <a:ext cx="8883748" cy="1128932"/>
          </a:xfrm>
        </p:spPr>
        <p:txBody>
          <a:bodyPr>
            <a:normAutofit fontScale="90000"/>
          </a:bodyPr>
          <a:lstStyle/>
          <a:p>
            <a:pPr algn="ctr"/>
            <a:r>
              <a:rPr lang="en-GB" b="1" dirty="0">
                <a:solidFill>
                  <a:srgbClr val="7030A0"/>
                </a:solidFill>
                <a:latin typeface="+mn-lt"/>
                <a:cs typeface="Times New Roman" panose="02020603050405020304" pitchFamily="18" charset="0"/>
              </a:rPr>
              <a:t>Role of Psychological factors in the precipitation (triggering) of illnesses:</a:t>
            </a:r>
            <a:br>
              <a:rPr lang="en-GB"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GB" b="1" dirty="0"/>
          </a:p>
        </p:txBody>
      </p:sp>
      <p:sp>
        <p:nvSpPr>
          <p:cNvPr id="3" name="Content Placeholder 2"/>
          <p:cNvSpPr>
            <a:spLocks noGrp="1"/>
          </p:cNvSpPr>
          <p:nvPr>
            <p:ph idx="1"/>
          </p:nvPr>
        </p:nvSpPr>
        <p:spPr>
          <a:xfrm>
            <a:off x="422031" y="2418764"/>
            <a:ext cx="8292905" cy="3376246"/>
          </a:xfrm>
        </p:spPr>
        <p:txBody>
          <a:bodyPr>
            <a:normAutofit/>
          </a:bodyPr>
          <a:lstStyle/>
          <a:p>
            <a:pPr algn="just">
              <a:buFont typeface="Wingdings" panose="05000000000000000000" pitchFamily="2" charset="2"/>
              <a:buChar char="§"/>
            </a:pPr>
            <a:r>
              <a:rPr lang="en-GB" sz="2000" dirty="0">
                <a:cs typeface="Times New Roman" panose="02020603050405020304" pitchFamily="18" charset="0"/>
              </a:rPr>
              <a:t>Physiological processes in humans are directly affected by psychological stress. </a:t>
            </a:r>
          </a:p>
          <a:p>
            <a:pPr marL="0" indent="0" algn="just">
              <a:buNone/>
            </a:pPr>
            <a:r>
              <a:rPr lang="en-GB" sz="2000" b="1" dirty="0">
                <a:cs typeface="Times New Roman" panose="02020603050405020304" pitchFamily="18" charset="0"/>
              </a:rPr>
              <a:t>E.g.</a:t>
            </a:r>
            <a:r>
              <a:rPr lang="en-GB" sz="2000" dirty="0">
                <a:cs typeface="Times New Roman" panose="02020603050405020304" pitchFamily="18" charset="0"/>
              </a:rPr>
              <a:t> the immune system, the endocrine system, and the sympathetic and parasympathetic systems in the body etc.</a:t>
            </a:r>
          </a:p>
          <a:p>
            <a:pPr algn="just">
              <a:buFont typeface="Wingdings" panose="05000000000000000000" pitchFamily="2" charset="2"/>
              <a:buChar char="§"/>
            </a:pPr>
            <a:r>
              <a:rPr lang="en-GB" sz="2000" dirty="0">
                <a:cs typeface="Times New Roman" panose="02020603050405020304" pitchFamily="18" charset="0"/>
              </a:rPr>
              <a:t>Scientific evidence proves that traumatic life events called (</a:t>
            </a:r>
            <a:r>
              <a:rPr lang="en-GB" sz="2000" b="1" dirty="0">
                <a:solidFill>
                  <a:srgbClr val="C00000"/>
                </a:solidFill>
                <a:cs typeface="Times New Roman" panose="02020603050405020304" pitchFamily="18" charset="0"/>
              </a:rPr>
              <a:t>critical incident stress</a:t>
            </a:r>
            <a:r>
              <a:rPr lang="en-GB" sz="2000" b="1" dirty="0">
                <a:cs typeface="Times New Roman" panose="02020603050405020304" pitchFamily="18" charset="0"/>
              </a:rPr>
              <a:t>)</a:t>
            </a:r>
            <a:r>
              <a:rPr lang="en-GB" sz="2000" dirty="0">
                <a:cs typeface="Times New Roman" panose="02020603050405020304" pitchFamily="18" charset="0"/>
              </a:rPr>
              <a:t> and persistent high stress situations (</a:t>
            </a:r>
            <a:r>
              <a:rPr lang="en-GB" sz="2000" b="1" dirty="0">
                <a:solidFill>
                  <a:srgbClr val="C00000"/>
                </a:solidFill>
                <a:cs typeface="Times New Roman" panose="02020603050405020304" pitchFamily="18" charset="0"/>
              </a:rPr>
              <a:t>called cumulative stress</a:t>
            </a:r>
            <a:r>
              <a:rPr lang="en-GB" sz="2000" dirty="0">
                <a:cs typeface="Times New Roman" panose="02020603050405020304" pitchFamily="18" charset="0"/>
              </a:rPr>
              <a:t>) can trigger either the first episode or repeat episode </a:t>
            </a:r>
            <a:r>
              <a:rPr lang="en-GB" sz="2000" b="1" dirty="0">
                <a:cs typeface="Times New Roman" panose="02020603050405020304" pitchFamily="18" charset="0"/>
              </a:rPr>
              <a:t>(called recurrence)</a:t>
            </a:r>
            <a:r>
              <a:rPr lang="en-GB" sz="2000" dirty="0">
                <a:cs typeface="Times New Roman" panose="02020603050405020304" pitchFamily="18" charset="0"/>
              </a:rPr>
              <a:t> of a variety of diseases.</a:t>
            </a:r>
          </a:p>
          <a:p>
            <a:pPr algn="just">
              <a:buFont typeface="Wingdings" panose="05000000000000000000" pitchFamily="2" charset="2"/>
              <a:buChar char="§"/>
            </a:pPr>
            <a:r>
              <a:rPr lang="en-GB" sz="2000" dirty="0">
                <a:cs typeface="Times New Roman" panose="02020603050405020304" pitchFamily="18" charset="0"/>
              </a:rPr>
              <a:t>Some common examples include </a:t>
            </a:r>
            <a:r>
              <a:rPr lang="en-GB" sz="2000" b="1" dirty="0">
                <a:solidFill>
                  <a:srgbClr val="C00000"/>
                </a:solidFill>
                <a:cs typeface="Times New Roman" panose="02020603050405020304" pitchFamily="18" charset="0"/>
              </a:rPr>
              <a:t>ischemic heart disease, asthma, allergies, acid peptic disease</a:t>
            </a:r>
            <a:r>
              <a:rPr lang="en-GB" sz="2000" dirty="0">
                <a:solidFill>
                  <a:srgbClr val="C00000"/>
                </a:solidFill>
                <a:cs typeface="Times New Roman" panose="02020603050405020304" pitchFamily="18" charset="0"/>
              </a:rPr>
              <a:t> and </a:t>
            </a:r>
            <a:r>
              <a:rPr lang="en-GB" sz="2000" b="1" dirty="0">
                <a:solidFill>
                  <a:srgbClr val="C00000"/>
                </a:solidFill>
                <a:cs typeface="Times New Roman" panose="02020603050405020304" pitchFamily="18" charset="0"/>
              </a:rPr>
              <a:t>migraine</a:t>
            </a:r>
            <a:r>
              <a:rPr lang="en-GB" sz="2000" dirty="0">
                <a:solidFill>
                  <a:srgbClr val="C00000"/>
                </a:solidFill>
                <a:cs typeface="Times New Roman" panose="02020603050405020304" pitchFamily="18" charset="0"/>
              </a:rPr>
              <a:t> etc</a:t>
            </a:r>
            <a:r>
              <a:rPr lang="en-GB" sz="2000" dirty="0">
                <a:solidFill>
                  <a:srgbClr val="C00000"/>
                </a:solidFill>
                <a:effectLst>
                  <a:outerShdw blurRad="38100" dist="38100" dir="2700000" algn="tl">
                    <a:srgbClr val="000000">
                      <a:alpha val="43137"/>
                    </a:srgbClr>
                  </a:outerShdw>
                </a:effectLst>
                <a:cs typeface="Times New Roman" panose="02020603050405020304" pitchFamily="18" charset="0"/>
              </a:rPr>
              <a:t>. </a:t>
            </a:r>
          </a:p>
        </p:txBody>
      </p:sp>
      <p:sp>
        <p:nvSpPr>
          <p:cNvPr id="4" name="TextBox 3">
            <a:extLst>
              <a:ext uri="{FF2B5EF4-FFF2-40B4-BE49-F238E27FC236}">
                <a16:creationId xmlns:a16="http://schemas.microsoft.com/office/drawing/2014/main" id="{4FB078AB-7899-0AE7-96F1-EB7C140E9220}"/>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2776037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TotalTime>
  <Words>1530</Words>
  <Application>Microsoft Office PowerPoint</Application>
  <PresentationFormat>On-screen Show (4:3)</PresentationFormat>
  <Paragraphs>102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Arial Rounded MT Bold</vt:lpstr>
      <vt:lpstr>Calibri</vt:lpstr>
      <vt:lpstr>Times New Roman</vt:lpstr>
      <vt:lpstr>Wingdings</vt:lpstr>
      <vt:lpstr>Office Theme</vt:lpstr>
      <vt:lpstr>PowerPoint Presentation</vt:lpstr>
      <vt:lpstr>Vision; The Dream/Tomorrow       MOTTO</vt:lpstr>
      <vt:lpstr>Psychology in Medical Practice </vt:lpstr>
      <vt:lpstr>PowerPoint Presentation</vt:lpstr>
      <vt:lpstr>Learning Outcomes</vt:lpstr>
      <vt:lpstr>PSYCHOLOGY IN MEDICAL PRACTICE</vt:lpstr>
      <vt:lpstr>PowerPoint Presentation</vt:lpstr>
      <vt:lpstr>Role of Psychological factors in the aetiology of health problems:</vt:lpstr>
      <vt:lpstr>Role of Psychological factors in the precipitation (triggering) of illnesses: </vt:lpstr>
      <vt:lpstr>Role of Psychological factors in the management of illnesses: </vt:lpstr>
      <vt:lpstr>Role of psychological and social factors in diseases causing disability, handicap and stigma: </vt:lpstr>
      <vt:lpstr>Role of Psychological factors in patients’ reactions to illness</vt:lpstr>
      <vt:lpstr>Medically Unexplained Physical Symptoms (MUPS)</vt:lpstr>
      <vt:lpstr>Behavioral and psychological treatments for chronic insomnia disorder in adults: an American Academy of Sleep Medicine clinical practice guideline Jack D. Edinger Journal of Clinical Sleep Medicine, Vol. 17, No. 2</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MCQ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126</cp:revision>
  <dcterms:created xsi:type="dcterms:W3CDTF">2020-02-26T17:20:51Z</dcterms:created>
  <dcterms:modified xsi:type="dcterms:W3CDTF">2025-02-18T18:23:57Z</dcterms:modified>
</cp:coreProperties>
</file>